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 id="1" name="Naotaka Sato" initials="N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2013" autoAdjust="0"/>
  </p:normalViewPr>
  <p:slideViewPr>
    <p:cSldViewPr>
      <p:cViewPr>
        <p:scale>
          <a:sx n="113" d="100"/>
          <a:sy n="113" d="100"/>
        </p:scale>
        <p:origin x="-41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5" Type="http://schemas.openxmlformats.org/officeDocument/2006/relationships/image" Target="../media/image18.emf"/><Relationship Id="rId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image" Target="../media/image37.wmf"/><Relationship Id="rId3" Type="http://schemas.openxmlformats.org/officeDocument/2006/relationships/image" Target="../media/image27.wmf"/><Relationship Id="rId7" Type="http://schemas.openxmlformats.org/officeDocument/2006/relationships/image" Target="../media/image31.wmf"/><Relationship Id="rId12" Type="http://schemas.openxmlformats.org/officeDocument/2006/relationships/image" Target="../media/image36.wmf"/><Relationship Id="rId2" Type="http://schemas.openxmlformats.org/officeDocument/2006/relationships/image" Target="../media/image26.wmf"/><Relationship Id="rId16" Type="http://schemas.openxmlformats.org/officeDocument/2006/relationships/image" Target="../media/image40.wmf"/><Relationship Id="rId1" Type="http://schemas.openxmlformats.org/officeDocument/2006/relationships/image" Target="../media/image25.wmf"/><Relationship Id="rId6" Type="http://schemas.openxmlformats.org/officeDocument/2006/relationships/image" Target="../media/image30.wmf"/><Relationship Id="rId11" Type="http://schemas.openxmlformats.org/officeDocument/2006/relationships/image" Target="../media/image35.wmf"/><Relationship Id="rId5" Type="http://schemas.openxmlformats.org/officeDocument/2006/relationships/image" Target="../media/image29.wmf"/><Relationship Id="rId15" Type="http://schemas.openxmlformats.org/officeDocument/2006/relationships/image" Target="../media/image39.wmf"/><Relationship Id="rId10" Type="http://schemas.openxmlformats.org/officeDocument/2006/relationships/image" Target="../media/image34.wmf"/><Relationship Id="rId4" Type="http://schemas.openxmlformats.org/officeDocument/2006/relationships/image" Target="../media/image28.wmf"/><Relationship Id="rId9" Type="http://schemas.openxmlformats.org/officeDocument/2006/relationships/image" Target="../media/image33.wmf"/><Relationship Id="rId14" Type="http://schemas.openxmlformats.org/officeDocument/2006/relationships/image" Target="../media/image3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2016/9/12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p:sp>
      <p:sp>
        <p:nvSpPr>
          <p:cNvPr id="20483" name="备注占位符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charset="0"/>
            </a:endParaRPr>
          </a:p>
        </p:txBody>
      </p:sp>
      <p:sp>
        <p:nvSpPr>
          <p:cNvPr id="20484" name="灯片编号占位符 3"/>
          <p:cNvSpPr>
            <a:spLocks noGrp="1"/>
          </p:cNvSpPr>
          <p:nvPr>
            <p:ph type="sldNum" sz="quarter" idx="5"/>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buFont typeface="Arial" charset="0"/>
              <a:buNone/>
            </a:pPr>
            <a:fld id="{10894BA0-C14D-4EF4-ABE0-1453EEFDD2F7}" type="slidenum">
              <a:rPr lang="zh-CN" altLang="en-US" smtClean="0">
                <a:solidFill>
                  <a:prstClr val="black"/>
                </a:solidFill>
              </a:rPr>
              <a:pPr eaLnBrk="1" hangingPunct="1">
                <a:buFont typeface="Arial" charset="0"/>
                <a:buNone/>
              </a:pPr>
              <a:t>7</a:t>
            </a:fld>
            <a:endParaRPr lang="zh-CN" altLang="en-US"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charset="0"/>
            </a:endParaRPr>
          </a:p>
        </p:txBody>
      </p:sp>
      <p:sp>
        <p:nvSpPr>
          <p:cNvPr id="21508" name="灯片编号占位符 3"/>
          <p:cNvSpPr>
            <a:spLocks noGrp="1"/>
          </p:cNvSpPr>
          <p:nvPr>
            <p:ph type="sldNum" sz="quarter" idx="5"/>
          </p:nvPr>
        </p:nvSpPr>
        <p:spPr>
          <a:noFill/>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buFont typeface="Arial" charset="0"/>
              <a:buNone/>
            </a:pPr>
            <a:fld id="{BD500150-6759-4D87-BECD-B0A1386112BA}" type="slidenum">
              <a:rPr lang="zh-CN" altLang="en-US" smtClean="0">
                <a:solidFill>
                  <a:prstClr val="black"/>
                </a:solidFill>
              </a:rPr>
              <a:pPr eaLnBrk="1" hangingPunct="1">
                <a:buFont typeface="Arial" charset="0"/>
                <a:buNone/>
              </a:pPr>
              <a:t>8</a:t>
            </a:fld>
            <a:endParaRPr lang="zh-CN" altLang="en-US"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September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September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September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September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September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September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September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September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September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a:t>
            </a:r>
            <a:r>
              <a:rPr lang="en-US" altLang="ja-JP" b="1" dirty="0" smtClean="0">
                <a:solidFill>
                  <a:srgbClr val="000000"/>
                </a:solidFill>
                <a:latin typeface="Calibri" panose="020F0502020204030204" pitchFamily="34" charset="0"/>
                <a:cs typeface="Arial Unicode MS" charset="0"/>
              </a:rPr>
              <a:t>6</a:t>
            </a:r>
            <a:r>
              <a:rPr lang="en-GB" b="1" dirty="0" smtClean="0">
                <a:solidFill>
                  <a:srgbClr val="000000"/>
                </a:solidFill>
                <a:latin typeface="Calibri" panose="020F0502020204030204" pitchFamily="34" charset="0"/>
                <a:cs typeface="Arial Unicode MS" charset="0"/>
              </a:rPr>
              <a:t>/0149r0</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image" Target="../media/image49.emf"/><Relationship Id="rId7" Type="http://schemas.openxmlformats.org/officeDocument/2006/relationships/image" Target="../media/image47.wmf"/><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oleObject" Target="../embeddings/oleObject34.bin"/><Relationship Id="rId5" Type="http://schemas.openxmlformats.org/officeDocument/2006/relationships/image" Target="../media/image46.wmf"/><Relationship Id="rId4" Type="http://schemas.openxmlformats.org/officeDocument/2006/relationships/oleObject" Target="../embeddings/oleObject33.bin"/><Relationship Id="rId9" Type="http://schemas.openxmlformats.org/officeDocument/2006/relationships/image" Target="../media/image48.wmf"/></Relationships>
</file>

<file path=ppt/slides/_rels/slide15.xml.rels><?xml version="1.0" encoding="UTF-8" standalone="yes"?>
<Relationships xmlns="http://schemas.openxmlformats.org/package/2006/relationships"><Relationship Id="rId3" Type="http://schemas.openxmlformats.org/officeDocument/2006/relationships/image" Target="../media/image52.emf"/><Relationship Id="rId7" Type="http://schemas.openxmlformats.org/officeDocument/2006/relationships/image" Target="../media/image51.wmf"/><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37.bin"/><Relationship Id="rId5" Type="http://schemas.openxmlformats.org/officeDocument/2006/relationships/image" Target="../media/image50.wmf"/><Relationship Id="rId4" Type="http://schemas.openxmlformats.org/officeDocument/2006/relationships/oleObject" Target="../embeddings/oleObject36.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oleObject" Target="../embeddings/oleObject5.bin"/><Relationship Id="rId3" Type="http://schemas.openxmlformats.org/officeDocument/2006/relationships/image" Target="../media/image2.png"/><Relationship Id="rId21" Type="http://schemas.openxmlformats.org/officeDocument/2006/relationships/image" Target="../media/image17.wmf"/><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5.wmf"/><Relationship Id="rId2" Type="http://schemas.openxmlformats.org/officeDocument/2006/relationships/slideLayout" Target="../slideLayouts/slideLayout12.xml"/><Relationship Id="rId16" Type="http://schemas.openxmlformats.org/officeDocument/2006/relationships/oleObject" Target="../embeddings/oleObject4.bin"/><Relationship Id="rId20" Type="http://schemas.openxmlformats.org/officeDocument/2006/relationships/oleObject" Target="../embeddings/oleObject6.bin"/><Relationship Id="rId1" Type="http://schemas.openxmlformats.org/officeDocument/2006/relationships/vmlDrawing" Target="../drawings/vmlDrawing3.v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wmf"/><Relationship Id="rId23" Type="http://schemas.openxmlformats.org/officeDocument/2006/relationships/image" Target="../media/image18.emf"/><Relationship Id="rId10" Type="http://schemas.openxmlformats.org/officeDocument/2006/relationships/image" Target="../media/image9.png"/><Relationship Id="rId19" Type="http://schemas.openxmlformats.org/officeDocument/2006/relationships/image" Target="../media/image16.wmf"/><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oleObject" Target="../embeddings/oleObject3.bin"/><Relationship Id="rId22"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oleObject" Target="../embeddings/oleObject10.bin"/><Relationship Id="rId3" Type="http://schemas.openxmlformats.org/officeDocument/2006/relationships/image" Target="../media/image2.png"/><Relationship Id="rId21" Type="http://schemas.openxmlformats.org/officeDocument/2006/relationships/image" Target="../media/image22.wmf"/><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20.wmf"/><Relationship Id="rId25" Type="http://schemas.openxmlformats.org/officeDocument/2006/relationships/image" Target="../media/image24.wmf"/><Relationship Id="rId2" Type="http://schemas.openxmlformats.org/officeDocument/2006/relationships/slideLayout" Target="../slideLayouts/slideLayout12.xml"/><Relationship Id="rId16" Type="http://schemas.openxmlformats.org/officeDocument/2006/relationships/oleObject" Target="../embeddings/oleObject9.bin"/><Relationship Id="rId20" Type="http://schemas.openxmlformats.org/officeDocument/2006/relationships/oleObject" Target="../embeddings/oleObject11.bin"/><Relationship Id="rId1" Type="http://schemas.openxmlformats.org/officeDocument/2006/relationships/vmlDrawing" Target="../drawings/vmlDrawing4.v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oleObject" Target="../embeddings/oleObject13.bin"/><Relationship Id="rId5" Type="http://schemas.openxmlformats.org/officeDocument/2006/relationships/image" Target="../media/image4.png"/><Relationship Id="rId15" Type="http://schemas.openxmlformats.org/officeDocument/2006/relationships/image" Target="../media/image19.wmf"/><Relationship Id="rId23" Type="http://schemas.openxmlformats.org/officeDocument/2006/relationships/image" Target="../media/image23.wmf"/><Relationship Id="rId10" Type="http://schemas.openxmlformats.org/officeDocument/2006/relationships/image" Target="../media/image9.png"/><Relationship Id="rId19" Type="http://schemas.openxmlformats.org/officeDocument/2006/relationships/image" Target="../media/image21.wmf"/><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oleObject" Target="../embeddings/oleObject8.bin"/><Relationship Id="rId22"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9.wmf"/><Relationship Id="rId18" Type="http://schemas.openxmlformats.org/officeDocument/2006/relationships/oleObject" Target="../embeddings/oleObject21.bin"/><Relationship Id="rId26" Type="http://schemas.openxmlformats.org/officeDocument/2006/relationships/oleObject" Target="../embeddings/oleObject25.bin"/><Relationship Id="rId3" Type="http://schemas.openxmlformats.org/officeDocument/2006/relationships/notesSlide" Target="../notesSlides/notesSlide3.xml"/><Relationship Id="rId21" Type="http://schemas.openxmlformats.org/officeDocument/2006/relationships/image" Target="../media/image33.wmf"/><Relationship Id="rId34" Type="http://schemas.openxmlformats.org/officeDocument/2006/relationships/oleObject" Target="../embeddings/oleObject29.bin"/><Relationship Id="rId7" Type="http://schemas.openxmlformats.org/officeDocument/2006/relationships/image" Target="../media/image26.wmf"/><Relationship Id="rId12" Type="http://schemas.openxmlformats.org/officeDocument/2006/relationships/oleObject" Target="../embeddings/oleObject18.bin"/><Relationship Id="rId17" Type="http://schemas.openxmlformats.org/officeDocument/2006/relationships/image" Target="../media/image31.wmf"/><Relationship Id="rId25" Type="http://schemas.openxmlformats.org/officeDocument/2006/relationships/image" Target="../media/image35.wmf"/><Relationship Id="rId33" Type="http://schemas.openxmlformats.org/officeDocument/2006/relationships/image" Target="../media/image39.wmf"/><Relationship Id="rId2" Type="http://schemas.openxmlformats.org/officeDocument/2006/relationships/slideLayout" Target="../slideLayouts/slideLayout12.xml"/><Relationship Id="rId16" Type="http://schemas.openxmlformats.org/officeDocument/2006/relationships/oleObject" Target="../embeddings/oleObject20.bin"/><Relationship Id="rId20" Type="http://schemas.openxmlformats.org/officeDocument/2006/relationships/oleObject" Target="../embeddings/oleObject22.bin"/><Relationship Id="rId29" Type="http://schemas.openxmlformats.org/officeDocument/2006/relationships/image" Target="../media/image37.wmf"/><Relationship Id="rId1" Type="http://schemas.openxmlformats.org/officeDocument/2006/relationships/vmlDrawing" Target="../drawings/vmlDrawing5.vml"/><Relationship Id="rId6" Type="http://schemas.openxmlformats.org/officeDocument/2006/relationships/oleObject" Target="../embeddings/oleObject15.bin"/><Relationship Id="rId11" Type="http://schemas.openxmlformats.org/officeDocument/2006/relationships/image" Target="../media/image28.wmf"/><Relationship Id="rId24" Type="http://schemas.openxmlformats.org/officeDocument/2006/relationships/oleObject" Target="../embeddings/oleObject24.bin"/><Relationship Id="rId32" Type="http://schemas.openxmlformats.org/officeDocument/2006/relationships/oleObject" Target="../embeddings/oleObject28.bin"/><Relationship Id="rId5" Type="http://schemas.openxmlformats.org/officeDocument/2006/relationships/image" Target="../media/image25.wmf"/><Relationship Id="rId15" Type="http://schemas.openxmlformats.org/officeDocument/2006/relationships/image" Target="../media/image30.wmf"/><Relationship Id="rId23" Type="http://schemas.openxmlformats.org/officeDocument/2006/relationships/image" Target="../media/image34.wmf"/><Relationship Id="rId28" Type="http://schemas.openxmlformats.org/officeDocument/2006/relationships/oleObject" Target="../embeddings/oleObject26.bin"/><Relationship Id="rId10" Type="http://schemas.openxmlformats.org/officeDocument/2006/relationships/oleObject" Target="../embeddings/oleObject17.bin"/><Relationship Id="rId19" Type="http://schemas.openxmlformats.org/officeDocument/2006/relationships/image" Target="../media/image32.wmf"/><Relationship Id="rId31" Type="http://schemas.openxmlformats.org/officeDocument/2006/relationships/image" Target="../media/image38.wmf"/><Relationship Id="rId4" Type="http://schemas.openxmlformats.org/officeDocument/2006/relationships/oleObject" Target="../embeddings/oleObject14.bin"/><Relationship Id="rId9" Type="http://schemas.openxmlformats.org/officeDocument/2006/relationships/image" Target="../media/image27.wmf"/><Relationship Id="rId14" Type="http://schemas.openxmlformats.org/officeDocument/2006/relationships/oleObject" Target="../embeddings/oleObject19.bin"/><Relationship Id="rId22" Type="http://schemas.openxmlformats.org/officeDocument/2006/relationships/oleObject" Target="../embeddings/oleObject23.bin"/><Relationship Id="rId27" Type="http://schemas.openxmlformats.org/officeDocument/2006/relationships/image" Target="../media/image36.wmf"/><Relationship Id="rId30" Type="http://schemas.openxmlformats.org/officeDocument/2006/relationships/oleObject" Target="../embeddings/oleObject27.bin"/><Relationship Id="rId35" Type="http://schemas.openxmlformats.org/officeDocument/2006/relationships/image" Target="../media/image40.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41.emf"/><Relationship Id="rId4" Type="http://schemas.openxmlformats.org/officeDocument/2006/relationships/oleObject" Target="../embeddings/oleObject30.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1.bin"/><Relationship Id="rId7" Type="http://schemas.openxmlformats.org/officeDocument/2006/relationships/image" Target="../media/image43.wmf"/><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oleObject" Target="../embeddings/oleObject32.bin"/><Relationship Id="rId5" Type="http://schemas.openxmlformats.org/officeDocument/2006/relationships/image" Target="../media/image44.emf"/><Relationship Id="rId4" Type="http://schemas.openxmlformats.org/officeDocument/2006/relationships/image" Target="../media/image4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September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CID 161 resolution</a:t>
            </a:r>
            <a:br>
              <a:rPr lang="en-GB" sz="2800" dirty="0" smtClean="0"/>
            </a:br>
            <a:r>
              <a:rPr lang="en-GB" sz="2800" dirty="0" smtClean="0"/>
              <a:t>Spectrum management of GCOs with different priority levels</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2016-09</a:t>
            </a:r>
            <a:r>
              <a:rPr lang="en-US" altLang="zh-CN" sz="2000" b="0" dirty="0" smtClean="0"/>
              <a:t>-11</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100321624"/>
              </p:ext>
            </p:extLst>
          </p:nvPr>
        </p:nvGraphicFramePr>
        <p:xfrm>
          <a:off x="703263" y="2547938"/>
          <a:ext cx="7772400" cy="2447925"/>
        </p:xfrm>
        <a:graphic>
          <a:graphicData uri="http://schemas.openxmlformats.org/presentationml/2006/ole">
            <mc:AlternateContent xmlns:mc="http://schemas.openxmlformats.org/markup-compatibility/2006">
              <mc:Choice xmlns:v="urn:schemas-microsoft-com:vml" Requires="v">
                <p:oleObj spid="_x0000_s1665" name="Document" r:id="rId5" imgW="8253286" imgH="2611075" progId="Word.Document.8">
                  <p:embed/>
                </p:oleObj>
              </mc:Choice>
              <mc:Fallback>
                <p:oleObj name="Document" r:id="rId5" imgW="8253286" imgH="2611075" progId="Word.Document.8">
                  <p:embed/>
                  <p:pic>
                    <p:nvPicPr>
                      <p:cNvPr id="0" name=""/>
                      <p:cNvPicPr>
                        <a:picLocks noChangeAspect="1" noChangeArrowheads="1"/>
                      </p:cNvPicPr>
                      <p:nvPr/>
                    </p:nvPicPr>
                    <p:blipFill>
                      <a:blip r:embed="rId6"/>
                      <a:srcRect/>
                      <a:stretch>
                        <a:fillRect/>
                      </a:stretch>
                    </p:blipFill>
                    <p:spPr bwMode="auto">
                      <a:xfrm>
                        <a:off x="703263" y="2547938"/>
                        <a:ext cx="7772400" cy="2447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noChangeArrowheads="1"/>
          </p:cNvSpPr>
          <p:nvPr>
            <p:ph type="title"/>
          </p:nvPr>
        </p:nvSpPr>
        <p:spPr>
          <a:xfrm>
            <a:off x="465404" y="341784"/>
            <a:ext cx="8229600" cy="1143000"/>
          </a:xfrm>
        </p:spPr>
        <p:txBody>
          <a:bodyPr/>
          <a:lstStyle/>
          <a:p>
            <a:pPr>
              <a:defRPr/>
            </a:pPr>
            <a:r>
              <a:rPr lang="en-US" altLang="zh-CN" b="0" kern="1200" dirty="0" smtClean="0">
                <a:solidFill>
                  <a:srgbClr val="6600FF"/>
                </a:solidFill>
                <a:latin typeface="Haettenschweiler" pitchFamily="34" charset="0"/>
              </a:rPr>
              <a:t>Simulation Scenario</a:t>
            </a:r>
            <a:endParaRPr lang="zh-CN" altLang="en-US" b="0" kern="1200" dirty="0">
              <a:solidFill>
                <a:srgbClr val="6600FF"/>
              </a:solidFill>
              <a:latin typeface="Haettenschweiler" pitchFamily="34" charset="0"/>
            </a:endParaRPr>
          </a:p>
        </p:txBody>
      </p:sp>
      <p:sp>
        <p:nvSpPr>
          <p:cNvPr id="11267"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10</a:t>
            </a:fld>
            <a:endParaRPr lang="zh-CN" altLang="en-US" sz="1800" dirty="0">
              <a:solidFill>
                <a:prstClr val="black"/>
              </a:solidFill>
              <a:latin typeface="Arial" charset="0"/>
            </a:endParaRPr>
          </a:p>
        </p:txBody>
      </p:sp>
      <p:sp>
        <p:nvSpPr>
          <p:cNvPr id="11269"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11270"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1127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1127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3"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5"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5" name="コンテンツ プレースホルダー 2"/>
          <p:cNvSpPr>
            <a:spLocks noGrp="1"/>
          </p:cNvSpPr>
          <p:nvPr/>
        </p:nvSpPr>
        <p:spPr bwMode="auto">
          <a:xfrm>
            <a:off x="340113" y="1484784"/>
            <a:ext cx="8480182" cy="2808312"/>
          </a:xfrm>
          <a:prstGeom prst="rect">
            <a:avLst/>
          </a:prstGeom>
          <a:solidFill>
            <a:schemeClr val="bg1">
              <a:alpha val="43000"/>
            </a:schemeClr>
          </a:solid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defRPr/>
            </a:pPr>
            <a:r>
              <a:rPr lang="en-US" b="0" kern="0" dirty="0" smtClean="0">
                <a:latin typeface="Times New Roman" panose="02020603050405020304" pitchFamily="18" charset="0"/>
                <a:cs typeface="Times New Roman" panose="02020603050405020304" pitchFamily="18" charset="0"/>
              </a:rPr>
              <a:t>M</a:t>
            </a:r>
            <a:r>
              <a:rPr lang="en-US" altLang="zh-CN" b="0" kern="0" dirty="0" smtClean="0">
                <a:latin typeface="Times New Roman" panose="02020603050405020304" pitchFamily="18" charset="0"/>
                <a:cs typeface="Times New Roman" panose="02020603050405020304" pitchFamily="18" charset="0"/>
              </a:rPr>
              <a:t>ultiple GCOs</a:t>
            </a:r>
            <a:r>
              <a:rPr lang="en-US" b="0" kern="0" dirty="0" smtClean="0">
                <a:latin typeface="Times New Roman" panose="02020603050405020304" pitchFamily="18" charset="0"/>
                <a:cs typeface="Times New Roman" panose="02020603050405020304" pitchFamily="18" charset="0"/>
              </a:rPr>
              <a:t> with different priority coexist, and at a given time in each system there is only one pair of users.</a:t>
            </a:r>
          </a:p>
          <a:p>
            <a:pPr>
              <a:defRPr/>
            </a:pPr>
            <a:r>
              <a:rPr lang="en-US" b="0" kern="0" dirty="0" smtClean="0">
                <a:latin typeface="Times New Roman" panose="02020603050405020304" pitchFamily="18" charset="0"/>
                <a:cs typeface="Times New Roman" panose="02020603050405020304" pitchFamily="18" charset="0"/>
              </a:rPr>
              <a:t>The radius of each GCO is 20 m. </a:t>
            </a:r>
          </a:p>
          <a:p>
            <a:r>
              <a:rPr lang="en-US" altLang="zh-CN" b="0" kern="0" dirty="0" smtClean="0">
                <a:latin typeface="Times New Roman" panose="02020603050405020304" pitchFamily="18" charset="0"/>
                <a:cs typeface="Times New Roman" panose="02020603050405020304" pitchFamily="18" charset="0"/>
              </a:rPr>
              <a:t>The </a:t>
            </a:r>
            <a:r>
              <a:rPr lang="en-US" altLang="zh-CN" b="0" kern="0" dirty="0">
                <a:latin typeface="Times New Roman" panose="02020603050405020304" pitchFamily="18" charset="0"/>
                <a:cs typeface="Times New Roman" panose="02020603050405020304" pitchFamily="18" charset="0"/>
              </a:rPr>
              <a:t>transmitter is </a:t>
            </a:r>
            <a:r>
              <a:rPr lang="en-US" altLang="zh-CN" b="0" kern="0" dirty="0" smtClean="0">
                <a:latin typeface="Times New Roman" panose="02020603050405020304" pitchFamily="18" charset="0"/>
                <a:cs typeface="Times New Roman" panose="02020603050405020304" pitchFamily="18" charset="0"/>
              </a:rPr>
              <a:t>located at the </a:t>
            </a:r>
            <a:r>
              <a:rPr lang="en-US" altLang="zh-CN" b="0" kern="0" dirty="0">
                <a:latin typeface="Times New Roman" panose="02020603050405020304" pitchFamily="18" charset="0"/>
                <a:cs typeface="Times New Roman" panose="02020603050405020304" pitchFamily="18" charset="0"/>
              </a:rPr>
              <a:t>center </a:t>
            </a:r>
            <a:r>
              <a:rPr lang="en-US" altLang="zh-CN" b="0" kern="0" dirty="0" smtClean="0">
                <a:latin typeface="Times New Roman" panose="02020603050405020304" pitchFamily="18" charset="0"/>
                <a:cs typeface="Times New Roman" panose="02020603050405020304" pitchFamily="18" charset="0"/>
              </a:rPr>
              <a:t>while the </a:t>
            </a:r>
            <a:r>
              <a:rPr lang="en-US" altLang="zh-CN" b="0" kern="0" dirty="0">
                <a:latin typeface="Times New Roman" panose="02020603050405020304" pitchFamily="18" charset="0"/>
                <a:cs typeface="Times New Roman" panose="02020603050405020304" pitchFamily="18" charset="0"/>
              </a:rPr>
              <a:t>receiver is </a:t>
            </a:r>
            <a:r>
              <a:rPr lang="en-US" altLang="zh-CN" b="0" kern="0" dirty="0" smtClean="0">
                <a:latin typeface="Times New Roman" panose="02020603050405020304" pitchFamily="18" charset="0"/>
                <a:cs typeface="Times New Roman" panose="02020603050405020304" pitchFamily="18" charset="0"/>
              </a:rPr>
              <a:t>at the cell edge.</a:t>
            </a:r>
            <a:endParaRPr lang="en-US" b="0" kern="0" dirty="0" smtClean="0">
              <a:latin typeface="Times New Roman" panose="02020603050405020304" pitchFamily="18" charset="0"/>
              <a:cs typeface="Times New Roman" panose="02020603050405020304" pitchFamily="18" charset="0"/>
            </a:endParaRPr>
          </a:p>
          <a:p>
            <a:pPr>
              <a:defRPr/>
            </a:pPr>
            <a:r>
              <a:rPr lang="en-US" altLang="zh-CN" b="0" kern="0" dirty="0" smtClean="0">
                <a:latin typeface="Times New Roman" panose="02020603050405020304" pitchFamily="18" charset="0"/>
                <a:cs typeface="Times New Roman" panose="02020603050405020304" pitchFamily="18" charset="0"/>
              </a:rPr>
              <a:t>Low-priority GCOs </a:t>
            </a:r>
            <a:r>
              <a:rPr lang="en-US" altLang="zh-CN" b="0" kern="0" dirty="0">
                <a:latin typeface="Times New Roman" panose="02020603050405020304" pitchFamily="18" charset="0"/>
                <a:cs typeface="Times New Roman" panose="02020603050405020304" pitchFamily="18" charset="0"/>
              </a:rPr>
              <a:t>are </a:t>
            </a:r>
            <a:r>
              <a:rPr lang="en-US" altLang="zh-CN" b="0" kern="0" dirty="0" smtClean="0">
                <a:latin typeface="Times New Roman" panose="02020603050405020304" pitchFamily="18" charset="0"/>
                <a:cs typeface="Times New Roman" panose="02020603050405020304" pitchFamily="18" charset="0"/>
              </a:rPr>
              <a:t>fixed, and h</a:t>
            </a:r>
            <a:r>
              <a:rPr lang="en-US" b="0" kern="0" dirty="0" smtClean="0">
                <a:latin typeface="Times New Roman" panose="02020603050405020304" pitchFamily="18" charset="0"/>
                <a:cs typeface="Times New Roman" panose="02020603050405020304" pitchFamily="18" charset="0"/>
              </a:rPr>
              <a:t>igh</a:t>
            </a:r>
            <a:r>
              <a:rPr lang="en-US" b="0" kern="0" dirty="0">
                <a:latin typeface="Times New Roman" panose="02020603050405020304" pitchFamily="18" charset="0"/>
                <a:cs typeface="Times New Roman" panose="02020603050405020304" pitchFamily="18" charset="0"/>
              </a:rPr>
              <a:t>-</a:t>
            </a:r>
            <a:r>
              <a:rPr lang="en-US" b="0" kern="0" dirty="0" smtClean="0">
                <a:latin typeface="Times New Roman" panose="02020603050405020304" pitchFamily="18" charset="0"/>
                <a:cs typeface="Times New Roman" panose="02020603050405020304" pitchFamily="18" charset="0"/>
              </a:rPr>
              <a:t>priority GCOs are uniformly random distribution.</a:t>
            </a:r>
          </a:p>
        </p:txBody>
      </p:sp>
      <p:sp>
        <p:nvSpPr>
          <p:cNvPr id="2" name="日期占位符 1"/>
          <p:cNvSpPr>
            <a:spLocks noGrp="1"/>
          </p:cNvSpPr>
          <p:nvPr>
            <p:ph type="dt" idx="15"/>
          </p:nvPr>
        </p:nvSpPr>
        <p:spPr/>
        <p:txBody>
          <a:bodyPr/>
          <a:lstStyle/>
          <a:p>
            <a:r>
              <a:rPr lang="en-US" altLang="zh-CN" smtClean="0"/>
              <a:t>September 2016</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6" name="灯片编号占位符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59818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noChangeArrowheads="1"/>
          </p:cNvSpPr>
          <p:nvPr/>
        </p:nvSpPr>
        <p:spPr>
          <a:xfrm>
            <a:off x="467544" y="26977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smtClean="0">
                <a:solidFill>
                  <a:srgbClr val="6600FF"/>
                </a:solidFill>
                <a:latin typeface="Haettenschweiler" pitchFamily="34" charset="0"/>
              </a:rPr>
              <a:t>Simulation Settings</a:t>
            </a:r>
            <a:endParaRPr lang="en-US" altLang="zh-CN" dirty="0">
              <a:solidFill>
                <a:srgbClr val="6600FF"/>
              </a:solidFill>
              <a:latin typeface="Haettenschweiler"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934029670"/>
              </p:ext>
            </p:extLst>
          </p:nvPr>
        </p:nvGraphicFramePr>
        <p:xfrm>
          <a:off x="683568" y="1420275"/>
          <a:ext cx="7632848" cy="3679881"/>
        </p:xfrm>
        <a:graphic>
          <a:graphicData uri="http://schemas.openxmlformats.org/drawingml/2006/table">
            <a:tbl>
              <a:tblPr firstRow="1" bandRow="1">
                <a:tableStyleId>{5C22544A-7EE6-4342-B048-85BDC9FD1C3A}</a:tableStyleId>
              </a:tblPr>
              <a:tblGrid>
                <a:gridCol w="4958472"/>
                <a:gridCol w="2674376"/>
              </a:tblGrid>
              <a:tr h="511966">
                <a:tc>
                  <a:txBody>
                    <a:bodyPr/>
                    <a:lstStyle/>
                    <a:p>
                      <a:pPr algn="ctr"/>
                      <a:r>
                        <a:rPr lang="en-US" altLang="zh-CN" dirty="0" smtClean="0"/>
                        <a:t>Parameters</a:t>
                      </a:r>
                      <a:endParaRPr lang="zh-CN" altLang="en-US" dirty="0"/>
                    </a:p>
                  </a:txBody>
                  <a:tcPr/>
                </a:tc>
                <a:tc>
                  <a:txBody>
                    <a:bodyPr/>
                    <a:lstStyle/>
                    <a:p>
                      <a:pPr algn="ctr"/>
                      <a:r>
                        <a:rPr lang="en-US" altLang="zh-CN" dirty="0" smtClean="0"/>
                        <a:t>Value</a:t>
                      </a:r>
                      <a:endParaRPr lang="zh-CN" altLang="en-US" dirty="0"/>
                    </a:p>
                  </a:txBody>
                  <a:tcPr/>
                </a:tc>
              </a:tr>
              <a:tr h="519076">
                <a:tc>
                  <a:txBody>
                    <a:bodyPr/>
                    <a:lstStyle/>
                    <a:p>
                      <a:r>
                        <a:rPr lang="en-US" altLang="zh-CN" dirty="0" smtClean="0"/>
                        <a:t>Number of</a:t>
                      </a:r>
                      <a:r>
                        <a:rPr lang="en-US" altLang="zh-CN" baseline="0" dirty="0" smtClean="0"/>
                        <a:t> high-priority GCOs</a:t>
                      </a:r>
                      <a:endParaRPr lang="zh-CN" altLang="en-US" dirty="0"/>
                    </a:p>
                  </a:txBody>
                  <a:tcPr/>
                </a:tc>
                <a:tc>
                  <a:txBody>
                    <a:bodyPr/>
                    <a:lstStyle/>
                    <a:p>
                      <a:pPr algn="ctr"/>
                      <a:r>
                        <a:rPr lang="en-US" altLang="zh-CN" dirty="0" smtClean="0"/>
                        <a:t>8</a:t>
                      </a:r>
                      <a:endParaRPr lang="zh-CN" altLang="en-US" dirty="0"/>
                    </a:p>
                  </a:txBody>
                  <a:tcPr/>
                </a:tc>
              </a:tr>
              <a:tr h="5190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Number of </a:t>
                      </a:r>
                      <a:r>
                        <a:rPr lang="en-US" altLang="zh-CN" baseline="0" dirty="0" smtClean="0"/>
                        <a:t>low-priority GCOs</a:t>
                      </a:r>
                      <a:endParaRPr lang="zh-CN" altLang="en-US" dirty="0" smtClean="0"/>
                    </a:p>
                  </a:txBody>
                  <a:tcPr/>
                </a:tc>
                <a:tc>
                  <a:txBody>
                    <a:bodyPr/>
                    <a:lstStyle/>
                    <a:p>
                      <a:pPr algn="ctr"/>
                      <a:r>
                        <a:rPr lang="en-US" altLang="zh-CN" dirty="0" smtClean="0"/>
                        <a:t>1</a:t>
                      </a:r>
                      <a:endParaRPr lang="zh-CN" altLang="en-US" dirty="0"/>
                    </a:p>
                  </a:txBody>
                  <a:tcPr/>
                </a:tc>
              </a:tr>
              <a:tr h="519076">
                <a:tc>
                  <a:txBody>
                    <a:bodyPr/>
                    <a:lstStyle/>
                    <a:p>
                      <a:r>
                        <a:rPr lang="en-US" altLang="zh-CN" dirty="0" smtClean="0"/>
                        <a:t>SINR</a:t>
                      </a:r>
                      <a:r>
                        <a:rPr lang="en-US" altLang="zh-CN" baseline="0" dirty="0" smtClean="0"/>
                        <a:t> threshold (</a:t>
                      </a:r>
                      <a:r>
                        <a:rPr lang="en-US" altLang="zh-CN" i="1" baseline="0" dirty="0" err="1" smtClean="0"/>
                        <a:t>SINR</a:t>
                      </a:r>
                      <a:r>
                        <a:rPr lang="en-US" altLang="zh-CN" sz="1800" i="1" kern="1200" baseline="-25000" dirty="0" err="1" smtClean="0">
                          <a:solidFill>
                            <a:schemeClr val="dk1"/>
                          </a:solidFill>
                          <a:latin typeface="+mn-lt"/>
                          <a:ea typeface="+mn-ea"/>
                          <a:cs typeface="+mn-cs"/>
                        </a:rPr>
                        <a:t>th</a:t>
                      </a:r>
                      <a:r>
                        <a:rPr lang="en-US" altLang="zh-CN" baseline="0" dirty="0" smtClean="0"/>
                        <a:t>)</a:t>
                      </a:r>
                      <a:endParaRPr lang="zh-CN" altLang="en-US" dirty="0"/>
                    </a:p>
                  </a:txBody>
                  <a:tcPr/>
                </a:tc>
                <a:tc>
                  <a:txBody>
                    <a:bodyPr/>
                    <a:lstStyle/>
                    <a:p>
                      <a:pPr algn="ctr"/>
                      <a:r>
                        <a:rPr lang="en-US" altLang="zh-CN" dirty="0" smtClean="0"/>
                        <a:t>15</a:t>
                      </a:r>
                      <a:r>
                        <a:rPr lang="en-US" altLang="zh-CN" baseline="0" dirty="0" smtClean="0"/>
                        <a:t> dB</a:t>
                      </a:r>
                      <a:endParaRPr lang="zh-CN" altLang="en-US" dirty="0"/>
                    </a:p>
                  </a:txBody>
                  <a:tcPr/>
                </a:tc>
              </a:tr>
              <a:tr h="572535">
                <a:tc>
                  <a:txBody>
                    <a:bodyPr/>
                    <a:lstStyle/>
                    <a:p>
                      <a:r>
                        <a:rPr lang="en-US" altLang="zh-CN" baseline="0" dirty="0" smtClean="0"/>
                        <a:t>Transmit power</a:t>
                      </a:r>
                      <a:endParaRPr lang="zh-CN" altLang="en-US" dirty="0"/>
                    </a:p>
                  </a:txBody>
                  <a:tcPr/>
                </a:tc>
                <a:tc>
                  <a:txBody>
                    <a:bodyPr/>
                    <a:lstStyle/>
                    <a:p>
                      <a:pPr algn="ctr"/>
                      <a:r>
                        <a:rPr lang="en-US" altLang="zh-CN" dirty="0" smtClean="0"/>
                        <a:t>0</a:t>
                      </a:r>
                      <a:r>
                        <a:rPr lang="en-US" altLang="zh-CN" baseline="0" dirty="0" smtClean="0"/>
                        <a:t> </a:t>
                      </a:r>
                      <a:r>
                        <a:rPr lang="en-US" altLang="zh-CN" dirty="0" err="1" smtClean="0"/>
                        <a:t>dBm</a:t>
                      </a:r>
                      <a:endParaRPr lang="zh-CN" altLang="en-US" dirty="0"/>
                    </a:p>
                  </a:txBody>
                  <a:tcPr/>
                </a:tc>
              </a:tr>
              <a:tr h="519076">
                <a:tc>
                  <a:txBody>
                    <a:bodyPr/>
                    <a:lstStyle/>
                    <a:p>
                      <a:r>
                        <a:rPr lang="en-US" altLang="zh-CN" dirty="0" smtClean="0"/>
                        <a:t>Path loss exponent</a:t>
                      </a:r>
                      <a:endParaRPr lang="zh-CN" altLang="en-US" dirty="0"/>
                    </a:p>
                  </a:txBody>
                  <a:tcPr/>
                </a:tc>
                <a:tc>
                  <a:txBody>
                    <a:bodyPr/>
                    <a:lstStyle/>
                    <a:p>
                      <a:pPr algn="ctr"/>
                      <a:r>
                        <a:rPr lang="en-US" altLang="zh-CN" dirty="0" smtClean="0"/>
                        <a:t>3</a:t>
                      </a:r>
                      <a:endParaRPr lang="zh-CN" altLang="en-US" dirty="0"/>
                    </a:p>
                  </a:txBody>
                  <a:tcPr/>
                </a:tc>
              </a:tr>
              <a:tr h="519076">
                <a:tc>
                  <a:txBody>
                    <a:bodyPr/>
                    <a:lstStyle/>
                    <a:p>
                      <a:r>
                        <a:rPr lang="en-US" altLang="zh-CN" dirty="0" smtClean="0"/>
                        <a:t>Number</a:t>
                      </a:r>
                      <a:r>
                        <a:rPr lang="en-US" altLang="zh-CN" baseline="0" dirty="0" smtClean="0"/>
                        <a:t> of the available channels</a:t>
                      </a:r>
                      <a:endParaRPr lang="zh-CN" altLang="en-US" dirty="0"/>
                    </a:p>
                  </a:txBody>
                  <a:tcPr/>
                </a:tc>
                <a:tc>
                  <a:txBody>
                    <a:bodyPr/>
                    <a:lstStyle/>
                    <a:p>
                      <a:pPr algn="ctr"/>
                      <a:r>
                        <a:rPr lang="en-US" altLang="zh-CN" dirty="0" smtClean="0"/>
                        <a:t>5</a:t>
                      </a:r>
                      <a:endParaRPr lang="zh-CN" altLang="en-US" dirty="0"/>
                    </a:p>
                  </a:txBody>
                  <a:tcPr/>
                </a:tc>
              </a:tr>
            </a:tbl>
          </a:graphicData>
        </a:graphic>
      </p:graphicFrame>
      <p:sp>
        <p:nvSpPr>
          <p:cNvPr id="6"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11</a:t>
            </a:fld>
            <a:endParaRPr lang="zh-CN" altLang="en-US" sz="1800" dirty="0">
              <a:solidFill>
                <a:prstClr val="black"/>
              </a:solidFill>
              <a:latin typeface="Arial" charset="0"/>
            </a:endParaRPr>
          </a:p>
        </p:txBody>
      </p:sp>
      <p:sp>
        <p:nvSpPr>
          <p:cNvPr id="3" name="日期占位符 2"/>
          <p:cNvSpPr>
            <a:spLocks noGrp="1"/>
          </p:cNvSpPr>
          <p:nvPr>
            <p:ph type="dt" idx="15"/>
          </p:nvPr>
        </p:nvSpPr>
        <p:spPr/>
        <p:txBody>
          <a:bodyPr/>
          <a:lstStyle/>
          <a:p>
            <a:r>
              <a:rPr lang="en-US" altLang="zh-CN" smtClean="0"/>
              <a:t>September 2016</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7" name="灯片编号占位符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34089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smtClean="0">
                <a:solidFill>
                  <a:srgbClr val="6600FF"/>
                </a:solidFill>
                <a:latin typeface="Haettenschweiler" pitchFamily="34" charset="0"/>
              </a:rPr>
              <a:t>Objective of Simulation</a:t>
            </a:r>
            <a:endParaRPr lang="en-US" altLang="zh-CN" dirty="0">
              <a:solidFill>
                <a:srgbClr val="6600FF"/>
              </a:solidFill>
              <a:latin typeface="Haettenschweiler" pitchFamily="34" charset="0"/>
            </a:endParaRPr>
          </a:p>
        </p:txBody>
      </p:sp>
      <p:sp>
        <p:nvSpPr>
          <p:cNvPr id="9" name="矩形 8"/>
          <p:cNvSpPr/>
          <p:nvPr/>
        </p:nvSpPr>
        <p:spPr>
          <a:xfrm>
            <a:off x="611560" y="1617613"/>
            <a:ext cx="8075240" cy="1938992"/>
          </a:xfrm>
          <a:prstGeom prst="rect">
            <a:avLst/>
          </a:prstGeom>
        </p:spPr>
        <p:txBody>
          <a:bodyPr wrap="square">
            <a:spAutoFit/>
          </a:bodyPr>
          <a:lstStyle/>
          <a:p>
            <a:pPr marL="285750" indent="-285750">
              <a:buFont typeface="Wingdings" panose="05000000000000000000" pitchFamily="2" charset="2"/>
              <a:buChar char="Ø"/>
            </a:pPr>
            <a:r>
              <a:rPr lang="en-US" altLang="zh-CN" sz="2400" dirty="0" smtClean="0">
                <a:solidFill>
                  <a:prstClr val="black"/>
                </a:solidFill>
                <a:latin typeface="Times New Roman" pitchFamily="18" charset="0"/>
              </a:rPr>
              <a:t>To </a:t>
            </a:r>
            <a:r>
              <a:rPr lang="en-US" altLang="zh-CN" sz="2400" dirty="0">
                <a:solidFill>
                  <a:prstClr val="black"/>
                </a:solidFill>
                <a:latin typeface="Times New Roman" pitchFamily="18" charset="0"/>
              </a:rPr>
              <a:t>show our method </a:t>
            </a:r>
            <a:r>
              <a:rPr lang="en-US" altLang="zh-CN" sz="2400" dirty="0" smtClean="0">
                <a:solidFill>
                  <a:prstClr val="black"/>
                </a:solidFill>
                <a:latin typeface="Times New Roman" pitchFamily="18" charset="0"/>
              </a:rPr>
              <a:t>can increase the available spectrum of the low-priority GCO</a:t>
            </a:r>
            <a:endParaRPr lang="en-US" altLang="zh-CN" sz="2400" dirty="0">
              <a:solidFill>
                <a:prstClr val="black"/>
              </a:solidFill>
              <a:latin typeface="Times New Roman" pitchFamily="18" charset="0"/>
            </a:endParaRPr>
          </a:p>
          <a:p>
            <a:endParaRPr lang="en-US" altLang="zh-CN" sz="2400" dirty="0" smtClean="0">
              <a:solidFill>
                <a:prstClr val="black"/>
              </a:solidFill>
              <a:latin typeface="Times New Roman" pitchFamily="18" charset="0"/>
            </a:endParaRPr>
          </a:p>
          <a:p>
            <a:pPr marL="285750" indent="-285750">
              <a:buFont typeface="Wingdings" panose="05000000000000000000" pitchFamily="2" charset="2"/>
              <a:buChar char="Ø"/>
            </a:pPr>
            <a:r>
              <a:rPr lang="en-US" altLang="zh-CN" sz="2400" dirty="0" smtClean="0">
                <a:solidFill>
                  <a:prstClr val="black"/>
                </a:solidFill>
                <a:latin typeface="Times New Roman" pitchFamily="18" charset="0"/>
              </a:rPr>
              <a:t>To show our method can ensure QoS requirements (e.g. SINR) of high-priority GCOs</a:t>
            </a:r>
          </a:p>
        </p:txBody>
      </p:sp>
      <p:sp>
        <p:nvSpPr>
          <p:cNvPr id="6" name="灯片编号占位符 3"/>
          <p:cNvSpPr>
            <a:spLocks noGrp="1" noChangeArrowheads="1"/>
          </p:cNvSpPr>
          <p:nvPr/>
        </p:nvSpPr>
        <p:spPr bwMode="auto">
          <a:xfrm>
            <a:off x="6726924" y="630932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12</a:t>
            </a:fld>
            <a:endParaRPr lang="zh-CN" altLang="en-US" sz="1800" dirty="0">
              <a:solidFill>
                <a:prstClr val="black"/>
              </a:solidFill>
              <a:latin typeface="Arial" charset="0"/>
            </a:endParaRPr>
          </a:p>
        </p:txBody>
      </p:sp>
      <p:sp>
        <p:nvSpPr>
          <p:cNvPr id="2" name="日期占位符 1"/>
          <p:cNvSpPr>
            <a:spLocks noGrp="1"/>
          </p:cNvSpPr>
          <p:nvPr>
            <p:ph type="dt" idx="15"/>
          </p:nvPr>
        </p:nvSpPr>
        <p:spPr/>
        <p:txBody>
          <a:bodyPr/>
          <a:lstStyle/>
          <a:p>
            <a:r>
              <a:rPr lang="en-US" altLang="zh-CN" smtClean="0"/>
              <a:t>September 2016</a:t>
            </a:r>
            <a:endParaRPr lang="en-GB" dirty="0"/>
          </a:p>
        </p:txBody>
      </p:sp>
      <p:sp>
        <p:nvSpPr>
          <p:cNvPr id="3" name="页脚占位符 2"/>
          <p:cNvSpPr>
            <a:spLocks noGrp="1"/>
          </p:cNvSpPr>
          <p:nvPr>
            <p:ph type="ftr" idx="14"/>
          </p:nvPr>
        </p:nvSpPr>
        <p:spPr/>
        <p:txBody>
          <a:bodyPr/>
          <a:lstStyle/>
          <a:p>
            <a:r>
              <a:rPr lang="en-GB" smtClean="0"/>
              <a:t>Chen SUN, Sony</a:t>
            </a:r>
            <a:endParaRPr lang="en-GB"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5475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noChangeArrowheads="1"/>
          </p:cNvSpPr>
          <p:nvPr/>
        </p:nvSpPr>
        <p:spPr>
          <a:xfrm>
            <a:off x="409699" y="288033"/>
            <a:ext cx="8229600" cy="1196751"/>
          </a:xfrm>
          <a:prstGeom prst="rect">
            <a:avLst/>
          </a:prstGeom>
          <a:ln>
            <a:solidFill>
              <a:schemeClr val="bg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4000" dirty="0" smtClean="0">
                <a:solidFill>
                  <a:srgbClr val="6600FF"/>
                </a:solidFill>
                <a:latin typeface="Haettenschweiler" pitchFamily="34" charset="0"/>
              </a:rPr>
              <a:t>Simulation of Interference </a:t>
            </a:r>
            <a:r>
              <a:rPr lang="en-US" altLang="zh-CN" sz="4000" dirty="0">
                <a:solidFill>
                  <a:srgbClr val="6600FF"/>
                </a:solidFill>
                <a:latin typeface="Haettenschweiler" pitchFamily="34" charset="0"/>
              </a:rPr>
              <a:t>S</a:t>
            </a:r>
            <a:r>
              <a:rPr lang="en-US" altLang="zh-CN" sz="4000" dirty="0" smtClean="0">
                <a:solidFill>
                  <a:srgbClr val="6600FF"/>
                </a:solidFill>
                <a:latin typeface="Haettenschweiler" pitchFamily="34" charset="0"/>
              </a:rPr>
              <a:t>et</a:t>
            </a:r>
            <a:endParaRPr lang="en-US" altLang="zh-CN" sz="4000" dirty="0">
              <a:solidFill>
                <a:srgbClr val="6600FF"/>
              </a:solidFill>
              <a:latin typeface="Haettenschweiler" pitchFamily="34" charset="0"/>
            </a:endParaRPr>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2" name="矩形 1"/>
          <p:cNvSpPr/>
          <p:nvPr/>
        </p:nvSpPr>
        <p:spPr>
          <a:xfrm>
            <a:off x="251521" y="1820431"/>
            <a:ext cx="3312367" cy="3046988"/>
          </a:xfrm>
          <a:prstGeom prst="rect">
            <a:avLst/>
          </a:prstGeom>
        </p:spPr>
        <p:txBody>
          <a:bodyPr wrap="square">
            <a:spAutoFit/>
          </a:bodyPr>
          <a:lstStyle/>
          <a:p>
            <a:r>
              <a:rPr lang="en-US" altLang="zh-CN" sz="2400" dirty="0">
                <a:latin typeface="Times New Roman" panose="02020603050405020304" pitchFamily="18" charset="0"/>
                <a:cs typeface="Times New Roman" panose="02020603050405020304" pitchFamily="18" charset="0"/>
              </a:rPr>
              <a:t>I</a:t>
            </a:r>
            <a:r>
              <a:rPr lang="en-US" altLang="zh-CN" sz="2400" dirty="0" smtClean="0">
                <a:latin typeface="Times New Roman" panose="02020603050405020304" pitchFamily="18" charset="0"/>
                <a:cs typeface="Times New Roman" panose="02020603050405020304" pitchFamily="18" charset="0"/>
              </a:rPr>
              <a:t>nterference set and non-interference set</a:t>
            </a:r>
            <a:endParaRPr lang="en-US" altLang="zh-CN" sz="2400" b="1" dirty="0">
              <a:solidFill>
                <a:srgbClr val="5339F1"/>
              </a:solidFill>
              <a:latin typeface="Times New Roman" panose="02020603050405020304" pitchFamily="18" charset="0"/>
              <a:cs typeface="Times New Roman" panose="02020603050405020304" pitchFamily="18" charset="0"/>
            </a:endParaRPr>
          </a:p>
          <a:p>
            <a:endParaRPr lang="en-US" altLang="zh-CN" b="1" dirty="0" smtClean="0">
              <a:solidFill>
                <a:srgbClr val="5339F1"/>
              </a:solidFill>
              <a:latin typeface="Times New Roman" panose="02020603050405020304" pitchFamily="18" charset="0"/>
              <a:cs typeface="Times New Roman" panose="02020603050405020304" pitchFamily="18" charset="0"/>
            </a:endParaRPr>
          </a:p>
          <a:p>
            <a:endParaRPr lang="en-US" altLang="zh-CN" dirty="0" smtClean="0">
              <a:solidFill>
                <a:srgbClr val="5339F1"/>
              </a:solidFill>
              <a:cs typeface="Times New Roman" panose="02020603050405020304" pitchFamily="18" charset="0"/>
            </a:endParaRPr>
          </a:p>
          <a:p>
            <a:r>
              <a:rPr lang="en-US" altLang="zh-CN" dirty="0" smtClean="0">
                <a:solidFill>
                  <a:srgbClr val="5339F1"/>
                </a:solidFill>
                <a:cs typeface="Times New Roman" panose="02020603050405020304" pitchFamily="18" charset="0"/>
              </a:rPr>
              <a:t>Blue:   low-priority GCO</a:t>
            </a:r>
            <a:endParaRPr lang="en-US" altLang="zh-CN" dirty="0">
              <a:solidFill>
                <a:srgbClr val="5339F1"/>
              </a:solidFill>
              <a:cs typeface="Times New Roman" panose="02020603050405020304" pitchFamily="18" charset="0"/>
            </a:endParaRPr>
          </a:p>
          <a:p>
            <a:r>
              <a:rPr lang="en-US" altLang="zh-CN" dirty="0">
                <a:solidFill>
                  <a:srgbClr val="FF0000"/>
                </a:solidFill>
                <a:cs typeface="Times New Roman" panose="02020603050405020304" pitchFamily="18" charset="0"/>
              </a:rPr>
              <a:t>Red: </a:t>
            </a:r>
            <a:r>
              <a:rPr lang="en-US" altLang="zh-CN" dirty="0" smtClean="0">
                <a:solidFill>
                  <a:srgbClr val="FF0000"/>
                </a:solidFill>
                <a:cs typeface="Times New Roman" panose="02020603050405020304" pitchFamily="18" charset="0"/>
              </a:rPr>
              <a:t>   high-priority GCOs </a:t>
            </a:r>
          </a:p>
          <a:p>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(i.e., interference set GCOs)</a:t>
            </a:r>
          </a:p>
          <a:p>
            <a:r>
              <a:rPr lang="en-US" altLang="zh-CN" dirty="0" smtClean="0">
                <a:solidFill>
                  <a:prstClr val="black"/>
                </a:solidFill>
                <a:cs typeface="Times New Roman" panose="02020603050405020304" pitchFamily="18" charset="0"/>
              </a:rPr>
              <a:t>Black</a:t>
            </a:r>
            <a:r>
              <a:rPr lang="en-US" altLang="zh-CN" dirty="0">
                <a:solidFill>
                  <a:prstClr val="black"/>
                </a:solidFill>
                <a:cs typeface="Times New Roman" panose="02020603050405020304" pitchFamily="18" charset="0"/>
              </a:rPr>
              <a:t>: </a:t>
            </a:r>
            <a:r>
              <a:rPr lang="en-US" altLang="zh-CN" dirty="0" smtClean="0">
                <a:solidFill>
                  <a:prstClr val="black"/>
                </a:solidFill>
                <a:cs typeface="Times New Roman" panose="02020603050405020304" pitchFamily="18" charset="0"/>
              </a:rPr>
              <a:t>high-priority GCOs</a:t>
            </a:r>
          </a:p>
          <a:p>
            <a:r>
              <a:rPr lang="en-US" altLang="zh-CN" dirty="0">
                <a:solidFill>
                  <a:prstClr val="black"/>
                </a:solidFill>
                <a:cs typeface="Times New Roman" panose="02020603050405020304" pitchFamily="18" charset="0"/>
              </a:rPr>
              <a:t> </a:t>
            </a:r>
            <a:r>
              <a:rPr lang="en-US" altLang="zh-CN" dirty="0" smtClean="0">
                <a:solidFill>
                  <a:prstClr val="black"/>
                </a:solidFill>
                <a:cs typeface="Times New Roman" panose="02020603050405020304" pitchFamily="18" charset="0"/>
              </a:rPr>
              <a:t>           (i.e., non-interference GCOs)</a:t>
            </a:r>
          </a:p>
        </p:txBody>
      </p:sp>
      <p:sp>
        <p:nvSpPr>
          <p:cNvPr id="11" name="灯片编号占位符 3"/>
          <p:cNvSpPr>
            <a:spLocks noGrp="1" noChangeArrowheads="1"/>
          </p:cNvSpPr>
          <p:nvPr/>
        </p:nvSpPr>
        <p:spPr bwMode="auto">
          <a:xfrm>
            <a:off x="6705600" y="6326187"/>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13</a:t>
            </a:fld>
            <a:endParaRPr lang="zh-CN" altLang="en-US" sz="1800" dirty="0">
              <a:solidFill>
                <a:prstClr val="black"/>
              </a:solidFill>
              <a:latin typeface="Arial" charset="0"/>
            </a:endParaRPr>
          </a:p>
        </p:txBody>
      </p:sp>
      <p:pic>
        <p:nvPicPr>
          <p:cNvPr id="4" name="图片 3"/>
          <p:cNvPicPr>
            <a:picLocks noChangeAspect="1"/>
          </p:cNvPicPr>
          <p:nvPr/>
        </p:nvPicPr>
        <p:blipFill rotWithShape="1">
          <a:blip r:embed="rId2">
            <a:extLst>
              <a:ext uri="{28A0092B-C50C-407E-A947-70E740481C1C}">
                <a14:useLocalDpi xmlns:a14="http://schemas.microsoft.com/office/drawing/2010/main" val="0"/>
              </a:ext>
            </a:extLst>
          </a:blip>
          <a:srcRect l="2748" t="3381" r="5073"/>
          <a:stretch/>
        </p:blipFill>
        <p:spPr>
          <a:xfrm>
            <a:off x="3498636" y="1628800"/>
            <a:ext cx="5537860" cy="4358244"/>
          </a:xfrm>
          <a:prstGeom prst="rect">
            <a:avLst/>
          </a:prstGeom>
        </p:spPr>
      </p:pic>
      <p:sp>
        <p:nvSpPr>
          <p:cNvPr id="3" name="矩形 2"/>
          <p:cNvSpPr/>
          <p:nvPr/>
        </p:nvSpPr>
        <p:spPr>
          <a:xfrm>
            <a:off x="251521" y="5805264"/>
            <a:ext cx="8387778" cy="520923"/>
          </a:xfrm>
          <a:prstGeom prst="rect">
            <a:avLst/>
          </a:prstGeom>
          <a:solidFill>
            <a:srgbClr val="FDFDA5"/>
          </a:solidFill>
          <a:ln>
            <a:solidFill>
              <a:srgbClr val="FDF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b="1" dirty="0" smtClean="0">
                <a:solidFill>
                  <a:srgbClr val="FF0000"/>
                </a:solidFill>
              </a:rPr>
              <a:t>   </a:t>
            </a:r>
            <a:r>
              <a:rPr lang="en-US" altLang="zh-CN" sz="1600" b="1" i="1" dirty="0" smtClean="0">
                <a:solidFill>
                  <a:srgbClr val="FF0000"/>
                </a:solidFill>
              </a:rPr>
              <a:t>Interference set GCOs </a:t>
            </a:r>
            <a:r>
              <a:rPr lang="en-US" altLang="zh-CN" sz="1600" dirty="0" smtClean="0">
                <a:solidFill>
                  <a:schemeClr val="tx1"/>
                </a:solidFill>
              </a:rPr>
              <a:t>mean high-priority GCOs which </a:t>
            </a:r>
            <a:r>
              <a:rPr lang="en-US" altLang="zh-CN" sz="1600" dirty="0">
                <a:solidFill>
                  <a:schemeClr val="tx1"/>
                </a:solidFill>
              </a:rPr>
              <a:t>generate harmful </a:t>
            </a:r>
            <a:r>
              <a:rPr lang="en-US" altLang="zh-CN" sz="1600" dirty="0" smtClean="0">
                <a:solidFill>
                  <a:schemeClr val="tx1"/>
                </a:solidFill>
              </a:rPr>
              <a:t>interference to the   </a:t>
            </a:r>
          </a:p>
          <a:p>
            <a:r>
              <a:rPr lang="en-US" altLang="zh-CN" sz="1600" dirty="0" smtClean="0">
                <a:solidFill>
                  <a:schemeClr val="tx1"/>
                </a:solidFill>
              </a:rPr>
              <a:t>low-priority GCO or get interfered by the low-priority GCO.  </a:t>
            </a:r>
            <a:endParaRPr lang="zh-CN" altLang="en-US" sz="1600" dirty="0">
              <a:solidFill>
                <a:schemeClr val="tx1"/>
              </a:solidFill>
            </a:endParaRPr>
          </a:p>
        </p:txBody>
      </p:sp>
      <p:sp>
        <p:nvSpPr>
          <p:cNvPr id="6" name="日期占位符 5"/>
          <p:cNvSpPr>
            <a:spLocks noGrp="1"/>
          </p:cNvSpPr>
          <p:nvPr>
            <p:ph type="dt" idx="15"/>
          </p:nvPr>
        </p:nvSpPr>
        <p:spPr/>
        <p:txBody>
          <a:bodyPr/>
          <a:lstStyle/>
          <a:p>
            <a:r>
              <a:rPr lang="en-US" altLang="zh-CN" smtClean="0"/>
              <a:t>September 2016</a:t>
            </a:r>
            <a:endParaRPr lang="en-GB" dirty="0"/>
          </a:p>
        </p:txBody>
      </p:sp>
      <p:sp>
        <p:nvSpPr>
          <p:cNvPr id="7" name="页脚占位符 6"/>
          <p:cNvSpPr>
            <a:spLocks noGrp="1"/>
          </p:cNvSpPr>
          <p:nvPr>
            <p:ph type="ftr" idx="14"/>
          </p:nvPr>
        </p:nvSpPr>
        <p:spPr/>
        <p:txBody>
          <a:bodyPr/>
          <a:lstStyle/>
          <a:p>
            <a:r>
              <a:rPr lang="en-GB" smtClean="0"/>
              <a:t>Chen SUN, Sony</a:t>
            </a:r>
            <a:endParaRPr lang="en-GB" dirty="0"/>
          </a:p>
        </p:txBody>
      </p:sp>
      <p:sp>
        <p:nvSpPr>
          <p:cNvPr id="8" name="灯片编号占位符 7"/>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037322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noChangeArrowheads="1"/>
          </p:cNvSpPr>
          <p:nvPr/>
        </p:nvSpPr>
        <p:spPr>
          <a:xfrm>
            <a:off x="323528" y="72009"/>
            <a:ext cx="8620860" cy="155679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4000" dirty="0" smtClean="0">
                <a:solidFill>
                  <a:srgbClr val="6600FF"/>
                </a:solidFill>
                <a:latin typeface="Haettenschweiler" pitchFamily="34" charset="0"/>
              </a:rPr>
              <a:t>Simulation of Clustering (1/2)</a:t>
            </a:r>
            <a:endParaRPr lang="en-US" altLang="zh-CN" sz="4000" dirty="0">
              <a:solidFill>
                <a:srgbClr val="6600FF"/>
              </a:solidFill>
              <a:latin typeface="Haettenschweiler" pitchFamily="34" charset="0"/>
            </a:endParaRPr>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3" name="矩形 12"/>
          <p:cNvSpPr/>
          <p:nvPr/>
        </p:nvSpPr>
        <p:spPr>
          <a:xfrm>
            <a:off x="179512" y="1490947"/>
            <a:ext cx="3816423" cy="1715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smtClean="0">
                <a:solidFill>
                  <a:prstClr val="black"/>
                </a:solidFill>
                <a:latin typeface="Times New Roman" panose="02020603050405020304" pitchFamily="18" charset="0"/>
                <a:cs typeface="Times New Roman" panose="02020603050405020304" pitchFamily="18" charset="0"/>
              </a:rPr>
              <a:t>The clustering results of proposed clustering procedure </a:t>
            </a:r>
            <a:r>
              <a:rPr lang="en-US" altLang="zh-CN" sz="2000" b="1" i="1" dirty="0" smtClean="0">
                <a:solidFill>
                  <a:prstClr val="black"/>
                </a:solidFill>
                <a:latin typeface="Times New Roman" panose="02020603050405020304" pitchFamily="18" charset="0"/>
                <a:cs typeface="Times New Roman" panose="02020603050405020304" pitchFamily="18" charset="0"/>
              </a:rPr>
              <a:t>without</a:t>
            </a:r>
            <a:r>
              <a:rPr lang="en-US" altLang="zh-CN" sz="2000" dirty="0" smtClean="0">
                <a:solidFill>
                  <a:prstClr val="black"/>
                </a:solidFill>
                <a:latin typeface="Times New Roman" panose="02020603050405020304" pitchFamily="18" charset="0"/>
                <a:cs typeface="Times New Roman" panose="02020603050405020304" pitchFamily="18" charset="0"/>
              </a:rPr>
              <a:t> considering interference set</a:t>
            </a:r>
          </a:p>
          <a:p>
            <a:endParaRPr lang="en-US" altLang="zh-CN" dirty="0" smtClean="0">
              <a:solidFill>
                <a:prstClr val="black"/>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altLang="zh-CN" sz="2000" dirty="0" smtClean="0">
                <a:solidFill>
                  <a:prstClr val="black"/>
                </a:solidFill>
                <a:latin typeface="Times New Roman" panose="02020603050405020304" pitchFamily="18" charset="0"/>
                <a:cs typeface="Times New Roman" panose="02020603050405020304" pitchFamily="18" charset="0"/>
              </a:rPr>
              <a:t>     = </a:t>
            </a:r>
            <a:r>
              <a:rPr lang="en-US" altLang="zh-CN" sz="2000" dirty="0" smtClean="0">
                <a:solidFill>
                  <a:schemeClr val="tx1"/>
                </a:solidFill>
                <a:latin typeface="Times New Roman" panose="02020603050405020304" pitchFamily="18" charset="0"/>
                <a:cs typeface="Times New Roman" panose="02020603050405020304" pitchFamily="18" charset="0"/>
              </a:rPr>
              <a:t>3</a:t>
            </a:r>
            <a:endParaRPr lang="en-US" altLang="zh-CN" sz="2000" b="1" dirty="0" smtClean="0">
              <a:solidFill>
                <a:srgbClr val="FF0000"/>
              </a:solidFill>
              <a:latin typeface="Times New Roman" panose="02020603050405020304" pitchFamily="18" charset="0"/>
              <a:cs typeface="Times New Roman" panose="02020603050405020304" pitchFamily="18" charset="0"/>
            </a:endParaRPr>
          </a:p>
        </p:txBody>
      </p:sp>
      <p:sp>
        <p:nvSpPr>
          <p:cNvPr id="15" name="矩形 14"/>
          <p:cNvSpPr/>
          <p:nvPr/>
        </p:nvSpPr>
        <p:spPr>
          <a:xfrm>
            <a:off x="395536" y="3654316"/>
            <a:ext cx="2964699" cy="1200329"/>
          </a:xfrm>
          <a:prstGeom prst="rect">
            <a:avLst/>
          </a:prstGeom>
        </p:spPr>
        <p:txBody>
          <a:bodyPr wrap="square">
            <a:spAutoFit/>
          </a:bodyPr>
          <a:lstStyle/>
          <a:p>
            <a:r>
              <a:rPr lang="en-US" altLang="zh-CN" dirty="0">
                <a:solidFill>
                  <a:srgbClr val="2D46FD"/>
                </a:solidFill>
                <a:cs typeface="Times New Roman" panose="02020603050405020304" pitchFamily="18" charset="0"/>
              </a:rPr>
              <a:t>Blue: </a:t>
            </a:r>
            <a:r>
              <a:rPr lang="en-US" altLang="zh-CN" dirty="0" smtClean="0">
                <a:solidFill>
                  <a:srgbClr val="2D46FD"/>
                </a:solidFill>
                <a:cs typeface="Times New Roman" panose="02020603050405020304" pitchFamily="18" charset="0"/>
              </a:rPr>
              <a:t>	 Low-priority GCO</a:t>
            </a:r>
          </a:p>
          <a:p>
            <a:r>
              <a:rPr lang="en-US" altLang="zh-CN" dirty="0" smtClean="0">
                <a:solidFill>
                  <a:srgbClr val="FFC000"/>
                </a:solidFill>
                <a:cs typeface="Times New Roman" panose="02020603050405020304" pitchFamily="18" charset="0"/>
              </a:rPr>
              <a:t>Yellow</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  Cluster </a:t>
            </a:r>
            <a:r>
              <a:rPr lang="en-US" altLang="zh-CN" dirty="0">
                <a:solidFill>
                  <a:srgbClr val="FFC000"/>
                </a:solidFill>
                <a:cs typeface="Times New Roman" panose="02020603050405020304" pitchFamily="18" charset="0"/>
              </a:rPr>
              <a:t>1</a:t>
            </a:r>
            <a:endParaRPr lang="en-US" altLang="zh-CN" dirty="0">
              <a:solidFill>
                <a:srgbClr val="FF0000"/>
              </a:solidFill>
              <a:cs typeface="Times New Roman" panose="02020603050405020304" pitchFamily="18" charset="0"/>
            </a:endParaRPr>
          </a:p>
          <a:p>
            <a:r>
              <a:rPr lang="en-US" altLang="zh-CN" dirty="0">
                <a:solidFill>
                  <a:srgbClr val="FF66CC"/>
                </a:solidFill>
                <a:cs typeface="Times New Roman" panose="02020603050405020304" pitchFamily="18" charset="0"/>
              </a:rPr>
              <a:t>Magenta: </a:t>
            </a:r>
            <a:r>
              <a:rPr lang="en-US" altLang="zh-CN" dirty="0" smtClean="0">
                <a:solidFill>
                  <a:srgbClr val="FF66CC"/>
                </a:solidFill>
                <a:cs typeface="Times New Roman" panose="02020603050405020304" pitchFamily="18" charset="0"/>
              </a:rPr>
              <a:t>Cluster 2        </a:t>
            </a:r>
          </a:p>
          <a:p>
            <a:r>
              <a:rPr lang="en-US" altLang="zh-CN" dirty="0" smtClean="0">
                <a:solidFill>
                  <a:srgbClr val="00B050"/>
                </a:solidFill>
                <a:cs typeface="Times New Roman" panose="02020603050405020304" pitchFamily="18" charset="0"/>
              </a:rPr>
              <a:t>Green</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	 Cluster 3</a:t>
            </a:r>
          </a:p>
        </p:txBody>
      </p:sp>
      <p:sp>
        <p:nvSpPr>
          <p:cNvPr id="18" name="灯片编号占位符 3"/>
          <p:cNvSpPr>
            <a:spLocks noGrp="1" noChangeArrowheads="1"/>
          </p:cNvSpPr>
          <p:nvPr/>
        </p:nvSpPr>
        <p:spPr bwMode="auto">
          <a:xfrm>
            <a:off x="6896958" y="631421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14</a:t>
            </a:fld>
            <a:endParaRPr lang="zh-CN" altLang="en-US" sz="1800" dirty="0">
              <a:solidFill>
                <a:prstClr val="black"/>
              </a:solidFill>
              <a:latin typeface="Arial" charset="0"/>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3307" t="4081" r="6475" b="2197"/>
          <a:stretch/>
        </p:blipFill>
        <p:spPr>
          <a:xfrm>
            <a:off x="3707904" y="1310024"/>
            <a:ext cx="5393893" cy="4207208"/>
          </a:xfrm>
          <a:prstGeom prst="rect">
            <a:avLst/>
          </a:prstGeom>
        </p:spPr>
      </p:pic>
      <p:cxnSp>
        <p:nvCxnSpPr>
          <p:cNvPr id="8" name="直接箭头连接符 7"/>
          <p:cNvCxnSpPr/>
          <p:nvPr/>
        </p:nvCxnSpPr>
        <p:spPr>
          <a:xfrm flipH="1" flipV="1">
            <a:off x="5868144" y="2574196"/>
            <a:ext cx="252028" cy="10801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flipV="1">
            <a:off x="6012160" y="2636912"/>
            <a:ext cx="956806" cy="24738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V="1">
            <a:off x="5580112" y="2588992"/>
            <a:ext cx="144016" cy="6736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4572000" y="2276872"/>
            <a:ext cx="1816567" cy="349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rgbClr val="FF0000"/>
                </a:solidFill>
              </a:rPr>
              <a:t>Interference set GCOs</a:t>
            </a:r>
            <a:endParaRPr lang="zh-CN" altLang="en-US" dirty="0">
              <a:solidFill>
                <a:srgbClr val="FF0000"/>
              </a:solidFill>
            </a:endParaRPr>
          </a:p>
        </p:txBody>
      </p:sp>
      <p:sp>
        <p:nvSpPr>
          <p:cNvPr id="21" name="TextBox 20"/>
          <p:cNvSpPr txBox="1"/>
          <p:nvPr/>
        </p:nvSpPr>
        <p:spPr>
          <a:xfrm>
            <a:off x="251520" y="5733256"/>
            <a:ext cx="8779038" cy="830997"/>
          </a:xfrm>
          <a:prstGeom prst="rect">
            <a:avLst/>
          </a:prstGeom>
          <a:noFill/>
        </p:spPr>
        <p:txBody>
          <a:bodyPr wrap="square" rtlCol="0">
            <a:spAutoFit/>
          </a:bodyPr>
          <a:lstStyle/>
          <a:p>
            <a:r>
              <a:rPr lang="en-US" altLang="zh-CN" sz="1600" dirty="0" smtClean="0">
                <a:solidFill>
                  <a:prstClr val="black"/>
                </a:solidFill>
              </a:rPr>
              <a:t>Note</a:t>
            </a:r>
            <a:r>
              <a:rPr lang="en-US" altLang="zh-CN" sz="1600" dirty="0" smtClean="0">
                <a:solidFill>
                  <a:prstClr val="black"/>
                </a:solidFill>
                <a:cs typeface="Times New Roman" panose="02020603050405020304" pitchFamily="18" charset="0"/>
              </a:rPr>
              <a:t>:       is the interference set</a:t>
            </a:r>
            <a:endParaRPr lang="en-US" altLang="zh-CN" sz="1600" dirty="0">
              <a:solidFill>
                <a:prstClr val="black"/>
              </a:solidFill>
              <a:cs typeface="Times New Roman" panose="02020603050405020304" pitchFamily="18" charset="0"/>
            </a:endParaRPr>
          </a:p>
          <a:p>
            <a:r>
              <a:rPr lang="en-US" altLang="zh-CN" sz="1600" dirty="0" smtClean="0">
                <a:solidFill>
                  <a:prstClr val="black"/>
                </a:solidFill>
                <a:cs typeface="Times New Roman" panose="02020603050405020304" pitchFamily="18" charset="0"/>
              </a:rPr>
              <a:t>                 is the number of clusters corresponding to the interference GCOs within the </a:t>
            </a:r>
          </a:p>
          <a:p>
            <a:r>
              <a:rPr lang="en-US" altLang="zh-CN" sz="1600" dirty="0">
                <a:solidFill>
                  <a:prstClr val="black"/>
                </a:solidFill>
                <a:cs typeface="Times New Roman" panose="02020603050405020304" pitchFamily="18" charset="0"/>
              </a:rPr>
              <a:t> </a:t>
            </a:r>
            <a:r>
              <a:rPr lang="en-US" altLang="zh-CN" sz="1600" dirty="0" smtClean="0">
                <a:solidFill>
                  <a:prstClr val="black"/>
                </a:solidFill>
                <a:cs typeface="Times New Roman" panose="02020603050405020304" pitchFamily="18" charset="0"/>
              </a:rPr>
              <a:t>                proposed approach without considering interference set</a:t>
            </a:r>
          </a:p>
        </p:txBody>
      </p:sp>
      <p:graphicFrame>
        <p:nvGraphicFramePr>
          <p:cNvPr id="3" name="对象 2"/>
          <p:cNvGraphicFramePr>
            <a:graphicFrameLocks noChangeAspect="1"/>
          </p:cNvGraphicFramePr>
          <p:nvPr>
            <p:extLst>
              <p:ext uri="{D42A27DB-BD31-4B8C-83A1-F6EECF244321}">
                <p14:modId xmlns:p14="http://schemas.microsoft.com/office/powerpoint/2010/main" val="138768839"/>
              </p:ext>
            </p:extLst>
          </p:nvPr>
        </p:nvGraphicFramePr>
        <p:xfrm>
          <a:off x="611560" y="2781176"/>
          <a:ext cx="336550" cy="431800"/>
        </p:xfrm>
        <a:graphic>
          <a:graphicData uri="http://schemas.openxmlformats.org/presentationml/2006/ole">
            <mc:AlternateContent xmlns:mc="http://schemas.openxmlformats.org/markup-compatibility/2006">
              <mc:Choice xmlns:v="urn:schemas-microsoft-com:vml" Requires="v">
                <p:oleObj spid="_x0000_s19470" name="Equation" r:id="rId4" imgW="177480" imgH="228600" progId="Equation.DSMT4">
                  <p:embed/>
                </p:oleObj>
              </mc:Choice>
              <mc:Fallback>
                <p:oleObj name="Equation" r:id="rId4" imgW="177480" imgH="228600" progId="Equation.DSMT4">
                  <p:embed/>
                  <p:pic>
                    <p:nvPicPr>
                      <p:cNvPr id="0" name=""/>
                      <p:cNvPicPr/>
                      <p:nvPr/>
                    </p:nvPicPr>
                    <p:blipFill>
                      <a:blip r:embed="rId5"/>
                      <a:stretch>
                        <a:fillRect/>
                      </a:stretch>
                    </p:blipFill>
                    <p:spPr>
                      <a:xfrm>
                        <a:off x="611560" y="2781176"/>
                        <a:ext cx="336550" cy="431800"/>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318527360"/>
              </p:ext>
            </p:extLst>
          </p:nvPr>
        </p:nvGraphicFramePr>
        <p:xfrm>
          <a:off x="827584" y="6093296"/>
          <a:ext cx="249880" cy="320601"/>
        </p:xfrm>
        <a:graphic>
          <a:graphicData uri="http://schemas.openxmlformats.org/presentationml/2006/ole">
            <mc:AlternateContent xmlns:mc="http://schemas.openxmlformats.org/markup-compatibility/2006">
              <mc:Choice xmlns:v="urn:schemas-microsoft-com:vml" Requires="v">
                <p:oleObj spid="_x0000_s19471" name="Equation" r:id="rId6" imgW="177480" imgH="228600" progId="Equation.DSMT4">
                  <p:embed/>
                </p:oleObj>
              </mc:Choice>
              <mc:Fallback>
                <p:oleObj name="Equation" r:id="rId6" imgW="1774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7584" y="6093296"/>
                        <a:ext cx="249880" cy="320601"/>
                      </a:xfrm>
                      <a:prstGeom prst="rect">
                        <a:avLst/>
                      </a:prstGeom>
                      <a:noFill/>
                      <a:ln>
                        <a:noFill/>
                      </a:ln>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726278652"/>
              </p:ext>
            </p:extLst>
          </p:nvPr>
        </p:nvGraphicFramePr>
        <p:xfrm>
          <a:off x="899592" y="5877273"/>
          <a:ext cx="187897" cy="216024"/>
        </p:xfrm>
        <a:graphic>
          <a:graphicData uri="http://schemas.openxmlformats.org/presentationml/2006/ole">
            <mc:AlternateContent xmlns:mc="http://schemas.openxmlformats.org/markup-compatibility/2006">
              <mc:Choice xmlns:v="urn:schemas-microsoft-com:vml" Requires="v">
                <p:oleObj spid="_x0000_s19472" name="Equation" r:id="rId8" imgW="101520" imgH="152280" progId="Equation.DSMT4">
                  <p:embed/>
                </p:oleObj>
              </mc:Choice>
              <mc:Fallback>
                <p:oleObj name="Equation" r:id="rId8" imgW="101520" imgH="152280" progId="Equation.DSMT4">
                  <p:embed/>
                  <p:pic>
                    <p:nvPicPr>
                      <p:cNvPr id="0" name=""/>
                      <p:cNvPicPr/>
                      <p:nvPr/>
                    </p:nvPicPr>
                    <p:blipFill>
                      <a:blip r:embed="rId9"/>
                      <a:stretch>
                        <a:fillRect/>
                      </a:stretch>
                    </p:blipFill>
                    <p:spPr>
                      <a:xfrm>
                        <a:off x="899592" y="5877273"/>
                        <a:ext cx="187897" cy="216024"/>
                      </a:xfrm>
                      <a:prstGeom prst="rect">
                        <a:avLst/>
                      </a:prstGeom>
                    </p:spPr>
                  </p:pic>
                </p:oleObj>
              </mc:Fallback>
            </mc:AlternateContent>
          </a:graphicData>
        </a:graphic>
      </p:graphicFrame>
      <p:sp>
        <p:nvSpPr>
          <p:cNvPr id="7" name="日期占位符 6"/>
          <p:cNvSpPr>
            <a:spLocks noGrp="1"/>
          </p:cNvSpPr>
          <p:nvPr>
            <p:ph type="dt" idx="15"/>
          </p:nvPr>
        </p:nvSpPr>
        <p:spPr/>
        <p:txBody>
          <a:bodyPr/>
          <a:lstStyle/>
          <a:p>
            <a:r>
              <a:rPr lang="en-US" altLang="zh-CN" smtClean="0"/>
              <a:t>September 2016</a:t>
            </a:r>
            <a:endParaRPr lang="en-GB" dirty="0"/>
          </a:p>
        </p:txBody>
      </p:sp>
      <p:sp>
        <p:nvSpPr>
          <p:cNvPr id="9" name="页脚占位符 8"/>
          <p:cNvSpPr>
            <a:spLocks noGrp="1"/>
          </p:cNvSpPr>
          <p:nvPr>
            <p:ph type="ftr" idx="14"/>
          </p:nvPr>
        </p:nvSpPr>
        <p:spPr/>
        <p:txBody>
          <a:bodyPr/>
          <a:lstStyle/>
          <a:p>
            <a:r>
              <a:rPr lang="en-GB" smtClean="0"/>
              <a:t>Chen SUN, Sony</a:t>
            </a:r>
            <a:endParaRPr lang="en-GB" dirty="0"/>
          </a:p>
        </p:txBody>
      </p:sp>
      <p:sp>
        <p:nvSpPr>
          <p:cNvPr id="11" name="灯片编号占位符 10"/>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73350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3" name="矩形 12"/>
          <p:cNvSpPr/>
          <p:nvPr/>
        </p:nvSpPr>
        <p:spPr>
          <a:xfrm>
            <a:off x="467544" y="1297643"/>
            <a:ext cx="3254867" cy="16273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smtClean="0">
                <a:solidFill>
                  <a:prstClr val="black"/>
                </a:solidFill>
                <a:latin typeface="Times New Roman" panose="02020603050405020304" pitchFamily="18" charset="0"/>
                <a:cs typeface="Times New Roman" panose="02020603050405020304" pitchFamily="18" charset="0"/>
              </a:rPr>
              <a:t>The clustering results of </a:t>
            </a:r>
          </a:p>
          <a:p>
            <a:r>
              <a:rPr lang="en-US" altLang="zh-CN" sz="2000" dirty="0" smtClean="0">
                <a:solidFill>
                  <a:prstClr val="black"/>
                </a:solidFill>
                <a:latin typeface="Times New Roman" panose="02020603050405020304" pitchFamily="18" charset="0"/>
                <a:cs typeface="Times New Roman" panose="02020603050405020304" pitchFamily="18" charset="0"/>
              </a:rPr>
              <a:t>proposed clustering procedure considering interference set</a:t>
            </a:r>
          </a:p>
          <a:p>
            <a:endParaRPr lang="en-US" altLang="zh-CN" dirty="0" smtClean="0">
              <a:solidFill>
                <a:prstClr val="black"/>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altLang="zh-CN" sz="2000" dirty="0" smtClean="0">
                <a:solidFill>
                  <a:schemeClr val="tx1"/>
                </a:solidFill>
                <a:latin typeface="Times New Roman" panose="02020603050405020304" pitchFamily="18" charset="0"/>
                <a:cs typeface="Times New Roman" panose="02020603050405020304" pitchFamily="18" charset="0"/>
              </a:rPr>
              <a:t>      = 2</a:t>
            </a:r>
          </a:p>
        </p:txBody>
      </p:sp>
      <p:sp>
        <p:nvSpPr>
          <p:cNvPr id="11" name="矩形 10"/>
          <p:cNvSpPr/>
          <p:nvPr/>
        </p:nvSpPr>
        <p:spPr>
          <a:xfrm>
            <a:off x="455173" y="3164775"/>
            <a:ext cx="2964699" cy="1200329"/>
          </a:xfrm>
          <a:prstGeom prst="rect">
            <a:avLst/>
          </a:prstGeom>
        </p:spPr>
        <p:txBody>
          <a:bodyPr wrap="square">
            <a:spAutoFit/>
          </a:bodyPr>
          <a:lstStyle/>
          <a:p>
            <a:r>
              <a:rPr lang="en-US" altLang="zh-CN" dirty="0">
                <a:solidFill>
                  <a:srgbClr val="2D46FD"/>
                </a:solidFill>
                <a:latin typeface="+mj-lt"/>
                <a:cs typeface="Times New Roman" panose="02020603050405020304" pitchFamily="18" charset="0"/>
              </a:rPr>
              <a:t>Blue: </a:t>
            </a:r>
            <a:r>
              <a:rPr lang="en-US" altLang="zh-CN" dirty="0" smtClean="0">
                <a:solidFill>
                  <a:srgbClr val="2D46FD"/>
                </a:solidFill>
                <a:latin typeface="+mj-lt"/>
                <a:cs typeface="Times New Roman" panose="02020603050405020304" pitchFamily="18" charset="0"/>
              </a:rPr>
              <a:t>	Low-priority GCO    </a:t>
            </a:r>
          </a:p>
          <a:p>
            <a:r>
              <a:rPr lang="en-US" altLang="zh-CN" dirty="0">
                <a:solidFill>
                  <a:srgbClr val="FFC000"/>
                </a:solidFill>
                <a:latin typeface="+mj-lt"/>
                <a:cs typeface="Times New Roman" panose="02020603050405020304" pitchFamily="18" charset="0"/>
              </a:rPr>
              <a:t>Yellow: 	Cluster 1</a:t>
            </a:r>
          </a:p>
          <a:p>
            <a:r>
              <a:rPr lang="en-US" altLang="zh-CN" dirty="0">
                <a:solidFill>
                  <a:srgbClr val="FF66CC"/>
                </a:solidFill>
                <a:latin typeface="+mj-lt"/>
                <a:cs typeface="Times New Roman" panose="02020603050405020304" pitchFamily="18" charset="0"/>
              </a:rPr>
              <a:t>Magenta: </a:t>
            </a:r>
            <a:r>
              <a:rPr lang="en-US" altLang="zh-CN" dirty="0" smtClean="0">
                <a:solidFill>
                  <a:srgbClr val="FF66CC"/>
                </a:solidFill>
                <a:latin typeface="+mj-lt"/>
                <a:cs typeface="Times New Roman" panose="02020603050405020304" pitchFamily="18" charset="0"/>
              </a:rPr>
              <a:t>Cluster 2        </a:t>
            </a:r>
          </a:p>
          <a:p>
            <a:r>
              <a:rPr lang="en-US" altLang="zh-CN" dirty="0" smtClean="0">
                <a:solidFill>
                  <a:srgbClr val="00B050"/>
                </a:solidFill>
                <a:latin typeface="+mj-lt"/>
                <a:cs typeface="Times New Roman" panose="02020603050405020304" pitchFamily="18" charset="0"/>
              </a:rPr>
              <a:t>Green</a:t>
            </a:r>
            <a:r>
              <a:rPr lang="en-US" altLang="zh-CN" dirty="0">
                <a:solidFill>
                  <a:srgbClr val="00B050"/>
                </a:solidFill>
                <a:latin typeface="+mj-lt"/>
                <a:cs typeface="Times New Roman" panose="02020603050405020304" pitchFamily="18" charset="0"/>
              </a:rPr>
              <a:t>: </a:t>
            </a:r>
            <a:r>
              <a:rPr lang="en-US" altLang="zh-CN" dirty="0" smtClean="0">
                <a:solidFill>
                  <a:srgbClr val="00B050"/>
                </a:solidFill>
                <a:latin typeface="+mj-lt"/>
                <a:cs typeface="Times New Roman" panose="02020603050405020304" pitchFamily="18" charset="0"/>
              </a:rPr>
              <a:t>	Cluster </a:t>
            </a:r>
            <a:r>
              <a:rPr lang="en-US" altLang="zh-CN" dirty="0">
                <a:solidFill>
                  <a:srgbClr val="00B050"/>
                </a:solidFill>
                <a:latin typeface="+mj-lt"/>
                <a:cs typeface="Times New Roman" panose="02020603050405020304" pitchFamily="18" charset="0"/>
              </a:rPr>
              <a:t>3</a:t>
            </a:r>
          </a:p>
        </p:txBody>
      </p:sp>
      <p:sp>
        <p:nvSpPr>
          <p:cNvPr id="15" name="灯片编号占位符 3"/>
          <p:cNvSpPr>
            <a:spLocks noGrp="1" noChangeArrowheads="1"/>
          </p:cNvSpPr>
          <p:nvPr/>
        </p:nvSpPr>
        <p:spPr bwMode="auto">
          <a:xfrm>
            <a:off x="6732240" y="6376243"/>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15</a:t>
            </a:fld>
            <a:endParaRPr lang="zh-CN" altLang="en-US" sz="1800" dirty="0">
              <a:solidFill>
                <a:prstClr val="black"/>
              </a:solidFill>
              <a:latin typeface="Arial" charset="0"/>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3016" t="4288" r="6767" b="2206"/>
          <a:stretch/>
        </p:blipFill>
        <p:spPr>
          <a:xfrm>
            <a:off x="3707904" y="1194623"/>
            <a:ext cx="5184576" cy="4034577"/>
          </a:xfrm>
          <a:prstGeom prst="rect">
            <a:avLst/>
          </a:prstGeom>
        </p:spPr>
      </p:pic>
      <p:cxnSp>
        <p:nvCxnSpPr>
          <p:cNvPr id="7" name="直接箭头连接符 6"/>
          <p:cNvCxnSpPr/>
          <p:nvPr/>
        </p:nvCxnSpPr>
        <p:spPr>
          <a:xfrm flipV="1">
            <a:off x="5436096" y="2564904"/>
            <a:ext cx="288032" cy="575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H="1" flipV="1">
            <a:off x="5796136" y="2564904"/>
            <a:ext cx="144016" cy="9361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H="1" flipV="1">
            <a:off x="5868144" y="2564904"/>
            <a:ext cx="936104" cy="2160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4499992" y="2276872"/>
            <a:ext cx="194421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rgbClr val="FF0000"/>
                </a:solidFill>
              </a:rPr>
              <a:t>Interference set GCOs</a:t>
            </a:r>
            <a:endParaRPr lang="zh-CN" altLang="en-US" dirty="0">
              <a:solidFill>
                <a:srgbClr val="FF0000"/>
              </a:solidFill>
            </a:endParaRPr>
          </a:p>
        </p:txBody>
      </p:sp>
      <p:sp>
        <p:nvSpPr>
          <p:cNvPr id="17" name="矩形 16"/>
          <p:cNvSpPr/>
          <p:nvPr/>
        </p:nvSpPr>
        <p:spPr>
          <a:xfrm>
            <a:off x="467544" y="6021288"/>
            <a:ext cx="7503640" cy="570979"/>
          </a:xfrm>
          <a:prstGeom prst="rect">
            <a:avLst/>
          </a:prstGeom>
          <a:solidFill>
            <a:srgbClr val="FDFDA5"/>
          </a:solidFill>
          <a:ln>
            <a:solidFill>
              <a:srgbClr val="FDF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66813" indent="-1166813" algn="just"/>
            <a:r>
              <a:rPr lang="en-US" altLang="zh-CN" b="1" dirty="0" smtClean="0">
                <a:solidFill>
                  <a:srgbClr val="FF0000"/>
                </a:solidFill>
                <a:latin typeface="Arial Narrow" pitchFamily="34" charset="0"/>
              </a:rPr>
              <a:t>Conclusion: the proposed clustering procedure considering the interference set results in more available channels for the low-priority GCO</a:t>
            </a:r>
            <a:endParaRPr lang="zh-CN" altLang="en-US" b="1" dirty="0">
              <a:solidFill>
                <a:srgbClr val="FF0000"/>
              </a:solidFill>
              <a:latin typeface="Arial Narrow" pitchFamily="34"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3291604379"/>
              </p:ext>
            </p:extLst>
          </p:nvPr>
        </p:nvGraphicFramePr>
        <p:xfrm>
          <a:off x="802432" y="2492896"/>
          <a:ext cx="457200" cy="455612"/>
        </p:xfrm>
        <a:graphic>
          <a:graphicData uri="http://schemas.openxmlformats.org/presentationml/2006/ole">
            <mc:AlternateContent xmlns:mc="http://schemas.openxmlformats.org/markup-compatibility/2006">
              <mc:Choice xmlns:v="urn:schemas-microsoft-com:vml" Requires="v">
                <p:oleObj spid="_x0000_s20490" name="Equation" r:id="rId4" imgW="241200" imgH="241200" progId="Equation.DSMT4">
                  <p:embed/>
                </p:oleObj>
              </mc:Choice>
              <mc:Fallback>
                <p:oleObj name="Equation" r:id="rId4" imgW="241200" imgH="241200" progId="Equation.DSMT4">
                  <p:embed/>
                  <p:pic>
                    <p:nvPicPr>
                      <p:cNvPr id="0" name=""/>
                      <p:cNvPicPr>
                        <a:picLocks noChangeAspect="1" noChangeArrowheads="1"/>
                      </p:cNvPicPr>
                      <p:nvPr/>
                    </p:nvPicPr>
                    <p:blipFill>
                      <a:blip r:embed="rId5"/>
                      <a:srcRect/>
                      <a:stretch>
                        <a:fillRect/>
                      </a:stretch>
                    </p:blipFill>
                    <p:spPr bwMode="auto">
                      <a:xfrm>
                        <a:off x="802432" y="2492896"/>
                        <a:ext cx="4572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标题 1"/>
          <p:cNvSpPr txBox="1">
            <a:spLocks noChangeArrowheads="1"/>
          </p:cNvSpPr>
          <p:nvPr/>
        </p:nvSpPr>
        <p:spPr>
          <a:xfrm>
            <a:off x="179512" y="116632"/>
            <a:ext cx="8892480" cy="136815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4000" dirty="0" smtClean="0">
                <a:solidFill>
                  <a:srgbClr val="6600FF"/>
                </a:solidFill>
                <a:latin typeface="Haettenschweiler" pitchFamily="34" charset="0"/>
              </a:rPr>
              <a:t>Simulation of Clustering (2/2)</a:t>
            </a:r>
            <a:endParaRPr lang="en-US" altLang="zh-CN" sz="4000" dirty="0">
              <a:solidFill>
                <a:srgbClr val="6600FF"/>
              </a:solidFill>
              <a:latin typeface="Haettenschweiler" pitchFamily="34" charset="0"/>
            </a:endParaRPr>
          </a:p>
        </p:txBody>
      </p:sp>
      <p:sp>
        <p:nvSpPr>
          <p:cNvPr id="4" name="矩形 3"/>
          <p:cNvSpPr/>
          <p:nvPr/>
        </p:nvSpPr>
        <p:spPr>
          <a:xfrm>
            <a:off x="467544" y="5301208"/>
            <a:ext cx="6984776" cy="830997"/>
          </a:xfrm>
          <a:prstGeom prst="rect">
            <a:avLst/>
          </a:prstGeom>
        </p:spPr>
        <p:txBody>
          <a:bodyPr wrap="square">
            <a:spAutoFit/>
          </a:bodyPr>
          <a:lstStyle/>
          <a:p>
            <a:pPr lvl="0"/>
            <a:r>
              <a:rPr lang="en-US" altLang="zh-CN" sz="1600" dirty="0" smtClean="0">
                <a:solidFill>
                  <a:prstClr val="black"/>
                </a:solidFill>
                <a:cs typeface="Times New Roman" panose="02020603050405020304" pitchFamily="18" charset="0"/>
              </a:rPr>
              <a:t>Note:         is </a:t>
            </a:r>
            <a:r>
              <a:rPr lang="en-US" altLang="zh-CN" sz="1600" dirty="0">
                <a:solidFill>
                  <a:prstClr val="black"/>
                </a:solidFill>
                <a:cs typeface="Times New Roman" panose="02020603050405020304" pitchFamily="18" charset="0"/>
              </a:rPr>
              <a:t>the number of clusters corresponding to the interference </a:t>
            </a:r>
            <a:r>
              <a:rPr lang="en-US" altLang="zh-CN" sz="1600" dirty="0" smtClean="0">
                <a:solidFill>
                  <a:prstClr val="black"/>
                </a:solidFill>
                <a:cs typeface="Times New Roman" panose="02020603050405020304" pitchFamily="18" charset="0"/>
              </a:rPr>
              <a:t>GCOs </a:t>
            </a:r>
            <a:r>
              <a:rPr lang="en-US" altLang="zh-CN" sz="1600" dirty="0">
                <a:solidFill>
                  <a:prstClr val="black"/>
                </a:solidFill>
                <a:cs typeface="Times New Roman" panose="02020603050405020304" pitchFamily="18" charset="0"/>
              </a:rPr>
              <a:t>within </a:t>
            </a:r>
            <a:r>
              <a:rPr lang="en-US" altLang="zh-CN" sz="1600" dirty="0" smtClean="0">
                <a:solidFill>
                  <a:prstClr val="black"/>
                </a:solidFill>
                <a:cs typeface="Times New Roman" panose="02020603050405020304" pitchFamily="18" charset="0"/>
              </a:rPr>
              <a:t> </a:t>
            </a:r>
          </a:p>
          <a:p>
            <a:pPr lvl="0"/>
            <a:r>
              <a:rPr lang="en-US" altLang="zh-CN" sz="1600" dirty="0">
                <a:solidFill>
                  <a:prstClr val="black"/>
                </a:solidFill>
                <a:cs typeface="Times New Roman" panose="02020603050405020304" pitchFamily="18" charset="0"/>
              </a:rPr>
              <a:t> </a:t>
            </a:r>
            <a:r>
              <a:rPr lang="en-US" altLang="zh-CN" sz="1600" dirty="0" smtClean="0">
                <a:solidFill>
                  <a:prstClr val="black"/>
                </a:solidFill>
                <a:cs typeface="Times New Roman" panose="02020603050405020304" pitchFamily="18" charset="0"/>
              </a:rPr>
              <a:t>                  the proposed </a:t>
            </a:r>
            <a:r>
              <a:rPr lang="en-US" altLang="zh-CN" sz="1600" dirty="0">
                <a:solidFill>
                  <a:prstClr val="black"/>
                </a:solidFill>
                <a:cs typeface="Times New Roman" panose="02020603050405020304" pitchFamily="18" charset="0"/>
              </a:rPr>
              <a:t>approach without considering interference set</a:t>
            </a:r>
          </a:p>
        </p:txBody>
      </p:sp>
      <p:graphicFrame>
        <p:nvGraphicFramePr>
          <p:cNvPr id="29" name="对象 28"/>
          <p:cNvGraphicFramePr>
            <a:graphicFrameLocks noChangeAspect="1"/>
          </p:cNvGraphicFramePr>
          <p:nvPr>
            <p:extLst>
              <p:ext uri="{D42A27DB-BD31-4B8C-83A1-F6EECF244321}">
                <p14:modId xmlns:p14="http://schemas.microsoft.com/office/powerpoint/2010/main" val="295512952"/>
              </p:ext>
            </p:extLst>
          </p:nvPr>
        </p:nvGraphicFramePr>
        <p:xfrm>
          <a:off x="1108743" y="5329788"/>
          <a:ext cx="332613" cy="331459"/>
        </p:xfrm>
        <a:graphic>
          <a:graphicData uri="http://schemas.openxmlformats.org/presentationml/2006/ole">
            <mc:AlternateContent xmlns:mc="http://schemas.openxmlformats.org/markup-compatibility/2006">
              <mc:Choice xmlns:v="urn:schemas-microsoft-com:vml" Requires="v">
                <p:oleObj spid="_x0000_s20491" name="Equation" r:id="rId6" imgW="241200" imgH="241200" progId="Equation.DSMT4">
                  <p:embed/>
                </p:oleObj>
              </mc:Choice>
              <mc:Fallback>
                <p:oleObj name="Equation" r:id="rId6" imgW="24120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8743" y="5329788"/>
                        <a:ext cx="332613" cy="331459"/>
                      </a:xfrm>
                      <a:prstGeom prst="rect">
                        <a:avLst/>
                      </a:prstGeom>
                      <a:noFill/>
                      <a:ln>
                        <a:noFill/>
                      </a:ln>
                    </p:spPr>
                  </p:pic>
                </p:oleObj>
              </mc:Fallback>
            </mc:AlternateContent>
          </a:graphicData>
        </a:graphic>
      </p:graphicFrame>
      <p:sp>
        <p:nvSpPr>
          <p:cNvPr id="5" name="日期占位符 4"/>
          <p:cNvSpPr>
            <a:spLocks noGrp="1"/>
          </p:cNvSpPr>
          <p:nvPr>
            <p:ph type="dt" idx="15"/>
          </p:nvPr>
        </p:nvSpPr>
        <p:spPr/>
        <p:txBody>
          <a:bodyPr/>
          <a:lstStyle/>
          <a:p>
            <a:r>
              <a:rPr lang="en-US" altLang="zh-CN" smtClean="0"/>
              <a:t>September 2016</a:t>
            </a:r>
            <a:endParaRPr lang="en-GB" dirty="0"/>
          </a:p>
        </p:txBody>
      </p:sp>
      <p:sp>
        <p:nvSpPr>
          <p:cNvPr id="6" name="页脚占位符 5"/>
          <p:cNvSpPr>
            <a:spLocks noGrp="1"/>
          </p:cNvSpPr>
          <p:nvPr>
            <p:ph type="ftr" idx="14"/>
          </p:nvPr>
        </p:nvSpPr>
        <p:spPr/>
        <p:txBody>
          <a:bodyPr/>
          <a:lstStyle/>
          <a:p>
            <a:r>
              <a:rPr lang="en-GB" smtClean="0"/>
              <a:t>Chen SUN, Sony</a:t>
            </a:r>
            <a:endParaRPr lang="en-GB" dirty="0"/>
          </a:p>
        </p:txBody>
      </p:sp>
      <p:sp>
        <p:nvSpPr>
          <p:cNvPr id="8" name="灯片编号占位符 7"/>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47661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extLst>
              <p:ext uri="{D42A27DB-BD31-4B8C-83A1-F6EECF244321}">
                <p14:modId xmlns:p14="http://schemas.microsoft.com/office/powerpoint/2010/main" val="3946475712"/>
              </p:ext>
            </p:extLst>
          </p:nvPr>
        </p:nvGraphicFramePr>
        <p:xfrm>
          <a:off x="683568" y="2420888"/>
          <a:ext cx="7632848" cy="2304256"/>
        </p:xfrm>
        <a:graphic>
          <a:graphicData uri="http://schemas.openxmlformats.org/drawingml/2006/table">
            <a:tbl>
              <a:tblPr firstRow="1" bandRow="1">
                <a:tableStyleId>{5C22544A-7EE6-4342-B048-85BDC9FD1C3A}</a:tableStyleId>
              </a:tblPr>
              <a:tblGrid>
                <a:gridCol w="2880320"/>
                <a:gridCol w="2448272"/>
                <a:gridCol w="2304256"/>
              </a:tblGrid>
              <a:tr h="1296144">
                <a:tc>
                  <a:txBody>
                    <a:bodyPr/>
                    <a:lstStyle/>
                    <a:p>
                      <a:pPr algn="l"/>
                      <a:r>
                        <a:rPr lang="en-US" altLang="zh-CN" sz="1800" b="1" kern="1200" dirty="0" smtClean="0">
                          <a:solidFill>
                            <a:schemeClr val="lt1"/>
                          </a:solidFill>
                          <a:latin typeface="+mn-lt"/>
                          <a:ea typeface="+mn-ea"/>
                          <a:cs typeface="+mn-cs"/>
                        </a:rPr>
                        <a:t>Events</a:t>
                      </a:r>
                      <a:endParaRPr lang="zh-CN" altLang="en-US" sz="1800" b="1" kern="1200" dirty="0">
                        <a:solidFill>
                          <a:schemeClr val="lt1"/>
                        </a:solidFill>
                        <a:latin typeface="+mn-lt"/>
                        <a:ea typeface="+mn-ea"/>
                        <a:cs typeface="+mn-cs"/>
                      </a:endParaRPr>
                    </a:p>
                  </a:txBody>
                  <a:tcPr marL="68580" marR="6858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baseline="0" dirty="0" smtClean="0"/>
                        <a:t>Using Proposed Clustering Procedure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baseline="0" dirty="0" smtClean="0"/>
                        <a:t>without interference set</a:t>
                      </a:r>
                    </a:p>
                  </a:txBody>
                  <a:tcPr marL="68580" marR="6858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b="1" kern="1200" baseline="0" dirty="0" smtClean="0">
                          <a:solidFill>
                            <a:schemeClr val="lt1"/>
                          </a:solidFill>
                          <a:latin typeface="+mn-lt"/>
                          <a:ea typeface="+mn-ea"/>
                          <a:cs typeface="+mn-cs"/>
                        </a:rPr>
                        <a:t>Using Proposed Clustering Procedure with interference set</a:t>
                      </a:r>
                    </a:p>
                  </a:txBody>
                  <a:tcPr marL="68580" marR="68580" anchor="ctr"/>
                </a:tc>
              </a:tr>
              <a:tr h="100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0" baseline="0" dirty="0" smtClean="0"/>
                        <a:t>The percentage of trial that two methods win over the sequential coloring approach [11]</a:t>
                      </a:r>
                    </a:p>
                  </a:txBody>
                  <a:tcPr marL="68580" marR="68580" anchor="ctr"/>
                </a:tc>
                <a:tc>
                  <a:txBody>
                    <a:bodyPr/>
                    <a:lstStyle/>
                    <a:p>
                      <a:pPr algn="l"/>
                      <a:r>
                        <a:rPr lang="en-US" altLang="zh-CN" sz="1600" b="0" dirty="0" smtClean="0"/>
                        <a:t>83.7%</a:t>
                      </a:r>
                      <a:endParaRPr lang="zh-CN" altLang="en-US" sz="1600" b="0" dirty="0"/>
                    </a:p>
                  </a:txBody>
                  <a:tcPr marL="68580" marR="68580" anchor="ctr"/>
                </a:tc>
                <a:tc>
                  <a:txBody>
                    <a:bodyPr/>
                    <a:lstStyle/>
                    <a:p>
                      <a:pPr algn="l"/>
                      <a:r>
                        <a:rPr lang="en-US" altLang="zh-CN" sz="1600" b="1" dirty="0" smtClean="0">
                          <a:solidFill>
                            <a:srgbClr val="FF0000"/>
                          </a:solidFill>
                        </a:rPr>
                        <a:t>99%</a:t>
                      </a:r>
                      <a:endParaRPr lang="zh-CN" altLang="en-US" sz="1600" b="1" dirty="0">
                        <a:solidFill>
                          <a:srgbClr val="FF0000"/>
                        </a:solidFill>
                      </a:endParaRPr>
                    </a:p>
                  </a:txBody>
                  <a:tcPr marL="68580" marR="68580" anchor="ctr"/>
                </a:tc>
              </a:tr>
            </a:tbl>
          </a:graphicData>
        </a:graphic>
      </p:graphicFrame>
      <p:sp>
        <p:nvSpPr>
          <p:cNvPr id="6" name="TextBox 5"/>
          <p:cNvSpPr txBox="1"/>
          <p:nvPr/>
        </p:nvSpPr>
        <p:spPr>
          <a:xfrm>
            <a:off x="281705" y="1340768"/>
            <a:ext cx="8358008" cy="707886"/>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smtClean="0"/>
              <a:t>Change the locations of the 8 high-priority GCOs (500 simulation runs), and get </a:t>
            </a:r>
            <a:r>
              <a:rPr lang="en-US" altLang="zh-CN" sz="2000" dirty="0"/>
              <a:t>the </a:t>
            </a:r>
            <a:r>
              <a:rPr lang="en-US" altLang="zh-CN" sz="2000" dirty="0" smtClean="0"/>
              <a:t>probability of several events</a:t>
            </a:r>
          </a:p>
        </p:txBody>
      </p:sp>
      <p:sp>
        <p:nvSpPr>
          <p:cNvPr id="4" name="矩形 3"/>
          <p:cNvSpPr/>
          <p:nvPr/>
        </p:nvSpPr>
        <p:spPr>
          <a:xfrm>
            <a:off x="680289" y="5157192"/>
            <a:ext cx="7560840" cy="866638"/>
          </a:xfrm>
          <a:prstGeom prst="rect">
            <a:avLst/>
          </a:prstGeom>
          <a:solidFill>
            <a:srgbClr val="FDFDA5"/>
          </a:solidFill>
          <a:ln>
            <a:solidFill>
              <a:srgbClr val="FDF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b="1" dirty="0" smtClean="0">
                <a:solidFill>
                  <a:srgbClr val="FF0000"/>
                </a:solidFill>
              </a:rPr>
              <a:t>Conclusion: The number of clusters can be reduced with the proposed clustering </a:t>
            </a:r>
          </a:p>
          <a:p>
            <a:r>
              <a:rPr lang="en-US" altLang="zh-CN" sz="1600" b="1" dirty="0" smtClean="0">
                <a:solidFill>
                  <a:srgbClr val="FF0000"/>
                </a:solidFill>
              </a:rPr>
              <a:t>                       procedure considering interference set (as compared to that without </a:t>
            </a:r>
          </a:p>
          <a:p>
            <a:r>
              <a:rPr lang="en-US" altLang="zh-CN" sz="1600" b="1" dirty="0" smtClean="0">
                <a:solidFill>
                  <a:srgbClr val="FF0000"/>
                </a:solidFill>
              </a:rPr>
              <a:t>                       considering interference set )</a:t>
            </a:r>
          </a:p>
        </p:txBody>
      </p:sp>
      <p:sp>
        <p:nvSpPr>
          <p:cNvPr id="16" name="标题 1"/>
          <p:cNvSpPr txBox="1">
            <a:spLocks noChangeArrowheads="1"/>
          </p:cNvSpPr>
          <p:nvPr/>
        </p:nvSpPr>
        <p:spPr>
          <a:xfrm>
            <a:off x="410113" y="332656"/>
            <a:ext cx="8229600"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smtClean="0">
                <a:solidFill>
                  <a:srgbClr val="6600FF"/>
                </a:solidFill>
                <a:latin typeface="Haettenschweiler" pitchFamily="34" charset="0"/>
              </a:rPr>
              <a:t>Simulation results (2/2)</a:t>
            </a:r>
            <a:endParaRPr lang="en-US" altLang="zh-CN" dirty="0">
              <a:solidFill>
                <a:srgbClr val="6600FF"/>
              </a:solidFill>
              <a:latin typeface="Haettenschweiler" pitchFamily="34" charset="0"/>
            </a:endParaRPr>
          </a:p>
        </p:txBody>
      </p:sp>
      <p:sp>
        <p:nvSpPr>
          <p:cNvPr id="17" name="灯片编号占位符 3"/>
          <p:cNvSpPr>
            <a:spLocks noGrp="1" noChangeArrowheads="1"/>
          </p:cNvSpPr>
          <p:nvPr/>
        </p:nvSpPr>
        <p:spPr bwMode="auto">
          <a:xfrm>
            <a:off x="6660232" y="6345324"/>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16</a:t>
            </a:fld>
            <a:endParaRPr lang="zh-CN" altLang="en-US" sz="1800" dirty="0">
              <a:solidFill>
                <a:prstClr val="black"/>
              </a:solidFill>
              <a:latin typeface="Arial" charset="0"/>
            </a:endParaRPr>
          </a:p>
        </p:txBody>
      </p:sp>
      <p:sp>
        <p:nvSpPr>
          <p:cNvPr id="8" name="矩形 7"/>
          <p:cNvSpPr/>
          <p:nvPr/>
        </p:nvSpPr>
        <p:spPr>
          <a:xfrm>
            <a:off x="274162" y="6093640"/>
            <a:ext cx="8595676" cy="3596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4013" indent="-354013"/>
            <a:r>
              <a:rPr lang="en-US" altLang="zh-CN" sz="1400" dirty="0" smtClean="0">
                <a:solidFill>
                  <a:schemeClr val="tx1"/>
                </a:solidFill>
                <a:latin typeface="Times New Roman" pitchFamily="18" charset="0"/>
                <a:cs typeface="Times New Roman" pitchFamily="18" charset="0"/>
              </a:rPr>
              <a:t>[11] Q. Zhang, X. Zhu, L. Wu, </a:t>
            </a:r>
            <a:r>
              <a:rPr lang="en-US" altLang="zh-CN" sz="1400" dirty="0">
                <a:solidFill>
                  <a:schemeClr val="tx1"/>
                </a:solidFill>
                <a:latin typeface="Times New Roman" pitchFamily="18" charset="0"/>
                <a:cs typeface="Times New Roman" pitchFamily="18" charset="0"/>
              </a:rPr>
              <a:t>and </a:t>
            </a:r>
            <a:r>
              <a:rPr lang="en-US" altLang="zh-CN" sz="1400" dirty="0" smtClean="0">
                <a:solidFill>
                  <a:schemeClr val="tx1"/>
                </a:solidFill>
                <a:latin typeface="Times New Roman" pitchFamily="18" charset="0"/>
                <a:cs typeface="Times New Roman" pitchFamily="18" charset="0"/>
              </a:rPr>
              <a:t>K. </a:t>
            </a:r>
            <a:r>
              <a:rPr lang="en-US" altLang="zh-CN" sz="1400" dirty="0" err="1" smtClean="0">
                <a:solidFill>
                  <a:schemeClr val="tx1"/>
                </a:solidFill>
                <a:latin typeface="Times New Roman" pitchFamily="18" charset="0"/>
                <a:cs typeface="Times New Roman" pitchFamily="18" charset="0"/>
              </a:rPr>
              <a:t>Sandrasegaran</a:t>
            </a:r>
            <a:r>
              <a:rPr lang="en-US" altLang="zh-CN" sz="1400" dirty="0">
                <a:solidFill>
                  <a:schemeClr val="tx1"/>
                </a:solidFill>
                <a:latin typeface="Times New Roman" pitchFamily="18" charset="0"/>
                <a:cs typeface="Times New Roman" pitchFamily="18" charset="0"/>
              </a:rPr>
              <a:t>, “A Coloring-based Resource Allocation for </a:t>
            </a:r>
            <a:r>
              <a:rPr lang="en-US" altLang="zh-CN" sz="1400" dirty="0" smtClean="0">
                <a:solidFill>
                  <a:schemeClr val="tx1"/>
                </a:solidFill>
                <a:latin typeface="Times New Roman" pitchFamily="18" charset="0"/>
                <a:cs typeface="Times New Roman" pitchFamily="18" charset="0"/>
              </a:rPr>
              <a:t>OFDMA </a:t>
            </a:r>
            <a:r>
              <a:rPr lang="en-US" altLang="zh-CN" sz="1400" dirty="0">
                <a:solidFill>
                  <a:schemeClr val="tx1"/>
                </a:solidFill>
                <a:latin typeface="Times New Roman" pitchFamily="18" charset="0"/>
                <a:cs typeface="Times New Roman" pitchFamily="18" charset="0"/>
              </a:rPr>
              <a:t>Femtocell Networks,” </a:t>
            </a:r>
            <a:r>
              <a:rPr lang="en-US" altLang="zh-CN" sz="1400" dirty="0" smtClean="0">
                <a:solidFill>
                  <a:schemeClr val="tx1"/>
                </a:solidFill>
                <a:latin typeface="Times New Roman" pitchFamily="18" charset="0"/>
                <a:cs typeface="Times New Roman" pitchFamily="18" charset="0"/>
              </a:rPr>
              <a:t>IEEE Wireless </a:t>
            </a:r>
            <a:r>
              <a:rPr lang="en-US" altLang="zh-CN" sz="1400" dirty="0">
                <a:solidFill>
                  <a:schemeClr val="tx1"/>
                </a:solidFill>
                <a:latin typeface="Times New Roman" pitchFamily="18" charset="0"/>
                <a:cs typeface="Times New Roman" pitchFamily="18" charset="0"/>
              </a:rPr>
              <a:t>Communications and Networking Conference (WCNC</a:t>
            </a:r>
            <a:r>
              <a:rPr lang="en-US" altLang="zh-CN" sz="1400" dirty="0" smtClean="0">
                <a:solidFill>
                  <a:schemeClr val="tx1"/>
                </a:solidFill>
                <a:latin typeface="Times New Roman" pitchFamily="18" charset="0"/>
                <a:cs typeface="Times New Roman" pitchFamily="18" charset="0"/>
              </a:rPr>
              <a:t>), 2013, pp. 673-678</a:t>
            </a:r>
            <a:r>
              <a:rPr lang="en-US" altLang="zh-CN" sz="1400" dirty="0">
                <a:solidFill>
                  <a:schemeClr val="tx1"/>
                </a:solidFill>
                <a:latin typeface="Times New Roman" pitchFamily="18" charset="0"/>
                <a:cs typeface="Times New Roman" pitchFamily="18" charset="0"/>
              </a:rPr>
              <a:t>.</a:t>
            </a:r>
            <a:endParaRPr lang="zh-CN" altLang="en-US" sz="1400" dirty="0">
              <a:solidFill>
                <a:schemeClr val="tx1"/>
              </a:solidFill>
              <a:latin typeface="Times New Roman" pitchFamily="18" charset="0"/>
              <a:cs typeface="Times New Roman" pitchFamily="18" charset="0"/>
            </a:endParaRPr>
          </a:p>
        </p:txBody>
      </p:sp>
      <p:sp>
        <p:nvSpPr>
          <p:cNvPr id="2" name="日期占位符 1"/>
          <p:cNvSpPr>
            <a:spLocks noGrp="1"/>
          </p:cNvSpPr>
          <p:nvPr>
            <p:ph type="dt" idx="15"/>
          </p:nvPr>
        </p:nvSpPr>
        <p:spPr/>
        <p:txBody>
          <a:bodyPr/>
          <a:lstStyle/>
          <a:p>
            <a:r>
              <a:rPr lang="en-US" altLang="zh-CN" smtClean="0"/>
              <a:t>September 2016</a:t>
            </a:r>
            <a:endParaRPr lang="en-GB" dirty="0"/>
          </a:p>
        </p:txBody>
      </p:sp>
      <p:sp>
        <p:nvSpPr>
          <p:cNvPr id="3" name="页脚占位符 2"/>
          <p:cNvSpPr>
            <a:spLocks noGrp="1"/>
          </p:cNvSpPr>
          <p:nvPr>
            <p:ph type="ftr" idx="14"/>
          </p:nvPr>
        </p:nvSpPr>
        <p:spPr/>
        <p:txBody>
          <a:bodyPr/>
          <a:lstStyle/>
          <a:p>
            <a:r>
              <a:rPr lang="en-GB" smtClean="0"/>
              <a:t>Chen SUN, Sony</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0006596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0016" y="1340768"/>
            <a:ext cx="3075840" cy="1754326"/>
          </a:xfrm>
          <a:prstGeom prst="rect">
            <a:avLst/>
          </a:prstGeom>
          <a:noFill/>
        </p:spPr>
        <p:txBody>
          <a:bodyPr wrap="square" rtlCol="0">
            <a:spAutoFit/>
          </a:bodyPr>
          <a:lstStyle/>
          <a:p>
            <a:pPr marL="285750" indent="-285750">
              <a:buFont typeface="Wingdings" panose="05000000000000000000" pitchFamily="2" charset="2"/>
              <a:buChar char="Ø"/>
            </a:pPr>
            <a:r>
              <a:rPr lang="en-US" altLang="zh-CN" dirty="0" smtClean="0">
                <a:cs typeface="Times New Roman" panose="02020603050405020304" pitchFamily="18" charset="0"/>
              </a:rPr>
              <a:t>change </a:t>
            </a:r>
            <a:r>
              <a:rPr lang="en-US" altLang="zh-CN" dirty="0">
                <a:cs typeface="Times New Roman" panose="02020603050405020304" pitchFamily="18" charset="0"/>
              </a:rPr>
              <a:t>the locations </a:t>
            </a:r>
            <a:r>
              <a:rPr lang="en-US" altLang="zh-CN" dirty="0" smtClean="0">
                <a:cs typeface="Times New Roman" panose="02020603050405020304" pitchFamily="18" charset="0"/>
              </a:rPr>
              <a:t>of </a:t>
            </a:r>
            <a:r>
              <a:rPr lang="en-US" altLang="zh-CN" dirty="0">
                <a:cs typeface="Times New Roman" panose="02020603050405020304" pitchFamily="18" charset="0"/>
              </a:rPr>
              <a:t>the 8</a:t>
            </a:r>
            <a:r>
              <a:rPr lang="en-US" altLang="zh-CN" dirty="0" smtClean="0">
                <a:cs typeface="Times New Roman" panose="02020603050405020304" pitchFamily="18" charset="0"/>
              </a:rPr>
              <a:t> GCOs (1000 simulation runs), and </a:t>
            </a:r>
            <a:r>
              <a:rPr lang="en-US" altLang="zh-CN" dirty="0">
                <a:cs typeface="Times New Roman" panose="02020603050405020304" pitchFamily="18" charset="0"/>
              </a:rPr>
              <a:t>get the </a:t>
            </a:r>
            <a:r>
              <a:rPr lang="en-US" altLang="zh-CN" dirty="0" smtClean="0">
                <a:cs typeface="Times New Roman" panose="02020603050405020304" pitchFamily="18" charset="0"/>
              </a:rPr>
              <a:t>CDF of number of clusters corresponding to the interference GCOs.</a:t>
            </a:r>
          </a:p>
        </p:txBody>
      </p:sp>
      <p:sp>
        <p:nvSpPr>
          <p:cNvPr id="8" name="标题 1"/>
          <p:cNvSpPr txBox="1">
            <a:spLocks noChangeArrowheads="1"/>
          </p:cNvSpPr>
          <p:nvPr/>
        </p:nvSpPr>
        <p:spPr>
          <a:xfrm>
            <a:off x="403651" y="332656"/>
            <a:ext cx="8229600"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smtClean="0">
                <a:solidFill>
                  <a:srgbClr val="6600FF"/>
                </a:solidFill>
                <a:latin typeface="Haettenschweiler" pitchFamily="34" charset="0"/>
              </a:rPr>
              <a:t>Simulation of Clustering (CDF)</a:t>
            </a:r>
            <a:endParaRPr lang="en-US" altLang="zh-CN" dirty="0">
              <a:solidFill>
                <a:srgbClr val="6600FF"/>
              </a:solidFill>
              <a:latin typeface="Haettenschweiler" pitchFamily="34" charset="0"/>
            </a:endParaRPr>
          </a:p>
        </p:txBody>
      </p:sp>
      <p:sp>
        <p:nvSpPr>
          <p:cNvPr id="3" name="矩形 2"/>
          <p:cNvSpPr/>
          <p:nvPr/>
        </p:nvSpPr>
        <p:spPr>
          <a:xfrm>
            <a:off x="323528" y="5661248"/>
            <a:ext cx="7997113" cy="722622"/>
          </a:xfrm>
          <a:prstGeom prst="rect">
            <a:avLst/>
          </a:prstGeom>
          <a:solidFill>
            <a:srgbClr val="FDFDA5"/>
          </a:solidFill>
          <a:ln>
            <a:solidFill>
              <a:srgbClr val="FDF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altLang="zh-CN" sz="1600" b="1" dirty="0">
                <a:solidFill>
                  <a:srgbClr val="FF0000"/>
                </a:solidFill>
              </a:rPr>
              <a:t>Conclusion: </a:t>
            </a:r>
            <a:r>
              <a:rPr lang="en-US" altLang="zh-CN" sz="1600" b="1" dirty="0" smtClean="0">
                <a:solidFill>
                  <a:srgbClr val="FF0000"/>
                </a:solidFill>
              </a:rPr>
              <a:t> the proposed clustering procedure considering interference set  </a:t>
            </a:r>
            <a:r>
              <a:rPr lang="en-US" altLang="zh-CN" sz="1600" b="1" dirty="0">
                <a:solidFill>
                  <a:srgbClr val="FF0000"/>
                </a:solidFill>
              </a:rPr>
              <a:t>shows </a:t>
            </a:r>
            <a:endParaRPr lang="en-US" altLang="zh-CN" sz="1600" b="1" dirty="0" smtClean="0">
              <a:solidFill>
                <a:srgbClr val="FF0000"/>
              </a:solidFill>
            </a:endParaRPr>
          </a:p>
          <a:p>
            <a:pPr lvl="0"/>
            <a:r>
              <a:rPr lang="en-US" altLang="zh-CN" sz="1600" b="1" dirty="0">
                <a:solidFill>
                  <a:srgbClr val="FF0000"/>
                </a:solidFill>
              </a:rPr>
              <a:t> </a:t>
            </a:r>
            <a:r>
              <a:rPr lang="en-US" altLang="zh-CN" sz="1600" b="1" dirty="0" smtClean="0">
                <a:solidFill>
                  <a:srgbClr val="FF0000"/>
                </a:solidFill>
              </a:rPr>
              <a:t>                      better performance in </a:t>
            </a:r>
            <a:r>
              <a:rPr lang="en-US" altLang="zh-CN" sz="1600" b="1" dirty="0">
                <a:solidFill>
                  <a:srgbClr val="FF0000"/>
                </a:solidFill>
              </a:rPr>
              <a:t>reducing the number of </a:t>
            </a:r>
            <a:r>
              <a:rPr lang="en-US" altLang="zh-CN" sz="1600" b="1" dirty="0" smtClean="0">
                <a:solidFill>
                  <a:srgbClr val="FF0000"/>
                </a:solidFill>
              </a:rPr>
              <a:t>clusters corresponding </a:t>
            </a:r>
            <a:r>
              <a:rPr lang="en-US" altLang="zh-CN" sz="1600" b="1" dirty="0">
                <a:solidFill>
                  <a:srgbClr val="FF0000"/>
                </a:solidFill>
              </a:rPr>
              <a:t>to the </a:t>
            </a:r>
            <a:endParaRPr lang="en-US" altLang="zh-CN" sz="1600" b="1" dirty="0" smtClean="0">
              <a:solidFill>
                <a:srgbClr val="FF0000"/>
              </a:solidFill>
            </a:endParaRPr>
          </a:p>
          <a:p>
            <a:pPr lvl="0"/>
            <a:r>
              <a:rPr lang="en-US" altLang="zh-CN" sz="1600" b="1" dirty="0">
                <a:solidFill>
                  <a:srgbClr val="FF0000"/>
                </a:solidFill>
              </a:rPr>
              <a:t> </a:t>
            </a:r>
            <a:r>
              <a:rPr lang="en-US" altLang="zh-CN" sz="1600" b="1" dirty="0" smtClean="0">
                <a:solidFill>
                  <a:srgbClr val="FF0000"/>
                </a:solidFill>
              </a:rPr>
              <a:t>                      interference GCOs</a:t>
            </a:r>
            <a:r>
              <a:rPr lang="en-US" altLang="zh-CN" sz="1600" b="1" dirty="0">
                <a:solidFill>
                  <a:srgbClr val="FF0000"/>
                </a:solidFill>
              </a:rPr>
              <a:t>. </a:t>
            </a:r>
          </a:p>
        </p:txBody>
      </p:sp>
      <p:sp>
        <p:nvSpPr>
          <p:cNvPr id="9" name="灯片编号占位符 3"/>
          <p:cNvSpPr>
            <a:spLocks noGrp="1" noChangeArrowheads="1"/>
          </p:cNvSpPr>
          <p:nvPr/>
        </p:nvSpPr>
        <p:spPr bwMode="auto">
          <a:xfrm>
            <a:off x="6660232" y="6345324"/>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17</a:t>
            </a:fld>
            <a:endParaRPr lang="zh-CN" altLang="en-US" sz="1800" dirty="0">
              <a:solidFill>
                <a:prstClr val="black"/>
              </a:solidFill>
              <a:latin typeface="Arial" charset="0"/>
            </a:endParaRPr>
          </a:p>
        </p:txBody>
      </p:sp>
      <p:pic>
        <p:nvPicPr>
          <p:cNvPr id="5" name="图片 4"/>
          <p:cNvPicPr>
            <a:picLocks noChangeAspect="1"/>
          </p:cNvPicPr>
          <p:nvPr/>
        </p:nvPicPr>
        <p:blipFill rotWithShape="1">
          <a:blip r:embed="rId2">
            <a:extLst>
              <a:ext uri="{28A0092B-C50C-407E-A947-70E740481C1C}">
                <a14:useLocalDpi xmlns:a14="http://schemas.microsoft.com/office/drawing/2010/main" val="0"/>
              </a:ext>
            </a:extLst>
          </a:blip>
          <a:srcRect l="3174" t="3767" r="5727" b="1621"/>
          <a:stretch/>
        </p:blipFill>
        <p:spPr>
          <a:xfrm>
            <a:off x="3236340" y="1287107"/>
            <a:ext cx="5425198" cy="4158117"/>
          </a:xfrm>
          <a:prstGeom prst="rect">
            <a:avLst/>
          </a:prstGeom>
        </p:spPr>
      </p:pic>
      <p:sp>
        <p:nvSpPr>
          <p:cNvPr id="2" name="日期占位符 1"/>
          <p:cNvSpPr>
            <a:spLocks noGrp="1"/>
          </p:cNvSpPr>
          <p:nvPr>
            <p:ph type="dt" idx="15"/>
          </p:nvPr>
        </p:nvSpPr>
        <p:spPr/>
        <p:txBody>
          <a:bodyPr/>
          <a:lstStyle/>
          <a:p>
            <a:r>
              <a:rPr lang="en-US" altLang="zh-CN" smtClean="0"/>
              <a:t>September 2016</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7" name="灯片编号占位符 6"/>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33498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noChangeArrowheads="1"/>
          </p:cNvSpPr>
          <p:nvPr>
            <p:ph type="title"/>
          </p:nvPr>
        </p:nvSpPr>
        <p:spPr>
          <a:xfrm>
            <a:off x="457200" y="269776"/>
            <a:ext cx="8229600" cy="1143000"/>
          </a:xfrm>
        </p:spPr>
        <p:txBody>
          <a:bodyPr/>
          <a:lstStyle/>
          <a:p>
            <a:pPr marL="0" indent="0" eaLnBrk="1" hangingPunct="1">
              <a:defRPr/>
            </a:pPr>
            <a:r>
              <a:rPr lang="en-US" altLang="zh-CN" kern="1200" dirty="0" smtClean="0">
                <a:solidFill>
                  <a:srgbClr val="6600FF"/>
                </a:solidFill>
                <a:latin typeface="Haettenschweiler" pitchFamily="34" charset="0"/>
              </a:rPr>
              <a:t>Conclusion</a:t>
            </a:r>
            <a:endParaRPr lang="zh-CN" altLang="en-US" kern="1200" dirty="0">
              <a:solidFill>
                <a:srgbClr val="6600FF"/>
              </a:solidFill>
              <a:latin typeface="Haettenschweiler" pitchFamily="34" charset="0"/>
            </a:endParaRPr>
          </a:p>
        </p:txBody>
      </p:sp>
      <p:sp>
        <p:nvSpPr>
          <p:cNvPr id="14339" name="内容占位符 1"/>
          <p:cNvSpPr>
            <a:spLocks noGrp="1"/>
          </p:cNvSpPr>
          <p:nvPr>
            <p:ph idx="1"/>
          </p:nvPr>
        </p:nvSpPr>
        <p:spPr>
          <a:xfrm>
            <a:off x="323528" y="1268761"/>
            <a:ext cx="8496175" cy="4464495"/>
          </a:xfrm>
        </p:spPr>
        <p:txBody>
          <a:bodyPr>
            <a:normAutofit/>
          </a:bodyPr>
          <a:lstStyle/>
          <a:p>
            <a:pPr marL="514350" indent="-514350">
              <a:buFont typeface="Arial" charset="0"/>
              <a:buAutoNum type="arabicPeriod"/>
            </a:pPr>
            <a:r>
              <a:rPr lang="en-US" altLang="zh-CN" sz="2000" dirty="0" smtClean="0">
                <a:solidFill>
                  <a:schemeClr val="tx1"/>
                </a:solidFill>
                <a:latin typeface="Times New Roman" pitchFamily="18" charset="0"/>
                <a:cs typeface="Times New Roman" pitchFamily="18" charset="0"/>
              </a:rPr>
              <a:t>Propose an resource allocation method for GCOs with different priority levels in order to make the spectrum allocation for high-priority GCOs so that the available frequency of low-priority GCOs is increased.</a:t>
            </a:r>
          </a:p>
          <a:p>
            <a:pPr marL="514350" indent="-514350">
              <a:buFont typeface="Arial" charset="0"/>
              <a:buAutoNum type="arabicPeriod"/>
            </a:pPr>
            <a:r>
              <a:rPr lang="en-US" altLang="zh-CN" sz="2000" dirty="0" smtClean="0">
                <a:solidFill>
                  <a:schemeClr val="tx1"/>
                </a:solidFill>
                <a:latin typeface="Times New Roman" pitchFamily="18" charset="0"/>
                <a:cs typeface="Times New Roman" pitchFamily="18" charset="0"/>
              </a:rPr>
              <a:t>Form </a:t>
            </a:r>
            <a:r>
              <a:rPr lang="en-US" altLang="zh-CN" sz="2000" dirty="0">
                <a:solidFill>
                  <a:schemeClr val="tx1"/>
                </a:solidFill>
                <a:latin typeface="Times New Roman" pitchFamily="18" charset="0"/>
                <a:cs typeface="Times New Roman" pitchFamily="18" charset="0"/>
              </a:rPr>
              <a:t>the </a:t>
            </a:r>
            <a:r>
              <a:rPr lang="en-US" altLang="zh-CN" sz="2000" dirty="0" smtClean="0">
                <a:solidFill>
                  <a:schemeClr val="tx1"/>
                </a:solidFill>
                <a:latin typeface="Times New Roman" pitchFamily="18" charset="0"/>
                <a:cs typeface="Times New Roman" pitchFamily="18" charset="0"/>
              </a:rPr>
              <a:t>cluster</a:t>
            </a:r>
            <a:r>
              <a:rPr lang="en-US" altLang="zh-CN" sz="2000" dirty="0">
                <a:solidFill>
                  <a:schemeClr val="tx1"/>
                </a:solidFill>
                <a:latin typeface="Times New Roman" pitchFamily="18" charset="0"/>
                <a:cs typeface="Times New Roman" pitchFamily="18" charset="0"/>
              </a:rPr>
              <a:t> </a:t>
            </a:r>
            <a:r>
              <a:rPr lang="en-US" altLang="zh-CN" sz="2000" dirty="0" smtClean="0">
                <a:solidFill>
                  <a:schemeClr val="tx1"/>
                </a:solidFill>
                <a:latin typeface="Times New Roman" pitchFamily="18" charset="0"/>
                <a:cs typeface="Times New Roman" pitchFamily="18" charset="0"/>
              </a:rPr>
              <a:t>for the high-priority GCOs belong to the interference set firstly, then form the cluster for the high-priority GCOs not belong to the interference set.</a:t>
            </a:r>
          </a:p>
          <a:p>
            <a:pPr marL="514350" indent="-514350">
              <a:buFont typeface="Arial" charset="0"/>
              <a:buAutoNum type="arabicPeriod"/>
            </a:pPr>
            <a:r>
              <a:rPr lang="en-US" altLang="zh-CN" sz="2000" dirty="0" smtClean="0">
                <a:solidFill>
                  <a:schemeClr val="tx1"/>
                </a:solidFill>
                <a:latin typeface="Times New Roman" pitchFamily="18" charset="0"/>
                <a:cs typeface="Times New Roman" pitchFamily="18" charset="0"/>
              </a:rPr>
              <a:t>Propose the clustering procedure about the principle of selecting the first cluster member and other cluster members. Each cluster uses the same frequency</a:t>
            </a:r>
          </a:p>
          <a:p>
            <a:pPr marL="514350" indent="-514350">
              <a:buFont typeface="Arial" charset="0"/>
              <a:buAutoNum type="arabicPeriod"/>
            </a:pPr>
            <a:r>
              <a:rPr lang="en-US" altLang="zh-CN" sz="2000" dirty="0" smtClean="0">
                <a:solidFill>
                  <a:schemeClr val="tx1"/>
                </a:solidFill>
                <a:latin typeface="Times New Roman" pitchFamily="18" charset="0"/>
                <a:cs typeface="Times New Roman" pitchFamily="18" charset="0"/>
              </a:rPr>
              <a:t>Allocate the spectrum to high-priority GCOs based on the results of clustering. Determine the available spectrum for low-priority GCOs based on the interference set and results of clustering. </a:t>
            </a:r>
          </a:p>
        </p:txBody>
      </p:sp>
      <p:sp>
        <p:nvSpPr>
          <p:cNvPr id="14340"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F6021CAF-2D56-4310-BCC9-99918CB2F58C}" type="slidenum">
              <a:rPr lang="zh-CN" altLang="en-US" sz="1800">
                <a:solidFill>
                  <a:prstClr val="black"/>
                </a:solidFill>
                <a:latin typeface="Arial" charset="0"/>
              </a:rPr>
              <a:pPr algn="r" eaLnBrk="1" hangingPunct="1">
                <a:spcBef>
                  <a:spcPct val="0"/>
                </a:spcBef>
                <a:buFont typeface="Arial" charset="0"/>
                <a:buNone/>
              </a:pPr>
              <a:t>18</a:t>
            </a:fld>
            <a:endParaRPr lang="zh-CN" altLang="en-US" sz="1800">
              <a:solidFill>
                <a:prstClr val="black"/>
              </a:solidFill>
              <a:latin typeface="Arial" charset="0"/>
            </a:endParaRPr>
          </a:p>
        </p:txBody>
      </p:sp>
      <p:sp>
        <p:nvSpPr>
          <p:cNvPr id="2" name="日期占位符 1"/>
          <p:cNvSpPr>
            <a:spLocks noGrp="1"/>
          </p:cNvSpPr>
          <p:nvPr>
            <p:ph type="dt" idx="15"/>
          </p:nvPr>
        </p:nvSpPr>
        <p:spPr/>
        <p:txBody>
          <a:bodyPr/>
          <a:lstStyle/>
          <a:p>
            <a:r>
              <a:rPr lang="en-US" altLang="zh-CN" smtClean="0"/>
              <a:t>September 2016</a:t>
            </a:r>
            <a:endParaRPr lang="en-GB" dirty="0"/>
          </a:p>
        </p:txBody>
      </p:sp>
      <p:sp>
        <p:nvSpPr>
          <p:cNvPr id="3" name="页脚占位符 2"/>
          <p:cNvSpPr>
            <a:spLocks noGrp="1"/>
          </p:cNvSpPr>
          <p:nvPr>
            <p:ph type="ftr" idx="14"/>
          </p:nvPr>
        </p:nvSpPr>
        <p:spPr/>
        <p:txBody>
          <a:bodyPr/>
          <a:lstStyle/>
          <a:p>
            <a:r>
              <a:rPr lang="en-GB" smtClean="0"/>
              <a:t>Chen SUN, Sony</a:t>
            </a:r>
            <a:endParaRPr lang="en-GB"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68956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solidFill>
                  <a:schemeClr val="tx1"/>
                </a:solidFill>
              </a:rPr>
              <a:t>Abstract</a:t>
            </a:r>
          </a:p>
        </p:txBody>
      </p:sp>
      <p:sp>
        <p:nvSpPr>
          <p:cNvPr id="4098" name="Rectangle 2"/>
          <p:cNvSpPr>
            <a:spLocks noGrp="1" noChangeArrowheads="1"/>
          </p:cNvSpPr>
          <p:nvPr>
            <p:ph type="body" idx="1"/>
          </p:nvPr>
        </p:nvSpPr>
        <p:spPr>
          <a:xfrm>
            <a:off x="755576" y="1988840"/>
            <a:ext cx="7969802" cy="4176464"/>
          </a:xfrm>
          <a:ln/>
        </p:spPr>
        <p:txBody>
          <a:bodyPr>
            <a:normAutofit/>
          </a:bodyPr>
          <a:lstStyle/>
          <a:p>
            <a:r>
              <a:rPr lang="en-US" altLang="ko-KR" sz="2600" b="0" dirty="0" smtClean="0">
                <a:solidFill>
                  <a:schemeClr val="tx1"/>
                </a:solidFill>
                <a:ea typeface="굴림" charset="-127"/>
              </a:rPr>
              <a:t>This </a:t>
            </a:r>
            <a:r>
              <a:rPr lang="en-US" altLang="ko-KR" sz="2600" b="0" dirty="0">
                <a:solidFill>
                  <a:schemeClr val="tx1"/>
                </a:solidFill>
                <a:ea typeface="굴림" charset="-127"/>
              </a:rPr>
              <a:t>document </a:t>
            </a:r>
            <a:r>
              <a:rPr lang="en-US" altLang="ko-KR" sz="2600" b="0" dirty="0" smtClean="0">
                <a:solidFill>
                  <a:schemeClr val="tx1"/>
                </a:solidFill>
                <a:ea typeface="굴림" charset="-127"/>
              </a:rPr>
              <a:t>proposes frequency allocation of systems with different priority levels</a:t>
            </a:r>
            <a:endParaRPr lang="en-US" altLang="ko-KR" sz="2600" b="0" dirty="0">
              <a:solidFill>
                <a:schemeClr val="tx1"/>
              </a:solidFill>
              <a:ea typeface="굴림" charset="-127"/>
            </a:endParaRP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September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noChangeArrowheads="1"/>
          </p:cNvSpPr>
          <p:nvPr>
            <p:ph type="title"/>
          </p:nvPr>
        </p:nvSpPr>
        <p:spPr/>
        <p:txBody>
          <a:bodyPr/>
          <a:lstStyle/>
          <a:p>
            <a:pPr marL="0" indent="0" eaLnBrk="1" hangingPunct="1">
              <a:defRPr/>
            </a:pPr>
            <a:r>
              <a:rPr lang="en-US" altLang="zh-CN" kern="1200" dirty="0" smtClean="0">
                <a:solidFill>
                  <a:srgbClr val="6600FF"/>
                </a:solidFill>
                <a:latin typeface="Haettenschweiler" pitchFamily="34" charset="0"/>
              </a:rPr>
              <a:t>Motivation/Introduction</a:t>
            </a:r>
            <a:endParaRPr lang="en-US" altLang="zh-CN" kern="1200" dirty="0">
              <a:solidFill>
                <a:srgbClr val="6600FF"/>
              </a:solidFill>
              <a:latin typeface="Haettenschweiler" pitchFamily="34" charset="0"/>
            </a:endParaRPr>
          </a:p>
        </p:txBody>
      </p:sp>
      <p:sp>
        <p:nvSpPr>
          <p:cNvPr id="2" name="内容占位符 1"/>
          <p:cNvSpPr>
            <a:spLocks noGrp="1"/>
          </p:cNvSpPr>
          <p:nvPr>
            <p:ph idx="1"/>
          </p:nvPr>
        </p:nvSpPr>
        <p:spPr>
          <a:xfrm>
            <a:off x="395288" y="1341439"/>
            <a:ext cx="8353425" cy="5014912"/>
          </a:xfrm>
        </p:spPr>
        <p:txBody>
          <a:bodyPr>
            <a:normAutofit/>
          </a:bodyPr>
          <a:lstStyle/>
          <a:p>
            <a:pPr marL="0" indent="0">
              <a:buFont typeface="Arial" charset="0"/>
              <a:buNone/>
              <a:defRPr/>
            </a:pPr>
            <a:endParaRPr lang="en-US" altLang="zh-CN"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defRPr/>
            </a:pPr>
            <a:r>
              <a:rPr lang="en-US" altLang="zh-CN" sz="2400" dirty="0" smtClean="0">
                <a:latin typeface="Times New Roman" panose="02020603050405020304" pitchFamily="18" charset="0"/>
                <a:cs typeface="Times New Roman" panose="02020603050405020304" pitchFamily="18" charset="0"/>
              </a:rPr>
              <a:t>In the multi-priority network architecture, the spectrum allocation of high-priority GCO directly affect the available spectrum left to the low-priority GCO.</a:t>
            </a:r>
          </a:p>
          <a:p>
            <a:pPr>
              <a:buFont typeface="Wingdings" panose="05000000000000000000" pitchFamily="2" charset="2"/>
              <a:buChar char="Ø"/>
              <a:defRPr/>
            </a:pPr>
            <a:endParaRPr lang="en-US" altLang="zh-CN"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defRPr/>
            </a:pPr>
            <a:r>
              <a:rPr lang="en-US" altLang="zh-CN" sz="2400" dirty="0" smtClean="0">
                <a:latin typeface="Times New Roman" panose="02020603050405020304" pitchFamily="18" charset="0"/>
                <a:cs typeface="Times New Roman" panose="02020603050405020304" pitchFamily="18" charset="0"/>
              </a:rPr>
              <a:t>In literature, the </a:t>
            </a:r>
            <a:r>
              <a:rPr lang="en-US" altLang="zh-CN" sz="2400" dirty="0">
                <a:latin typeface="Times New Roman" panose="02020603050405020304" pitchFamily="18" charset="0"/>
                <a:cs typeface="Times New Roman" panose="02020603050405020304" pitchFamily="18" charset="0"/>
              </a:rPr>
              <a:t>existing spectrum allocation </a:t>
            </a:r>
            <a:r>
              <a:rPr lang="en-US" altLang="zh-CN" sz="2400" dirty="0" smtClean="0">
                <a:latin typeface="Times New Roman" panose="02020603050405020304" pitchFamily="18" charset="0"/>
                <a:cs typeface="Times New Roman" panose="02020603050405020304" pitchFamily="18" charset="0"/>
              </a:rPr>
              <a:t>algorithms for </a:t>
            </a:r>
            <a:r>
              <a:rPr lang="en-US" altLang="zh-CN" sz="2400" dirty="0">
                <a:latin typeface="Times New Roman" panose="02020603050405020304" pitchFamily="18" charset="0"/>
                <a:cs typeface="Times New Roman" panose="02020603050405020304" pitchFamily="18" charset="0"/>
              </a:rPr>
              <a:t>high-priority </a:t>
            </a:r>
            <a:r>
              <a:rPr lang="en-US" altLang="zh-CN" sz="2400" dirty="0" smtClean="0">
                <a:latin typeface="Times New Roman" panose="02020603050405020304" pitchFamily="18" charset="0"/>
                <a:cs typeface="Times New Roman" panose="02020603050405020304" pitchFamily="18" charset="0"/>
              </a:rPr>
              <a:t>GCO did not consider the low-priority GCOs.</a:t>
            </a:r>
          </a:p>
          <a:p>
            <a:pPr>
              <a:buFont typeface="Wingdings" panose="05000000000000000000" pitchFamily="2" charset="2"/>
              <a:buChar char="Ø"/>
              <a:defRPr/>
            </a:pPr>
            <a:endParaRPr lang="en-SG" altLang="zh-CN"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defRPr/>
            </a:pPr>
            <a:r>
              <a:rPr lang="en-US" altLang="zh-CN" sz="2400" dirty="0">
                <a:latin typeface="Times New Roman" panose="02020603050405020304" pitchFamily="18" charset="0"/>
                <a:cs typeface="Times New Roman" panose="02020603050405020304" pitchFamily="18" charset="0"/>
              </a:rPr>
              <a:t>Spectrum allocation by individual </a:t>
            </a:r>
            <a:r>
              <a:rPr lang="en-US" altLang="zh-CN" sz="2400" dirty="0" smtClean="0">
                <a:latin typeface="Times New Roman" panose="02020603050405020304" pitchFamily="18" charset="0"/>
                <a:cs typeface="Times New Roman" panose="02020603050405020304" pitchFamily="18" charset="0"/>
              </a:rPr>
              <a:t>CM </a:t>
            </a:r>
            <a:r>
              <a:rPr lang="en-US" altLang="zh-CN" sz="2400" dirty="0">
                <a:latin typeface="Times New Roman" panose="02020603050405020304" pitchFamily="18" charset="0"/>
                <a:cs typeface="Times New Roman" panose="02020603050405020304" pitchFamily="18" charset="0"/>
              </a:rPr>
              <a:t>results in:  </a:t>
            </a:r>
            <a:endParaRPr lang="en-US" altLang="zh-CN" sz="24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defRPr/>
            </a:pPr>
            <a:r>
              <a:rPr lang="en-US" altLang="zh-CN" sz="2000" dirty="0" smtClean="0">
                <a:latin typeface="Times New Roman" panose="02020603050405020304" pitchFamily="18" charset="0"/>
                <a:cs typeface="Times New Roman" panose="02020603050405020304" pitchFamily="18" charset="0"/>
              </a:rPr>
              <a:t>Co-channel </a:t>
            </a:r>
            <a:r>
              <a:rPr lang="en-US" altLang="zh-CN" sz="2000" dirty="0">
                <a:latin typeface="Times New Roman" panose="02020603050405020304" pitchFamily="18" charset="0"/>
                <a:cs typeface="Times New Roman" panose="02020603050405020304" pitchFamily="18" charset="0"/>
              </a:rPr>
              <a:t>interference between </a:t>
            </a:r>
            <a:r>
              <a:rPr lang="en-US" altLang="zh-CN" sz="2000" dirty="0" smtClean="0">
                <a:latin typeface="Times New Roman" panose="02020603050405020304" pitchFamily="18" charset="0"/>
                <a:cs typeface="Times New Roman" panose="02020603050405020304" pitchFamily="18" charset="0"/>
              </a:rPr>
              <a:t>GCOs </a:t>
            </a:r>
            <a:r>
              <a:rPr lang="en-US" altLang="zh-CN" sz="2000" dirty="0">
                <a:latin typeface="Times New Roman" panose="02020603050405020304" pitchFamily="18" charset="0"/>
                <a:cs typeface="Times New Roman" panose="02020603050405020304" pitchFamily="18" charset="0"/>
              </a:rPr>
              <a:t>managed by different </a:t>
            </a:r>
            <a:r>
              <a:rPr lang="en-US" altLang="zh-CN" sz="2000" dirty="0" smtClean="0">
                <a:latin typeface="Times New Roman" panose="02020603050405020304" pitchFamily="18" charset="0"/>
                <a:cs typeface="Times New Roman" panose="02020603050405020304" pitchFamily="18" charset="0"/>
              </a:rPr>
              <a:t>CMs   </a:t>
            </a:r>
          </a:p>
          <a:p>
            <a:pPr lvl="1">
              <a:buFont typeface="Wingdings" panose="05000000000000000000" pitchFamily="2" charset="2"/>
              <a:buChar char="Ø"/>
              <a:defRPr/>
            </a:pPr>
            <a:r>
              <a:rPr lang="en-US" altLang="zh-CN" sz="2000" dirty="0">
                <a:latin typeface="Times New Roman" panose="02020603050405020304" pitchFamily="18" charset="0"/>
                <a:cs typeface="Times New Roman" panose="02020603050405020304" pitchFamily="18" charset="0"/>
              </a:rPr>
              <a:t>Low spectrum efficiency</a:t>
            </a:r>
          </a:p>
          <a:p>
            <a:pPr>
              <a:buFont typeface="Wingdings" panose="05000000000000000000" pitchFamily="2" charset="2"/>
              <a:buChar char="Ø"/>
              <a:defRPr/>
            </a:pPr>
            <a:endParaRPr lang="en-US" altLang="zh-CN" sz="2400" dirty="0" smtClean="0">
              <a:latin typeface="Times New Roman" panose="02020603050405020304" pitchFamily="18" charset="0"/>
              <a:cs typeface="Times New Roman" panose="02020603050405020304" pitchFamily="18" charset="0"/>
            </a:endParaRPr>
          </a:p>
        </p:txBody>
      </p:sp>
      <p:sp>
        <p:nvSpPr>
          <p:cNvPr id="5124"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055F1D51-693B-4223-8919-44074C2BB158}" type="slidenum">
              <a:rPr lang="zh-CN" altLang="en-US" sz="1800">
                <a:solidFill>
                  <a:prstClr val="black"/>
                </a:solidFill>
                <a:latin typeface="Arial" charset="0"/>
              </a:rPr>
              <a:pPr algn="r" eaLnBrk="1" hangingPunct="1">
                <a:spcBef>
                  <a:spcPct val="0"/>
                </a:spcBef>
                <a:buFont typeface="Arial" charset="0"/>
                <a:buNone/>
              </a:pPr>
              <a:t>3</a:t>
            </a:fld>
            <a:endParaRPr lang="zh-CN" altLang="en-US" sz="1800">
              <a:solidFill>
                <a:prstClr val="black"/>
              </a:solidFill>
              <a:latin typeface="Arial" charset="0"/>
            </a:endParaRPr>
          </a:p>
        </p:txBody>
      </p:sp>
      <p:pic>
        <p:nvPicPr>
          <p:cNvPr id="5125"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1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1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1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7" name="Picture 1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8" name="Picture 17"/>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9" name="Picture 18"/>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Picture 19"/>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1" name="Picture 20"/>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2" name="Picture 21"/>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3" name="Picture 22"/>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4" name="Picture 2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86525" y="7778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5" name="Picture 2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7778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6" name="Picture 2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7" name="Picture 2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8" name="Picture 2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9" name="Picture 28"/>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0" name="Picture 2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1" name="Picture 3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2" name="Picture 3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3" name="Picture 3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日期占位符 2"/>
          <p:cNvSpPr>
            <a:spLocks noGrp="1"/>
          </p:cNvSpPr>
          <p:nvPr>
            <p:ph type="dt" idx="15"/>
          </p:nvPr>
        </p:nvSpPr>
        <p:spPr/>
        <p:txBody>
          <a:bodyPr/>
          <a:lstStyle/>
          <a:p>
            <a:r>
              <a:rPr lang="en-US" altLang="zh-CN" smtClean="0"/>
              <a:t>September 2016</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410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noChangeArrowheads="1"/>
          </p:cNvSpPr>
          <p:nvPr>
            <p:ph type="title"/>
          </p:nvPr>
        </p:nvSpPr>
        <p:spPr/>
        <p:txBody>
          <a:bodyPr/>
          <a:lstStyle/>
          <a:p>
            <a:pPr marL="0" indent="0" eaLnBrk="1" hangingPunct="1">
              <a:defRPr/>
            </a:pPr>
            <a:r>
              <a:rPr lang="zh-CN" altLang="en-US" kern="1200" dirty="0">
                <a:solidFill>
                  <a:srgbClr val="6600FF"/>
                </a:solidFill>
                <a:latin typeface="Haettenschweiler" pitchFamily="34" charset="0"/>
              </a:rPr>
              <a:t>System</a:t>
            </a:r>
            <a:r>
              <a:rPr lang="zh-CN" altLang="en-US" sz="4000" kern="1200" dirty="0">
                <a:solidFill>
                  <a:srgbClr val="6600FF"/>
                </a:solidFill>
                <a:latin typeface="Haettenschweiler" pitchFamily="34" charset="0"/>
              </a:rPr>
              <a:t> </a:t>
            </a:r>
            <a:r>
              <a:rPr lang="en-US" altLang="zh-CN" kern="1200" dirty="0" smtClean="0">
                <a:solidFill>
                  <a:srgbClr val="6600FF"/>
                </a:solidFill>
                <a:latin typeface="Haettenschweiler" pitchFamily="34" charset="0"/>
              </a:rPr>
              <a:t>M</a:t>
            </a:r>
            <a:r>
              <a:rPr lang="zh-CN" altLang="en-US" kern="1200" dirty="0" smtClean="0">
                <a:solidFill>
                  <a:srgbClr val="6600FF"/>
                </a:solidFill>
                <a:latin typeface="Haettenschweiler" pitchFamily="34" charset="0"/>
              </a:rPr>
              <a:t>odel</a:t>
            </a:r>
            <a:endParaRPr lang="zh-CN" altLang="en-US" kern="1200" dirty="0">
              <a:solidFill>
                <a:srgbClr val="6600FF"/>
              </a:solidFill>
              <a:latin typeface="Haettenschweiler" pitchFamily="34" charset="0"/>
            </a:endParaRPr>
          </a:p>
        </p:txBody>
      </p:sp>
      <p:sp>
        <p:nvSpPr>
          <p:cNvPr id="4099"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1E0BA50-8613-4E6D-AAEA-AE1C9A0BA6D7}" type="slidenum">
              <a:rPr lang="zh-CN" altLang="en-US" sz="1800">
                <a:solidFill>
                  <a:prstClr val="black"/>
                </a:solidFill>
                <a:latin typeface="Arial" charset="0"/>
              </a:rPr>
              <a:pPr algn="r" eaLnBrk="1" hangingPunct="1">
                <a:spcBef>
                  <a:spcPct val="0"/>
                </a:spcBef>
                <a:buFont typeface="Arial" charset="0"/>
                <a:buNone/>
              </a:pPr>
              <a:t>4</a:t>
            </a:fld>
            <a:endParaRPr lang="zh-CN" altLang="en-US" sz="1800">
              <a:solidFill>
                <a:prstClr val="black"/>
              </a:solidFill>
              <a:latin typeface="Arial" charset="0"/>
            </a:endParaRPr>
          </a:p>
        </p:txBody>
      </p:sp>
      <p:sp>
        <p:nvSpPr>
          <p:cNvPr id="4100"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4101"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410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410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4104"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3" name="矩形 2"/>
          <p:cNvSpPr/>
          <p:nvPr/>
        </p:nvSpPr>
        <p:spPr>
          <a:xfrm>
            <a:off x="755576" y="5723237"/>
            <a:ext cx="7632848" cy="566506"/>
          </a:xfrm>
          <a:prstGeom prst="rect">
            <a:avLst/>
          </a:prstGeom>
          <a:solidFill>
            <a:srgbClr val="FDFDA5"/>
          </a:solidFill>
          <a:ln>
            <a:solidFill>
              <a:srgbClr val="FDFD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1600" b="1" i="1" dirty="0" smtClean="0">
                <a:solidFill>
                  <a:srgbClr val="FF0000"/>
                </a:solidFill>
              </a:rPr>
              <a:t>Interference set </a:t>
            </a:r>
            <a:r>
              <a:rPr lang="en-US" altLang="zh-CN" sz="1600" dirty="0" smtClean="0">
                <a:solidFill>
                  <a:srgbClr val="FF0000"/>
                </a:solidFill>
              </a:rPr>
              <a:t>includes the high-priority GCO (secondary system) </a:t>
            </a:r>
            <a:r>
              <a:rPr lang="en-US" altLang="zh-CN" sz="1600" dirty="0">
                <a:solidFill>
                  <a:srgbClr val="FF0000"/>
                </a:solidFill>
              </a:rPr>
              <a:t>which </a:t>
            </a:r>
            <a:r>
              <a:rPr lang="en-US" altLang="zh-CN" sz="1600" dirty="0" smtClean="0">
                <a:solidFill>
                  <a:srgbClr val="FF0000"/>
                </a:solidFill>
              </a:rPr>
              <a:t>generates </a:t>
            </a:r>
            <a:r>
              <a:rPr lang="en-US" altLang="zh-CN" sz="1600" dirty="0">
                <a:solidFill>
                  <a:srgbClr val="FF0000"/>
                </a:solidFill>
              </a:rPr>
              <a:t>harmful interference to the low-priority </a:t>
            </a:r>
            <a:r>
              <a:rPr lang="en-US" altLang="zh-CN" sz="1600" dirty="0" smtClean="0">
                <a:solidFill>
                  <a:srgbClr val="FF0000"/>
                </a:solidFill>
              </a:rPr>
              <a:t>GCO </a:t>
            </a:r>
            <a:r>
              <a:rPr lang="en-US" altLang="zh-CN" sz="1600" dirty="0">
                <a:solidFill>
                  <a:srgbClr val="FF0000"/>
                </a:solidFill>
              </a:rPr>
              <a:t>or </a:t>
            </a:r>
            <a:r>
              <a:rPr lang="en-US" altLang="zh-CN" sz="1600" dirty="0" smtClean="0">
                <a:solidFill>
                  <a:srgbClr val="FF0000"/>
                </a:solidFill>
              </a:rPr>
              <a:t>gets </a:t>
            </a:r>
            <a:r>
              <a:rPr lang="en-US" altLang="zh-CN" sz="1600" dirty="0">
                <a:solidFill>
                  <a:srgbClr val="FF0000"/>
                </a:solidFill>
              </a:rPr>
              <a:t>interfered by the low-priority </a:t>
            </a:r>
            <a:r>
              <a:rPr lang="en-US" altLang="zh-CN" sz="1600" dirty="0" smtClean="0">
                <a:solidFill>
                  <a:srgbClr val="FF0000"/>
                </a:solidFill>
              </a:rPr>
              <a:t>GCO.</a:t>
            </a:r>
            <a:endParaRPr lang="en-US" altLang="zh-CN" sz="1600" dirty="0">
              <a:solidFill>
                <a:srgbClr val="FF0000"/>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对象 3"/>
          <p:cNvGraphicFramePr>
            <a:graphicFrameLocks noChangeAspect="1"/>
          </p:cNvGraphicFramePr>
          <p:nvPr>
            <p:extLst>
              <p:ext uri="{D42A27DB-BD31-4B8C-83A1-F6EECF244321}">
                <p14:modId xmlns:p14="http://schemas.microsoft.com/office/powerpoint/2010/main" val="2849913169"/>
              </p:ext>
            </p:extLst>
          </p:nvPr>
        </p:nvGraphicFramePr>
        <p:xfrm>
          <a:off x="1060722" y="1412776"/>
          <a:ext cx="6751637" cy="4342001"/>
        </p:xfrm>
        <a:graphic>
          <a:graphicData uri="http://schemas.openxmlformats.org/presentationml/2006/ole">
            <mc:AlternateContent xmlns:mc="http://schemas.openxmlformats.org/markup-compatibility/2006">
              <mc:Choice xmlns:v="urn:schemas-microsoft-com:vml" Requires="v">
                <p:oleObj spid="_x0000_s13318" name="Visio" r:id="rId3" imgW="7627474" imgH="4903740" progId="Visio.Drawing.11">
                  <p:embed/>
                </p:oleObj>
              </mc:Choice>
              <mc:Fallback>
                <p:oleObj name="Visio" r:id="rId3" imgW="7627474" imgH="4903740"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722" y="1412776"/>
                        <a:ext cx="6751637" cy="4342001"/>
                      </a:xfrm>
                      <a:prstGeom prst="rect">
                        <a:avLst/>
                      </a:prstGeom>
                      <a:noFill/>
                    </p:spPr>
                  </p:pic>
                </p:oleObj>
              </mc:Fallback>
            </mc:AlternateContent>
          </a:graphicData>
        </a:graphic>
      </p:graphicFrame>
      <p:sp>
        <p:nvSpPr>
          <p:cNvPr id="5" name="日期占位符 4"/>
          <p:cNvSpPr>
            <a:spLocks noGrp="1"/>
          </p:cNvSpPr>
          <p:nvPr>
            <p:ph type="dt" idx="15"/>
          </p:nvPr>
        </p:nvSpPr>
        <p:spPr/>
        <p:txBody>
          <a:bodyPr/>
          <a:lstStyle/>
          <a:p>
            <a:r>
              <a:rPr lang="en-US" altLang="zh-CN" smtClean="0"/>
              <a:t>September 2016</a:t>
            </a:r>
            <a:endParaRPr lang="en-GB" dirty="0"/>
          </a:p>
        </p:txBody>
      </p:sp>
      <p:sp>
        <p:nvSpPr>
          <p:cNvPr id="6" name="页脚占位符 5"/>
          <p:cNvSpPr>
            <a:spLocks noGrp="1"/>
          </p:cNvSpPr>
          <p:nvPr>
            <p:ph type="ftr" idx="14"/>
          </p:nvPr>
        </p:nvSpPr>
        <p:spPr/>
        <p:txBody>
          <a:bodyPr/>
          <a:lstStyle/>
          <a:p>
            <a:r>
              <a:rPr lang="en-GB" smtClean="0"/>
              <a:t>Chen SUN, Sony</a:t>
            </a:r>
            <a:endParaRPr lang="en-GB" dirty="0"/>
          </a:p>
        </p:txBody>
      </p:sp>
      <p:sp>
        <p:nvSpPr>
          <p:cNvPr id="7" name="灯片编号占位符 6"/>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818631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noChangeArrowheads="1"/>
          </p:cNvSpPr>
          <p:nvPr>
            <p:ph type="title"/>
          </p:nvPr>
        </p:nvSpPr>
        <p:spPr>
          <a:xfrm>
            <a:off x="457200" y="269776"/>
            <a:ext cx="8229600" cy="1143000"/>
          </a:xfrm>
        </p:spPr>
        <p:txBody>
          <a:bodyPr/>
          <a:lstStyle/>
          <a:p>
            <a:pPr marL="0" indent="0" eaLnBrk="1" hangingPunct="1">
              <a:defRPr/>
            </a:pPr>
            <a:r>
              <a:rPr lang="en-US" altLang="zh-CN" kern="1200" dirty="0">
                <a:solidFill>
                  <a:srgbClr val="6600FF"/>
                </a:solidFill>
                <a:latin typeface="Haettenschweiler" pitchFamily="34" charset="0"/>
              </a:rPr>
              <a:t>Formulated</a:t>
            </a:r>
            <a:r>
              <a:rPr lang="en-US" altLang="zh-CN" b="1" dirty="0" smtClean="0">
                <a:solidFill>
                  <a:srgbClr val="538CD5"/>
                </a:solidFill>
              </a:rPr>
              <a:t> </a:t>
            </a:r>
            <a:r>
              <a:rPr lang="en-US" altLang="zh-CN" kern="1200" dirty="0" smtClean="0">
                <a:solidFill>
                  <a:srgbClr val="6600FF"/>
                </a:solidFill>
                <a:latin typeface="Haettenschweiler" pitchFamily="34" charset="0"/>
              </a:rPr>
              <a:t>Problem</a:t>
            </a:r>
            <a:endParaRPr lang="en-US" altLang="zh-CN" kern="1200" dirty="0">
              <a:solidFill>
                <a:srgbClr val="6600FF"/>
              </a:solidFill>
              <a:latin typeface="Haettenschweiler" pitchFamily="34" charset="0"/>
            </a:endParaRPr>
          </a:p>
        </p:txBody>
      </p:sp>
      <p:sp>
        <p:nvSpPr>
          <p:cNvPr id="5123" name="内容占位符 1"/>
          <p:cNvSpPr>
            <a:spLocks noGrp="1"/>
          </p:cNvSpPr>
          <p:nvPr>
            <p:ph idx="1"/>
          </p:nvPr>
        </p:nvSpPr>
        <p:spPr>
          <a:xfrm>
            <a:off x="327025" y="1182688"/>
            <a:ext cx="8496300" cy="5380037"/>
          </a:xfrm>
        </p:spPr>
        <p:txBody>
          <a:bodyPr/>
          <a:lstStyle/>
          <a:p>
            <a:pPr>
              <a:buFont typeface="Wingdings" pitchFamily="2" charset="2"/>
              <a:buChar char="n"/>
              <a:defRPr/>
            </a:pPr>
            <a:r>
              <a:rPr lang="en-US" altLang="zh-CN" sz="2400" dirty="0" smtClean="0">
                <a:solidFill>
                  <a:srgbClr val="FF0000"/>
                </a:solidFill>
                <a:latin typeface="Times New Roman" pitchFamily="18" charset="0"/>
                <a:cs typeface="Times New Roman" pitchFamily="18" charset="0"/>
              </a:rPr>
              <a:t>How to optimize the spectrum allocation for high-priority GCOs to increase the available spectrum of low-priority GCOs? </a:t>
            </a:r>
          </a:p>
          <a:p>
            <a:pPr marL="0" indent="0">
              <a:buFont typeface="Arial" charset="0"/>
              <a:buNone/>
              <a:defRPr/>
            </a:pPr>
            <a:endParaRPr lang="en-US" altLang="zh-CN" sz="2400" dirty="0" smtClean="0">
              <a:latin typeface="Times New Roman" pitchFamily="18" charset="0"/>
              <a:cs typeface="Times New Roman" pitchFamily="18" charset="0"/>
            </a:endParaRPr>
          </a:p>
          <a:p>
            <a:pPr marL="0" indent="0">
              <a:buFont typeface="Arial" charset="0"/>
              <a:buNone/>
              <a:defRPr/>
            </a:pPr>
            <a:r>
              <a:rPr lang="en-US" altLang="zh-CN" sz="2400" dirty="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             </a:t>
            </a:r>
          </a:p>
          <a:p>
            <a:pPr marL="0" indent="0">
              <a:buFont typeface="Arial" charset="0"/>
              <a:buNone/>
              <a:defRPr/>
            </a:pPr>
            <a:r>
              <a:rPr lang="en-US" altLang="zh-CN" sz="2400" dirty="0">
                <a:latin typeface="Times New Roman" pitchFamily="18" charset="0"/>
                <a:cs typeface="Times New Roman" pitchFamily="18" charset="0"/>
              </a:rPr>
              <a:t> </a:t>
            </a:r>
            <a:endParaRPr lang="en-US" altLang="zh-CN" sz="2400" dirty="0" smtClean="0">
              <a:latin typeface="Times New Roman" pitchFamily="18" charset="0"/>
              <a:cs typeface="Times New Roman" pitchFamily="18" charset="0"/>
            </a:endParaRPr>
          </a:p>
          <a:p>
            <a:pPr marL="0" indent="0">
              <a:buFont typeface="Arial" charset="0"/>
              <a:buNone/>
              <a:defRPr/>
            </a:pPr>
            <a:r>
              <a:rPr lang="en-US" altLang="zh-CN" sz="2400" dirty="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             </a:t>
            </a:r>
            <a:endParaRPr lang="en-US" altLang="zh-CN" sz="2400" i="1" dirty="0" smtClean="0">
              <a:latin typeface="Times New Roman" pitchFamily="18" charset="0"/>
              <a:cs typeface="Times New Roman" pitchFamily="18" charset="0"/>
            </a:endParaRPr>
          </a:p>
        </p:txBody>
      </p:sp>
      <p:sp>
        <p:nvSpPr>
          <p:cNvPr id="6148"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6C214065-2E5B-4E49-9B8E-818E6C0F876D}" type="slidenum">
              <a:rPr lang="zh-CN" altLang="en-US" sz="1800">
                <a:solidFill>
                  <a:prstClr val="black"/>
                </a:solidFill>
                <a:latin typeface="Arial" charset="0"/>
              </a:rPr>
              <a:pPr algn="r" eaLnBrk="1" hangingPunct="1">
                <a:spcBef>
                  <a:spcPct val="0"/>
                </a:spcBef>
                <a:buFont typeface="Arial" charset="0"/>
                <a:buNone/>
              </a:pPr>
              <a:t>5</a:t>
            </a:fld>
            <a:endParaRPr lang="zh-CN" altLang="en-US" sz="1800">
              <a:solidFill>
                <a:prstClr val="black"/>
              </a:solidFill>
              <a:latin typeface="Arial" charset="0"/>
            </a:endParaRPr>
          </a:p>
        </p:txBody>
      </p:sp>
      <p:pic>
        <p:nvPicPr>
          <p:cNvPr id="6149"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0"/>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6525" y="3333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1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1" name="Picture 1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2" name="Picture 17"/>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3" name="Picture 18"/>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4" name="Picture 19"/>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5" name="Picture 20"/>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6" name="Picture 21"/>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7" name="Picture 22"/>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8" name="Picture 23"/>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7778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9" name="Picture 2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7778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0" name="Picture 2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2927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1" name="Picture 2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2927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2" name="Picture 2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2927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3" name="Picture 2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2927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4" name="Picture 2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6864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5" name="Picture 30"/>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6864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6" name="Picture 3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6864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7" name="Picture 3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686447"/>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对象 6"/>
          <p:cNvGraphicFramePr>
            <a:graphicFrameLocks noChangeAspect="1"/>
          </p:cNvGraphicFramePr>
          <p:nvPr>
            <p:extLst>
              <p:ext uri="{D42A27DB-BD31-4B8C-83A1-F6EECF244321}">
                <p14:modId xmlns:p14="http://schemas.microsoft.com/office/powerpoint/2010/main" val="585814685"/>
              </p:ext>
            </p:extLst>
          </p:nvPr>
        </p:nvGraphicFramePr>
        <p:xfrm>
          <a:off x="755576" y="2708920"/>
          <a:ext cx="2001838" cy="576263"/>
        </p:xfrm>
        <a:graphic>
          <a:graphicData uri="http://schemas.openxmlformats.org/presentationml/2006/ole">
            <mc:AlternateContent xmlns:mc="http://schemas.openxmlformats.org/markup-compatibility/2006">
              <mc:Choice xmlns:v="urn:schemas-microsoft-com:vml" Requires="v">
                <p:oleObj spid="_x0000_s14358" name="Equation" r:id="rId14" imgW="838080" imgH="241200" progId="Equation.DSMT4">
                  <p:embed/>
                </p:oleObj>
              </mc:Choice>
              <mc:Fallback>
                <p:oleObj name="Equation" r:id="rId14" imgW="838080" imgH="241200" progId="Equation.DSMT4">
                  <p:embed/>
                  <p:pic>
                    <p:nvPicPr>
                      <p:cNvPr id="0" name=""/>
                      <p:cNvPicPr/>
                      <p:nvPr/>
                    </p:nvPicPr>
                    <p:blipFill>
                      <a:blip r:embed="rId15"/>
                      <a:stretch>
                        <a:fillRect/>
                      </a:stretch>
                    </p:blipFill>
                    <p:spPr>
                      <a:xfrm>
                        <a:off x="755576" y="2708920"/>
                        <a:ext cx="2001838" cy="576263"/>
                      </a:xfrm>
                      <a:prstGeom prst="rect">
                        <a:avLst/>
                      </a:prstGeom>
                    </p:spPr>
                  </p:pic>
                </p:oleObj>
              </mc:Fallback>
            </mc:AlternateContent>
          </a:graphicData>
        </a:graphic>
      </p:graphicFrame>
      <p:sp>
        <p:nvSpPr>
          <p:cNvPr id="8" name="TextBox 7"/>
          <p:cNvSpPr txBox="1"/>
          <p:nvPr/>
        </p:nvSpPr>
        <p:spPr>
          <a:xfrm>
            <a:off x="683568" y="2204864"/>
            <a:ext cx="7416824" cy="400110"/>
          </a:xfrm>
          <a:prstGeom prst="rect">
            <a:avLst/>
          </a:prstGeom>
          <a:noFill/>
        </p:spPr>
        <p:txBody>
          <a:bodyPr wrap="square" rtlCol="0">
            <a:spAutoFit/>
          </a:bodyPr>
          <a:lstStyle/>
          <a:p>
            <a:r>
              <a:rPr lang="en-US" altLang="zh-CN" sz="2000" dirty="0" smtClean="0">
                <a:solidFill>
                  <a:prstClr val="black"/>
                </a:solidFill>
                <a:latin typeface="Times New Roman" panose="02020603050405020304" pitchFamily="18" charset="0"/>
                <a:cs typeface="Times New Roman" panose="02020603050405020304" pitchFamily="18" charset="0"/>
              </a:rPr>
              <a:t>The available spectrum of the </a:t>
            </a:r>
            <a:r>
              <a:rPr lang="en-US" altLang="zh-CN" sz="2000" i="1" dirty="0" err="1" smtClean="0">
                <a:solidFill>
                  <a:prstClr val="black"/>
                </a:solidFill>
                <a:latin typeface="Times New Roman" panose="02020603050405020304" pitchFamily="18" charset="0"/>
                <a:cs typeface="Times New Roman" panose="02020603050405020304" pitchFamily="18" charset="0"/>
              </a:rPr>
              <a:t>m</a:t>
            </a:r>
            <a:r>
              <a:rPr lang="en-US" altLang="zh-CN" sz="2000" baseline="30000" dirty="0" err="1" smtClean="0">
                <a:solidFill>
                  <a:prstClr val="black"/>
                </a:solidFill>
                <a:latin typeface="Times New Roman" panose="02020603050405020304" pitchFamily="18" charset="0"/>
                <a:cs typeface="Times New Roman" panose="02020603050405020304" pitchFamily="18" charset="0"/>
              </a:rPr>
              <a:t>th</a:t>
            </a:r>
            <a:r>
              <a:rPr lang="en-US" altLang="zh-CN" sz="2000" dirty="0" smtClean="0">
                <a:solidFill>
                  <a:prstClr val="black"/>
                </a:solidFill>
                <a:latin typeface="Times New Roman" panose="02020603050405020304" pitchFamily="18" charset="0"/>
                <a:cs typeface="Times New Roman" panose="02020603050405020304" pitchFamily="18" charset="0"/>
              </a:rPr>
              <a:t> low-priority GCO (</a:t>
            </a:r>
            <a:r>
              <a:rPr lang="en-US" altLang="zh-CN" sz="2000" i="1" dirty="0" smtClean="0">
                <a:solidFill>
                  <a:prstClr val="black"/>
                </a:solidFill>
                <a:latin typeface="Times New Roman" panose="02020603050405020304" pitchFamily="18" charset="0"/>
                <a:cs typeface="Times New Roman" panose="02020603050405020304" pitchFamily="18" charset="0"/>
              </a:rPr>
              <a:t>A</a:t>
            </a:r>
            <a:r>
              <a:rPr lang="en-US" altLang="zh-CN" sz="2000" baseline="-25000" dirty="0" smtClean="0">
                <a:solidFill>
                  <a:prstClr val="black"/>
                </a:solidFill>
                <a:latin typeface="Times New Roman" panose="02020603050405020304" pitchFamily="18" charset="0"/>
                <a:cs typeface="Times New Roman" panose="02020603050405020304" pitchFamily="18" charset="0"/>
              </a:rPr>
              <a:t>m</a:t>
            </a:r>
            <a:r>
              <a:rPr lang="en-US" altLang="zh-CN" sz="2000" dirty="0" smtClean="0">
                <a:solidFill>
                  <a:prstClr val="black"/>
                </a:solidFill>
                <a:latin typeface="Times New Roman" panose="02020603050405020304" pitchFamily="18" charset="0"/>
                <a:cs typeface="Times New Roman" panose="02020603050405020304" pitchFamily="18" charset="0"/>
              </a:rPr>
              <a:t>) is defined by:</a:t>
            </a:r>
            <a:endParaRPr lang="zh-CN" altLang="en-US" sz="2000" dirty="0">
              <a:solidFill>
                <a:prstClr val="black"/>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251520" y="3429000"/>
            <a:ext cx="4896544" cy="2031325"/>
          </a:xfrm>
          <a:prstGeom prst="rect">
            <a:avLst/>
          </a:prstGeom>
          <a:noFill/>
        </p:spPr>
        <p:txBody>
          <a:bodyPr wrap="square" rtlCol="0">
            <a:spAutoFit/>
          </a:bodyPr>
          <a:lstStyle/>
          <a:p>
            <a:r>
              <a:rPr lang="en-US" altLang="zh-CN" dirty="0" smtClean="0">
                <a:solidFill>
                  <a:prstClr val="black"/>
                </a:solidFill>
              </a:rPr>
              <a:t>Note</a:t>
            </a:r>
            <a:r>
              <a:rPr lang="en-US" altLang="zh-CN" dirty="0" smtClean="0">
                <a:solidFill>
                  <a:prstClr val="black"/>
                </a:solidFill>
                <a:latin typeface="Times New Roman" panose="02020603050405020304" pitchFamily="18" charset="0"/>
                <a:cs typeface="Times New Roman" panose="02020603050405020304" pitchFamily="18" charset="0"/>
              </a:rPr>
              <a:t>:       is the interference set corresponding to  </a:t>
            </a:r>
          </a:p>
          <a:p>
            <a:r>
              <a:rPr lang="en-US" altLang="zh-CN" dirty="0">
                <a:solidFill>
                  <a:prstClr val="black"/>
                </a:solidFill>
                <a:latin typeface="Times New Roman" panose="02020603050405020304" pitchFamily="18" charset="0"/>
                <a:cs typeface="Times New Roman" panose="02020603050405020304" pitchFamily="18" charset="0"/>
              </a:rPr>
              <a:t> </a:t>
            </a:r>
            <a:r>
              <a:rPr lang="en-US" altLang="zh-CN" dirty="0" smtClean="0">
                <a:solidFill>
                  <a:prstClr val="black"/>
                </a:solidFill>
                <a:latin typeface="Times New Roman" panose="02020603050405020304" pitchFamily="18" charset="0"/>
                <a:cs typeface="Times New Roman" panose="02020603050405020304" pitchFamily="18" charset="0"/>
              </a:rPr>
              <a:t>               the </a:t>
            </a:r>
            <a:r>
              <a:rPr lang="en-US" altLang="zh-CN" i="1" dirty="0" err="1" smtClean="0">
                <a:solidFill>
                  <a:prstClr val="black"/>
                </a:solidFill>
                <a:latin typeface="Times New Roman" panose="02020603050405020304" pitchFamily="18" charset="0"/>
                <a:cs typeface="Times New Roman" panose="02020603050405020304" pitchFamily="18" charset="0"/>
              </a:rPr>
              <a:t>m</a:t>
            </a:r>
            <a:r>
              <a:rPr lang="en-US" altLang="zh-CN" baseline="30000" dirty="0" err="1" smtClean="0">
                <a:solidFill>
                  <a:prstClr val="black"/>
                </a:solidFill>
                <a:latin typeface="Times New Roman" panose="02020603050405020304" pitchFamily="18" charset="0"/>
                <a:cs typeface="Times New Roman" panose="02020603050405020304" pitchFamily="18" charset="0"/>
              </a:rPr>
              <a:t>th</a:t>
            </a:r>
            <a:r>
              <a:rPr lang="en-US" altLang="zh-CN" dirty="0" smtClean="0">
                <a:solidFill>
                  <a:prstClr val="black"/>
                </a:solidFill>
                <a:latin typeface="Times New Roman" panose="02020603050405020304" pitchFamily="18" charset="0"/>
                <a:cs typeface="Times New Roman" panose="02020603050405020304" pitchFamily="18" charset="0"/>
              </a:rPr>
              <a:t> low-priority GCO;</a:t>
            </a:r>
          </a:p>
          <a:p>
            <a:r>
              <a:rPr lang="en-US" altLang="zh-CN" dirty="0" smtClean="0">
                <a:solidFill>
                  <a:prstClr val="black"/>
                </a:solidFill>
                <a:latin typeface="Times New Roman" panose="02020603050405020304" pitchFamily="18" charset="0"/>
                <a:cs typeface="Times New Roman" panose="02020603050405020304" pitchFamily="18" charset="0"/>
              </a:rPr>
              <a:t>                is the number of total available channels </a:t>
            </a:r>
          </a:p>
          <a:p>
            <a:r>
              <a:rPr lang="en-US" altLang="zh-CN" dirty="0">
                <a:solidFill>
                  <a:prstClr val="black"/>
                </a:solidFill>
                <a:latin typeface="Times New Roman" panose="02020603050405020304" pitchFamily="18" charset="0"/>
                <a:cs typeface="Times New Roman" panose="02020603050405020304" pitchFamily="18" charset="0"/>
              </a:rPr>
              <a:t> </a:t>
            </a:r>
            <a:r>
              <a:rPr lang="en-US" altLang="zh-CN" dirty="0" smtClean="0">
                <a:solidFill>
                  <a:prstClr val="black"/>
                </a:solidFill>
                <a:latin typeface="Times New Roman" panose="02020603050405020304" pitchFamily="18" charset="0"/>
                <a:cs typeface="Times New Roman" panose="02020603050405020304" pitchFamily="18" charset="0"/>
              </a:rPr>
              <a:t>               for high-priority and low-priority GCOs</a:t>
            </a:r>
            <a:r>
              <a:rPr lang="en-US" altLang="zh-CN" dirty="0">
                <a:solidFill>
                  <a:prstClr val="black"/>
                </a:solidFill>
                <a:latin typeface="Times New Roman" panose="02020603050405020304" pitchFamily="18" charset="0"/>
                <a:cs typeface="Times New Roman" panose="02020603050405020304" pitchFamily="18" charset="0"/>
              </a:rPr>
              <a:t>;</a:t>
            </a:r>
          </a:p>
          <a:p>
            <a:r>
              <a:rPr lang="en-US" altLang="zh-CN" dirty="0">
                <a:solidFill>
                  <a:prstClr val="black"/>
                </a:solidFill>
                <a:latin typeface="Times New Roman" panose="02020603050405020304" pitchFamily="18" charset="0"/>
                <a:cs typeface="Times New Roman" panose="02020603050405020304" pitchFamily="18" charset="0"/>
              </a:rPr>
              <a:t> </a:t>
            </a:r>
            <a:r>
              <a:rPr lang="en-US" altLang="zh-CN" dirty="0" smtClean="0">
                <a:solidFill>
                  <a:prstClr val="black"/>
                </a:solidFill>
                <a:latin typeface="Times New Roman" panose="02020603050405020304" pitchFamily="18" charset="0"/>
                <a:cs typeface="Times New Roman" panose="02020603050405020304" pitchFamily="18" charset="0"/>
              </a:rPr>
              <a:t>               is the number of channels occupied </a:t>
            </a:r>
            <a:r>
              <a:rPr lang="en-US" altLang="zh-CN" dirty="0">
                <a:solidFill>
                  <a:prstClr val="black"/>
                </a:solidFill>
                <a:latin typeface="Times New Roman" panose="02020603050405020304" pitchFamily="18" charset="0"/>
                <a:cs typeface="Times New Roman" panose="02020603050405020304" pitchFamily="18" charset="0"/>
              </a:rPr>
              <a:t>by </a:t>
            </a:r>
            <a:endParaRPr lang="en-US" altLang="zh-CN" dirty="0" smtClean="0">
              <a:solidFill>
                <a:prstClr val="black"/>
              </a:solidFill>
              <a:latin typeface="Times New Roman" panose="02020603050405020304" pitchFamily="18" charset="0"/>
              <a:cs typeface="Times New Roman" panose="02020603050405020304" pitchFamily="18" charset="0"/>
            </a:endParaRPr>
          </a:p>
          <a:p>
            <a:r>
              <a:rPr lang="en-US" altLang="zh-CN" dirty="0">
                <a:solidFill>
                  <a:prstClr val="black"/>
                </a:solidFill>
                <a:latin typeface="Times New Roman" panose="02020603050405020304" pitchFamily="18" charset="0"/>
                <a:cs typeface="Times New Roman" panose="02020603050405020304" pitchFamily="18" charset="0"/>
              </a:rPr>
              <a:t> </a:t>
            </a:r>
            <a:r>
              <a:rPr lang="en-US" altLang="zh-CN" dirty="0" smtClean="0">
                <a:solidFill>
                  <a:prstClr val="black"/>
                </a:solidFill>
                <a:latin typeface="Times New Roman" panose="02020603050405020304" pitchFamily="18" charset="0"/>
                <a:cs typeface="Times New Roman" panose="02020603050405020304" pitchFamily="18" charset="0"/>
              </a:rPr>
              <a:t>               high-priority GCOs in the interference set.</a:t>
            </a:r>
            <a:endParaRPr lang="zh-CN" altLang="en-US" dirty="0">
              <a:solidFill>
                <a:prstClr val="black"/>
              </a:solidFill>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3513980044"/>
              </p:ext>
            </p:extLst>
          </p:nvPr>
        </p:nvGraphicFramePr>
        <p:xfrm>
          <a:off x="971600" y="3463381"/>
          <a:ext cx="235198" cy="325659"/>
        </p:xfrm>
        <a:graphic>
          <a:graphicData uri="http://schemas.openxmlformats.org/presentationml/2006/ole">
            <mc:AlternateContent xmlns:mc="http://schemas.openxmlformats.org/markup-compatibility/2006">
              <mc:Choice xmlns:v="urn:schemas-microsoft-com:vml" Requires="v">
                <p:oleObj spid="_x0000_s14359" name="Equation" r:id="rId16" imgW="164880" imgH="228600" progId="Equation.DSMT4">
                  <p:embed/>
                </p:oleObj>
              </mc:Choice>
              <mc:Fallback>
                <p:oleObj name="Equation" r:id="rId16" imgW="164880" imgH="228600" progId="Equation.DSMT4">
                  <p:embed/>
                  <p:pic>
                    <p:nvPicPr>
                      <p:cNvPr id="0" name=""/>
                      <p:cNvPicPr/>
                      <p:nvPr/>
                    </p:nvPicPr>
                    <p:blipFill>
                      <a:blip r:embed="rId17"/>
                      <a:stretch>
                        <a:fillRect/>
                      </a:stretch>
                    </p:blipFill>
                    <p:spPr>
                      <a:xfrm>
                        <a:off x="971600" y="3463381"/>
                        <a:ext cx="235198" cy="325659"/>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64441272"/>
              </p:ext>
            </p:extLst>
          </p:nvPr>
        </p:nvGraphicFramePr>
        <p:xfrm>
          <a:off x="889750" y="4583162"/>
          <a:ext cx="369882" cy="351388"/>
        </p:xfrm>
        <a:graphic>
          <a:graphicData uri="http://schemas.openxmlformats.org/presentationml/2006/ole">
            <mc:AlternateContent xmlns:mc="http://schemas.openxmlformats.org/markup-compatibility/2006">
              <mc:Choice xmlns:v="urn:schemas-microsoft-com:vml" Requires="v">
                <p:oleObj spid="_x0000_s14360" name="Equation" r:id="rId18" imgW="253800" imgH="241200" progId="Equation.DSMT4">
                  <p:embed/>
                </p:oleObj>
              </mc:Choice>
              <mc:Fallback>
                <p:oleObj name="Equation" r:id="rId18" imgW="253800" imgH="241200" progId="Equation.DSMT4">
                  <p:embed/>
                  <p:pic>
                    <p:nvPicPr>
                      <p:cNvPr id="0" name=""/>
                      <p:cNvPicPr/>
                      <p:nvPr/>
                    </p:nvPicPr>
                    <p:blipFill>
                      <a:blip r:embed="rId19"/>
                      <a:stretch>
                        <a:fillRect/>
                      </a:stretch>
                    </p:blipFill>
                    <p:spPr>
                      <a:xfrm>
                        <a:off x="889750" y="4583162"/>
                        <a:ext cx="369882" cy="351388"/>
                      </a:xfrm>
                      <a:prstGeom prst="rect">
                        <a:avLst/>
                      </a:prstGeom>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426098203"/>
              </p:ext>
            </p:extLst>
          </p:nvPr>
        </p:nvGraphicFramePr>
        <p:xfrm>
          <a:off x="899592" y="4077072"/>
          <a:ext cx="288031" cy="288031"/>
        </p:xfrm>
        <a:graphic>
          <a:graphicData uri="http://schemas.openxmlformats.org/presentationml/2006/ole">
            <mc:AlternateContent xmlns:mc="http://schemas.openxmlformats.org/markup-compatibility/2006">
              <mc:Choice xmlns:v="urn:schemas-microsoft-com:vml" Requires="v">
                <p:oleObj spid="_x0000_s14361" name="Equation" r:id="rId20" imgW="177480" imgH="177480" progId="Equation.DSMT4">
                  <p:embed/>
                </p:oleObj>
              </mc:Choice>
              <mc:Fallback>
                <p:oleObj name="Equation" r:id="rId20" imgW="177480" imgH="177480" progId="Equation.DSMT4">
                  <p:embed/>
                  <p:pic>
                    <p:nvPicPr>
                      <p:cNvPr id="0" name=""/>
                      <p:cNvPicPr/>
                      <p:nvPr/>
                    </p:nvPicPr>
                    <p:blipFill>
                      <a:blip r:embed="rId21"/>
                      <a:stretch>
                        <a:fillRect/>
                      </a:stretch>
                    </p:blipFill>
                    <p:spPr>
                      <a:xfrm>
                        <a:off x="899592" y="4077072"/>
                        <a:ext cx="288031" cy="288031"/>
                      </a:xfrm>
                      <a:prstGeom prst="rect">
                        <a:avLst/>
                      </a:prstGeom>
                    </p:spPr>
                  </p:pic>
                </p:oleObj>
              </mc:Fallback>
            </mc:AlternateContent>
          </a:graphicData>
        </a:graphic>
      </p:graphicFrame>
      <p:sp>
        <p:nvSpPr>
          <p:cNvPr id="2" name="矩形 1"/>
          <p:cNvSpPr/>
          <p:nvPr/>
        </p:nvSpPr>
        <p:spPr>
          <a:xfrm>
            <a:off x="707469" y="5877272"/>
            <a:ext cx="7464931" cy="551086"/>
          </a:xfrm>
          <a:prstGeom prst="rect">
            <a:avLst/>
          </a:prstGeom>
          <a:solidFill>
            <a:srgbClr val="FFFF00">
              <a:alpha val="4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b="1" dirty="0" smtClean="0">
                <a:solidFill>
                  <a:srgbClr val="C00000"/>
                </a:solidFill>
                <a:latin typeface="Arial Narrow" pitchFamily="34" charset="0"/>
              </a:rPr>
              <a:t>   To avoid harmful interference to the primary system, secondary system (GCO) and primary system (PS) use different spectrum.</a:t>
            </a:r>
            <a:endParaRPr lang="zh-CN" altLang="en-US" sz="1600" b="1" dirty="0">
              <a:solidFill>
                <a:srgbClr val="C00000"/>
              </a:solidFill>
              <a:latin typeface="Arial Narrow" pitchFamily="34"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3280299732"/>
              </p:ext>
            </p:extLst>
          </p:nvPr>
        </p:nvGraphicFramePr>
        <p:xfrm>
          <a:off x="5076056" y="3118495"/>
          <a:ext cx="3919695" cy="2398737"/>
        </p:xfrm>
        <a:graphic>
          <a:graphicData uri="http://schemas.openxmlformats.org/presentationml/2006/ole">
            <mc:AlternateContent xmlns:mc="http://schemas.openxmlformats.org/markup-compatibility/2006">
              <mc:Choice xmlns:v="urn:schemas-microsoft-com:vml" Requires="v">
                <p:oleObj spid="_x0000_s14362" name="Visio" r:id="rId22" imgW="3289139" imgH="2004480" progId="Visio.Drawing.11">
                  <p:embed/>
                </p:oleObj>
              </mc:Choice>
              <mc:Fallback>
                <p:oleObj name="Visio" r:id="rId22" imgW="3289139" imgH="2004480" progId="Visio.Drawing.11">
                  <p:embed/>
                  <p:pic>
                    <p:nvPicPr>
                      <p:cNvPr id="0" name=""/>
                      <p:cNvPicPr/>
                      <p:nvPr/>
                    </p:nvPicPr>
                    <p:blipFill>
                      <a:blip r:embed="rId23"/>
                      <a:stretch>
                        <a:fillRect/>
                      </a:stretch>
                    </p:blipFill>
                    <p:spPr>
                      <a:xfrm>
                        <a:off x="5076056" y="3118495"/>
                        <a:ext cx="3919695" cy="2398737"/>
                      </a:xfrm>
                      <a:prstGeom prst="rect">
                        <a:avLst/>
                      </a:prstGeom>
                    </p:spPr>
                  </p:pic>
                </p:oleObj>
              </mc:Fallback>
            </mc:AlternateContent>
          </a:graphicData>
        </a:graphic>
      </p:graphicFrame>
      <p:sp>
        <p:nvSpPr>
          <p:cNvPr id="4" name="日期占位符 3"/>
          <p:cNvSpPr>
            <a:spLocks noGrp="1"/>
          </p:cNvSpPr>
          <p:nvPr>
            <p:ph type="dt" idx="15"/>
          </p:nvPr>
        </p:nvSpPr>
        <p:spPr/>
        <p:txBody>
          <a:bodyPr/>
          <a:lstStyle/>
          <a:p>
            <a:r>
              <a:rPr lang="en-US" altLang="zh-CN" smtClean="0"/>
              <a:t>September 2016</a:t>
            </a:r>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灯片编号占位符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651802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noChangeArrowheads="1"/>
          </p:cNvSpPr>
          <p:nvPr>
            <p:ph type="title"/>
          </p:nvPr>
        </p:nvSpPr>
        <p:spPr>
          <a:xfrm>
            <a:off x="395536" y="269776"/>
            <a:ext cx="8229600" cy="1143000"/>
          </a:xfrm>
        </p:spPr>
        <p:txBody>
          <a:bodyPr/>
          <a:lstStyle/>
          <a:p>
            <a:pPr marL="0" indent="0" eaLnBrk="1" hangingPunct="1">
              <a:defRPr/>
            </a:pPr>
            <a:r>
              <a:rPr lang="en-US" altLang="zh-CN" kern="1200" dirty="0" smtClean="0">
                <a:solidFill>
                  <a:srgbClr val="6600FF"/>
                </a:solidFill>
                <a:latin typeface="Haettenschweiler" pitchFamily="34" charset="0"/>
              </a:rPr>
              <a:t>Proposed </a:t>
            </a:r>
            <a:r>
              <a:rPr lang="en-US" altLang="zh-CN" dirty="0">
                <a:solidFill>
                  <a:srgbClr val="6600FF"/>
                </a:solidFill>
                <a:latin typeface="Haettenschweiler" pitchFamily="34" charset="0"/>
              </a:rPr>
              <a:t>I</a:t>
            </a:r>
            <a:r>
              <a:rPr lang="en-US" altLang="zh-CN" kern="1200" dirty="0" smtClean="0">
                <a:solidFill>
                  <a:srgbClr val="6600FF"/>
                </a:solidFill>
                <a:latin typeface="Haettenschweiler" pitchFamily="34" charset="0"/>
              </a:rPr>
              <a:t>nitial Solution/Algorithm</a:t>
            </a:r>
            <a:endParaRPr lang="en-US" altLang="zh-CN" kern="1200" dirty="0">
              <a:solidFill>
                <a:srgbClr val="6600FF"/>
              </a:solidFill>
              <a:latin typeface="Haettenschweiler" pitchFamily="34" charset="0"/>
            </a:endParaRPr>
          </a:p>
        </p:txBody>
      </p:sp>
      <p:sp>
        <p:nvSpPr>
          <p:cNvPr id="5123" name="内容占位符 1"/>
          <p:cNvSpPr>
            <a:spLocks noGrp="1"/>
          </p:cNvSpPr>
          <p:nvPr>
            <p:ph idx="1"/>
          </p:nvPr>
        </p:nvSpPr>
        <p:spPr>
          <a:xfrm>
            <a:off x="327025" y="980728"/>
            <a:ext cx="8496300" cy="5380037"/>
          </a:xfrm>
        </p:spPr>
        <p:txBody>
          <a:bodyPr/>
          <a:lstStyle/>
          <a:p>
            <a:pPr>
              <a:buFont typeface="Wingdings" panose="05000000000000000000" pitchFamily="2" charset="2"/>
              <a:buChar char="n"/>
              <a:defRPr/>
            </a:pPr>
            <a:r>
              <a:rPr lang="en-US" altLang="zh-CN" sz="2400" b="1" i="1" dirty="0" smtClean="0">
                <a:solidFill>
                  <a:srgbClr val="00B050"/>
                </a:solidFill>
                <a:latin typeface="Times New Roman" pitchFamily="18" charset="0"/>
                <a:cs typeface="Times New Roman" pitchFamily="18" charset="0"/>
              </a:rPr>
              <a:t>Interference set-based clustering and spectrum allocation</a:t>
            </a:r>
          </a:p>
          <a:p>
            <a:pPr>
              <a:buFont typeface="Wingdings" panose="05000000000000000000" pitchFamily="2" charset="2"/>
              <a:buChar char="Ø"/>
              <a:defRPr/>
            </a:pPr>
            <a:r>
              <a:rPr lang="en-US" altLang="zh-CN" sz="2000" dirty="0" smtClean="0">
                <a:latin typeface="Times New Roman" pitchFamily="18" charset="0"/>
                <a:cs typeface="Times New Roman" pitchFamily="18" charset="0"/>
              </a:rPr>
              <a:t>Increasing the available spectrum of low-priority GCOs can be converted to reduce </a:t>
            </a:r>
            <a:r>
              <a:rPr lang="en-US" altLang="zh-CN" sz="2000" dirty="0">
                <a:latin typeface="Times New Roman" pitchFamily="18" charset="0"/>
                <a:cs typeface="Times New Roman" pitchFamily="18" charset="0"/>
              </a:rPr>
              <a:t>the number of channels occupied by high-priority </a:t>
            </a:r>
            <a:r>
              <a:rPr lang="en-US" altLang="zh-CN" sz="2000" dirty="0" smtClean="0">
                <a:latin typeface="Times New Roman" pitchFamily="18" charset="0"/>
                <a:cs typeface="Times New Roman" pitchFamily="18" charset="0"/>
              </a:rPr>
              <a:t>GCOs </a:t>
            </a:r>
            <a:r>
              <a:rPr lang="en-US" altLang="zh-CN" sz="2000" dirty="0">
                <a:latin typeface="Times New Roman" pitchFamily="18" charset="0"/>
                <a:cs typeface="Times New Roman" pitchFamily="18" charset="0"/>
              </a:rPr>
              <a:t>in the interference </a:t>
            </a:r>
            <a:r>
              <a:rPr lang="en-US" altLang="zh-CN" sz="2000" dirty="0" smtClean="0">
                <a:latin typeface="Times New Roman" pitchFamily="18" charset="0"/>
                <a:cs typeface="Times New Roman" pitchFamily="18" charset="0"/>
              </a:rPr>
              <a:t>set</a:t>
            </a:r>
          </a:p>
          <a:p>
            <a:pPr>
              <a:buFont typeface="Wingdings" panose="05000000000000000000" pitchFamily="2" charset="2"/>
              <a:buChar char="Ø"/>
              <a:defRPr/>
            </a:pPr>
            <a:r>
              <a:rPr lang="en-US" altLang="zh-CN" sz="2000" dirty="0" smtClean="0">
                <a:latin typeface="Times New Roman" pitchFamily="18" charset="0"/>
                <a:cs typeface="Times New Roman" pitchFamily="18" charset="0"/>
              </a:rPr>
              <a:t>The number of clusters is equal to the number of channels</a:t>
            </a:r>
            <a:endParaRPr lang="en-US" altLang="zh-CN" sz="2400" i="1" dirty="0" smtClean="0">
              <a:latin typeface="Times New Roman" pitchFamily="18" charset="0"/>
              <a:cs typeface="Times New Roman" pitchFamily="18" charset="0"/>
            </a:endParaRPr>
          </a:p>
        </p:txBody>
      </p:sp>
      <p:sp>
        <p:nvSpPr>
          <p:cNvPr id="6148" name="灯片编号占位符 3"/>
          <p:cNvSpPr>
            <a:spLocks noGrp="1" noChangeArrowheads="1"/>
          </p:cNvSpPr>
          <p:nvPr/>
        </p:nvSpPr>
        <p:spPr bwMode="auto">
          <a:xfrm>
            <a:off x="6619875" y="6356349"/>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6C214065-2E5B-4E49-9B8E-818E6C0F876D}" type="slidenum">
              <a:rPr lang="zh-CN" altLang="en-US" sz="1800">
                <a:solidFill>
                  <a:prstClr val="black"/>
                </a:solidFill>
                <a:latin typeface="Arial" charset="0"/>
              </a:rPr>
              <a:pPr algn="r" eaLnBrk="1" hangingPunct="1">
                <a:spcBef>
                  <a:spcPct val="0"/>
                </a:spcBef>
                <a:buFont typeface="Arial" charset="0"/>
                <a:buNone/>
              </a:pPr>
              <a:t>6</a:t>
            </a:fld>
            <a:endParaRPr lang="zh-CN" altLang="en-US" sz="1800">
              <a:solidFill>
                <a:prstClr val="black"/>
              </a:solidFill>
              <a:latin typeface="Arial" charset="0"/>
            </a:endParaRPr>
          </a:p>
        </p:txBody>
      </p:sp>
      <p:pic>
        <p:nvPicPr>
          <p:cNvPr id="6149"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6032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10"/>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3333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6525" y="3333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1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1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1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1" name="Picture 1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2" name="Picture 17"/>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3" name="Picture 18"/>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4" name="Picture 19"/>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5" name="Picture 20"/>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6" name="Picture 21"/>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7" name="Picture 22"/>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6254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8" name="Picture 23"/>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86525" y="7778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9" name="Picture 2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86525" y="77787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0" name="Picture 2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1" name="Picture 2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2" name="Picture 2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3" name="Picture 2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3780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4" name="Picture 2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5" name="Picture 30"/>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6" name="Picture 3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7" name="Picture 3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25" y="2771775"/>
            <a:ext cx="2667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178" name="对象 2"/>
          <p:cNvGraphicFramePr>
            <a:graphicFrameLocks noChangeAspect="1"/>
          </p:cNvGraphicFramePr>
          <p:nvPr>
            <p:extLst>
              <p:ext uri="{D42A27DB-BD31-4B8C-83A1-F6EECF244321}">
                <p14:modId xmlns:p14="http://schemas.microsoft.com/office/powerpoint/2010/main" val="3978655591"/>
              </p:ext>
            </p:extLst>
          </p:nvPr>
        </p:nvGraphicFramePr>
        <p:xfrm>
          <a:off x="899592" y="2793479"/>
          <a:ext cx="3900487" cy="2584450"/>
        </p:xfrm>
        <a:graphic>
          <a:graphicData uri="http://schemas.openxmlformats.org/presentationml/2006/ole">
            <mc:AlternateContent xmlns:mc="http://schemas.openxmlformats.org/markup-compatibility/2006">
              <mc:Choice xmlns:v="urn:schemas-microsoft-com:vml" Requires="v">
                <p:oleObj spid="_x0000_s15386" name="Equation" r:id="rId14" imgW="2527200" imgH="1676160" progId="Equation.DSMT4">
                  <p:embed/>
                </p:oleObj>
              </mc:Choice>
              <mc:Fallback>
                <p:oleObj name="Equation" r:id="rId14" imgW="2527200" imgH="1676160" progId="Equation.DSMT4">
                  <p:embed/>
                  <p:pic>
                    <p:nvPicPr>
                      <p:cNvPr id="0" name=""/>
                      <p:cNvPicPr>
                        <a:picLocks noChangeAspect="1" noChangeArrowheads="1"/>
                      </p:cNvPicPr>
                      <p:nvPr/>
                    </p:nvPicPr>
                    <p:blipFill>
                      <a:blip r:embed="rId15"/>
                      <a:srcRect/>
                      <a:stretch>
                        <a:fillRect/>
                      </a:stretch>
                    </p:blipFill>
                    <p:spPr bwMode="auto">
                      <a:xfrm>
                        <a:off x="899592" y="2793479"/>
                        <a:ext cx="3900487" cy="2584450"/>
                      </a:xfrm>
                      <a:prstGeom prst="rect">
                        <a:avLst/>
                      </a:prstGeom>
                      <a:noFill/>
                      <a:ln>
                        <a:noFill/>
                      </a:ln>
                      <a:extLst/>
                    </p:spPr>
                  </p:pic>
                </p:oleObj>
              </mc:Fallback>
            </mc:AlternateContent>
          </a:graphicData>
        </a:graphic>
      </p:graphicFrame>
      <p:graphicFrame>
        <p:nvGraphicFramePr>
          <p:cNvPr id="6181" name="对象 2"/>
          <p:cNvGraphicFramePr>
            <a:graphicFrameLocks noChangeAspect="1"/>
          </p:cNvGraphicFramePr>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5387" name="Equation" r:id="rId16" imgW="435285" imgH="677109" progId="Equation.DSMT4">
                  <p:embed/>
                </p:oleObj>
              </mc:Choice>
              <mc:Fallback>
                <p:oleObj name="Equation" r:id="rId16" imgW="435285" imgH="677109"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94200" y="2362200"/>
                        <a:ext cx="9144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矩形 2"/>
          <p:cNvSpPr/>
          <p:nvPr/>
        </p:nvSpPr>
        <p:spPr>
          <a:xfrm>
            <a:off x="672138" y="5517232"/>
            <a:ext cx="7128792" cy="7996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smtClean="0">
                <a:solidFill>
                  <a:schemeClr val="accent6">
                    <a:lumMod val="50000"/>
                  </a:schemeClr>
                </a:solidFill>
              </a:rPr>
              <a:t>Note:         is the interference </a:t>
            </a:r>
            <a:r>
              <a:rPr lang="en-US" altLang="zh-CN" sz="1600" dirty="0">
                <a:solidFill>
                  <a:schemeClr val="accent6">
                    <a:lumMod val="50000"/>
                  </a:schemeClr>
                </a:solidFill>
              </a:rPr>
              <a:t>set </a:t>
            </a:r>
            <a:r>
              <a:rPr lang="en-US" altLang="zh-CN" sz="1600" dirty="0" smtClean="0">
                <a:solidFill>
                  <a:schemeClr val="accent6">
                    <a:lumMod val="50000"/>
                  </a:schemeClr>
                </a:solidFill>
              </a:rPr>
              <a:t>corresponding to the </a:t>
            </a:r>
            <a:r>
              <a:rPr lang="en-US" altLang="zh-CN" sz="1600" i="1" dirty="0" err="1" smtClean="0">
                <a:solidFill>
                  <a:schemeClr val="accent6">
                    <a:lumMod val="50000"/>
                  </a:schemeClr>
                </a:solidFill>
              </a:rPr>
              <a:t>m</a:t>
            </a:r>
            <a:r>
              <a:rPr lang="en-US" altLang="zh-CN" sz="1600" baseline="30000" dirty="0" err="1" smtClean="0">
                <a:solidFill>
                  <a:schemeClr val="accent6">
                    <a:lumMod val="50000"/>
                  </a:schemeClr>
                </a:solidFill>
              </a:rPr>
              <a:t>th</a:t>
            </a:r>
            <a:r>
              <a:rPr lang="en-US" altLang="zh-CN" sz="1600" dirty="0" smtClean="0">
                <a:solidFill>
                  <a:schemeClr val="accent6">
                    <a:lumMod val="50000"/>
                  </a:schemeClr>
                </a:solidFill>
              </a:rPr>
              <a:t> low-priority GCO                   	is the number of clusters corresponding to the </a:t>
            </a:r>
            <a:r>
              <a:rPr lang="en-US" altLang="zh-CN" sz="1600" i="1" dirty="0" err="1" smtClean="0">
                <a:solidFill>
                  <a:schemeClr val="accent6">
                    <a:lumMod val="50000"/>
                  </a:schemeClr>
                </a:solidFill>
              </a:rPr>
              <a:t>m</a:t>
            </a:r>
            <a:r>
              <a:rPr lang="en-US" altLang="zh-CN" sz="1600" baseline="30000" dirty="0" err="1" smtClean="0">
                <a:solidFill>
                  <a:schemeClr val="accent6">
                    <a:lumMod val="50000"/>
                  </a:schemeClr>
                </a:solidFill>
              </a:rPr>
              <a:t>th</a:t>
            </a:r>
            <a:r>
              <a:rPr lang="en-US" altLang="zh-CN" sz="1600" dirty="0" smtClean="0">
                <a:solidFill>
                  <a:schemeClr val="accent6">
                    <a:lumMod val="50000"/>
                  </a:schemeClr>
                </a:solidFill>
              </a:rPr>
              <a:t> interference set</a:t>
            </a:r>
          </a:p>
          <a:p>
            <a:r>
              <a:rPr lang="en-US" altLang="zh-CN" sz="1600" dirty="0">
                <a:solidFill>
                  <a:schemeClr val="accent6">
                    <a:lumMod val="50000"/>
                  </a:schemeClr>
                </a:solidFill>
              </a:rPr>
              <a:t> </a:t>
            </a:r>
            <a:r>
              <a:rPr lang="en-US" altLang="zh-CN" sz="1600" dirty="0" smtClean="0">
                <a:solidFill>
                  <a:schemeClr val="accent6">
                    <a:lumMod val="50000"/>
                  </a:schemeClr>
                </a:solidFill>
              </a:rPr>
              <a:t>                  represent whether the </a:t>
            </a:r>
            <a:r>
              <a:rPr lang="en-US" altLang="zh-CN" sz="1600" dirty="0" err="1" smtClean="0">
                <a:solidFill>
                  <a:schemeClr val="accent6">
                    <a:lumMod val="50000"/>
                  </a:schemeClr>
                </a:solidFill>
              </a:rPr>
              <a:t>i</a:t>
            </a:r>
            <a:r>
              <a:rPr lang="en-US" altLang="zh-CN" sz="1600" baseline="30000" dirty="0" err="1" smtClean="0">
                <a:solidFill>
                  <a:schemeClr val="accent6">
                    <a:lumMod val="50000"/>
                  </a:schemeClr>
                </a:solidFill>
              </a:rPr>
              <a:t>th</a:t>
            </a:r>
            <a:r>
              <a:rPr lang="en-US" altLang="zh-CN" sz="1600" dirty="0" smtClean="0">
                <a:solidFill>
                  <a:schemeClr val="accent6">
                    <a:lumMod val="50000"/>
                  </a:schemeClr>
                </a:solidFill>
              </a:rPr>
              <a:t> and </a:t>
            </a:r>
            <a:r>
              <a:rPr lang="en-US" altLang="zh-CN" sz="1600" dirty="0" err="1" smtClean="0">
                <a:solidFill>
                  <a:schemeClr val="accent6">
                    <a:lumMod val="50000"/>
                  </a:schemeClr>
                </a:solidFill>
              </a:rPr>
              <a:t>j</a:t>
            </a:r>
            <a:r>
              <a:rPr lang="en-US" altLang="zh-CN" sz="1600" baseline="30000" dirty="0" err="1" smtClean="0">
                <a:solidFill>
                  <a:schemeClr val="accent6">
                    <a:lumMod val="50000"/>
                  </a:schemeClr>
                </a:solidFill>
              </a:rPr>
              <a:t>th</a:t>
            </a:r>
            <a:r>
              <a:rPr lang="en-US" altLang="zh-CN" sz="1600" dirty="0" smtClean="0">
                <a:solidFill>
                  <a:schemeClr val="accent6">
                    <a:lumMod val="50000"/>
                  </a:schemeClr>
                </a:solidFill>
              </a:rPr>
              <a:t> high-priority GCOs are co-channel</a:t>
            </a:r>
          </a:p>
        </p:txBody>
      </p:sp>
      <p:graphicFrame>
        <p:nvGraphicFramePr>
          <p:cNvPr id="6" name="对象 5"/>
          <p:cNvGraphicFramePr>
            <a:graphicFrameLocks noChangeAspect="1"/>
          </p:cNvGraphicFramePr>
          <p:nvPr>
            <p:extLst>
              <p:ext uri="{D42A27DB-BD31-4B8C-83A1-F6EECF244321}">
                <p14:modId xmlns:p14="http://schemas.microsoft.com/office/powerpoint/2010/main" val="1940547928"/>
              </p:ext>
            </p:extLst>
          </p:nvPr>
        </p:nvGraphicFramePr>
        <p:xfrm>
          <a:off x="1259632" y="5805264"/>
          <a:ext cx="351054" cy="292546"/>
        </p:xfrm>
        <a:graphic>
          <a:graphicData uri="http://schemas.openxmlformats.org/presentationml/2006/ole">
            <mc:AlternateContent xmlns:mc="http://schemas.openxmlformats.org/markup-compatibility/2006">
              <mc:Choice xmlns:v="urn:schemas-microsoft-com:vml" Requires="v">
                <p:oleObj spid="_x0000_s15388" name="Equation" r:id="rId18" imgW="304560" imgH="253800" progId="Equation.DSMT4">
                  <p:embed/>
                </p:oleObj>
              </mc:Choice>
              <mc:Fallback>
                <p:oleObj name="Equation" r:id="rId18" imgW="304560" imgH="253800" progId="Equation.DSMT4">
                  <p:embed/>
                  <p:pic>
                    <p:nvPicPr>
                      <p:cNvPr id="0" name=""/>
                      <p:cNvPicPr/>
                      <p:nvPr/>
                    </p:nvPicPr>
                    <p:blipFill>
                      <a:blip r:embed="rId19"/>
                      <a:stretch>
                        <a:fillRect/>
                      </a:stretch>
                    </p:blipFill>
                    <p:spPr>
                      <a:xfrm>
                        <a:off x="1259632" y="5805264"/>
                        <a:ext cx="351054" cy="292546"/>
                      </a:xfrm>
                      <a:prstGeom prst="rect">
                        <a:avLst/>
                      </a:prstGeom>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405436328"/>
              </p:ext>
            </p:extLst>
          </p:nvPr>
        </p:nvGraphicFramePr>
        <p:xfrm>
          <a:off x="1331640" y="5578161"/>
          <a:ext cx="216024" cy="299111"/>
        </p:xfrm>
        <a:graphic>
          <a:graphicData uri="http://schemas.openxmlformats.org/presentationml/2006/ole">
            <mc:AlternateContent xmlns:mc="http://schemas.openxmlformats.org/markup-compatibility/2006">
              <mc:Choice xmlns:v="urn:schemas-microsoft-com:vml" Requires="v">
                <p:oleObj spid="_x0000_s15389" name="Equation" r:id="rId20" imgW="164880" imgH="228600" progId="Equation.DSMT4">
                  <p:embed/>
                </p:oleObj>
              </mc:Choice>
              <mc:Fallback>
                <p:oleObj name="Equation" r:id="rId20" imgW="164880" imgH="228600" progId="Equation.DSMT4">
                  <p:embed/>
                  <p:pic>
                    <p:nvPicPr>
                      <p:cNvPr id="0" name=""/>
                      <p:cNvPicPr/>
                      <p:nvPr/>
                    </p:nvPicPr>
                    <p:blipFill>
                      <a:blip r:embed="rId21"/>
                      <a:stretch>
                        <a:fillRect/>
                      </a:stretch>
                    </p:blipFill>
                    <p:spPr>
                      <a:xfrm>
                        <a:off x="1331640" y="5578161"/>
                        <a:ext cx="216024" cy="299111"/>
                      </a:xfrm>
                      <a:prstGeom prst="rect">
                        <a:avLst/>
                      </a:prstGeom>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563850162"/>
              </p:ext>
            </p:extLst>
          </p:nvPr>
        </p:nvGraphicFramePr>
        <p:xfrm>
          <a:off x="7097291" y="5917046"/>
          <a:ext cx="1656184" cy="499104"/>
        </p:xfrm>
        <a:graphic>
          <a:graphicData uri="http://schemas.openxmlformats.org/presentationml/2006/ole">
            <mc:AlternateContent xmlns:mc="http://schemas.openxmlformats.org/markup-compatibility/2006">
              <mc:Choice xmlns:v="urn:schemas-microsoft-com:vml" Requires="v">
                <p:oleObj spid="_x0000_s15390" name="Equation" r:id="rId22" imgW="1511280" imgH="457200" progId="Equation.DSMT4">
                  <p:embed/>
                </p:oleObj>
              </mc:Choice>
              <mc:Fallback>
                <p:oleObj name="Equation" r:id="rId22" imgW="1511280" imgH="457200" progId="Equation.DSMT4">
                  <p:embed/>
                  <p:pic>
                    <p:nvPicPr>
                      <p:cNvPr id="0" name=""/>
                      <p:cNvPicPr>
                        <a:picLocks noChangeAspect="1" noChangeArrowheads="1"/>
                      </p:cNvPicPr>
                      <p:nvPr/>
                    </p:nvPicPr>
                    <p:blipFill>
                      <a:blip r:embed="rId23"/>
                      <a:srcRect/>
                      <a:stretch>
                        <a:fillRect/>
                      </a:stretch>
                    </p:blipFill>
                    <p:spPr bwMode="auto">
                      <a:xfrm>
                        <a:off x="7097291" y="5917046"/>
                        <a:ext cx="1656184" cy="499104"/>
                      </a:xfrm>
                      <a:prstGeom prst="rect">
                        <a:avLst/>
                      </a:prstGeom>
                      <a:noFill/>
                      <a:ln>
                        <a:noFill/>
                      </a:ln>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4196978114"/>
              </p:ext>
            </p:extLst>
          </p:nvPr>
        </p:nvGraphicFramePr>
        <p:xfrm>
          <a:off x="1274763" y="6069013"/>
          <a:ext cx="312737" cy="312737"/>
        </p:xfrm>
        <a:graphic>
          <a:graphicData uri="http://schemas.openxmlformats.org/presentationml/2006/ole">
            <mc:AlternateContent xmlns:mc="http://schemas.openxmlformats.org/markup-compatibility/2006">
              <mc:Choice xmlns:v="urn:schemas-microsoft-com:vml" Requires="v">
                <p:oleObj spid="_x0000_s15391" name="Equation" r:id="rId24" imgW="241200" imgH="241200" progId="Equation.DSMT4">
                  <p:embed/>
                </p:oleObj>
              </mc:Choice>
              <mc:Fallback>
                <p:oleObj name="Equation" r:id="rId24" imgW="241200" imgH="241200" progId="Equation.DSMT4">
                  <p:embed/>
                  <p:pic>
                    <p:nvPicPr>
                      <p:cNvPr id="0" name=""/>
                      <p:cNvPicPr/>
                      <p:nvPr/>
                    </p:nvPicPr>
                    <p:blipFill>
                      <a:blip r:embed="rId25"/>
                      <a:stretch>
                        <a:fillRect/>
                      </a:stretch>
                    </p:blipFill>
                    <p:spPr>
                      <a:xfrm>
                        <a:off x="1274763" y="6069013"/>
                        <a:ext cx="312737" cy="312737"/>
                      </a:xfrm>
                      <a:prstGeom prst="rect">
                        <a:avLst/>
                      </a:prstGeom>
                    </p:spPr>
                  </p:pic>
                </p:oleObj>
              </mc:Fallback>
            </mc:AlternateContent>
          </a:graphicData>
        </a:graphic>
      </p:graphicFrame>
      <p:sp>
        <p:nvSpPr>
          <p:cNvPr id="4" name="日期占位符 3"/>
          <p:cNvSpPr>
            <a:spLocks noGrp="1"/>
          </p:cNvSpPr>
          <p:nvPr>
            <p:ph type="dt" idx="15"/>
          </p:nvPr>
        </p:nvSpPr>
        <p:spPr/>
        <p:txBody>
          <a:bodyPr/>
          <a:lstStyle/>
          <a:p>
            <a:r>
              <a:rPr lang="en-US" altLang="zh-CN" smtClean="0"/>
              <a:t>September 2016</a:t>
            </a:r>
            <a:endParaRPr lang="en-GB" dirty="0"/>
          </a:p>
        </p:txBody>
      </p:sp>
      <p:sp>
        <p:nvSpPr>
          <p:cNvPr id="7" name="页脚占位符 6"/>
          <p:cNvSpPr>
            <a:spLocks noGrp="1"/>
          </p:cNvSpPr>
          <p:nvPr>
            <p:ph type="ftr" idx="14"/>
          </p:nvPr>
        </p:nvSpPr>
        <p:spPr/>
        <p:txBody>
          <a:bodyPr/>
          <a:lstStyle/>
          <a:p>
            <a:r>
              <a:rPr lang="en-GB" smtClean="0"/>
              <a:t>Chen SUN, Sony</a:t>
            </a:r>
            <a:endParaRPr lang="en-GB" dirty="0"/>
          </a:p>
        </p:txBody>
      </p:sp>
      <p:sp>
        <p:nvSpPr>
          <p:cNvPr id="9" name="灯片编号占位符 8"/>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860002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extLst>
              <p:ext uri="{D42A27DB-BD31-4B8C-83A1-F6EECF244321}">
                <p14:modId xmlns:p14="http://schemas.microsoft.com/office/powerpoint/2010/main" val="1864351188"/>
              </p:ext>
            </p:extLst>
          </p:nvPr>
        </p:nvGraphicFramePr>
        <p:xfrm>
          <a:off x="395536" y="1524256"/>
          <a:ext cx="8136904" cy="4728257"/>
        </p:xfrm>
        <a:graphic>
          <a:graphicData uri="http://schemas.openxmlformats.org/drawingml/2006/table">
            <a:tbl>
              <a:tblPr firstRow="1" bandRow="1">
                <a:tableStyleId>{5C22544A-7EE6-4342-B048-85BDC9FD1C3A}</a:tableStyleId>
              </a:tblPr>
              <a:tblGrid>
                <a:gridCol w="1224136"/>
                <a:gridCol w="6912768"/>
              </a:tblGrid>
              <a:tr h="3738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Parameters</a:t>
                      </a:r>
                      <a:endParaRPr kumimoji="0" lang="zh-CN" altLang="en-US" sz="1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Notation</a:t>
                      </a:r>
                      <a:endParaRPr kumimoji="0" lang="zh-CN" altLang="en-US" sz="1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a:tc>
              </a:tr>
              <a:tr h="326372">
                <a:tc>
                  <a:txBody>
                    <a:bodyPr/>
                    <a:lstStyle/>
                    <a:p>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Interference</a:t>
                      </a:r>
                      <a:r>
                        <a:rPr lang="en-US" altLang="zh-CN" sz="1200" baseline="0" dirty="0" smtClean="0">
                          <a:latin typeface="Times New Roman" panose="02020603050405020304" pitchFamily="18" charset="0"/>
                          <a:cs typeface="Times New Roman" panose="02020603050405020304" pitchFamily="18" charset="0"/>
                        </a:rPr>
                        <a:t> set corresponding to the </a:t>
                      </a:r>
                      <a:r>
                        <a:rPr lang="en-US" altLang="zh-CN" sz="1200" i="1" baseline="0" dirty="0" err="1" smtClean="0">
                          <a:latin typeface="Times New Roman" panose="02020603050405020304" pitchFamily="18" charset="0"/>
                          <a:cs typeface="Times New Roman" panose="02020603050405020304" pitchFamily="18" charset="0"/>
                        </a:rPr>
                        <a:t>m</a:t>
                      </a:r>
                      <a:r>
                        <a:rPr lang="en-US" altLang="zh-CN" sz="1200" baseline="30000" dirty="0" err="1" smtClean="0">
                          <a:latin typeface="Times New Roman" panose="02020603050405020304" pitchFamily="18" charset="0"/>
                          <a:cs typeface="Times New Roman" panose="02020603050405020304" pitchFamily="18" charset="0"/>
                        </a:rPr>
                        <a:t>th</a:t>
                      </a:r>
                      <a:r>
                        <a:rPr lang="en-US" altLang="zh-CN" sz="1200" baseline="0" dirty="0" smtClean="0">
                          <a:latin typeface="Times New Roman" panose="02020603050405020304" pitchFamily="18" charset="0"/>
                          <a:cs typeface="Times New Roman" panose="02020603050405020304" pitchFamily="18" charset="0"/>
                        </a:rPr>
                        <a:t> low-priority GCO</a:t>
                      </a:r>
                      <a:endParaRPr lang="zh-CN" altLang="en-US" sz="1200" dirty="0" smtClean="0">
                        <a:latin typeface="Times New Roman" panose="02020603050405020304" pitchFamily="18" charset="0"/>
                        <a:cs typeface="Times New Roman" panose="02020603050405020304" pitchFamily="18" charset="0"/>
                      </a:endParaRPr>
                    </a:p>
                  </a:txBody>
                  <a:tcPr/>
                </a:tc>
              </a:tr>
              <a:tr h="296678">
                <a:tc>
                  <a:txBody>
                    <a:bodyPr/>
                    <a:lstStyle/>
                    <a:p>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Cluster</a:t>
                      </a:r>
                      <a:r>
                        <a:rPr lang="en-US" altLang="zh-CN" sz="1200" baseline="0" dirty="0" smtClean="0">
                          <a:latin typeface="Times New Roman" panose="02020603050405020304" pitchFamily="18" charset="0"/>
                          <a:cs typeface="Times New Roman" panose="02020603050405020304" pitchFamily="18" charset="0"/>
                        </a:rPr>
                        <a:t> corresponding to the </a:t>
                      </a:r>
                      <a:r>
                        <a:rPr lang="en-US" altLang="zh-CN" sz="1200" i="1" baseline="0" dirty="0" err="1" smtClean="0">
                          <a:latin typeface="Times New Roman" panose="02020603050405020304" pitchFamily="18" charset="0"/>
                          <a:cs typeface="Times New Roman" panose="02020603050405020304" pitchFamily="18" charset="0"/>
                        </a:rPr>
                        <a:t>m</a:t>
                      </a:r>
                      <a:r>
                        <a:rPr lang="en-US" altLang="zh-CN" sz="1200" baseline="30000" dirty="0" err="1" smtClean="0">
                          <a:latin typeface="Times New Roman" panose="02020603050405020304" pitchFamily="18" charset="0"/>
                          <a:cs typeface="Times New Roman" panose="02020603050405020304" pitchFamily="18" charset="0"/>
                        </a:rPr>
                        <a:t>th</a:t>
                      </a:r>
                      <a:r>
                        <a:rPr lang="en-US" altLang="zh-CN" sz="1200" baseline="0" dirty="0" smtClean="0">
                          <a:latin typeface="Times New Roman" panose="02020603050405020304" pitchFamily="18" charset="0"/>
                          <a:cs typeface="Times New Roman" panose="02020603050405020304" pitchFamily="18" charset="0"/>
                        </a:rPr>
                        <a:t> interference set</a:t>
                      </a:r>
                      <a:endParaRPr lang="zh-CN" altLang="en-US" sz="1200" dirty="0" smtClean="0">
                        <a:latin typeface="Times New Roman" panose="02020603050405020304" pitchFamily="18" charset="0"/>
                        <a:cs typeface="Times New Roman" panose="02020603050405020304" pitchFamily="18" charset="0"/>
                      </a:endParaRPr>
                    </a:p>
                  </a:txBody>
                  <a:tcPr/>
                </a:tc>
              </a:tr>
              <a:tr h="311524">
                <a:tc>
                  <a:txBody>
                    <a:bodyPr/>
                    <a:lstStyle/>
                    <a:p>
                      <a:endParaRPr lang="zh-CN" alt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Number of clusters </a:t>
                      </a:r>
                      <a:r>
                        <a:rPr lang="en-US" altLang="zh-CN" sz="1200" baseline="0" dirty="0" smtClean="0">
                          <a:latin typeface="Times New Roman" panose="02020603050405020304" pitchFamily="18" charset="0"/>
                          <a:cs typeface="Times New Roman" panose="02020603050405020304" pitchFamily="18" charset="0"/>
                        </a:rPr>
                        <a:t>corresponding to the </a:t>
                      </a:r>
                      <a:r>
                        <a:rPr lang="en-US" altLang="zh-CN" sz="1200" baseline="0" dirty="0" err="1" smtClean="0">
                          <a:latin typeface="Times New Roman" panose="02020603050405020304" pitchFamily="18" charset="0"/>
                          <a:cs typeface="Times New Roman" panose="02020603050405020304" pitchFamily="18" charset="0"/>
                        </a:rPr>
                        <a:t>m</a:t>
                      </a:r>
                      <a:r>
                        <a:rPr lang="en-US" altLang="zh-CN" sz="1200" baseline="30000" dirty="0" err="1" smtClean="0">
                          <a:latin typeface="Times New Roman" panose="02020603050405020304" pitchFamily="18" charset="0"/>
                          <a:cs typeface="Times New Roman" panose="02020603050405020304" pitchFamily="18" charset="0"/>
                        </a:rPr>
                        <a:t>th</a:t>
                      </a:r>
                      <a:r>
                        <a:rPr lang="en-US" altLang="zh-CN" sz="1200" baseline="0" dirty="0" smtClean="0">
                          <a:latin typeface="Times New Roman" panose="02020603050405020304" pitchFamily="18" charset="0"/>
                          <a:cs typeface="Times New Roman" panose="02020603050405020304" pitchFamily="18" charset="0"/>
                        </a:rPr>
                        <a:t> interference set</a:t>
                      </a:r>
                      <a:endParaRPr kumimoji="0" lang="zh-CN" altLang="en-US"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263728">
                <a:tc>
                  <a:txBody>
                    <a:bodyPr/>
                    <a:lstStyle/>
                    <a:p>
                      <a:endParaRPr lang="zh-CN" alt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Transmit</a:t>
                      </a:r>
                      <a:r>
                        <a:rPr lang="en-US" altLang="zh-CN" sz="1200" baseline="0" dirty="0" smtClean="0">
                          <a:latin typeface="Times New Roman" panose="02020603050405020304" pitchFamily="18" charset="0"/>
                          <a:cs typeface="Times New Roman" panose="02020603050405020304" pitchFamily="18" charset="0"/>
                        </a:rPr>
                        <a:t> power of the </a:t>
                      </a:r>
                      <a:r>
                        <a:rPr lang="en-US" altLang="zh-CN" sz="1200" i="1" baseline="0" dirty="0" err="1" smtClean="0">
                          <a:latin typeface="Times New Roman" panose="02020603050405020304" pitchFamily="18" charset="0"/>
                          <a:cs typeface="Times New Roman" panose="02020603050405020304" pitchFamily="18" charset="0"/>
                        </a:rPr>
                        <a:t>i</a:t>
                      </a:r>
                      <a:r>
                        <a:rPr lang="en-US" altLang="zh-CN" sz="1200" baseline="30000" dirty="0" err="1" smtClean="0">
                          <a:latin typeface="Times New Roman" panose="02020603050405020304" pitchFamily="18" charset="0"/>
                          <a:cs typeface="Times New Roman" panose="02020603050405020304" pitchFamily="18" charset="0"/>
                        </a:rPr>
                        <a:t>th</a:t>
                      </a:r>
                      <a:r>
                        <a:rPr lang="en-US" altLang="zh-CN" sz="1200" baseline="0" dirty="0" smtClean="0">
                          <a:latin typeface="Times New Roman" panose="02020603050405020304" pitchFamily="18" charset="0"/>
                          <a:cs typeface="Times New Roman" panose="02020603050405020304" pitchFamily="18" charset="0"/>
                        </a:rPr>
                        <a:t> high-priority GCO</a:t>
                      </a:r>
                      <a:endParaRPr lang="zh-CN" altLang="en-US" sz="1200" dirty="0" smtClean="0">
                        <a:latin typeface="Times New Roman" panose="02020603050405020304" pitchFamily="18" charset="0"/>
                        <a:cs typeface="Times New Roman" panose="02020603050405020304" pitchFamily="18" charset="0"/>
                      </a:endParaRPr>
                    </a:p>
                  </a:txBody>
                  <a:tcPr/>
                </a:tc>
              </a:tr>
              <a:tr h="270643">
                <a:tc>
                  <a:txBody>
                    <a:bodyPr/>
                    <a:lstStyle/>
                    <a:p>
                      <a:endParaRPr lang="zh-CN"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Transmit power of the </a:t>
                      </a:r>
                      <a:r>
                        <a:rPr lang="en-US" altLang="zh-CN" sz="1200" i="1" dirty="0" err="1" smtClean="0">
                          <a:latin typeface="Times New Roman" panose="02020603050405020304" pitchFamily="18" charset="0"/>
                          <a:cs typeface="Times New Roman" panose="02020603050405020304" pitchFamily="18" charset="0"/>
                        </a:rPr>
                        <a:t>m</a:t>
                      </a:r>
                      <a:r>
                        <a:rPr lang="en-US" altLang="zh-CN" sz="1200" baseline="30000" dirty="0" err="1" smtClean="0">
                          <a:latin typeface="Times New Roman" panose="02020603050405020304" pitchFamily="18" charset="0"/>
                          <a:cs typeface="Times New Roman" panose="02020603050405020304" pitchFamily="18" charset="0"/>
                        </a:rPr>
                        <a:t>th</a:t>
                      </a:r>
                      <a:r>
                        <a:rPr lang="en-US" altLang="zh-CN" sz="1200" dirty="0" smtClean="0">
                          <a:latin typeface="Times New Roman" panose="02020603050405020304" pitchFamily="18" charset="0"/>
                          <a:cs typeface="Times New Roman" panose="02020603050405020304" pitchFamily="18" charset="0"/>
                        </a:rPr>
                        <a:t> low-priority </a:t>
                      </a:r>
                      <a:r>
                        <a:rPr lang="en-US" altLang="zh-CN" sz="1200" baseline="0" dirty="0" smtClean="0">
                          <a:latin typeface="Times New Roman" panose="02020603050405020304" pitchFamily="18" charset="0"/>
                          <a:cs typeface="Times New Roman" panose="02020603050405020304" pitchFamily="18" charset="0"/>
                        </a:rPr>
                        <a:t>GCO</a:t>
                      </a:r>
                      <a:endParaRPr lang="zh-CN" altLang="en-US" sz="1200" dirty="0" smtClean="0">
                        <a:latin typeface="Times New Roman" panose="02020603050405020304" pitchFamily="18" charset="0"/>
                        <a:cs typeface="Times New Roman" panose="02020603050405020304" pitchFamily="18" charset="0"/>
                      </a:endParaRPr>
                    </a:p>
                  </a:txBody>
                  <a:tcPr/>
                </a:tc>
              </a:tr>
              <a:tr h="286779">
                <a:tc>
                  <a:txBody>
                    <a:bodyPr/>
                    <a:lstStyle/>
                    <a:p>
                      <a:endParaRPr lang="zh-CN" alt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Maximum transmit power of the high-priority </a:t>
                      </a:r>
                      <a:r>
                        <a:rPr lang="en-US" altLang="zh-CN" sz="1200" baseline="0" dirty="0" smtClean="0">
                          <a:latin typeface="Times New Roman" panose="02020603050405020304" pitchFamily="18" charset="0"/>
                          <a:cs typeface="Times New Roman" panose="02020603050405020304" pitchFamily="18" charset="0"/>
                        </a:rPr>
                        <a:t>GCO</a:t>
                      </a:r>
                      <a:endParaRPr kumimoji="0" lang="zh-CN" altLang="en-US"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13490">
                <a:tc>
                  <a:txBody>
                    <a:bodyPr/>
                    <a:lstStyle/>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Maximum transmit power of the low-priority </a:t>
                      </a:r>
                      <a:r>
                        <a:rPr lang="en-US" altLang="zh-CN" sz="1200" baseline="0" dirty="0" smtClean="0">
                          <a:latin typeface="Times New Roman" panose="02020603050405020304" pitchFamily="18" charset="0"/>
                          <a:cs typeface="Times New Roman" panose="02020603050405020304" pitchFamily="18" charset="0"/>
                        </a:rPr>
                        <a:t>GCO</a:t>
                      </a:r>
                      <a:endParaRPr kumimoji="0" lang="zh-CN" altLang="en-US"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11524">
                <a:tc>
                  <a:txBody>
                    <a:bodyPr/>
                    <a:lstStyle/>
                    <a:p>
                      <a:endParaRPr lang="zh-CN" alt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Euclidean distance between the </a:t>
                      </a:r>
                      <a:r>
                        <a:rPr kumimoji="0" lang="en-US" altLang="zh-CN" sz="1200" b="0" i="1"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j</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altLang="zh-CN" sz="1200" baseline="0" dirty="0" smtClean="0">
                          <a:latin typeface="Times New Roman" panose="02020603050405020304" pitchFamily="18" charset="0"/>
                          <a:cs typeface="Times New Roman" panose="02020603050405020304" pitchFamily="18" charset="0"/>
                        </a:rPr>
                        <a:t>GCO</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transmitter and the </a:t>
                      </a:r>
                      <a:r>
                        <a:rPr kumimoji="0" lang="en-US" altLang="zh-CN" sz="1200" b="0" i="1"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i</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altLang="zh-CN" sz="1200" baseline="0" dirty="0" smtClean="0">
                          <a:latin typeface="Times New Roman" panose="02020603050405020304" pitchFamily="18" charset="0"/>
                          <a:cs typeface="Times New Roman" panose="02020603050405020304" pitchFamily="18" charset="0"/>
                        </a:rPr>
                        <a:t>GCO</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receiver</a:t>
                      </a:r>
                      <a:endParaRPr kumimoji="0" lang="zh-CN" altLang="en-US" sz="12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11523">
                <a:tc>
                  <a:txBody>
                    <a:bodyPr/>
                    <a:lstStyle/>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Euclidean distance between the </a:t>
                      </a:r>
                      <a:r>
                        <a:rPr kumimoji="0" lang="en-US" altLang="zh-CN" sz="1200" b="0" i="1"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i</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altLang="zh-CN" sz="1200" baseline="0" dirty="0" smtClean="0">
                          <a:latin typeface="Times New Roman" panose="02020603050405020304" pitchFamily="18" charset="0"/>
                          <a:cs typeface="Times New Roman" panose="02020603050405020304" pitchFamily="18" charset="0"/>
                        </a:rPr>
                        <a:t>GCO</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transmitter and its desired receiver</a:t>
                      </a:r>
                      <a:endParaRPr kumimoji="0" lang="zh-CN" altLang="en-US" sz="1200" b="0" i="0" u="none" strike="noStrike" kern="1200" cap="none" spc="0" normalizeH="0" baseline="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11524">
                <a:tc>
                  <a:txBody>
                    <a:bodyPr/>
                    <a:lstStyle/>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Path loss exponent</a:t>
                      </a:r>
                      <a:endParaRPr kumimoji="0" lang="zh-CN" altLang="en-US" sz="1200" b="0" i="0" u="none" strike="noStrike" kern="1200" cap="none" spc="0" normalizeH="0" baseline="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21423">
                <a:tc>
                  <a:txBody>
                    <a:bodyPr/>
                    <a:lstStyle/>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Number of high-priority </a:t>
                      </a:r>
                      <a:r>
                        <a:rPr lang="en-US" altLang="zh-CN" sz="1200" baseline="0" dirty="0" smtClean="0">
                          <a:latin typeface="Times New Roman" panose="02020603050405020304" pitchFamily="18" charset="0"/>
                          <a:cs typeface="Times New Roman" panose="02020603050405020304" pitchFamily="18" charset="0"/>
                        </a:rPr>
                        <a:t>GCOs</a:t>
                      </a:r>
                      <a:endParaRPr kumimoji="0" lang="zh-CN" altLang="en-US"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016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1200" cap="none" spc="0" normalizeH="0" baseline="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Number of low-priority </a:t>
                      </a:r>
                      <a:r>
                        <a:rPr lang="en-US" altLang="zh-CN" sz="1200" baseline="0" dirty="0" smtClean="0">
                          <a:latin typeface="Times New Roman" panose="02020603050405020304" pitchFamily="18" charset="0"/>
                          <a:cs typeface="Times New Roman" panose="02020603050405020304" pitchFamily="18" charset="0"/>
                        </a:rPr>
                        <a:t>GCOs</a:t>
                      </a:r>
                      <a:endParaRPr kumimoji="0" lang="zh-CN" altLang="en-US" sz="12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11524">
                <a:tc>
                  <a:txBody>
                    <a:bodyPr/>
                    <a:lstStyle/>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SINR threshold of the </a:t>
                      </a:r>
                      <a:r>
                        <a:rPr kumimoji="0" lang="en-US" altLang="zh-CN" sz="1200" b="0" i="1"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i</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high-priority </a:t>
                      </a:r>
                      <a:r>
                        <a:rPr lang="en-US" altLang="zh-CN" sz="1200" baseline="0" dirty="0" smtClean="0">
                          <a:latin typeface="Times New Roman" panose="02020603050405020304" pitchFamily="18" charset="0"/>
                          <a:cs typeface="Times New Roman" panose="02020603050405020304" pitchFamily="18" charset="0"/>
                        </a:rPr>
                        <a:t>GCO </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receiver</a:t>
                      </a:r>
                      <a:endParaRPr kumimoji="0" lang="zh-CN" altLang="en-US"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r h="311524">
                <a:tc>
                  <a:txBody>
                    <a:bodyPr/>
                    <a:lstStyle/>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the </a:t>
                      </a:r>
                      <a:r>
                        <a:rPr kumimoji="0" lang="en-US" altLang="zh-CN" sz="12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i</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and </a:t>
                      </a:r>
                      <a:r>
                        <a:rPr kumimoji="0" lang="en-US" altLang="zh-CN" sz="12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j</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altLang="zh-CN" sz="1200" baseline="0" dirty="0" smtClean="0">
                          <a:latin typeface="Times New Roman" panose="02020603050405020304" pitchFamily="18" charset="0"/>
                          <a:cs typeface="Times New Roman" panose="02020603050405020304" pitchFamily="18" charset="0"/>
                        </a:rPr>
                        <a:t>GCOs </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are co-channel                    : the </a:t>
                      </a:r>
                      <a:r>
                        <a:rPr kumimoji="0" lang="en-US" altLang="zh-CN" sz="12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i</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and </a:t>
                      </a:r>
                      <a:r>
                        <a:rPr kumimoji="0" lang="en-US" altLang="zh-CN" sz="12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j</a:t>
                      </a:r>
                      <a:r>
                        <a:rPr kumimoji="0" lang="en-US" altLang="zh-CN" sz="1200" b="0" i="0" u="none" strike="noStrike" kern="1200" cap="none" spc="0" normalizeH="0" baseline="3000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altLang="zh-CN" sz="1200" baseline="0" dirty="0" smtClean="0">
                          <a:latin typeface="Times New Roman" panose="02020603050405020304" pitchFamily="18" charset="0"/>
                          <a:cs typeface="Times New Roman" panose="02020603050405020304" pitchFamily="18" charset="0"/>
                        </a:rPr>
                        <a:t>GCOs </a:t>
                      </a:r>
                      <a:r>
                        <a:rPr kumimoji="0" lang="en-US" altLang="zh-CN"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are not co-channel</a:t>
                      </a:r>
                      <a:endParaRPr kumimoji="0" lang="zh-CN" altLang="en-US"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r>
            </a:tbl>
          </a:graphicData>
        </a:graphic>
      </p:graphicFrame>
      <p:sp>
        <p:nvSpPr>
          <p:cNvPr id="6146" name="标题 1"/>
          <p:cNvSpPr>
            <a:spLocks noGrp="1" noChangeArrowheads="1"/>
          </p:cNvSpPr>
          <p:nvPr>
            <p:ph type="title"/>
          </p:nvPr>
        </p:nvSpPr>
        <p:spPr>
          <a:xfrm>
            <a:off x="457200" y="332656"/>
            <a:ext cx="8229600" cy="1143000"/>
          </a:xfrm>
        </p:spPr>
        <p:txBody>
          <a:bodyPr/>
          <a:lstStyle/>
          <a:p>
            <a:pPr marL="0" indent="0" eaLnBrk="1" hangingPunct="1">
              <a:defRPr/>
            </a:pPr>
            <a:r>
              <a:rPr lang="en-US" altLang="zh-CN" kern="1200" dirty="0" smtClean="0">
                <a:solidFill>
                  <a:srgbClr val="6600FF"/>
                </a:solidFill>
                <a:latin typeface="Haettenschweiler" pitchFamily="34" charset="0"/>
              </a:rPr>
              <a:t>List of Parameters</a:t>
            </a:r>
            <a:endParaRPr lang="zh-CN" altLang="en-US" kern="1200" dirty="0">
              <a:solidFill>
                <a:srgbClr val="6600FF"/>
              </a:solidFill>
              <a:latin typeface="Haettenschweiler" pitchFamily="34" charset="0"/>
            </a:endParaRPr>
          </a:p>
        </p:txBody>
      </p:sp>
      <p:sp>
        <p:nvSpPr>
          <p:cNvPr id="7171"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0F937D7F-7D97-4326-8F16-B94500806CFB}" type="slidenum">
              <a:rPr lang="zh-CN" altLang="en-US" sz="1800">
                <a:solidFill>
                  <a:prstClr val="black"/>
                </a:solidFill>
                <a:latin typeface="Arial" charset="0"/>
              </a:rPr>
              <a:pPr algn="r" eaLnBrk="1" hangingPunct="1">
                <a:spcBef>
                  <a:spcPct val="0"/>
                </a:spcBef>
                <a:buFont typeface="Arial" charset="0"/>
                <a:buNone/>
              </a:pPr>
              <a:t>7</a:t>
            </a:fld>
            <a:endParaRPr lang="zh-CN" altLang="en-US" sz="1800">
              <a:solidFill>
                <a:prstClr val="black"/>
              </a:solidFill>
              <a:latin typeface="Arial" charset="0"/>
            </a:endParaRPr>
          </a:p>
        </p:txBody>
      </p:sp>
      <p:sp>
        <p:nvSpPr>
          <p:cNvPr id="7172"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717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graphicFrame>
        <p:nvGraphicFramePr>
          <p:cNvPr id="7217" name="对象 2"/>
          <p:cNvGraphicFramePr>
            <a:graphicFrameLocks noChangeAspect="1"/>
          </p:cNvGraphicFramePr>
          <p:nvPr>
            <p:extLst>
              <p:ext uri="{D42A27DB-BD31-4B8C-83A1-F6EECF244321}">
                <p14:modId xmlns:p14="http://schemas.microsoft.com/office/powerpoint/2010/main" val="2909009382"/>
              </p:ext>
            </p:extLst>
          </p:nvPr>
        </p:nvGraphicFramePr>
        <p:xfrm>
          <a:off x="827586" y="5301208"/>
          <a:ext cx="288030" cy="259543"/>
        </p:xfrm>
        <a:graphic>
          <a:graphicData uri="http://schemas.openxmlformats.org/presentationml/2006/ole">
            <mc:AlternateContent xmlns:mc="http://schemas.openxmlformats.org/markup-compatibility/2006">
              <mc:Choice xmlns:v="urn:schemas-microsoft-com:vml" Requires="v">
                <p:oleObj spid="_x0000_s16450" name="Equation" r:id="rId4" imgW="253890" imgH="228501" progId="Equation.DSMT4">
                  <p:embed/>
                </p:oleObj>
              </mc:Choice>
              <mc:Fallback>
                <p:oleObj name="Equation" r:id="rId4" imgW="253890"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6" y="5301208"/>
                        <a:ext cx="288030" cy="259543"/>
                      </a:xfrm>
                      <a:prstGeom prst="rect">
                        <a:avLst/>
                      </a:prstGeom>
                      <a:noFill/>
                      <a:ln>
                        <a:noFill/>
                      </a:ln>
                      <a:extLst/>
                    </p:spPr>
                  </p:pic>
                </p:oleObj>
              </mc:Fallback>
            </mc:AlternateContent>
          </a:graphicData>
        </a:graphic>
      </p:graphicFrame>
      <p:graphicFrame>
        <p:nvGraphicFramePr>
          <p:cNvPr id="7221" name="对象 9"/>
          <p:cNvGraphicFramePr>
            <a:graphicFrameLocks noChangeAspect="1"/>
          </p:cNvGraphicFramePr>
          <p:nvPr>
            <p:extLst>
              <p:ext uri="{D42A27DB-BD31-4B8C-83A1-F6EECF244321}">
                <p14:modId xmlns:p14="http://schemas.microsoft.com/office/powerpoint/2010/main" val="1510715333"/>
              </p:ext>
            </p:extLst>
          </p:nvPr>
        </p:nvGraphicFramePr>
        <p:xfrm>
          <a:off x="874366" y="2492896"/>
          <a:ext cx="272430" cy="288032"/>
        </p:xfrm>
        <a:graphic>
          <a:graphicData uri="http://schemas.openxmlformats.org/presentationml/2006/ole">
            <mc:AlternateContent xmlns:mc="http://schemas.openxmlformats.org/markup-compatibility/2006">
              <mc:Choice xmlns:v="urn:schemas-microsoft-com:vml" Requires="v">
                <p:oleObj spid="_x0000_s16451" name="Equation" r:id="rId6" imgW="228600" imgH="241200" progId="Equation.DSMT4">
                  <p:embed/>
                </p:oleObj>
              </mc:Choice>
              <mc:Fallback>
                <p:oleObj name="Equation" r:id="rId6" imgW="228600" imgH="241200" progId="Equation.DSMT4">
                  <p:embed/>
                  <p:pic>
                    <p:nvPicPr>
                      <p:cNvPr id="0" name=""/>
                      <p:cNvPicPr>
                        <a:picLocks noChangeAspect="1" noChangeArrowheads="1"/>
                      </p:cNvPicPr>
                      <p:nvPr/>
                    </p:nvPicPr>
                    <p:blipFill>
                      <a:blip r:embed="rId7"/>
                      <a:srcRect/>
                      <a:stretch>
                        <a:fillRect/>
                      </a:stretch>
                    </p:blipFill>
                    <p:spPr bwMode="auto">
                      <a:xfrm>
                        <a:off x="874366" y="2492896"/>
                        <a:ext cx="272430" cy="288032"/>
                      </a:xfrm>
                      <a:prstGeom prst="rect">
                        <a:avLst/>
                      </a:prstGeom>
                      <a:noFill/>
                      <a:ln>
                        <a:noFill/>
                      </a:ln>
                      <a:extLst/>
                    </p:spPr>
                  </p:pic>
                </p:oleObj>
              </mc:Fallback>
            </mc:AlternateContent>
          </a:graphicData>
        </a:graphic>
      </p:graphicFrame>
      <p:graphicFrame>
        <p:nvGraphicFramePr>
          <p:cNvPr id="7222" name="对象 10"/>
          <p:cNvGraphicFramePr>
            <a:graphicFrameLocks noChangeAspect="1"/>
          </p:cNvGraphicFramePr>
          <p:nvPr>
            <p:extLst>
              <p:ext uri="{D42A27DB-BD31-4B8C-83A1-F6EECF244321}">
                <p14:modId xmlns:p14="http://schemas.microsoft.com/office/powerpoint/2010/main" val="2022986291"/>
              </p:ext>
            </p:extLst>
          </p:nvPr>
        </p:nvGraphicFramePr>
        <p:xfrm>
          <a:off x="827584" y="4941169"/>
          <a:ext cx="288032" cy="236009"/>
        </p:xfrm>
        <a:graphic>
          <a:graphicData uri="http://schemas.openxmlformats.org/presentationml/2006/ole">
            <mc:AlternateContent xmlns:mc="http://schemas.openxmlformats.org/markup-compatibility/2006">
              <mc:Choice xmlns:v="urn:schemas-microsoft-com:vml" Requires="v">
                <p:oleObj spid="_x0000_s16452" name="Equation" r:id="rId8" imgW="279400" imgH="228600" progId="Equation.DSMT4">
                  <p:embed/>
                </p:oleObj>
              </mc:Choice>
              <mc:Fallback>
                <p:oleObj name="Equation" r:id="rId8" imgW="2794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7584" y="4941169"/>
                        <a:ext cx="288032" cy="236009"/>
                      </a:xfrm>
                      <a:prstGeom prst="rect">
                        <a:avLst/>
                      </a:prstGeom>
                      <a:noFill/>
                      <a:ln>
                        <a:noFill/>
                      </a:ln>
                      <a:extLst/>
                    </p:spPr>
                  </p:pic>
                </p:oleObj>
              </mc:Fallback>
            </mc:AlternateContent>
          </a:graphicData>
        </a:graphic>
      </p:graphicFrame>
      <p:graphicFrame>
        <p:nvGraphicFramePr>
          <p:cNvPr id="7223" name="对象 12"/>
          <p:cNvGraphicFramePr>
            <a:graphicFrameLocks noChangeAspect="1"/>
          </p:cNvGraphicFramePr>
          <p:nvPr>
            <p:extLst>
              <p:ext uri="{D42A27DB-BD31-4B8C-83A1-F6EECF244321}">
                <p14:modId xmlns:p14="http://schemas.microsoft.com/office/powerpoint/2010/main" val="2401162592"/>
              </p:ext>
            </p:extLst>
          </p:nvPr>
        </p:nvGraphicFramePr>
        <p:xfrm>
          <a:off x="874367" y="2780929"/>
          <a:ext cx="243622" cy="288032"/>
        </p:xfrm>
        <a:graphic>
          <a:graphicData uri="http://schemas.openxmlformats.org/presentationml/2006/ole">
            <mc:AlternateContent xmlns:mc="http://schemas.openxmlformats.org/markup-compatibility/2006">
              <mc:Choice xmlns:v="urn:schemas-microsoft-com:vml" Requires="v">
                <p:oleObj spid="_x0000_s16453" name="Equation" r:id="rId10" imgW="203040" imgH="241200" progId="Equation.DSMT4">
                  <p:embed/>
                </p:oleObj>
              </mc:Choice>
              <mc:Fallback>
                <p:oleObj name="Equation" r:id="rId10" imgW="203040" imgH="241200" progId="Equation.DSMT4">
                  <p:embed/>
                  <p:pic>
                    <p:nvPicPr>
                      <p:cNvPr id="0" name=""/>
                      <p:cNvPicPr>
                        <a:picLocks noChangeAspect="1" noChangeArrowheads="1"/>
                      </p:cNvPicPr>
                      <p:nvPr/>
                    </p:nvPicPr>
                    <p:blipFill>
                      <a:blip r:embed="rId11"/>
                      <a:srcRect/>
                      <a:stretch>
                        <a:fillRect/>
                      </a:stretch>
                    </p:blipFill>
                    <p:spPr bwMode="auto">
                      <a:xfrm>
                        <a:off x="874367" y="2780929"/>
                        <a:ext cx="243622" cy="288032"/>
                      </a:xfrm>
                      <a:prstGeom prst="rect">
                        <a:avLst/>
                      </a:prstGeom>
                      <a:noFill/>
                      <a:ln>
                        <a:noFill/>
                      </a:ln>
                      <a:extLst/>
                    </p:spPr>
                  </p:pic>
                </p:oleObj>
              </mc:Fallback>
            </mc:AlternateContent>
          </a:graphicData>
        </a:graphic>
      </p:graphicFrame>
      <p:graphicFrame>
        <p:nvGraphicFramePr>
          <p:cNvPr id="7224" name="对象 13"/>
          <p:cNvGraphicFramePr>
            <a:graphicFrameLocks noChangeAspect="1"/>
          </p:cNvGraphicFramePr>
          <p:nvPr>
            <p:extLst>
              <p:ext uri="{D42A27DB-BD31-4B8C-83A1-F6EECF244321}">
                <p14:modId xmlns:p14="http://schemas.microsoft.com/office/powerpoint/2010/main" val="4264309618"/>
              </p:ext>
            </p:extLst>
          </p:nvPr>
        </p:nvGraphicFramePr>
        <p:xfrm>
          <a:off x="827584" y="3140968"/>
          <a:ext cx="360040" cy="311948"/>
        </p:xfrm>
        <a:graphic>
          <a:graphicData uri="http://schemas.openxmlformats.org/presentationml/2006/ole">
            <mc:AlternateContent xmlns:mc="http://schemas.openxmlformats.org/markup-compatibility/2006">
              <mc:Choice xmlns:v="urn:schemas-microsoft-com:vml" Requires="v">
                <p:oleObj spid="_x0000_s16454" name="Equation" r:id="rId12" imgW="279360" imgH="241200" progId="Equation.DSMT4">
                  <p:embed/>
                </p:oleObj>
              </mc:Choice>
              <mc:Fallback>
                <p:oleObj name="Equation" r:id="rId12" imgW="279360" imgH="241200" progId="Equation.DSMT4">
                  <p:embed/>
                  <p:pic>
                    <p:nvPicPr>
                      <p:cNvPr id="0" name=""/>
                      <p:cNvPicPr>
                        <a:picLocks noChangeAspect="1" noChangeArrowheads="1"/>
                      </p:cNvPicPr>
                      <p:nvPr/>
                    </p:nvPicPr>
                    <p:blipFill>
                      <a:blip r:embed="rId13"/>
                      <a:srcRect/>
                      <a:stretch>
                        <a:fillRect/>
                      </a:stretch>
                    </p:blipFill>
                    <p:spPr bwMode="auto">
                      <a:xfrm>
                        <a:off x="827584" y="3140968"/>
                        <a:ext cx="360040" cy="311948"/>
                      </a:xfrm>
                      <a:prstGeom prst="rect">
                        <a:avLst/>
                      </a:prstGeom>
                      <a:noFill/>
                      <a:ln>
                        <a:noFill/>
                      </a:ln>
                    </p:spPr>
                  </p:pic>
                </p:oleObj>
              </mc:Fallback>
            </mc:AlternateContent>
          </a:graphicData>
        </a:graphic>
      </p:graphicFrame>
      <p:graphicFrame>
        <p:nvGraphicFramePr>
          <p:cNvPr id="7225" name="对象 14"/>
          <p:cNvGraphicFramePr>
            <a:graphicFrameLocks noChangeAspect="1"/>
          </p:cNvGraphicFramePr>
          <p:nvPr>
            <p:extLst>
              <p:ext uri="{D42A27DB-BD31-4B8C-83A1-F6EECF244321}">
                <p14:modId xmlns:p14="http://schemas.microsoft.com/office/powerpoint/2010/main" val="529718070"/>
              </p:ext>
            </p:extLst>
          </p:nvPr>
        </p:nvGraphicFramePr>
        <p:xfrm>
          <a:off x="846882" y="3851586"/>
          <a:ext cx="340742" cy="297494"/>
        </p:xfrm>
        <a:graphic>
          <a:graphicData uri="http://schemas.openxmlformats.org/presentationml/2006/ole">
            <mc:AlternateContent xmlns:mc="http://schemas.openxmlformats.org/markup-compatibility/2006">
              <mc:Choice xmlns:v="urn:schemas-microsoft-com:vml" Requires="v">
                <p:oleObj spid="_x0000_s16455" name="Equation" r:id="rId14" imgW="291960" imgH="253800" progId="Equation.DSMT4">
                  <p:embed/>
                </p:oleObj>
              </mc:Choice>
              <mc:Fallback>
                <p:oleObj name="Equation" r:id="rId14" imgW="291960" imgH="253800" progId="Equation.DSMT4">
                  <p:embed/>
                  <p:pic>
                    <p:nvPicPr>
                      <p:cNvPr id="0" name=""/>
                      <p:cNvPicPr>
                        <a:picLocks noChangeAspect="1" noChangeArrowheads="1"/>
                      </p:cNvPicPr>
                      <p:nvPr/>
                    </p:nvPicPr>
                    <p:blipFill>
                      <a:blip r:embed="rId15"/>
                      <a:srcRect/>
                      <a:stretch>
                        <a:fillRect/>
                      </a:stretch>
                    </p:blipFill>
                    <p:spPr bwMode="auto">
                      <a:xfrm>
                        <a:off x="846882" y="3851586"/>
                        <a:ext cx="340742" cy="297494"/>
                      </a:xfrm>
                      <a:prstGeom prst="rect">
                        <a:avLst/>
                      </a:prstGeom>
                      <a:noFill/>
                      <a:ln>
                        <a:noFill/>
                      </a:ln>
                      <a:extLst/>
                    </p:spPr>
                  </p:pic>
                </p:oleObj>
              </mc:Fallback>
            </mc:AlternateContent>
          </a:graphicData>
        </a:graphic>
      </p:graphicFrame>
      <p:graphicFrame>
        <p:nvGraphicFramePr>
          <p:cNvPr id="7226" name="对象 1"/>
          <p:cNvGraphicFramePr>
            <a:graphicFrameLocks noChangeAspect="1"/>
          </p:cNvGraphicFramePr>
          <p:nvPr>
            <p:extLst>
              <p:ext uri="{D42A27DB-BD31-4B8C-83A1-F6EECF244321}">
                <p14:modId xmlns:p14="http://schemas.microsoft.com/office/powerpoint/2010/main" val="3028275443"/>
              </p:ext>
            </p:extLst>
          </p:nvPr>
        </p:nvGraphicFramePr>
        <p:xfrm>
          <a:off x="827584" y="2132856"/>
          <a:ext cx="345131" cy="288032"/>
        </p:xfrm>
        <a:graphic>
          <a:graphicData uri="http://schemas.openxmlformats.org/presentationml/2006/ole">
            <mc:AlternateContent xmlns:mc="http://schemas.openxmlformats.org/markup-compatibility/2006">
              <mc:Choice xmlns:v="urn:schemas-microsoft-com:vml" Requires="v">
                <p:oleObj spid="_x0000_s16456" name="Equation" r:id="rId16" imgW="304536" imgH="253780" progId="Equation.DSMT4">
                  <p:embed/>
                </p:oleObj>
              </mc:Choice>
              <mc:Fallback>
                <p:oleObj name="Equation" r:id="rId16" imgW="304536" imgH="2537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27584" y="2132856"/>
                        <a:ext cx="345131" cy="288032"/>
                      </a:xfrm>
                      <a:prstGeom prst="rect">
                        <a:avLst/>
                      </a:prstGeom>
                      <a:noFill/>
                      <a:ln>
                        <a:noFill/>
                      </a:ln>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2660342689"/>
              </p:ext>
            </p:extLst>
          </p:nvPr>
        </p:nvGraphicFramePr>
        <p:xfrm>
          <a:off x="712516" y="5661248"/>
          <a:ext cx="561662" cy="288032"/>
        </p:xfrm>
        <a:graphic>
          <a:graphicData uri="http://schemas.openxmlformats.org/presentationml/2006/ole">
            <mc:AlternateContent xmlns:mc="http://schemas.openxmlformats.org/markup-compatibility/2006">
              <mc:Choice xmlns:v="urn:schemas-microsoft-com:vml" Requires="v">
                <p:oleObj spid="_x0000_s16457" name="Equation" r:id="rId18" imgW="495000" imgH="253800" progId="Equation.DSMT4">
                  <p:embed/>
                </p:oleObj>
              </mc:Choice>
              <mc:Fallback>
                <p:oleObj name="Equation" r:id="rId18" imgW="495000" imgH="253800" progId="Equation.DSMT4">
                  <p:embed/>
                  <p:pic>
                    <p:nvPicPr>
                      <p:cNvPr id="0" name=""/>
                      <p:cNvPicPr/>
                      <p:nvPr/>
                    </p:nvPicPr>
                    <p:blipFill>
                      <a:blip r:embed="rId19"/>
                      <a:stretch>
                        <a:fillRect/>
                      </a:stretch>
                    </p:blipFill>
                    <p:spPr>
                      <a:xfrm>
                        <a:off x="712516" y="5661248"/>
                        <a:ext cx="561662" cy="288032"/>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68073227"/>
              </p:ext>
            </p:extLst>
          </p:nvPr>
        </p:nvGraphicFramePr>
        <p:xfrm>
          <a:off x="842742" y="1757471"/>
          <a:ext cx="272874" cy="258977"/>
        </p:xfrm>
        <a:graphic>
          <a:graphicData uri="http://schemas.openxmlformats.org/presentationml/2006/ole">
            <mc:AlternateContent xmlns:mc="http://schemas.openxmlformats.org/markup-compatibility/2006">
              <mc:Choice xmlns:v="urn:schemas-microsoft-com:vml" Requires="v">
                <p:oleObj spid="_x0000_s16458" name="Equation" r:id="rId20" imgW="241200" imgH="228600" progId="Equation.DSMT4">
                  <p:embed/>
                </p:oleObj>
              </mc:Choice>
              <mc:Fallback>
                <p:oleObj name="Equation" r:id="rId20" imgW="241200" imgH="228600" progId="Equation.DSMT4">
                  <p:embed/>
                  <p:pic>
                    <p:nvPicPr>
                      <p:cNvPr id="0" name=""/>
                      <p:cNvPicPr>
                        <a:picLocks noChangeAspect="1" noChangeArrowheads="1"/>
                      </p:cNvPicPr>
                      <p:nvPr/>
                    </p:nvPicPr>
                    <p:blipFill>
                      <a:blip r:embed="rId21"/>
                      <a:srcRect/>
                      <a:stretch>
                        <a:fillRect/>
                      </a:stretch>
                    </p:blipFill>
                    <p:spPr bwMode="auto">
                      <a:xfrm>
                        <a:off x="842742" y="1757471"/>
                        <a:ext cx="272874" cy="258977"/>
                      </a:xfrm>
                      <a:prstGeom prst="rect">
                        <a:avLst/>
                      </a:prstGeom>
                      <a:noFill/>
                      <a:ln>
                        <a:noFill/>
                      </a:ln>
                      <a:extLst/>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977494921"/>
              </p:ext>
            </p:extLst>
          </p:nvPr>
        </p:nvGraphicFramePr>
        <p:xfrm>
          <a:off x="899592" y="1401698"/>
          <a:ext cx="216024" cy="299110"/>
        </p:xfrm>
        <a:graphic>
          <a:graphicData uri="http://schemas.openxmlformats.org/presentationml/2006/ole">
            <mc:AlternateContent xmlns:mc="http://schemas.openxmlformats.org/markup-compatibility/2006">
              <mc:Choice xmlns:v="urn:schemas-microsoft-com:vml" Requires="v">
                <p:oleObj spid="_x0000_s16459" name="Equation" r:id="rId22" imgW="164880" imgH="228600" progId="Equation.DSMT4">
                  <p:embed/>
                </p:oleObj>
              </mc:Choice>
              <mc:Fallback>
                <p:oleObj name="Equation" r:id="rId22" imgW="164880" imgH="228600" progId="Equation.DSMT4">
                  <p:embed/>
                  <p:pic>
                    <p:nvPicPr>
                      <p:cNvPr id="0" name=""/>
                      <p:cNvPicPr/>
                      <p:nvPr/>
                    </p:nvPicPr>
                    <p:blipFill>
                      <a:blip r:embed="rId23"/>
                      <a:stretch>
                        <a:fillRect/>
                      </a:stretch>
                    </p:blipFill>
                    <p:spPr>
                      <a:xfrm>
                        <a:off x="899592" y="1401698"/>
                        <a:ext cx="216024" cy="299110"/>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272523204"/>
              </p:ext>
            </p:extLst>
          </p:nvPr>
        </p:nvGraphicFramePr>
        <p:xfrm>
          <a:off x="827584" y="3501009"/>
          <a:ext cx="332437" cy="288032"/>
        </p:xfrm>
        <a:graphic>
          <a:graphicData uri="http://schemas.openxmlformats.org/presentationml/2006/ole">
            <mc:AlternateContent xmlns:mc="http://schemas.openxmlformats.org/markup-compatibility/2006">
              <mc:Choice xmlns:v="urn:schemas-microsoft-com:vml" Requires="v">
                <p:oleObj spid="_x0000_s16460" name="Equation" r:id="rId24" imgW="279360" imgH="241200" progId="Equation.DSMT4">
                  <p:embed/>
                </p:oleObj>
              </mc:Choice>
              <mc:Fallback>
                <p:oleObj name="Equation" r:id="rId24" imgW="279360" imgH="241200" progId="Equation.DSMT4">
                  <p:embed/>
                  <p:pic>
                    <p:nvPicPr>
                      <p:cNvPr id="0" name=""/>
                      <p:cNvPicPr>
                        <a:picLocks noChangeAspect="1" noChangeArrowheads="1"/>
                      </p:cNvPicPr>
                      <p:nvPr/>
                    </p:nvPicPr>
                    <p:blipFill>
                      <a:blip r:embed="rId25"/>
                      <a:srcRect/>
                      <a:stretch>
                        <a:fillRect/>
                      </a:stretch>
                    </p:blipFill>
                    <p:spPr bwMode="auto">
                      <a:xfrm>
                        <a:off x="827584" y="3501009"/>
                        <a:ext cx="332437" cy="288032"/>
                      </a:xfrm>
                      <a:prstGeom prst="rect">
                        <a:avLst/>
                      </a:prstGeom>
                      <a:noFill/>
                      <a:ln>
                        <a:noFill/>
                      </a:ln>
                      <a:extLst/>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4205696587"/>
              </p:ext>
            </p:extLst>
          </p:nvPr>
        </p:nvGraphicFramePr>
        <p:xfrm>
          <a:off x="882310" y="4581128"/>
          <a:ext cx="233306" cy="216024"/>
        </p:xfrm>
        <a:graphic>
          <a:graphicData uri="http://schemas.openxmlformats.org/presentationml/2006/ole">
            <mc:AlternateContent xmlns:mc="http://schemas.openxmlformats.org/markup-compatibility/2006">
              <mc:Choice xmlns:v="urn:schemas-microsoft-com:vml" Requires="v">
                <p:oleObj spid="_x0000_s16461" name="Equation" r:id="rId26" imgW="152280" imgH="139680" progId="Equation.DSMT4">
                  <p:embed/>
                </p:oleObj>
              </mc:Choice>
              <mc:Fallback>
                <p:oleObj name="Equation" r:id="rId26" imgW="152280" imgH="139680" progId="Equation.DSMT4">
                  <p:embed/>
                  <p:pic>
                    <p:nvPicPr>
                      <p:cNvPr id="0" name=""/>
                      <p:cNvPicPr>
                        <a:picLocks noChangeAspect="1" noChangeArrowheads="1"/>
                      </p:cNvPicPr>
                      <p:nvPr/>
                    </p:nvPicPr>
                    <p:blipFill>
                      <a:blip r:embed="rId27"/>
                      <a:srcRect/>
                      <a:stretch>
                        <a:fillRect/>
                      </a:stretch>
                    </p:blipFill>
                    <p:spPr bwMode="auto">
                      <a:xfrm>
                        <a:off x="882310" y="4581128"/>
                        <a:ext cx="233306" cy="216024"/>
                      </a:xfrm>
                      <a:prstGeom prst="rect">
                        <a:avLst/>
                      </a:prstGeom>
                      <a:noFill/>
                      <a:ln>
                        <a:noFill/>
                      </a:ln>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2578967087"/>
              </p:ext>
            </p:extLst>
          </p:nvPr>
        </p:nvGraphicFramePr>
        <p:xfrm>
          <a:off x="846882" y="4221088"/>
          <a:ext cx="340742" cy="297494"/>
        </p:xfrm>
        <a:graphic>
          <a:graphicData uri="http://schemas.openxmlformats.org/presentationml/2006/ole">
            <mc:AlternateContent xmlns:mc="http://schemas.openxmlformats.org/markup-compatibility/2006">
              <mc:Choice xmlns:v="urn:schemas-microsoft-com:vml" Requires="v">
                <p:oleObj spid="_x0000_s16462" name="Equation" r:id="rId28" imgW="291960" imgH="253800" progId="Equation.DSMT4">
                  <p:embed/>
                </p:oleObj>
              </mc:Choice>
              <mc:Fallback>
                <p:oleObj name="Equation" r:id="rId28" imgW="291960" imgH="253800" progId="Equation.DSMT4">
                  <p:embed/>
                  <p:pic>
                    <p:nvPicPr>
                      <p:cNvPr id="0" name=""/>
                      <p:cNvPicPr>
                        <a:picLocks noChangeAspect="1" noChangeArrowheads="1"/>
                      </p:cNvPicPr>
                      <p:nvPr/>
                    </p:nvPicPr>
                    <p:blipFill>
                      <a:blip r:embed="rId29"/>
                      <a:srcRect/>
                      <a:stretch>
                        <a:fillRect/>
                      </a:stretch>
                    </p:blipFill>
                    <p:spPr bwMode="auto">
                      <a:xfrm>
                        <a:off x="846882" y="4221088"/>
                        <a:ext cx="340742" cy="297494"/>
                      </a:xfrm>
                      <a:prstGeom prst="rect">
                        <a:avLst/>
                      </a:prstGeom>
                      <a:noFill/>
                      <a:ln>
                        <a:noFill/>
                      </a:ln>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010992728"/>
              </p:ext>
            </p:extLst>
          </p:nvPr>
        </p:nvGraphicFramePr>
        <p:xfrm>
          <a:off x="827584" y="6021288"/>
          <a:ext cx="288032" cy="288032"/>
        </p:xfrm>
        <a:graphic>
          <a:graphicData uri="http://schemas.openxmlformats.org/presentationml/2006/ole">
            <mc:AlternateContent xmlns:mc="http://schemas.openxmlformats.org/markup-compatibility/2006">
              <mc:Choice xmlns:v="urn:schemas-microsoft-com:vml" Requires="v">
                <p:oleObj spid="_x0000_s16463" name="Equation" r:id="rId30" imgW="241200" imgH="241200" progId="Equation.DSMT4">
                  <p:embed/>
                </p:oleObj>
              </mc:Choice>
              <mc:Fallback>
                <p:oleObj name="Equation" r:id="rId30" imgW="241200" imgH="241200" progId="Equation.DSMT4">
                  <p:embed/>
                  <p:pic>
                    <p:nvPicPr>
                      <p:cNvPr id="0" name=""/>
                      <p:cNvPicPr/>
                      <p:nvPr/>
                    </p:nvPicPr>
                    <p:blipFill>
                      <a:blip r:embed="rId31"/>
                      <a:stretch>
                        <a:fillRect/>
                      </a:stretch>
                    </p:blipFill>
                    <p:spPr>
                      <a:xfrm>
                        <a:off x="827584" y="6021288"/>
                        <a:ext cx="288032" cy="288032"/>
                      </a:xfrm>
                      <a:prstGeom prst="rect">
                        <a:avLst/>
                      </a:prstGeom>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2365526909"/>
              </p:ext>
            </p:extLst>
          </p:nvPr>
        </p:nvGraphicFramePr>
        <p:xfrm>
          <a:off x="1619672" y="5949975"/>
          <a:ext cx="547688" cy="287337"/>
        </p:xfrm>
        <a:graphic>
          <a:graphicData uri="http://schemas.openxmlformats.org/presentationml/2006/ole">
            <mc:AlternateContent xmlns:mc="http://schemas.openxmlformats.org/markup-compatibility/2006">
              <mc:Choice xmlns:v="urn:schemas-microsoft-com:vml" Requires="v">
                <p:oleObj spid="_x0000_s16464" name="Equation" r:id="rId32" imgW="457200" imgH="241200" progId="Equation.DSMT4">
                  <p:embed/>
                </p:oleObj>
              </mc:Choice>
              <mc:Fallback>
                <p:oleObj name="Equation" r:id="rId32" imgW="457200" imgH="241200" progId="Equation.DSMT4">
                  <p:embed/>
                  <p:pic>
                    <p:nvPicPr>
                      <p:cNvPr id="0" name=""/>
                      <p:cNvPicPr>
                        <a:picLocks noChangeAspect="1" noChangeArrowheads="1"/>
                      </p:cNvPicPr>
                      <p:nvPr/>
                    </p:nvPicPr>
                    <p:blipFill>
                      <a:blip r:embed="rId33"/>
                      <a:srcRect/>
                      <a:stretch>
                        <a:fillRect/>
                      </a:stretch>
                    </p:blipFill>
                    <p:spPr bwMode="auto">
                      <a:xfrm>
                        <a:off x="1619672" y="5949975"/>
                        <a:ext cx="547688"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410149776"/>
              </p:ext>
            </p:extLst>
          </p:nvPr>
        </p:nvGraphicFramePr>
        <p:xfrm>
          <a:off x="4427984" y="5949280"/>
          <a:ext cx="577850" cy="287337"/>
        </p:xfrm>
        <a:graphic>
          <a:graphicData uri="http://schemas.openxmlformats.org/presentationml/2006/ole">
            <mc:AlternateContent xmlns:mc="http://schemas.openxmlformats.org/markup-compatibility/2006">
              <mc:Choice xmlns:v="urn:schemas-microsoft-com:vml" Requires="v">
                <p:oleObj spid="_x0000_s16465" name="Equation" r:id="rId34" imgW="482400" imgH="241200" progId="Equation.DSMT4">
                  <p:embed/>
                </p:oleObj>
              </mc:Choice>
              <mc:Fallback>
                <p:oleObj name="Equation" r:id="rId34" imgW="482400" imgH="241200" progId="Equation.DSMT4">
                  <p:embed/>
                  <p:pic>
                    <p:nvPicPr>
                      <p:cNvPr id="0" name=""/>
                      <p:cNvPicPr>
                        <a:picLocks noChangeAspect="1" noChangeArrowheads="1"/>
                      </p:cNvPicPr>
                      <p:nvPr/>
                    </p:nvPicPr>
                    <p:blipFill>
                      <a:blip r:embed="rId35"/>
                      <a:srcRect/>
                      <a:stretch>
                        <a:fillRect/>
                      </a:stretch>
                    </p:blipFill>
                    <p:spPr bwMode="auto">
                      <a:xfrm>
                        <a:off x="4427984" y="5949280"/>
                        <a:ext cx="5778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日期占位符 11"/>
          <p:cNvSpPr>
            <a:spLocks noGrp="1"/>
          </p:cNvSpPr>
          <p:nvPr>
            <p:ph type="dt" idx="15"/>
          </p:nvPr>
        </p:nvSpPr>
        <p:spPr/>
        <p:txBody>
          <a:bodyPr/>
          <a:lstStyle/>
          <a:p>
            <a:r>
              <a:rPr lang="en-US" altLang="zh-CN" smtClean="0"/>
              <a:t>September 2016</a:t>
            </a:r>
            <a:endParaRPr lang="en-GB" dirty="0"/>
          </a:p>
        </p:txBody>
      </p:sp>
      <p:sp>
        <p:nvSpPr>
          <p:cNvPr id="13" name="页脚占位符 12"/>
          <p:cNvSpPr>
            <a:spLocks noGrp="1"/>
          </p:cNvSpPr>
          <p:nvPr>
            <p:ph type="ftr" idx="14"/>
          </p:nvPr>
        </p:nvSpPr>
        <p:spPr/>
        <p:txBody>
          <a:bodyPr/>
          <a:lstStyle/>
          <a:p>
            <a:r>
              <a:rPr lang="en-GB" smtClean="0"/>
              <a:t>Chen SUN, Sony</a:t>
            </a:r>
            <a:endParaRPr lang="en-GB" dirty="0"/>
          </a:p>
        </p:txBody>
      </p:sp>
      <p:sp>
        <p:nvSpPr>
          <p:cNvPr id="14" name="灯片编号占位符 1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396069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对象 7"/>
          <p:cNvGraphicFramePr>
            <a:graphicFrameLocks noChangeAspect="1"/>
          </p:cNvGraphicFramePr>
          <p:nvPr>
            <p:extLst>
              <p:ext uri="{D42A27DB-BD31-4B8C-83A1-F6EECF244321}">
                <p14:modId xmlns:p14="http://schemas.microsoft.com/office/powerpoint/2010/main" val="3305874164"/>
              </p:ext>
            </p:extLst>
          </p:nvPr>
        </p:nvGraphicFramePr>
        <p:xfrm>
          <a:off x="2411760" y="1124744"/>
          <a:ext cx="4644008" cy="5292009"/>
        </p:xfrm>
        <a:graphic>
          <a:graphicData uri="http://schemas.openxmlformats.org/presentationml/2006/ole">
            <mc:AlternateContent xmlns:mc="http://schemas.openxmlformats.org/markup-compatibility/2006">
              <mc:Choice xmlns:v="urn:schemas-microsoft-com:vml" Requires="v">
                <p:oleObj spid="_x0000_s17414" name="Visio" r:id="rId4" imgW="5800835" imgH="6610140" progId="Visio.Drawing.11">
                  <p:embed/>
                </p:oleObj>
              </mc:Choice>
              <mc:Fallback>
                <p:oleObj name="Visio" r:id="rId4" imgW="5800835" imgH="6610140"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760" y="1124744"/>
                        <a:ext cx="4644008" cy="5292009"/>
                      </a:xfrm>
                      <a:prstGeom prst="rect">
                        <a:avLst/>
                      </a:prstGeom>
                      <a:noFill/>
                    </p:spPr>
                  </p:pic>
                </p:oleObj>
              </mc:Fallback>
            </mc:AlternateContent>
          </a:graphicData>
        </a:graphic>
      </p:graphicFrame>
      <p:sp>
        <p:nvSpPr>
          <p:cNvPr id="6146" name="标题 1"/>
          <p:cNvSpPr>
            <a:spLocks noGrp="1" noChangeArrowheads="1"/>
          </p:cNvSpPr>
          <p:nvPr>
            <p:ph type="title"/>
          </p:nvPr>
        </p:nvSpPr>
        <p:spPr>
          <a:xfrm>
            <a:off x="457200" y="260648"/>
            <a:ext cx="8229600" cy="1143000"/>
          </a:xfrm>
        </p:spPr>
        <p:txBody>
          <a:bodyPr>
            <a:normAutofit/>
          </a:bodyPr>
          <a:lstStyle/>
          <a:p>
            <a:pPr marL="0" indent="0" eaLnBrk="1" hangingPunct="1">
              <a:defRPr/>
            </a:pPr>
            <a:r>
              <a:rPr lang="en-US" altLang="zh-CN" b="0" kern="1200" dirty="0" smtClean="0">
                <a:solidFill>
                  <a:srgbClr val="6600FF"/>
                </a:solidFill>
                <a:latin typeface="Haettenschweiler" pitchFamily="34" charset="0"/>
              </a:rPr>
              <a:t>Block Diagram of Proposed</a:t>
            </a:r>
            <a:r>
              <a:rPr lang="en-US" altLang="zh-CN" sz="4000" b="0" dirty="0" smtClean="0">
                <a:solidFill>
                  <a:srgbClr val="538CD5"/>
                </a:solidFill>
              </a:rPr>
              <a:t> </a:t>
            </a:r>
            <a:r>
              <a:rPr lang="en-US" altLang="zh-CN" b="0" kern="1200" dirty="0" smtClean="0">
                <a:solidFill>
                  <a:srgbClr val="6600FF"/>
                </a:solidFill>
                <a:latin typeface="Haettenschweiler" pitchFamily="34" charset="0"/>
              </a:rPr>
              <a:t>Solution/Algorithm</a:t>
            </a:r>
            <a:endParaRPr lang="zh-CN" altLang="en-US" b="0" kern="1200" dirty="0">
              <a:solidFill>
                <a:srgbClr val="6600FF"/>
              </a:solidFill>
              <a:latin typeface="Haettenschweiler" pitchFamily="34" charset="0"/>
            </a:endParaRPr>
          </a:p>
        </p:txBody>
      </p:sp>
      <p:sp>
        <p:nvSpPr>
          <p:cNvPr id="8195" name="灯片编号占位符 3"/>
          <p:cNvSpPr>
            <a:spLocks noGrp="1" noChangeArrowheads="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B7F6FFEF-8DAB-499B-B0F1-BB7F2728BFF8}" type="slidenum">
              <a:rPr lang="zh-CN" altLang="en-US" sz="1800">
                <a:solidFill>
                  <a:prstClr val="black"/>
                </a:solidFill>
                <a:latin typeface="Arial" charset="0"/>
              </a:rPr>
              <a:pPr algn="r" eaLnBrk="1" hangingPunct="1">
                <a:spcBef>
                  <a:spcPct val="0"/>
                </a:spcBef>
                <a:buFont typeface="Arial" charset="0"/>
                <a:buNone/>
              </a:pPr>
              <a:t>8</a:t>
            </a:fld>
            <a:endParaRPr lang="zh-CN" altLang="en-US" sz="1800">
              <a:solidFill>
                <a:prstClr val="black"/>
              </a:solidFill>
              <a:latin typeface="Arial" charset="0"/>
            </a:endParaRPr>
          </a:p>
        </p:txBody>
      </p:sp>
      <p:sp>
        <p:nvSpPr>
          <p:cNvPr id="819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8197"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2"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4"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3"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6"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5" name="Rectangle 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7" name="Rectangle 4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9" name="Rectangle 5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19" name="Rectangle 5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21" name="Rectangle 5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p:cNvSpPr txBox="1"/>
          <p:nvPr/>
        </p:nvSpPr>
        <p:spPr>
          <a:xfrm>
            <a:off x="107504" y="5157192"/>
            <a:ext cx="3251423" cy="1077218"/>
          </a:xfrm>
          <a:prstGeom prst="rect">
            <a:avLst/>
          </a:prstGeom>
          <a:noFill/>
        </p:spPr>
        <p:txBody>
          <a:bodyPr wrap="square" rtlCol="0">
            <a:spAutoFit/>
          </a:bodyPr>
          <a:lstStyle/>
          <a:p>
            <a:r>
              <a:rPr lang="en-US" sz="1600" dirty="0" smtClean="0"/>
              <a:t>In p#5, GCOs that can use the same channels are packed into the same cluster as long as the SINR requirement is guaranteed.</a:t>
            </a:r>
            <a:endParaRPr lang="en-US" sz="1600" dirty="0"/>
          </a:p>
        </p:txBody>
      </p:sp>
      <p:sp>
        <p:nvSpPr>
          <p:cNvPr id="11" name="日期占位符 10"/>
          <p:cNvSpPr>
            <a:spLocks noGrp="1"/>
          </p:cNvSpPr>
          <p:nvPr>
            <p:ph type="dt" idx="15"/>
          </p:nvPr>
        </p:nvSpPr>
        <p:spPr/>
        <p:txBody>
          <a:bodyPr/>
          <a:lstStyle/>
          <a:p>
            <a:r>
              <a:rPr lang="en-US" altLang="zh-CN" smtClean="0"/>
              <a:t>September 2016</a:t>
            </a:r>
            <a:endParaRPr lang="en-GB" dirty="0"/>
          </a:p>
        </p:txBody>
      </p:sp>
      <p:sp>
        <p:nvSpPr>
          <p:cNvPr id="13" name="页脚占位符 12"/>
          <p:cNvSpPr>
            <a:spLocks noGrp="1"/>
          </p:cNvSpPr>
          <p:nvPr>
            <p:ph type="ftr" idx="14"/>
          </p:nvPr>
        </p:nvSpPr>
        <p:spPr/>
        <p:txBody>
          <a:bodyPr/>
          <a:lstStyle/>
          <a:p>
            <a:r>
              <a:rPr lang="en-GB" smtClean="0"/>
              <a:t>Chen SUN, Sony</a:t>
            </a:r>
            <a:endParaRPr lang="en-GB" dirty="0"/>
          </a:p>
        </p:txBody>
      </p:sp>
      <p:sp>
        <p:nvSpPr>
          <p:cNvPr id="14" name="灯片编号占位符 1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90654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标题 1"/>
          <p:cNvSpPr>
            <a:spLocks noGrp="1" noChangeArrowheads="1"/>
          </p:cNvSpPr>
          <p:nvPr>
            <p:ph type="title"/>
          </p:nvPr>
        </p:nvSpPr>
        <p:spPr>
          <a:xfrm>
            <a:off x="457200" y="188640"/>
            <a:ext cx="8229600" cy="1143000"/>
          </a:xfrm>
        </p:spPr>
        <p:txBody>
          <a:bodyPr>
            <a:normAutofit/>
          </a:bodyPr>
          <a:lstStyle/>
          <a:p>
            <a:pPr>
              <a:defRPr/>
            </a:pPr>
            <a:r>
              <a:rPr lang="en-US" altLang="zh-CN" kern="1200" dirty="0" smtClean="0">
                <a:solidFill>
                  <a:srgbClr val="6600FF"/>
                </a:solidFill>
                <a:latin typeface="Haettenschweiler" pitchFamily="34" charset="0"/>
              </a:rPr>
              <a:t>Procedure of </a:t>
            </a:r>
            <a:r>
              <a:rPr lang="en-US" altLang="zh-CN" dirty="0">
                <a:solidFill>
                  <a:srgbClr val="6600FF"/>
                </a:solidFill>
                <a:latin typeface="Haettenschweiler" pitchFamily="34" charset="0"/>
              </a:rPr>
              <a:t>C</a:t>
            </a:r>
            <a:r>
              <a:rPr lang="en-US" altLang="zh-CN" dirty="0" smtClean="0">
                <a:solidFill>
                  <a:srgbClr val="6600FF"/>
                </a:solidFill>
                <a:latin typeface="Haettenschweiler" pitchFamily="34" charset="0"/>
              </a:rPr>
              <a:t>lustering</a:t>
            </a:r>
            <a:r>
              <a:rPr lang="en-US" altLang="zh-CN" kern="1200" dirty="0" smtClean="0">
                <a:solidFill>
                  <a:srgbClr val="6600FF"/>
                </a:solidFill>
                <a:latin typeface="Haettenschweiler" pitchFamily="34" charset="0"/>
              </a:rPr>
              <a:t> </a:t>
            </a:r>
            <a:endParaRPr lang="zh-CN" altLang="en-US" kern="1200" dirty="0">
              <a:solidFill>
                <a:srgbClr val="6600FF"/>
              </a:solidFill>
              <a:latin typeface="Haettenschweiler" pitchFamily="34" charset="0"/>
            </a:endParaRPr>
          </a:p>
        </p:txBody>
      </p:sp>
      <p:sp>
        <p:nvSpPr>
          <p:cNvPr id="11267" name="灯片编号占位符 3"/>
          <p:cNvSpPr>
            <a:spLocks noGrp="1" noChangeArrowheads="1"/>
          </p:cNvSpPr>
          <p:nvPr/>
        </p:nvSpPr>
        <p:spPr bwMode="auto">
          <a:xfrm>
            <a:off x="6876256" y="6387776"/>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algn="r" eaLnBrk="1" hangingPunct="1">
              <a:spcBef>
                <a:spcPct val="0"/>
              </a:spcBef>
              <a:buFont typeface="Arial" charset="0"/>
              <a:buNone/>
            </a:pPr>
            <a:fld id="{48E3C6A5-8FFD-4E5B-B5F3-685F612ECBDD}" type="slidenum">
              <a:rPr lang="zh-CN" altLang="en-US" sz="1800">
                <a:solidFill>
                  <a:prstClr val="black"/>
                </a:solidFill>
                <a:latin typeface="Arial" charset="0"/>
              </a:rPr>
              <a:pPr algn="r" eaLnBrk="1" hangingPunct="1">
                <a:spcBef>
                  <a:spcPct val="0"/>
                </a:spcBef>
                <a:buFont typeface="Arial" charset="0"/>
                <a:buNone/>
              </a:pPr>
              <a:t>9</a:t>
            </a:fld>
            <a:endParaRPr lang="zh-CN" altLang="en-US" sz="1800" dirty="0">
              <a:solidFill>
                <a:prstClr val="black"/>
              </a:solidFill>
              <a:latin typeface="Arial" charset="0"/>
            </a:endParaRPr>
          </a:p>
        </p:txBody>
      </p:sp>
      <p:sp>
        <p:nvSpPr>
          <p:cNvPr id="11269"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11270"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1127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1127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sz="3200">
                <a:solidFill>
                  <a:schemeClr val="tx1"/>
                </a:solidFill>
                <a:latin typeface="Calibri" pitchFamily="34" charset="0"/>
                <a:ea typeface="宋体" pitchFamily="2" charset="-122"/>
                <a:sym typeface="Calibri" pitchFamily="34" charset="0"/>
              </a:defRPr>
            </a:lvl1pPr>
            <a:lvl2pPr marL="742950" indent="-285750" eaLnBrk="0" hangingPunct="0">
              <a:spcBef>
                <a:spcPct val="20000"/>
              </a:spcBef>
              <a:buChar char="–"/>
              <a:defRPr sz="2800">
                <a:solidFill>
                  <a:schemeClr val="tx1"/>
                </a:solidFill>
                <a:latin typeface="Calibri" pitchFamily="34" charset="0"/>
                <a:ea typeface="宋体" pitchFamily="2" charset="-122"/>
                <a:sym typeface="Calibri" pitchFamily="34" charset="0"/>
              </a:defRPr>
            </a:lvl2pPr>
            <a:lvl3pPr marL="1143000" indent="-228600" eaLnBrk="0" hangingPunct="0">
              <a:spcBef>
                <a:spcPct val="20000"/>
              </a:spcBef>
              <a:buChar char="•"/>
              <a:defRPr sz="2400">
                <a:solidFill>
                  <a:schemeClr val="tx1"/>
                </a:solidFill>
                <a:latin typeface="Calibri" pitchFamily="34" charset="0"/>
                <a:ea typeface="宋体" pitchFamily="2" charset="-122"/>
                <a:sym typeface="Calibri" pitchFamily="34" charset="0"/>
              </a:defRPr>
            </a:lvl3pPr>
            <a:lvl4pPr marL="16002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4pPr>
            <a:lvl5pPr marL="2057400" indent="-228600" eaLnBrk="0" hangingPunct="0">
              <a:spcBef>
                <a:spcPct val="20000"/>
              </a:spcBef>
              <a:buChar char="»"/>
              <a:defRPr sz="2000">
                <a:solidFill>
                  <a:schemeClr val="tx1"/>
                </a:solidFill>
                <a:latin typeface="Calibri" pitchFamily="34" charset="0"/>
                <a:ea typeface="宋体" pitchFamily="2"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sym typeface="Calibri" pitchFamily="34" charset="0"/>
              </a:defRPr>
            </a:lvl9pPr>
          </a:lstStyle>
          <a:p>
            <a:pPr eaLnBrk="1" hangingPunct="1">
              <a:spcBef>
                <a:spcPct val="0"/>
              </a:spcBef>
              <a:buFont typeface="Arial" charset="0"/>
              <a:buNone/>
            </a:pPr>
            <a:endParaRPr lang="zh-CN" altLang="en-US" sz="1800">
              <a:solidFill>
                <a:prstClr val="black"/>
              </a:solidFill>
              <a:latin typeface="Arial" charset="0"/>
            </a:endParaRPr>
          </a:p>
        </p:txBody>
      </p:sp>
      <p:sp>
        <p:nvSpPr>
          <p:cNvPr id="3"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5" name="Rectangle 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4"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2" name="内容占位符 1"/>
          <p:cNvSpPr>
            <a:spLocks noGrp="1"/>
          </p:cNvSpPr>
          <p:nvPr>
            <p:ph idx="1"/>
          </p:nvPr>
        </p:nvSpPr>
        <p:spPr>
          <a:xfrm>
            <a:off x="457199" y="1600199"/>
            <a:ext cx="8300785" cy="5152701"/>
          </a:xfrm>
        </p:spPr>
        <p:txBody>
          <a:bodyPr>
            <a:normAutofit lnSpcReduction="10000"/>
          </a:bodyPr>
          <a:lstStyle/>
          <a:p>
            <a:pPr>
              <a:buFont typeface="Wingdings" panose="05000000000000000000" pitchFamily="2" charset="2"/>
              <a:buChar char="n"/>
            </a:pPr>
            <a:r>
              <a:rPr lang="en-US" altLang="zh-CN" sz="2000" b="1" i="1" dirty="0" smtClean="0">
                <a:solidFill>
                  <a:srgbClr val="00B050"/>
                </a:solidFill>
                <a:latin typeface="Times New Roman" panose="02020603050405020304" pitchFamily="18" charset="0"/>
                <a:cs typeface="Times New Roman" panose="02020603050405020304" pitchFamily="18" charset="0"/>
              </a:rPr>
              <a:t>Interference Graph</a:t>
            </a:r>
            <a:r>
              <a:rPr lang="en-US" altLang="zh-CN" sz="2000" b="1" i="1" dirty="0" smtClean="0">
                <a:latin typeface="Times New Roman" panose="02020603050405020304" pitchFamily="18" charset="0"/>
                <a:cs typeface="Times New Roman" panose="02020603050405020304" pitchFamily="18" charset="0"/>
              </a:rPr>
              <a:t>-based clustering</a:t>
            </a:r>
            <a:endParaRPr lang="en-US" altLang="zh-CN" sz="1800" dirty="0" smtClean="0">
              <a:latin typeface="Times New Roman" panose="02020603050405020304" pitchFamily="18" charset="0"/>
              <a:cs typeface="Times New Roman" panose="02020603050405020304" pitchFamily="18" charset="0"/>
            </a:endParaRPr>
          </a:p>
          <a:p>
            <a:pPr marL="0" indent="0">
              <a:buNone/>
            </a:pPr>
            <a:r>
              <a:rPr lang="en-US" altLang="zh-CN" sz="2000" dirty="0" smtClean="0">
                <a:latin typeface="Times New Roman" panose="02020603050405020304" pitchFamily="18" charset="0"/>
                <a:cs typeface="Times New Roman" panose="02020603050405020304" pitchFamily="18" charset="0"/>
              </a:rPr>
              <a:t>     </a:t>
            </a:r>
          </a:p>
          <a:p>
            <a:pPr marL="0" indent="0">
              <a:buNone/>
            </a:pPr>
            <a:endParaRPr lang="en-US" altLang="zh-CN" sz="2000" dirty="0">
              <a:latin typeface="Times New Roman" panose="02020603050405020304" pitchFamily="18" charset="0"/>
              <a:cs typeface="Times New Roman" panose="02020603050405020304" pitchFamily="18" charset="0"/>
            </a:endParaRPr>
          </a:p>
          <a:p>
            <a:pPr marL="0" indent="0">
              <a:buNone/>
            </a:pPr>
            <a:r>
              <a:rPr lang="en-US" altLang="zh-CN" sz="1800" dirty="0" smtClean="0">
                <a:latin typeface="Times New Roman" panose="02020603050405020304" pitchFamily="18" charset="0"/>
                <a:cs typeface="Times New Roman" panose="02020603050405020304" pitchFamily="18" charset="0"/>
              </a:rPr>
              <a:t>     </a:t>
            </a:r>
          </a:p>
          <a:p>
            <a:pPr marL="0" indent="0">
              <a:buNone/>
            </a:pPr>
            <a:endParaRPr lang="en-US" altLang="zh-CN" sz="1800" dirty="0">
              <a:latin typeface="Times New Roman" panose="02020603050405020304" pitchFamily="18" charset="0"/>
              <a:cs typeface="Times New Roman" panose="02020603050405020304" pitchFamily="18" charset="0"/>
            </a:endParaRPr>
          </a:p>
          <a:p>
            <a:pPr marL="0" indent="0">
              <a:buNone/>
            </a:pPr>
            <a:endParaRPr lang="en-US" altLang="zh-CN" sz="1800" i="1" dirty="0" smtClean="0">
              <a:latin typeface="Times New Roman" panose="02020603050405020304" pitchFamily="18" charset="0"/>
              <a:cs typeface="Times New Roman" panose="02020603050405020304" pitchFamily="18" charset="0"/>
            </a:endParaRPr>
          </a:p>
          <a:p>
            <a:pPr marL="0" indent="0">
              <a:buNone/>
            </a:pPr>
            <a:r>
              <a:rPr lang="en-US" altLang="zh-CN" sz="1800" i="1" dirty="0" err="1" smtClean="0">
                <a:latin typeface="Times New Roman" panose="02020603050405020304" pitchFamily="18" charset="0"/>
                <a:cs typeface="Times New Roman" panose="02020603050405020304" pitchFamily="18" charset="0"/>
              </a:rPr>
              <a:t>w</a:t>
            </a:r>
            <a:r>
              <a:rPr lang="en-US" altLang="zh-CN" sz="1800" i="1" baseline="-25000" dirty="0" err="1" smtClean="0">
                <a:latin typeface="Times New Roman" panose="02020603050405020304" pitchFamily="18" charset="0"/>
                <a:cs typeface="Times New Roman" panose="02020603050405020304" pitchFamily="18" charset="0"/>
              </a:rPr>
              <a:t>ij</a:t>
            </a:r>
            <a:r>
              <a:rPr lang="en-US" altLang="zh-CN" sz="1800" dirty="0" smtClean="0">
                <a:latin typeface="Times New Roman" panose="02020603050405020304" pitchFamily="18" charset="0"/>
                <a:cs typeface="Times New Roman" panose="02020603050405020304" pitchFamily="18" charset="0"/>
              </a:rPr>
              <a:t> : the </a:t>
            </a:r>
            <a:r>
              <a:rPr lang="en-US" altLang="zh-CN" sz="1800" dirty="0">
                <a:latin typeface="Times New Roman" panose="02020603050405020304" pitchFamily="18" charset="0"/>
                <a:cs typeface="Times New Roman" panose="02020603050405020304" pitchFamily="18" charset="0"/>
              </a:rPr>
              <a:t>received relative interference of </a:t>
            </a:r>
            <a:r>
              <a:rPr lang="en-US" altLang="zh-CN" sz="1800" i="1" dirty="0" err="1">
                <a:latin typeface="Times New Roman" panose="02020603050405020304" pitchFamily="18" charset="0"/>
                <a:cs typeface="Times New Roman" panose="02020603050405020304" pitchFamily="18" charset="0"/>
              </a:rPr>
              <a:t>i</a:t>
            </a:r>
            <a:r>
              <a:rPr lang="en-US" altLang="zh-CN" sz="1800" baseline="30000" dirty="0" err="1">
                <a:latin typeface="Times New Roman" panose="02020603050405020304" pitchFamily="18" charset="0"/>
                <a:cs typeface="Times New Roman" panose="02020603050405020304" pitchFamily="18" charset="0"/>
              </a:rPr>
              <a:t>th</a:t>
            </a:r>
            <a:r>
              <a:rPr lang="en-US" altLang="zh-CN" sz="1800" dirty="0">
                <a:latin typeface="Times New Roman" panose="02020603050405020304" pitchFamily="18" charset="0"/>
                <a:cs typeface="Times New Roman" panose="02020603050405020304" pitchFamily="18" charset="0"/>
              </a:rPr>
              <a:t> </a:t>
            </a:r>
            <a:r>
              <a:rPr lang="en-US" altLang="zh-CN" sz="1800" dirty="0" smtClean="0">
                <a:latin typeface="Times New Roman" panose="02020603050405020304" pitchFamily="18" charset="0"/>
                <a:cs typeface="Times New Roman" panose="02020603050405020304" pitchFamily="18" charset="0"/>
              </a:rPr>
              <a:t>GCO from </a:t>
            </a:r>
            <a:r>
              <a:rPr lang="en-US" altLang="zh-CN" sz="1800" dirty="0">
                <a:latin typeface="Times New Roman" panose="02020603050405020304" pitchFamily="18" charset="0"/>
                <a:cs typeface="Times New Roman" panose="02020603050405020304" pitchFamily="18" charset="0"/>
              </a:rPr>
              <a:t>the </a:t>
            </a:r>
            <a:r>
              <a:rPr lang="en-US" altLang="zh-CN" sz="1800" i="1" dirty="0" err="1">
                <a:latin typeface="Times New Roman" panose="02020603050405020304" pitchFamily="18" charset="0"/>
                <a:cs typeface="Times New Roman" panose="02020603050405020304" pitchFamily="18" charset="0"/>
              </a:rPr>
              <a:t>j</a:t>
            </a:r>
            <a:r>
              <a:rPr lang="en-US" altLang="zh-CN" sz="1800" baseline="30000" dirty="0" err="1">
                <a:latin typeface="Times New Roman" panose="02020603050405020304" pitchFamily="18" charset="0"/>
                <a:cs typeface="Times New Roman" panose="02020603050405020304" pitchFamily="18" charset="0"/>
              </a:rPr>
              <a:t>th</a:t>
            </a:r>
            <a:r>
              <a:rPr lang="en-US" altLang="zh-CN" sz="1800" dirty="0">
                <a:latin typeface="Times New Roman" panose="02020603050405020304" pitchFamily="18" charset="0"/>
                <a:cs typeface="Times New Roman" panose="02020603050405020304" pitchFamily="18" charset="0"/>
              </a:rPr>
              <a:t> </a:t>
            </a:r>
            <a:r>
              <a:rPr lang="en-US" altLang="zh-CN" sz="1800" dirty="0" smtClean="0">
                <a:latin typeface="Times New Roman" panose="02020603050405020304" pitchFamily="18" charset="0"/>
                <a:cs typeface="Times New Roman" panose="02020603050405020304" pitchFamily="18" charset="0"/>
              </a:rPr>
              <a:t>GCO </a:t>
            </a:r>
          </a:p>
          <a:p>
            <a:pPr marL="0" indent="0">
              <a:buNone/>
            </a:pPr>
            <a:endParaRPr lang="en-US" altLang="zh-CN" sz="2000" dirty="0" smtClean="0">
              <a:latin typeface="Times New Roman" panose="02020603050405020304" pitchFamily="18" charset="0"/>
              <a:cs typeface="Times New Roman" panose="02020603050405020304" pitchFamily="18" charset="0"/>
            </a:endParaRPr>
          </a:p>
          <a:p>
            <a:pPr marL="0" indent="0">
              <a:buNone/>
            </a:pPr>
            <a:endParaRPr lang="en-US" altLang="zh-CN" sz="2000" dirty="0">
              <a:latin typeface="Times New Roman" panose="02020603050405020304" pitchFamily="18" charset="0"/>
              <a:cs typeface="Times New Roman" panose="02020603050405020304" pitchFamily="18" charset="0"/>
            </a:endParaRPr>
          </a:p>
          <a:p>
            <a:pPr marL="0" indent="0">
              <a:buNone/>
            </a:pPr>
            <a:endParaRPr lang="en-US" altLang="zh-CN" sz="1800" i="1" dirty="0" smtClean="0">
              <a:latin typeface="Times New Roman" panose="02020603050405020304" pitchFamily="18" charset="0"/>
              <a:cs typeface="Times New Roman" panose="02020603050405020304" pitchFamily="18" charset="0"/>
            </a:endParaRPr>
          </a:p>
          <a:p>
            <a:pPr marL="0" indent="0">
              <a:buNone/>
            </a:pPr>
            <a:r>
              <a:rPr lang="en-US" altLang="zh-CN" sz="1800" i="1" dirty="0" err="1" smtClean="0">
                <a:latin typeface="Times New Roman" panose="02020603050405020304" pitchFamily="18" charset="0"/>
                <a:cs typeface="Times New Roman" panose="02020603050405020304" pitchFamily="18" charset="0"/>
              </a:rPr>
              <a:t>w</a:t>
            </a:r>
            <a:r>
              <a:rPr lang="en-US" altLang="zh-CN" sz="1800" i="1" baseline="-25000" dirty="0" err="1" smtClean="0">
                <a:latin typeface="Times New Roman" panose="02020603050405020304" pitchFamily="18" charset="0"/>
                <a:cs typeface="Times New Roman" panose="02020603050405020304" pitchFamily="18" charset="0"/>
              </a:rPr>
              <a:t>i</a:t>
            </a:r>
            <a:r>
              <a:rPr lang="en-US" altLang="zh-CN" sz="1800" dirty="0" smtClean="0">
                <a:latin typeface="Times New Roman" panose="02020603050405020304" pitchFamily="18" charset="0"/>
                <a:cs typeface="Times New Roman" panose="02020603050405020304" pitchFamily="18" charset="0"/>
              </a:rPr>
              <a:t> </a:t>
            </a:r>
            <a:r>
              <a:rPr lang="en-US" altLang="zh-CN" sz="1800" dirty="0">
                <a:latin typeface="Times New Roman" panose="02020603050405020304" pitchFamily="18" charset="0"/>
                <a:cs typeface="Times New Roman" panose="02020603050405020304" pitchFamily="18" charset="0"/>
              </a:rPr>
              <a:t>: the received relative interference of </a:t>
            </a:r>
            <a:r>
              <a:rPr lang="en-US" altLang="zh-CN" sz="1800" i="1" dirty="0" err="1">
                <a:latin typeface="Times New Roman" panose="02020603050405020304" pitchFamily="18" charset="0"/>
                <a:cs typeface="Times New Roman" panose="02020603050405020304" pitchFamily="18" charset="0"/>
              </a:rPr>
              <a:t>i</a:t>
            </a:r>
            <a:r>
              <a:rPr lang="en-US" altLang="zh-CN" sz="1800" baseline="30000" dirty="0" err="1">
                <a:latin typeface="Times New Roman" panose="02020603050405020304" pitchFamily="18" charset="0"/>
                <a:cs typeface="Times New Roman" panose="02020603050405020304" pitchFamily="18" charset="0"/>
              </a:rPr>
              <a:t>th</a:t>
            </a:r>
            <a:r>
              <a:rPr lang="en-US" altLang="zh-CN" sz="1800" dirty="0">
                <a:latin typeface="Times New Roman" panose="02020603050405020304" pitchFamily="18" charset="0"/>
                <a:cs typeface="Times New Roman" panose="02020603050405020304" pitchFamily="18" charset="0"/>
              </a:rPr>
              <a:t> </a:t>
            </a:r>
            <a:r>
              <a:rPr lang="en-US" altLang="zh-CN" sz="1800" dirty="0" smtClean="0">
                <a:latin typeface="Times New Roman" panose="02020603050405020304" pitchFamily="18" charset="0"/>
                <a:cs typeface="Times New Roman" panose="02020603050405020304" pitchFamily="18" charset="0"/>
              </a:rPr>
              <a:t>GCO from other GCOs in the cluster</a:t>
            </a:r>
            <a:endParaRPr lang="en-US" altLang="zh-CN" sz="1800" dirty="0">
              <a:latin typeface="Times New Roman" panose="02020603050405020304" pitchFamily="18" charset="0"/>
              <a:cs typeface="Times New Roman" panose="02020603050405020304" pitchFamily="18" charset="0"/>
            </a:endParaRPr>
          </a:p>
          <a:p>
            <a:pPr marL="0" indent="0">
              <a:buNone/>
            </a:pPr>
            <a:r>
              <a:rPr lang="en-US" altLang="zh-CN" sz="1800" dirty="0" smtClean="0">
                <a:latin typeface="Times New Roman" panose="02020603050405020304" pitchFamily="18" charset="0"/>
                <a:cs typeface="Times New Roman" panose="02020603050405020304" pitchFamily="18" charset="0"/>
              </a:rPr>
              <a:t>                                                      </a:t>
            </a:r>
          </a:p>
          <a:p>
            <a:pPr marL="0" indent="0">
              <a:buNone/>
            </a:pPr>
            <a:endParaRPr lang="en-US" altLang="zh-CN" sz="1600" kern="0" dirty="0" smtClean="0">
              <a:solidFill>
                <a:prstClr val="black"/>
              </a:solidFill>
            </a:endParaRPr>
          </a:p>
          <a:p>
            <a:pPr marL="0" indent="0">
              <a:buNone/>
            </a:pPr>
            <a:endParaRPr lang="en-US" altLang="zh-CN" sz="1600" kern="0" dirty="0">
              <a:solidFill>
                <a:prstClr val="black"/>
              </a:solidFill>
            </a:endParaRPr>
          </a:p>
          <a:p>
            <a:pPr marL="0" indent="0">
              <a:buNone/>
            </a:pPr>
            <a:r>
              <a:rPr lang="en-US" altLang="zh-CN" sz="1600" kern="0" dirty="0" smtClean="0">
                <a:solidFill>
                  <a:prstClr val="black"/>
                </a:solidFill>
              </a:rPr>
              <a:t>        </a:t>
            </a:r>
            <a:r>
              <a:rPr lang="en-US" altLang="zh-CN" sz="1600" b="1" kern="0" dirty="0" smtClean="0">
                <a:solidFill>
                  <a:prstClr val="black"/>
                </a:solidFill>
              </a:rPr>
              <a:t>Note</a:t>
            </a:r>
            <a:r>
              <a:rPr lang="en-US" altLang="zh-CN" sz="1600" kern="0" dirty="0" smtClean="0">
                <a:solidFill>
                  <a:prstClr val="black"/>
                </a:solidFill>
              </a:rPr>
              <a:t>:   </a:t>
            </a:r>
            <a:r>
              <a:rPr lang="en-US" altLang="zh-CN" sz="1600" i="1" kern="0" dirty="0" smtClean="0">
                <a:solidFill>
                  <a:prstClr val="black"/>
                </a:solidFill>
              </a:rPr>
              <a:t>C</a:t>
            </a:r>
            <a:r>
              <a:rPr lang="en-US" altLang="zh-CN" sz="1600" kern="0" baseline="-25000" dirty="0" smtClean="0">
                <a:solidFill>
                  <a:prstClr val="black"/>
                </a:solidFill>
              </a:rPr>
              <a:t>s</a:t>
            </a:r>
            <a:r>
              <a:rPr lang="en-US" altLang="zh-CN" sz="1600" kern="0" dirty="0">
                <a:solidFill>
                  <a:prstClr val="black"/>
                </a:solidFill>
              </a:rPr>
              <a:t> </a:t>
            </a:r>
            <a:r>
              <a:rPr lang="en-US" altLang="zh-CN" sz="1600" kern="0" dirty="0" smtClean="0">
                <a:solidFill>
                  <a:prstClr val="black"/>
                </a:solidFill>
              </a:rPr>
              <a:t>is the collection </a:t>
            </a:r>
            <a:r>
              <a:rPr lang="en-US" altLang="zh-CN" sz="1600" kern="0" dirty="0">
                <a:solidFill>
                  <a:prstClr val="black"/>
                </a:solidFill>
              </a:rPr>
              <a:t>of high-priority </a:t>
            </a:r>
            <a:r>
              <a:rPr lang="en-US" altLang="zh-CN" sz="1600" kern="0" dirty="0" smtClean="0">
                <a:solidFill>
                  <a:prstClr val="black"/>
                </a:solidFill>
              </a:rPr>
              <a:t>GCOs </a:t>
            </a:r>
            <a:r>
              <a:rPr lang="en-US" altLang="zh-CN" sz="1600" kern="0" dirty="0">
                <a:solidFill>
                  <a:prstClr val="black"/>
                </a:solidFill>
              </a:rPr>
              <a:t>in the </a:t>
            </a:r>
            <a:r>
              <a:rPr lang="en-US" altLang="zh-CN" sz="1600" i="1" kern="0" dirty="0" err="1">
                <a:solidFill>
                  <a:prstClr val="black"/>
                </a:solidFill>
              </a:rPr>
              <a:t>s</a:t>
            </a:r>
            <a:r>
              <a:rPr lang="en-US" altLang="zh-CN" sz="1600" kern="0" baseline="30000" dirty="0" err="1">
                <a:solidFill>
                  <a:prstClr val="black"/>
                </a:solidFill>
              </a:rPr>
              <a:t>th</a:t>
            </a:r>
            <a:r>
              <a:rPr lang="en-US" altLang="zh-CN" sz="1600" kern="0" dirty="0">
                <a:solidFill>
                  <a:prstClr val="black"/>
                </a:solidFill>
              </a:rPr>
              <a:t> </a:t>
            </a:r>
            <a:r>
              <a:rPr lang="en-US" altLang="zh-CN" sz="1600" kern="0" dirty="0" smtClean="0">
                <a:solidFill>
                  <a:prstClr val="black"/>
                </a:solidFill>
              </a:rPr>
              <a:t>cluster</a:t>
            </a:r>
            <a:endParaRPr lang="en-US" altLang="zh-CN" sz="1600" kern="0" dirty="0">
              <a:solidFill>
                <a:prstClr val="black"/>
              </a:solidFill>
            </a:endParaRPr>
          </a:p>
        </p:txBody>
      </p:sp>
      <p:sp>
        <p:nvSpPr>
          <p:cNvPr id="17" name="TextBox 16"/>
          <p:cNvSpPr txBox="1"/>
          <p:nvPr/>
        </p:nvSpPr>
        <p:spPr>
          <a:xfrm>
            <a:off x="611560" y="2132856"/>
            <a:ext cx="6120680" cy="1569660"/>
          </a:xfrm>
          <a:prstGeom prst="rect">
            <a:avLst/>
          </a:prstGeom>
          <a:noFill/>
        </p:spPr>
        <p:txBody>
          <a:bodyPr wrap="square" rtlCol="0">
            <a:spAutoFit/>
          </a:bodyPr>
          <a:lstStyle/>
          <a:p>
            <a:pPr marL="285750" indent="-285750">
              <a:buFont typeface="Arial" panose="020B0604020202020204" pitchFamily="34" charset="0"/>
              <a:buChar char="•"/>
              <a:defRPr/>
            </a:pPr>
            <a:r>
              <a:rPr lang="en-US" altLang="zh-CN" sz="1600" kern="0" dirty="0" smtClean="0">
                <a:solidFill>
                  <a:prstClr val="black"/>
                </a:solidFill>
              </a:rPr>
              <a:t>Form an</a:t>
            </a:r>
            <a:r>
              <a:rPr lang="en-US" altLang="zh-CN" sz="1600" kern="0" dirty="0">
                <a:solidFill>
                  <a:prstClr val="black"/>
                </a:solidFill>
              </a:rPr>
              <a:t> </a:t>
            </a:r>
            <a:r>
              <a:rPr lang="en-US" altLang="zh-CN" sz="1600" kern="0" dirty="0" smtClean="0">
                <a:solidFill>
                  <a:prstClr val="black"/>
                </a:solidFill>
              </a:rPr>
              <a:t>directed interference graph</a:t>
            </a:r>
          </a:p>
          <a:p>
            <a:pPr>
              <a:defRPr/>
            </a:pPr>
            <a:r>
              <a:rPr lang="en-US" altLang="zh-CN" sz="1600" kern="0" dirty="0">
                <a:solidFill>
                  <a:prstClr val="black"/>
                </a:solidFill>
              </a:rPr>
              <a:t> </a:t>
            </a:r>
            <a:r>
              <a:rPr lang="en-US" altLang="zh-CN" sz="1600" kern="0" dirty="0" smtClean="0">
                <a:solidFill>
                  <a:prstClr val="black"/>
                </a:solidFill>
              </a:rPr>
              <a:t>     G=(V, E, W)</a:t>
            </a:r>
          </a:p>
          <a:p>
            <a:pPr>
              <a:defRPr/>
            </a:pPr>
            <a:r>
              <a:rPr lang="en-US" altLang="zh-CN" sz="1600" kern="0" dirty="0" smtClean="0">
                <a:solidFill>
                  <a:prstClr val="black"/>
                </a:solidFill>
              </a:rPr>
              <a:t>      V: Collections of high-priority GCOs</a:t>
            </a:r>
          </a:p>
          <a:p>
            <a:pPr>
              <a:defRPr/>
            </a:pPr>
            <a:r>
              <a:rPr lang="en-US" altLang="zh-CN" sz="1600" kern="0" dirty="0" smtClean="0">
                <a:solidFill>
                  <a:prstClr val="black"/>
                </a:solidFill>
              </a:rPr>
              <a:t>      E: Collections of the edge between two GCOs</a:t>
            </a:r>
          </a:p>
          <a:p>
            <a:pPr>
              <a:defRPr/>
            </a:pPr>
            <a:r>
              <a:rPr lang="en-US" altLang="zh-CN" sz="1600" kern="0" dirty="0" smtClean="0">
                <a:solidFill>
                  <a:prstClr val="black"/>
                </a:solidFill>
              </a:rPr>
              <a:t>          (two directed edge between any two vertex)</a:t>
            </a:r>
          </a:p>
          <a:p>
            <a:pPr>
              <a:defRPr/>
            </a:pPr>
            <a:r>
              <a:rPr lang="en-US" altLang="zh-CN" sz="1600" kern="0" dirty="0" smtClean="0">
                <a:solidFill>
                  <a:prstClr val="black"/>
                </a:solidFill>
              </a:rPr>
              <a:t>      W: Collections of the weight (i.e., </a:t>
            </a:r>
            <a:r>
              <a:rPr lang="en-US" altLang="zh-CN" sz="1600" i="1" kern="0" dirty="0" err="1" smtClean="0">
                <a:solidFill>
                  <a:prstClr val="black"/>
                </a:solidFill>
              </a:rPr>
              <a:t>w</a:t>
            </a:r>
            <a:r>
              <a:rPr lang="en-US" altLang="zh-CN" sz="1600" i="1" kern="0" baseline="-25000" dirty="0" err="1" smtClean="0">
                <a:solidFill>
                  <a:prstClr val="black"/>
                </a:solidFill>
              </a:rPr>
              <a:t>ij</a:t>
            </a:r>
            <a:r>
              <a:rPr lang="en-US" altLang="zh-CN" sz="1600" kern="0" dirty="0" smtClean="0">
                <a:solidFill>
                  <a:prstClr val="black"/>
                </a:solidFill>
              </a:rPr>
              <a:t>) in each edge </a:t>
            </a:r>
          </a:p>
        </p:txBody>
      </p:sp>
      <p:graphicFrame>
        <p:nvGraphicFramePr>
          <p:cNvPr id="6" name="对象 5"/>
          <p:cNvGraphicFramePr>
            <a:graphicFrameLocks noChangeAspect="1"/>
          </p:cNvGraphicFramePr>
          <p:nvPr>
            <p:extLst>
              <p:ext uri="{D42A27DB-BD31-4B8C-83A1-F6EECF244321}">
                <p14:modId xmlns:p14="http://schemas.microsoft.com/office/powerpoint/2010/main" val="2613058313"/>
              </p:ext>
            </p:extLst>
          </p:nvPr>
        </p:nvGraphicFramePr>
        <p:xfrm>
          <a:off x="2555776" y="4098654"/>
          <a:ext cx="1714208" cy="936104"/>
        </p:xfrm>
        <a:graphic>
          <a:graphicData uri="http://schemas.openxmlformats.org/presentationml/2006/ole">
            <mc:AlternateContent xmlns:mc="http://schemas.openxmlformats.org/markup-compatibility/2006">
              <mc:Choice xmlns:v="urn:schemas-microsoft-com:vml" Requires="v">
                <p:oleObj spid="_x0000_s18442" name="Equation" r:id="rId3" imgW="1117440" imgH="609480" progId="Equation.DSMT4">
                  <p:embed/>
                </p:oleObj>
              </mc:Choice>
              <mc:Fallback>
                <p:oleObj name="Equation" r:id="rId3" imgW="1117440" imgH="609480" progId="Equation.DSMT4">
                  <p:embed/>
                  <p:pic>
                    <p:nvPicPr>
                      <p:cNvPr id="0" name=""/>
                      <p:cNvPicPr/>
                      <p:nvPr/>
                    </p:nvPicPr>
                    <p:blipFill>
                      <a:blip r:embed="rId4"/>
                      <a:stretch>
                        <a:fillRect/>
                      </a:stretch>
                    </p:blipFill>
                    <p:spPr>
                      <a:xfrm>
                        <a:off x="2555776" y="4098654"/>
                        <a:ext cx="1714208" cy="936104"/>
                      </a:xfrm>
                      <a:prstGeom prst="rect">
                        <a:avLst/>
                      </a:prstGeom>
                    </p:spPr>
                  </p:pic>
                </p:oleObj>
              </mc:Fallback>
            </mc:AlternateContent>
          </a:graphicData>
        </a:graphic>
      </p:graphicFrame>
      <p:pic>
        <p:nvPicPr>
          <p:cNvPr id="6656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4" y="1268760"/>
            <a:ext cx="2736304" cy="2851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对象 6"/>
          <p:cNvGraphicFramePr>
            <a:graphicFrameLocks noChangeAspect="1"/>
          </p:cNvGraphicFramePr>
          <p:nvPr>
            <p:extLst>
              <p:ext uri="{D42A27DB-BD31-4B8C-83A1-F6EECF244321}">
                <p14:modId xmlns:p14="http://schemas.microsoft.com/office/powerpoint/2010/main" val="3150375970"/>
              </p:ext>
            </p:extLst>
          </p:nvPr>
        </p:nvGraphicFramePr>
        <p:xfrm>
          <a:off x="2555776" y="5517232"/>
          <a:ext cx="1285875" cy="654050"/>
        </p:xfrm>
        <a:graphic>
          <a:graphicData uri="http://schemas.openxmlformats.org/presentationml/2006/ole">
            <mc:AlternateContent xmlns:mc="http://schemas.openxmlformats.org/markup-compatibility/2006">
              <mc:Choice xmlns:v="urn:schemas-microsoft-com:vml" Requires="v">
                <p:oleObj spid="_x0000_s18443" name="Equation" r:id="rId6" imgW="723600" imgH="368280" progId="Equation.DSMT4">
                  <p:embed/>
                </p:oleObj>
              </mc:Choice>
              <mc:Fallback>
                <p:oleObj name="Equation" r:id="rId6" imgW="723600" imgH="368280" progId="Equation.DSMT4">
                  <p:embed/>
                  <p:pic>
                    <p:nvPicPr>
                      <p:cNvPr id="0" name=""/>
                      <p:cNvPicPr/>
                      <p:nvPr/>
                    </p:nvPicPr>
                    <p:blipFill>
                      <a:blip r:embed="rId7"/>
                      <a:stretch>
                        <a:fillRect/>
                      </a:stretch>
                    </p:blipFill>
                    <p:spPr>
                      <a:xfrm>
                        <a:off x="2555776" y="5517232"/>
                        <a:ext cx="1285875" cy="654050"/>
                      </a:xfrm>
                      <a:prstGeom prst="rect">
                        <a:avLst/>
                      </a:prstGeom>
                    </p:spPr>
                  </p:pic>
                </p:oleObj>
              </mc:Fallback>
            </mc:AlternateContent>
          </a:graphicData>
        </a:graphic>
      </p:graphicFrame>
      <p:sp>
        <p:nvSpPr>
          <p:cNvPr id="8" name="テキスト ボックス 7"/>
          <p:cNvSpPr txBox="1"/>
          <p:nvPr/>
        </p:nvSpPr>
        <p:spPr>
          <a:xfrm>
            <a:off x="107504" y="1268760"/>
            <a:ext cx="5656036" cy="369332"/>
          </a:xfrm>
          <a:prstGeom prst="rect">
            <a:avLst/>
          </a:prstGeom>
          <a:noFill/>
        </p:spPr>
        <p:txBody>
          <a:bodyPr wrap="none" rtlCol="0">
            <a:spAutoFit/>
          </a:bodyPr>
          <a:lstStyle/>
          <a:p>
            <a:r>
              <a:rPr kumimoji="1" lang="en-US" altLang="ja-JP" dirty="0" smtClean="0">
                <a:solidFill>
                  <a:srgbClr val="FF0000"/>
                </a:solidFill>
              </a:rPr>
              <a:t>Please add high level information of  “what is clustering”</a:t>
            </a:r>
            <a:endParaRPr kumimoji="1" lang="ja-JP" altLang="en-US" dirty="0">
              <a:solidFill>
                <a:srgbClr val="FF0000"/>
              </a:solidFill>
            </a:endParaRPr>
          </a:p>
        </p:txBody>
      </p:sp>
      <p:sp>
        <p:nvSpPr>
          <p:cNvPr id="9" name="日期占位符 8"/>
          <p:cNvSpPr>
            <a:spLocks noGrp="1"/>
          </p:cNvSpPr>
          <p:nvPr>
            <p:ph type="dt" idx="15"/>
          </p:nvPr>
        </p:nvSpPr>
        <p:spPr/>
        <p:txBody>
          <a:bodyPr/>
          <a:lstStyle/>
          <a:p>
            <a:r>
              <a:rPr lang="en-US" altLang="zh-CN" smtClean="0"/>
              <a:t>September 2016</a:t>
            </a:r>
            <a:endParaRPr lang="en-GB" dirty="0"/>
          </a:p>
        </p:txBody>
      </p:sp>
      <p:sp>
        <p:nvSpPr>
          <p:cNvPr id="10" name="页脚占位符 9"/>
          <p:cNvSpPr>
            <a:spLocks noGrp="1"/>
          </p:cNvSpPr>
          <p:nvPr>
            <p:ph type="ftr" idx="14"/>
          </p:nvPr>
        </p:nvSpPr>
        <p:spPr/>
        <p:txBody>
          <a:bodyPr/>
          <a:lstStyle/>
          <a:p>
            <a:r>
              <a:rPr lang="en-GB" smtClean="0"/>
              <a:t>Chen SUN, Sony</a:t>
            </a:r>
            <a:endParaRPr lang="en-GB" dirty="0"/>
          </a:p>
        </p:txBody>
      </p:sp>
      <p:sp>
        <p:nvSpPr>
          <p:cNvPr id="11" name="灯片编号占位符 10"/>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859320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15449</TotalTime>
  <Words>1403</Words>
  <Application>Microsoft Office PowerPoint</Application>
  <PresentationFormat>On-screen Show (4:3)</PresentationFormat>
  <Paragraphs>242</Paragraphs>
  <Slides>18</Slides>
  <Notes>4</Notes>
  <HiddenSlides>1</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18</vt:i4>
      </vt:variant>
    </vt:vector>
  </HeadingPairs>
  <TitlesOfParts>
    <vt:vector size="23" baseType="lpstr">
      <vt:lpstr>Office 主题</vt:lpstr>
      <vt:lpstr>Office Theme</vt:lpstr>
      <vt:lpstr>Document</vt:lpstr>
      <vt:lpstr>Visio</vt:lpstr>
      <vt:lpstr>Equation</vt:lpstr>
      <vt:lpstr>CID 161 resolution Spectrum management of GCOs with different priority levels</vt:lpstr>
      <vt:lpstr>Abstract</vt:lpstr>
      <vt:lpstr>Motivation/Introduction</vt:lpstr>
      <vt:lpstr>System Model</vt:lpstr>
      <vt:lpstr>Formulated Problem</vt:lpstr>
      <vt:lpstr>Proposed Initial Solution/Algorithm</vt:lpstr>
      <vt:lpstr>List of Parameters</vt:lpstr>
      <vt:lpstr>Block Diagram of Proposed Solution/Algorithm</vt:lpstr>
      <vt:lpstr>Procedure of Clustering </vt:lpstr>
      <vt:lpstr>Simulation Scenario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544</cp:revision>
  <dcterms:created xsi:type="dcterms:W3CDTF">2015-10-30T01:17:04Z</dcterms:created>
  <dcterms:modified xsi:type="dcterms:W3CDTF">2016-09-12T09:06:02Z</dcterms:modified>
</cp:coreProperties>
</file>