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77" r:id="rId24"/>
    <p:sldId id="331" r:id="rId25"/>
    <p:sldId id="350" r:id="rId26"/>
    <p:sldId id="379" r:id="rId27"/>
    <p:sldId id="378" r:id="rId28"/>
    <p:sldId id="373" r:id="rId29"/>
    <p:sldId id="374" r:id="rId30"/>
    <p:sldId id="381" r:id="rId31"/>
    <p:sldId id="380" r:id="rId32"/>
    <p:sldId id="334" r:id="rId33"/>
    <p:sldId id="369" r:id="rId34"/>
    <p:sldId id="382" r:id="rId35"/>
    <p:sldId id="336" r:id="rId36"/>
    <p:sldId id="351" r:id="rId37"/>
    <p:sldId id="384" r:id="rId38"/>
    <p:sldId id="370" r:id="rId39"/>
    <p:sldId id="383" r:id="rId40"/>
    <p:sldId id="357" r:id="rId41"/>
    <p:sldId id="354" r:id="rId42"/>
    <p:sldId id="339" r:id="rId43"/>
    <p:sldId id="340" r:id="rId44"/>
    <p:sldId id="355" r:id="rId4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77"/>
            <p14:sldId id="331"/>
            <p14:sldId id="350"/>
            <p14:sldId id="379"/>
            <p14:sldId id="378"/>
            <p14:sldId id="373"/>
            <p14:sldId id="374"/>
            <p14:sldId id="381"/>
            <p14:sldId id="380"/>
            <p14:sldId id="334"/>
            <p14:sldId id="369"/>
            <p14:sldId id="382"/>
            <p14:sldId id="336"/>
            <p14:sldId id="351"/>
            <p14:sldId id="384"/>
            <p14:sldId id="370"/>
            <p14:sldId id="383"/>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20" y="2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802.19-16/0141r5</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September 2016 Warsaw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2016-09-15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6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Technical discussions</a:t>
            </a:r>
          </a:p>
          <a:p>
            <a:pPr lvl="1"/>
            <a:r>
              <a:rPr kumimoji="1" lang="fr-FR" altLang="ja-JP" dirty="0" smtClean="0"/>
              <a:t>DCN 19-16/0149r0</a:t>
            </a:r>
            <a:r>
              <a:rPr kumimoji="1" lang="fr-FR" altLang="ja-JP" dirty="0"/>
              <a:t>: </a:t>
            </a:r>
            <a:r>
              <a:rPr kumimoji="1" lang="en-US" altLang="ja-JP" dirty="0"/>
              <a:t>CID 161 resolution: Spectrum management of GCOs with different priority </a:t>
            </a:r>
            <a:r>
              <a:rPr kumimoji="1" lang="en-US" altLang="ja-JP" dirty="0" smtClean="0"/>
              <a:t>levels</a:t>
            </a:r>
            <a:r>
              <a:rPr kumimoji="1" lang="fr-FR" altLang="ja-JP" dirty="0" smtClean="0"/>
              <a:t> (</a:t>
            </a:r>
            <a:r>
              <a:rPr kumimoji="1" lang="fr-FR" altLang="ja-JP" dirty="0"/>
              <a:t>C. Sun</a:t>
            </a:r>
            <a:r>
              <a:rPr kumimoji="1" lang="fr-FR" altLang="ja-JP" dirty="0" smtClean="0"/>
              <a:t>)</a:t>
            </a:r>
          </a:p>
          <a:p>
            <a:pPr lvl="1"/>
            <a:r>
              <a:rPr kumimoji="1" lang="en-US" altLang="ja-JP" dirty="0" smtClean="0"/>
              <a:t>DCN 19-16/0150r0: </a:t>
            </a:r>
            <a:r>
              <a:rPr kumimoji="1" lang="en-US" altLang="ja-JP" dirty="0"/>
              <a:t>CID 161 resolution: Text proposal on the algorithm and parameters for spectrum </a:t>
            </a:r>
            <a:r>
              <a:rPr kumimoji="1" lang="en-US" altLang="ja-JP" dirty="0" smtClean="0"/>
              <a:t>allocation (C. Sun)</a:t>
            </a:r>
            <a:endParaRPr kumimoji="1" lang="fr-FR" altLang="ja-JP" dirty="0"/>
          </a:p>
          <a:p>
            <a:pPr lvl="1"/>
            <a:r>
              <a:rPr kumimoji="1" lang="en-US" altLang="ja-JP" dirty="0"/>
              <a:t>DCN </a:t>
            </a:r>
            <a:r>
              <a:rPr kumimoji="1" lang="en-US" altLang="ja-JP" dirty="0" smtClean="0"/>
              <a:t>19-16/0151r0</a:t>
            </a:r>
            <a:r>
              <a:rPr kumimoji="1" lang="en-US" altLang="ja-JP" dirty="0"/>
              <a:t>: CID162 resolution: Graph based resource </a:t>
            </a:r>
            <a:r>
              <a:rPr kumimoji="1" lang="en-US" altLang="ja-JP" dirty="0" smtClean="0"/>
              <a:t>allocation (C. Sun)</a:t>
            </a:r>
          </a:p>
          <a:p>
            <a:pPr lvl="1"/>
            <a:r>
              <a:rPr kumimoji="1" lang="en-US" altLang="ja-JP" dirty="0" smtClean="0"/>
              <a:t>DCN 19-16/0152r0: </a:t>
            </a:r>
            <a:r>
              <a:rPr kumimoji="1" lang="en-US" altLang="ja-JP" dirty="0"/>
              <a:t>CID 162 resolution: Text proposal on the algorithm and parameters for spectrum allocation based on graph (</a:t>
            </a:r>
            <a:r>
              <a:rPr kumimoji="1" lang="en-US" altLang="ja-JP" dirty="0" smtClean="0"/>
              <a:t>C. Sun)</a:t>
            </a:r>
          </a:p>
          <a:p>
            <a:pPr lvl="1"/>
            <a:r>
              <a:rPr kumimoji="1" lang="en-US" altLang="ja-JP" dirty="0"/>
              <a:t>DCN </a:t>
            </a:r>
            <a:r>
              <a:rPr kumimoji="1" lang="en-US" altLang="ja-JP" dirty="0" smtClean="0"/>
              <a:t>19-16/0153r0</a:t>
            </a:r>
            <a:r>
              <a:rPr kumimoji="1" lang="en-US" altLang="ja-JP" dirty="0"/>
              <a:t>: CID163 resolution: Priority Based Coexistence Management (C. Sun)</a:t>
            </a:r>
          </a:p>
          <a:p>
            <a:pPr lvl="1"/>
            <a:r>
              <a:rPr kumimoji="1" lang="en-US" altLang="ja-JP" dirty="0"/>
              <a:t>DCN </a:t>
            </a:r>
            <a:r>
              <a:rPr kumimoji="1" lang="en-US" altLang="ja-JP" dirty="0" smtClean="0"/>
              <a:t>19-16/0154r0</a:t>
            </a:r>
            <a:r>
              <a:rPr kumimoji="1" lang="en-US" altLang="ja-JP" dirty="0"/>
              <a:t>: CID163 resolution: Text proposal on the priority based coexistence management (C. Sun</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19-16/0141r1.</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July 2016 TG1a meeting</a:t>
            </a:r>
            <a:r>
              <a:rPr kumimoji="1" lang="en-US" altLang="ja-JP" dirty="0"/>
              <a:t>, document </a:t>
            </a:r>
            <a:r>
              <a:rPr kumimoji="1" lang="en-US" altLang="ja-JP" dirty="0" smtClean="0"/>
              <a:t>19-16/0132r0, teleconference call minutes on Aug. 31, 2016, document 19-16/0137r0</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September </a:t>
            </a:r>
            <a:r>
              <a:rPr kumimoji="1" lang="en-US" altLang="ja-JP" dirty="0"/>
              <a:t>2016 TG1a Opening </a:t>
            </a:r>
            <a:r>
              <a:rPr kumimoji="1" lang="en-US" altLang="ja-JP" dirty="0" smtClean="0"/>
              <a:t>Report (doc. 19-16/0142r0)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478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P802.19.1a-D0.4</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P802.19.1a-D0.4 as the candidate draft.</a:t>
            </a:r>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Revisited contributions</a:t>
            </a:r>
          </a:p>
          <a:p>
            <a:pPr lvl="1"/>
            <a:r>
              <a:rPr kumimoji="1" lang="en-US" altLang="ja-JP" dirty="0" smtClean="0"/>
              <a:t>DCN 19-16/0123r1: Comment resolution on CID91 (S. Furuichi)</a:t>
            </a:r>
          </a:p>
          <a:p>
            <a:pPr lvl="1"/>
            <a:r>
              <a:rPr kumimoji="1" lang="en-US" altLang="ja-JP" dirty="0" smtClean="0"/>
              <a:t>DCN 19-16/0135r3: Comment resolutions [CID78, 79, 82, 97] (C. Sun)</a:t>
            </a:r>
          </a:p>
          <a:p>
            <a:pPr lvl="1"/>
            <a:endParaRPr kumimoji="1" lang="en-US" altLang="ja-JP" dirty="0"/>
          </a:p>
          <a:p>
            <a:r>
              <a:rPr kumimoji="1" lang="en-US" altLang="ja-JP" dirty="0" smtClean="0"/>
              <a:t>New contributions</a:t>
            </a:r>
          </a:p>
          <a:p>
            <a:pPr lvl="1"/>
            <a:r>
              <a:rPr kumimoji="1" lang="en-US" altLang="ja-JP" dirty="0"/>
              <a:t>DCN 19-16/0148r0: Comment resolutions of CID 96</a:t>
            </a:r>
            <a:r>
              <a:rPr kumimoji="1" lang="ja-JP" altLang="en-US" dirty="0"/>
              <a:t> </a:t>
            </a:r>
            <a:r>
              <a:rPr kumimoji="1" lang="en-US" altLang="ja-JP" dirty="0"/>
              <a:t>(C. Sun</a:t>
            </a:r>
            <a:r>
              <a:rPr kumimoji="1" lang="en-US" altLang="ja-JP" dirty="0" smtClean="0"/>
              <a:t>)</a:t>
            </a:r>
          </a:p>
          <a:p>
            <a:pPr lvl="1"/>
            <a:r>
              <a:rPr kumimoji="1" lang="en-US" altLang="ja-JP" dirty="0"/>
              <a:t>DCN 19-16/0145r0: Comment resolution on CID42 (S. Furuichi)</a:t>
            </a:r>
          </a:p>
          <a:p>
            <a:pPr lvl="1"/>
            <a:r>
              <a:rPr kumimoji="1" lang="en-US" altLang="ja-JP" dirty="0"/>
              <a:t>DCN 19-16/0146r0: Comment resolution on CID68 (S. Furuichi)</a:t>
            </a:r>
          </a:p>
          <a:p>
            <a:pPr lvl="1"/>
            <a:r>
              <a:rPr kumimoji="1" lang="en-US" altLang="ja-JP" dirty="0"/>
              <a:t>DCN 19-16/0147r0: Comment resolutions on CID124 and CID125 (S. Furuichi)</a:t>
            </a:r>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a:t>
            </a:r>
            <a:r>
              <a:rPr kumimoji="1" lang="fr-FR" altLang="ja-JP" dirty="0" smtClean="0"/>
              <a:t> presentations</a:t>
            </a:r>
          </a:p>
          <a:p>
            <a:pPr lvl="1"/>
            <a:r>
              <a:rPr kumimoji="1" lang="fr-FR" altLang="ja-JP" dirty="0" smtClean="0"/>
              <a:t>DCN </a:t>
            </a:r>
            <a:r>
              <a:rPr kumimoji="1" lang="fr-FR" altLang="ja-JP" dirty="0"/>
              <a:t>19-16/0149r0: </a:t>
            </a:r>
            <a:r>
              <a:rPr kumimoji="1" lang="en-US" altLang="ja-JP" dirty="0"/>
              <a:t>CID 161 resolution: Spectrum management of GCOs with different priority levels</a:t>
            </a:r>
            <a:r>
              <a:rPr kumimoji="1" lang="fr-FR" altLang="ja-JP" dirty="0"/>
              <a:t> (C. Sun)</a:t>
            </a:r>
          </a:p>
          <a:p>
            <a:pPr lvl="1"/>
            <a:r>
              <a:rPr kumimoji="1" lang="en-US" altLang="ja-JP" dirty="0"/>
              <a:t>DCN 19-16/0150r0: CID 161 resolution: Text proposal on the algorithm and parameters for spectrum allocation (C. Sun</a:t>
            </a:r>
            <a:r>
              <a:rPr kumimoji="1" lang="en-US" altLang="ja-JP" dirty="0" smtClean="0"/>
              <a:t>)</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7443937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endParaRPr kumimoji="1" lang="en-US" altLang="ja-JP" dirty="0"/>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19-16/0141r2.</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192516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 presentations</a:t>
            </a:r>
          </a:p>
          <a:p>
            <a:pPr lvl="1"/>
            <a:r>
              <a:rPr kumimoji="1" lang="en-US" altLang="ja-JP" dirty="0" smtClean="0"/>
              <a:t>DCN </a:t>
            </a:r>
            <a:r>
              <a:rPr kumimoji="1" lang="en-US" altLang="ja-JP" dirty="0"/>
              <a:t>19-16/0151r0: CID162 resolution: Graph based resource allocation (C. Sun)</a:t>
            </a:r>
          </a:p>
          <a:p>
            <a:pPr lvl="1"/>
            <a:r>
              <a:rPr kumimoji="1" lang="en-US" altLang="ja-JP" dirty="0"/>
              <a:t>DCN 19-16/0152r0: CID 162 resolution: Text proposal on the algorithm and parameters for spectrum allocation based on graph (C. Sun)</a:t>
            </a:r>
          </a:p>
          <a:p>
            <a:pPr lvl="1"/>
            <a:r>
              <a:rPr kumimoji="1" lang="en-US" altLang="ja-JP" dirty="0"/>
              <a:t>DCN 19-16/0153r0: CID163 resolution: Priority Based Coexistence Management (C. Sun)</a:t>
            </a:r>
          </a:p>
          <a:p>
            <a:pPr lvl="1"/>
            <a:r>
              <a:rPr kumimoji="1" lang="en-US" altLang="ja-JP" dirty="0"/>
              <a:t>DCN 19-16/0154r0: CID163 resolution: Text proposal on the priority based coexistence management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83222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309769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a:t>Revisit comments resolution from TG review</a:t>
            </a:r>
          </a:p>
          <a:p>
            <a:r>
              <a:rPr kumimoji="1" lang="en-US" altLang="ja-JP" dirty="0"/>
              <a:t>Revisit text 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511347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19-16/0141r3.</a:t>
            </a:r>
          </a:p>
          <a:p>
            <a:pPr lvl="1"/>
            <a:endParaRPr kumimoji="1" lang="en-US" altLang="ja-JP" dirty="0" smtClean="0"/>
          </a:p>
          <a:p>
            <a:pPr lvl="1"/>
            <a:r>
              <a:rPr kumimoji="1" lang="en-US" altLang="ja-JP" dirty="0"/>
              <a:t>Approved by unanimous consent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2340150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Comments </a:t>
            </a:r>
            <a:r>
              <a:rPr kumimoji="1" lang="en-US" altLang="ja-JP" dirty="0"/>
              <a:t>resolution from TG </a:t>
            </a:r>
            <a:r>
              <a:rPr kumimoji="1" lang="en-US" altLang="ja-JP" dirty="0" smtClean="0"/>
              <a:t>review</a:t>
            </a:r>
          </a:p>
          <a:p>
            <a:pPr lvl="1"/>
            <a:r>
              <a:rPr kumimoji="1" lang="en-US" altLang="ja-JP" dirty="0">
                <a:solidFill>
                  <a:schemeClr val="bg1">
                    <a:lumMod val="85000"/>
                  </a:schemeClr>
                </a:solidFill>
              </a:rPr>
              <a:t>DCN </a:t>
            </a:r>
            <a:r>
              <a:rPr kumimoji="1" lang="en-US" altLang="ja-JP" dirty="0" smtClean="0">
                <a:solidFill>
                  <a:schemeClr val="bg1">
                    <a:lumMod val="85000"/>
                  </a:schemeClr>
                </a:solidFill>
              </a:rPr>
              <a:t>19-16/0147r1: </a:t>
            </a:r>
            <a:r>
              <a:rPr kumimoji="1" lang="en-US" altLang="ja-JP" dirty="0">
                <a:solidFill>
                  <a:schemeClr val="bg1">
                    <a:lumMod val="85000"/>
                  </a:schemeClr>
                </a:solidFill>
              </a:rPr>
              <a:t>Comment resolutions on CID124 and CID125 (S. Furuichi)</a:t>
            </a:r>
          </a:p>
          <a:p>
            <a:pPr lvl="1"/>
            <a:r>
              <a:rPr kumimoji="1" lang="en-US" altLang="ja-JP" dirty="0"/>
              <a:t>DCN </a:t>
            </a:r>
            <a:r>
              <a:rPr kumimoji="1" lang="en-US" altLang="ja-JP" dirty="0" smtClean="0"/>
              <a:t>19-16/0147r2: </a:t>
            </a:r>
            <a:r>
              <a:rPr kumimoji="1" lang="en-US" altLang="ja-JP" dirty="0"/>
              <a:t>Comment resolutions on CID124 and CID125 (S. Furuichi)</a:t>
            </a:r>
          </a:p>
          <a:p>
            <a:pPr lvl="1"/>
            <a:endParaRPr kumimoji="1" lang="en-US" altLang="ja-JP" dirty="0"/>
          </a:p>
          <a:p>
            <a:r>
              <a:rPr kumimoji="1" lang="en-US" altLang="ja-JP" dirty="0" smtClean="0"/>
              <a:t>Text </a:t>
            </a:r>
            <a:r>
              <a:rPr kumimoji="1" lang="en-US" altLang="ja-JP" dirty="0"/>
              <a:t>proposals</a:t>
            </a:r>
          </a:p>
          <a:p>
            <a:pPr lvl="1"/>
            <a:r>
              <a:rPr kumimoji="1" lang="en-US" altLang="ja-JP" dirty="0">
                <a:solidFill>
                  <a:schemeClr val="bg1">
                    <a:lumMod val="85000"/>
                  </a:schemeClr>
                </a:solidFill>
              </a:rPr>
              <a:t>DCN </a:t>
            </a:r>
            <a:r>
              <a:rPr kumimoji="1" lang="en-US" altLang="ja-JP" dirty="0" smtClean="0">
                <a:solidFill>
                  <a:schemeClr val="bg1">
                    <a:lumMod val="85000"/>
                  </a:schemeClr>
                </a:solidFill>
              </a:rPr>
              <a:t>19-16/0150r1: </a:t>
            </a:r>
            <a:r>
              <a:rPr kumimoji="1" lang="en-US" altLang="ja-JP" dirty="0">
                <a:solidFill>
                  <a:schemeClr val="bg1">
                    <a:lumMod val="85000"/>
                  </a:schemeClr>
                </a:solidFill>
              </a:rPr>
              <a:t>CID 161 resolution: Text proposal on the algorithm and parameters for spectrum allocation (C. Sun</a:t>
            </a:r>
            <a:r>
              <a:rPr kumimoji="1" lang="en-US" altLang="ja-JP" dirty="0" smtClean="0">
                <a:solidFill>
                  <a:schemeClr val="bg1">
                    <a:lumMod val="85000"/>
                  </a:schemeClr>
                </a:solidFill>
              </a:rPr>
              <a:t>)</a:t>
            </a:r>
          </a:p>
          <a:p>
            <a:pPr lvl="1"/>
            <a:r>
              <a:rPr kumimoji="1" lang="en-US" altLang="ja-JP" dirty="0"/>
              <a:t>DCN </a:t>
            </a:r>
            <a:r>
              <a:rPr kumimoji="1" lang="en-US" altLang="ja-JP" dirty="0" smtClean="0"/>
              <a:t>19-16/0150r2: </a:t>
            </a:r>
            <a:r>
              <a:rPr kumimoji="1" lang="en-US" altLang="ja-JP" dirty="0"/>
              <a:t>CID 161 resolution: Text proposal on the algorithm and parameters for spectrum allocation (C. Sun</a:t>
            </a:r>
            <a:r>
              <a:rPr kumimoji="1" lang="en-US" altLang="ja-JP" dirty="0" smtClean="0"/>
              <a:t>)</a:t>
            </a:r>
            <a:endParaRPr kumimoji="1" lang="fr-FR" altLang="ja-JP" dirty="0"/>
          </a:p>
          <a:p>
            <a:pPr lvl="1"/>
            <a:r>
              <a:rPr kumimoji="1" lang="en-US" altLang="ja-JP" dirty="0" smtClean="0"/>
              <a:t>DCN 19-16/0152r1: </a:t>
            </a:r>
            <a:r>
              <a:rPr kumimoji="1" lang="en-US" altLang="ja-JP" dirty="0"/>
              <a:t>CID 162 resolution: Text proposal on the algorithm and parameters for spectrum allocation based on graph (C. Sun)</a:t>
            </a:r>
          </a:p>
          <a:p>
            <a:pPr lvl="1"/>
            <a:r>
              <a:rPr kumimoji="1" lang="en-US" altLang="ja-JP" dirty="0" smtClean="0">
                <a:solidFill>
                  <a:schemeClr val="bg1">
                    <a:lumMod val="85000"/>
                  </a:schemeClr>
                </a:solidFill>
              </a:rPr>
              <a:t>DCN 19-16/0154r1: </a:t>
            </a:r>
            <a:r>
              <a:rPr kumimoji="1" lang="en-US" altLang="ja-JP" dirty="0">
                <a:solidFill>
                  <a:schemeClr val="bg1">
                    <a:lumMod val="85000"/>
                  </a:schemeClr>
                </a:solidFill>
              </a:rPr>
              <a:t>CID163 resolution: Text proposal on the priority based coexistence management (C. Sun</a:t>
            </a:r>
            <a:r>
              <a:rPr kumimoji="1" lang="en-US" altLang="ja-JP" dirty="0" smtClean="0">
                <a:solidFill>
                  <a:schemeClr val="bg1">
                    <a:lumMod val="85000"/>
                  </a:schemeClr>
                </a:solidFill>
              </a:rPr>
              <a:t>)</a:t>
            </a:r>
          </a:p>
          <a:p>
            <a:pPr lvl="1"/>
            <a:r>
              <a:rPr kumimoji="1" lang="en-US" altLang="ja-JP" dirty="0"/>
              <a:t>DCN </a:t>
            </a:r>
            <a:r>
              <a:rPr kumimoji="1" lang="en-US" altLang="ja-JP" dirty="0" smtClean="0"/>
              <a:t>19-16/0154r2: </a:t>
            </a:r>
            <a:r>
              <a:rPr kumimoji="1" lang="en-US" altLang="ja-JP" dirty="0"/>
              <a:t>CID163 resolution: Text proposal on the priority based coexistence management (C. Sun)</a:t>
            </a:r>
          </a:p>
          <a:p>
            <a:pPr lvl="1"/>
            <a:endParaRPr kumimoji="1" lang="en-US" altLang="ja-JP" dirty="0"/>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2312264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19-16/0141r4.</a:t>
            </a:r>
          </a:p>
          <a:p>
            <a:pPr lvl="1"/>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87044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project 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to instruct </a:t>
            </a:r>
            <a:r>
              <a:rPr kumimoji="1" lang="en-US" altLang="ja-JP" dirty="0"/>
              <a:t>the TG editor to </a:t>
            </a:r>
            <a:r>
              <a:rPr kumimoji="1" lang="en-US" altLang="ja-JP" dirty="0" smtClean="0"/>
              <a:t>implement editorial comments CID53, CID54, CID56 and CID62 of DCN 19-16/0115r5</a:t>
            </a:r>
            <a:r>
              <a:rPr kumimoji="1" lang="en-US" altLang="ja-JP" dirty="0"/>
              <a:t> </a:t>
            </a:r>
            <a:r>
              <a:rPr kumimoji="1" lang="en-US" altLang="ja-JP" dirty="0" smtClean="0"/>
              <a:t>and update to the </a:t>
            </a:r>
            <a:r>
              <a:rPr kumimoji="1" lang="en-US" altLang="ja-JP" dirty="0"/>
              <a:t>IEEE P802.19.1a candidate draft D0.5 by October 7, 2016</a:t>
            </a:r>
            <a:r>
              <a:rPr kumimoji="1" lang="en-US" altLang="ja-JP" dirty="0" smtClean="0"/>
              <a:t>.</a:t>
            </a:r>
          </a:p>
          <a:p>
            <a:pPr lvl="1"/>
            <a:endParaRPr kumimoji="1" lang="en-US" altLang="ja-JP" dirty="0"/>
          </a:p>
          <a:p>
            <a:pPr lvl="1"/>
            <a:r>
              <a:rPr kumimoji="1" lang="ja-JP" altLang="en-US" dirty="0"/>
              <a:t>Ｍ</a:t>
            </a:r>
            <a:r>
              <a:rPr kumimoji="1" lang="en-US" altLang="ja-JP" dirty="0"/>
              <a:t>oved </a:t>
            </a:r>
            <a:r>
              <a:rPr kumimoji="1" lang="en-US" altLang="ja-JP" dirty="0" smtClean="0"/>
              <a:t>by</a:t>
            </a:r>
            <a:r>
              <a:rPr kumimoji="1" lang="ja-JP" altLang="en-US" dirty="0"/>
              <a:t> </a:t>
            </a:r>
            <a:r>
              <a:rPr kumimoji="1" lang="en-US" altLang="ja-JP" dirty="0" smtClean="0"/>
              <a:t>S. Furuichi</a:t>
            </a:r>
            <a:endParaRPr kumimoji="1" lang="en-US" altLang="ja-JP" dirty="0"/>
          </a:p>
          <a:p>
            <a:pPr lvl="1"/>
            <a:r>
              <a:rPr kumimoji="1" lang="en-US" altLang="ja-JP" dirty="0"/>
              <a:t>Seconded </a:t>
            </a:r>
            <a:r>
              <a:rPr kumimoji="1" lang="en-US" altLang="ja-JP" dirty="0" smtClean="0"/>
              <a:t>by C. Sun</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2151545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a:t>
            </a:r>
            <a:r>
              <a:rPr kumimoji="1" lang="en-US" altLang="ja-JP" dirty="0" smtClean="0"/>
              <a:t>DCN 19-16/0123r1</a:t>
            </a:r>
            <a:r>
              <a:rPr kumimoji="1" lang="en-US" altLang="ja-JP" dirty="0"/>
              <a:t>, </a:t>
            </a:r>
            <a:r>
              <a:rPr kumimoji="1" lang="en-US" altLang="ja-JP" dirty="0" smtClean="0"/>
              <a:t>19-16/0135r3, 19-16/0145r0, 19-16/0146r0, 19-16/0147r2, 19-16/0148r0, 19-16/0150r2, 19-16/0152r1 and 19-16/0154r2 instruct </a:t>
            </a:r>
            <a:r>
              <a:rPr kumimoji="1" lang="en-US" altLang="ja-JP" dirty="0"/>
              <a:t>the TG editor to implement approved text proposals and update </a:t>
            </a:r>
            <a:r>
              <a:rPr kumimoji="1" lang="en-US" altLang="ja-JP" dirty="0" smtClean="0"/>
              <a:t>to the </a:t>
            </a:r>
            <a:r>
              <a:rPr kumimoji="1" lang="en-US" altLang="ja-JP" dirty="0"/>
              <a:t>IEEE P802.19.1a candidate draft </a:t>
            </a:r>
            <a:r>
              <a:rPr kumimoji="1" lang="en-US" altLang="ja-JP" dirty="0" smtClean="0"/>
              <a:t>D0.5 </a:t>
            </a:r>
            <a:r>
              <a:rPr kumimoji="1" lang="en-US" altLang="ja-JP" dirty="0"/>
              <a:t>by </a:t>
            </a:r>
            <a:r>
              <a:rPr kumimoji="1" lang="en-US" altLang="ja-JP" dirty="0" smtClean="0"/>
              <a:t>October 7, </a:t>
            </a:r>
            <a:r>
              <a:rPr kumimoji="1" lang="en-US" altLang="ja-JP" dirty="0"/>
              <a:t>2016.</a:t>
            </a:r>
          </a:p>
          <a:p>
            <a:pPr marL="487693" lvl="1" indent="0">
              <a:buNone/>
            </a:pPr>
            <a:endParaRPr kumimoji="1" lang="en-US" altLang="ja-JP" dirty="0" smtClean="0"/>
          </a:p>
          <a:p>
            <a:pPr lvl="1"/>
            <a:r>
              <a:rPr kumimoji="1" lang="ja-JP" altLang="en-US" dirty="0" smtClean="0"/>
              <a:t>Ｍ</a:t>
            </a:r>
            <a:r>
              <a:rPr kumimoji="1" lang="en-US" altLang="ja-JP" dirty="0" smtClean="0"/>
              <a:t>oved </a:t>
            </a:r>
            <a:r>
              <a:rPr kumimoji="1" lang="en-US" altLang="ja-JP" dirty="0" smtClean="0"/>
              <a:t>by C. Sun</a:t>
            </a:r>
            <a:endParaRPr kumimoji="1" lang="en-US" altLang="ja-JP" dirty="0" smtClean="0"/>
          </a:p>
          <a:p>
            <a:pPr lvl="1"/>
            <a:r>
              <a:rPr kumimoji="1" lang="en-US" altLang="ja-JP" dirty="0" smtClean="0"/>
              <a:t>Seconded </a:t>
            </a:r>
            <a:r>
              <a:rPr kumimoji="1" lang="en-US" altLang="ja-JP" dirty="0" smtClean="0"/>
              <a:t>by S. Furuichi</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#4</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run </a:t>
            </a:r>
            <a:r>
              <a:rPr kumimoji="1" lang="en-US" altLang="ja-JP" dirty="0" smtClean="0"/>
              <a:t>the second </a:t>
            </a:r>
            <a:r>
              <a:rPr kumimoji="1" lang="en-US" altLang="ja-JP" dirty="0"/>
              <a:t>task group review for comments collection from </a:t>
            </a:r>
            <a:r>
              <a:rPr kumimoji="1" lang="en-US" altLang="ja-JP" dirty="0" smtClean="0"/>
              <a:t>October 10, </a:t>
            </a:r>
            <a:r>
              <a:rPr kumimoji="1" lang="en-US" altLang="ja-JP" dirty="0"/>
              <a:t>2016 to </a:t>
            </a:r>
            <a:r>
              <a:rPr kumimoji="1" lang="en-US" altLang="ja-JP" dirty="0" smtClean="0"/>
              <a:t>October 28, </a:t>
            </a:r>
            <a:r>
              <a:rPr kumimoji="1" lang="en-US" altLang="ja-JP" dirty="0"/>
              <a:t>2016 using the IEEE P802.19.1a candidate draft </a:t>
            </a:r>
            <a:r>
              <a:rPr kumimoji="1" lang="en-US" altLang="ja-JP" dirty="0" smtClean="0"/>
              <a:t>D0.5</a:t>
            </a:r>
            <a:endParaRPr kumimoji="1" lang="en-US" altLang="ja-JP" dirty="0"/>
          </a:p>
          <a:p>
            <a:pPr lvl="1"/>
            <a:endParaRPr kumimoji="1" lang="en-US" altLang="ja-JP" dirty="0" smtClean="0"/>
          </a:p>
          <a:p>
            <a:pPr lvl="1"/>
            <a:r>
              <a:rPr kumimoji="1" lang="ja-JP" altLang="en-US" dirty="0"/>
              <a:t>Ｍ</a:t>
            </a:r>
            <a:r>
              <a:rPr kumimoji="1" lang="en-US" altLang="ja-JP" dirty="0"/>
              <a:t>oved </a:t>
            </a:r>
            <a:r>
              <a:rPr kumimoji="1" lang="en-US" altLang="ja-JP" dirty="0" smtClean="0"/>
              <a:t>by C. </a:t>
            </a:r>
            <a:r>
              <a:rPr kumimoji="1" lang="en-US" altLang="ja-JP" dirty="0" smtClean="0"/>
              <a:t>Sun</a:t>
            </a:r>
            <a:endParaRPr kumimoji="1" lang="en-US" altLang="ja-JP" dirty="0"/>
          </a:p>
          <a:p>
            <a:pPr lvl="1"/>
            <a:r>
              <a:rPr kumimoji="1" lang="en-US" altLang="ja-JP" dirty="0"/>
              <a:t>Seconded </a:t>
            </a:r>
            <a:r>
              <a:rPr kumimoji="1" lang="en-US" altLang="ja-JP" dirty="0" smtClean="0"/>
              <a:t>by S. Furuichi</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Continue to resolve comments from TG review</a:t>
            </a:r>
          </a:p>
          <a:p>
            <a:r>
              <a:rPr kumimoji="1" lang="en-US" altLang="ja-JP" dirty="0"/>
              <a:t>Move to WG Letter </a:t>
            </a:r>
            <a:r>
              <a:rPr kumimoji="1" lang="en-US" altLang="ja-JP" dirty="0" smtClean="0"/>
              <a:t>Ballot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Nov. 2,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P802.19.1a-D0.4</a:t>
            </a:r>
          </a:p>
          <a:p>
            <a:r>
              <a:rPr kumimoji="1" lang="en-US" altLang="ja-JP" dirty="0" smtClean="0"/>
              <a:t>Comments resolution from TG review</a:t>
            </a:r>
          </a:p>
          <a:p>
            <a:r>
              <a:rPr kumimoji="1" lang="en-US" altLang="ja-JP" dirty="0"/>
              <a:t>Technical 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P802.19.1a-D0.4</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a:p>
            <a:pPr lvl="1"/>
            <a:r>
              <a:rPr kumimoji="1" lang="en-US" altLang="ja-JP" dirty="0" smtClean="0"/>
              <a:t>Chen Sun for secretary in this week</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r>
              <a:rPr kumimoji="1" lang="en-US" altLang="ja-JP" dirty="0"/>
              <a:t>DCN </a:t>
            </a:r>
            <a:r>
              <a:rPr kumimoji="1" lang="en-US" altLang="ja-JP" dirty="0" smtClean="0"/>
              <a:t>19-16/0123r1</a:t>
            </a:r>
            <a:r>
              <a:rPr kumimoji="1" lang="en-US" altLang="ja-JP" dirty="0"/>
              <a:t>: Comment resolution on </a:t>
            </a:r>
            <a:r>
              <a:rPr kumimoji="1" lang="en-US" altLang="ja-JP" dirty="0" smtClean="0"/>
              <a:t>CID91 (S. Furuichi)</a:t>
            </a:r>
            <a:endParaRPr kumimoji="1" lang="en-US" altLang="ja-JP" dirty="0"/>
          </a:p>
          <a:p>
            <a:pPr lvl="1"/>
            <a:r>
              <a:rPr kumimoji="1" lang="en-US" altLang="ja-JP" dirty="0" smtClean="0"/>
              <a:t>DCN 19-16/0135r3: Comment resolutions [CID78, 79, 82, 97] (C. Sun)</a:t>
            </a:r>
          </a:p>
          <a:p>
            <a:pPr lvl="1"/>
            <a:endParaRPr kumimoji="1" lang="en-US" altLang="ja-JP" dirty="0"/>
          </a:p>
          <a:p>
            <a:pPr lvl="1"/>
            <a:r>
              <a:rPr kumimoji="1" lang="en-US" altLang="ja-JP" dirty="0" smtClean="0"/>
              <a:t>DCN 19-16/0145r0: Comment resolution on CID42 (S. Furuichi)</a:t>
            </a:r>
          </a:p>
          <a:p>
            <a:pPr lvl="1"/>
            <a:r>
              <a:rPr kumimoji="1" lang="en-US" altLang="ja-JP" dirty="0" smtClean="0"/>
              <a:t>DCN 19-16/0146r0: Comment resolution on CID68 (S. Furuichi)</a:t>
            </a:r>
          </a:p>
          <a:p>
            <a:pPr lvl="1"/>
            <a:r>
              <a:rPr kumimoji="1" lang="en-US" altLang="ja-JP" dirty="0" smtClean="0"/>
              <a:t>DCN 19-16/0147r0: Comment resolutions on CID124 and CID125 (S. Furuichi)</a:t>
            </a:r>
          </a:p>
          <a:p>
            <a:pPr lvl="1"/>
            <a:r>
              <a:rPr kumimoji="1" lang="en-US" altLang="ja-JP" dirty="0" smtClean="0"/>
              <a:t>DCN 19-16/0148r0: </a:t>
            </a:r>
            <a:r>
              <a:rPr kumimoji="1" lang="en-US" altLang="ja-JP" dirty="0"/>
              <a:t>Comment resolutions of CID </a:t>
            </a:r>
            <a:r>
              <a:rPr kumimoji="1" lang="en-US" altLang="ja-JP" dirty="0" smtClean="0"/>
              <a:t>96</a:t>
            </a:r>
            <a:r>
              <a:rPr kumimoji="1" lang="ja-JP" altLang="en-US" dirty="0"/>
              <a:t> </a:t>
            </a:r>
            <a:r>
              <a:rPr kumimoji="1" lang="en-US" altLang="ja-JP" dirty="0" smtClean="0"/>
              <a:t>(C. Sun)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8535</TotalTime>
  <Words>1681</Words>
  <Application>Microsoft Office PowerPoint</Application>
  <PresentationFormat>ユーザー設定</PresentationFormat>
  <Paragraphs>341</Paragraphs>
  <Slides>44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44</vt:i4>
      </vt:variant>
    </vt:vector>
  </HeadingPairs>
  <TitlesOfParts>
    <vt:vector size="46" baseType="lpstr">
      <vt:lpstr>Office Theme</vt:lpstr>
      <vt:lpstr>Document</vt:lpstr>
      <vt:lpstr>TG1a September 2016 Warsaw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P802.19.1a-D0.4</vt:lpstr>
      <vt:lpstr>Motion #1</vt:lpstr>
      <vt:lpstr>Comments resolution from TG review</vt:lpstr>
      <vt:lpstr>Technical presentations and text proposals</vt:lpstr>
      <vt:lpstr>PowerPoint プレゼンテーション</vt:lpstr>
      <vt:lpstr>Agenda for Tuesday PM1</vt:lpstr>
      <vt:lpstr>Approval of agenda</vt:lpstr>
      <vt:lpstr>Technical presentations and text proposals</vt:lpstr>
      <vt:lpstr>PowerPoint プレゼンテーション</vt:lpstr>
      <vt:lpstr>Agenda for Wednesday AM1</vt:lpstr>
      <vt:lpstr>Approval of agenda</vt:lpstr>
      <vt:lpstr>Revisit</vt:lpstr>
      <vt:lpstr>PowerPoint プレゼンテーション</vt:lpstr>
      <vt:lpstr>Agenda for Wednesday PM1</vt:lpstr>
      <vt:lpstr>Approval of agenda</vt:lpstr>
      <vt:lpstr>PowerPoint プレゼンテーション</vt:lpstr>
      <vt:lpstr>Agenda for Thursday PM1</vt:lpstr>
      <vt:lpstr>Motion #2</vt:lpstr>
      <vt:lpstr>Motion #3</vt:lpstr>
      <vt:lpstr>Motion #4</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441</cp:revision>
  <cp:lastPrinted>2014-11-08T20:15:38Z</cp:lastPrinted>
  <dcterms:created xsi:type="dcterms:W3CDTF">2014-10-30T17:06:39Z</dcterms:created>
  <dcterms:modified xsi:type="dcterms:W3CDTF">2016-09-15T11:44:50Z</dcterms:modified>
</cp:coreProperties>
</file>