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4"/>
  </p:notesMasterIdLst>
  <p:handoutMasterIdLst>
    <p:handoutMasterId r:id="rId45"/>
  </p:handoutMasterIdLst>
  <p:sldIdLst>
    <p:sldId id="256" r:id="rId2"/>
    <p:sldId id="324" r:id="rId3"/>
    <p:sldId id="316" r:id="rId4"/>
    <p:sldId id="345" r:id="rId5"/>
    <p:sldId id="364" r:id="rId6"/>
    <p:sldId id="325" r:id="rId7"/>
    <p:sldId id="321" r:id="rId8"/>
    <p:sldId id="322" r:id="rId9"/>
    <p:sldId id="368" r:id="rId10"/>
    <p:sldId id="327" r:id="rId11"/>
    <p:sldId id="358" r:id="rId12"/>
    <p:sldId id="346" r:id="rId13"/>
    <p:sldId id="326" r:id="rId14"/>
    <p:sldId id="344" r:id="rId15"/>
    <p:sldId id="341" r:id="rId16"/>
    <p:sldId id="342" r:id="rId17"/>
    <p:sldId id="343" r:id="rId18"/>
    <p:sldId id="323" r:id="rId19"/>
    <p:sldId id="352" r:id="rId20"/>
    <p:sldId id="359" r:id="rId21"/>
    <p:sldId id="360" r:id="rId22"/>
    <p:sldId id="366" r:id="rId23"/>
    <p:sldId id="377" r:id="rId24"/>
    <p:sldId id="331" r:id="rId25"/>
    <p:sldId id="350" r:id="rId26"/>
    <p:sldId id="379" r:id="rId27"/>
    <p:sldId id="378" r:id="rId28"/>
    <p:sldId id="373" r:id="rId29"/>
    <p:sldId id="374" r:id="rId30"/>
    <p:sldId id="381" r:id="rId31"/>
    <p:sldId id="380" r:id="rId32"/>
    <p:sldId id="334" r:id="rId33"/>
    <p:sldId id="369" r:id="rId34"/>
    <p:sldId id="382" r:id="rId35"/>
    <p:sldId id="336" r:id="rId36"/>
    <p:sldId id="351" r:id="rId37"/>
    <p:sldId id="370" r:id="rId38"/>
    <p:sldId id="357" r:id="rId39"/>
    <p:sldId id="354" r:id="rId40"/>
    <p:sldId id="339" r:id="rId41"/>
    <p:sldId id="340" r:id="rId42"/>
    <p:sldId id="355" r:id="rId43"/>
  </p:sldIdLst>
  <p:sldSz cx="9753600" cy="7315200"/>
  <p:notesSz cx="6934200" cy="9280525"/>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既定のセクション" id="{991B5283-E63A-4B0E-9A2C-159C6939DD67}">
          <p14:sldIdLst>
            <p14:sldId id="256"/>
            <p14:sldId id="324"/>
            <p14:sldId id="316"/>
            <p14:sldId id="345"/>
            <p14:sldId id="364"/>
            <p14:sldId id="325"/>
            <p14:sldId id="321"/>
            <p14:sldId id="322"/>
            <p14:sldId id="368"/>
            <p14:sldId id="327"/>
            <p14:sldId id="358"/>
            <p14:sldId id="346"/>
            <p14:sldId id="326"/>
            <p14:sldId id="344"/>
            <p14:sldId id="341"/>
            <p14:sldId id="342"/>
            <p14:sldId id="343"/>
            <p14:sldId id="323"/>
            <p14:sldId id="352"/>
            <p14:sldId id="359"/>
            <p14:sldId id="360"/>
            <p14:sldId id="366"/>
            <p14:sldId id="377"/>
            <p14:sldId id="331"/>
            <p14:sldId id="350"/>
            <p14:sldId id="379"/>
            <p14:sldId id="378"/>
            <p14:sldId id="373"/>
            <p14:sldId id="374"/>
            <p14:sldId id="381"/>
            <p14:sldId id="380"/>
            <p14:sldId id="334"/>
            <p14:sldId id="369"/>
            <p14:sldId id="382"/>
            <p14:sldId id="336"/>
            <p14:sldId id="351"/>
            <p14:sldId id="370"/>
            <p14:sldId id="357"/>
            <p14:sldId id="354"/>
            <p14:sldId id="339"/>
            <p14:sldId id="340"/>
            <p14:sldId id="355"/>
          </p14:sldIdLst>
        </p14:section>
      </p14:sectionLst>
    </p:ext>
    <p:ext uri="{EFAFB233-063F-42B5-8137-9DF3F51BA10A}">
      <p15:sldGuideLst xmlns=""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9933"/>
    <a:srgbClr val="FF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horzBarState="maximized">
    <p:restoredLeft sz="15796" autoAdjust="0"/>
    <p:restoredTop sz="94660"/>
  </p:normalViewPr>
  <p:slideViewPr>
    <p:cSldViewPr>
      <p:cViewPr>
        <p:scale>
          <a:sx n="100" d="100"/>
          <a:sy n="100" d="100"/>
        </p:scale>
        <p:origin x="-474" y="-72"/>
      </p:cViewPr>
      <p:guideLst>
        <p:guide orient="horz" pos="2304"/>
        <p:guide pos="3072"/>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30"/>
    </p:cViewPr>
  </p:sorterViewPr>
  <p:notesViewPr>
    <p:cSldViewPr>
      <p:cViewPr varScale="1">
        <p:scale>
          <a:sx n="86" d="100"/>
          <a:sy n="86" d="100"/>
        </p:scale>
        <p:origin x="-2724"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9/14/2016</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5700" y="701675"/>
            <a:ext cx="462121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731520" y="731523"/>
            <a:ext cx="8288868" cy="716277"/>
          </a:xfrm>
        </p:spPr>
        <p:txBody>
          <a:bodyPr/>
          <a:lstStyle/>
          <a:p>
            <a:r>
              <a:rPr lang="en-US" smtClean="0"/>
              <a:t>Click to edit Master title style</a:t>
            </a:r>
            <a:endParaRPr lang="en-GB"/>
          </a:p>
        </p:txBody>
      </p:sp>
      <p:sp>
        <p:nvSpPr>
          <p:cNvPr id="3" name="Content Placeholder 2"/>
          <p:cNvSpPr>
            <a:spLocks noGrp="1"/>
          </p:cNvSpPr>
          <p:nvPr>
            <p:ph idx="1"/>
          </p:nvPr>
        </p:nvSpPr>
        <p:spPr>
          <a:xfrm>
            <a:off x="731520" y="1600200"/>
            <a:ext cx="8288868" cy="5257800"/>
          </a:xfrm>
        </p:spPr>
        <p:txBody>
          <a:bodyPr/>
          <a:lstStyle>
            <a:lvl1pPr>
              <a:buFont typeface="Arial" panose="020B0604020202020204" pitchFamily="34" charset="0"/>
              <a:buChar char="•"/>
              <a:defRPr sz="2400"/>
            </a:lvl1pPr>
            <a:lvl2pPr marL="853463" indent="-365770">
              <a:buFont typeface="Courier New" panose="02070309020205020404" pitchFamily="49" charset="0"/>
              <a:buChar char="o"/>
              <a:defRPr sz="2000"/>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smtClean="0"/>
              <a:t>Click to edit Master text styles</a:t>
            </a:r>
          </a:p>
          <a:p>
            <a:pPr lvl="1"/>
            <a:r>
              <a:rPr lang="en-US" dirty="0" smtClean="0"/>
              <a:t>Second level</a:t>
            </a:r>
          </a:p>
          <a:p>
            <a:pPr lvl="2"/>
            <a:r>
              <a:rPr lang="en-US" dirty="0" smtClean="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smtClean="0"/>
              <a:t>Naotaka Sato, Sony</a:t>
            </a:r>
            <a:endParaRPr lang="en-GB" dirty="0"/>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altLang="ja-JP" smtClean="0"/>
              <a:t>September 2016</a:t>
            </a:r>
            <a:endParaRPr lang="en-GB"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smtClean="0"/>
              <a:t>Click to edit the outline text format</a:t>
            </a:r>
          </a:p>
          <a:p>
            <a:pPr lvl="1"/>
            <a:r>
              <a:rPr lang="en-GB" dirty="0" smtClean="0"/>
              <a:t>Second Outline Level</a:t>
            </a:r>
          </a:p>
          <a:p>
            <a:pPr lvl="2"/>
            <a:r>
              <a:rPr lang="en-GB" dirty="0" smtClean="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altLang="ja-JP" smtClean="0"/>
              <a:t>September 2016</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smtClean="0"/>
              <a:t>Naotaka Sato, Sony</a:t>
            </a:r>
            <a:endParaRPr lang="en-GB" dirty="0"/>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smtClean="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doc.: IEEE </a:t>
            </a: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802.19-16/0141r4</a:t>
            </a:r>
            <a:endPar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50" r:id="rId1"/>
  </p:sldLayoutIdLst>
  <p:timing>
    <p:tnLst>
      <p:par>
        <p:cTn id="1" dur="indefinite" restart="never" nodeType="tmRoot"/>
      </p:par>
    </p:tnLst>
  </p:timing>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3" Type="http://schemas.openxmlformats.org/officeDocument/2006/relationships/hyperlink" Target="https://join.me/app" TargetMode="External"/><Relationship Id="rId2" Type="http://schemas.openxmlformats.org/officeDocument/2006/relationships/hyperlink" Target="https://join.me/ieeesawg802.19" TargetMode="External"/><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43373" y="355601"/>
            <a:ext cx="2457015" cy="291254"/>
          </a:xfrm>
        </p:spPr>
        <p:txBody>
          <a:bodyPr/>
          <a:lstStyle/>
          <a:p>
            <a:r>
              <a:rPr lang="en-US" altLang="ja-JP" smtClean="0"/>
              <a:t>September 2016</a:t>
            </a:r>
            <a:endParaRPr lang="en-GB" altLang="ja-JP" dirty="0"/>
          </a:p>
        </p:txBody>
      </p:sp>
      <p:sp>
        <p:nvSpPr>
          <p:cNvPr id="7" name="Footer Placeholder 4"/>
          <p:cNvSpPr>
            <a:spLocks noGrp="1"/>
          </p:cNvSpPr>
          <p:nvPr>
            <p:ph type="ftr" idx="14"/>
          </p:nvPr>
        </p:nvSpPr>
        <p:spPr>
          <a:xfrm>
            <a:off x="5867407" y="6907108"/>
            <a:ext cx="3244420" cy="193040"/>
          </a:xfrm>
        </p:spPr>
        <p:txBody>
          <a:bodyPr/>
          <a:lstStyle/>
          <a:p>
            <a:r>
              <a:rPr lang="en-US" altLang="ja-JP" smtClean="0"/>
              <a:t>Naotaka Sato, Sony</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31520" y="731520"/>
            <a:ext cx="8290560" cy="1137920"/>
          </a:xfrm>
          <a:ln/>
        </p:spPr>
        <p:txBody>
          <a:bodyPr>
            <a:normAutofit fontScale="90000"/>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dirty="0" smtClean="0"/>
              <a:t>TG1a</a:t>
            </a:r>
            <a:r>
              <a:rPr lang="en-US" dirty="0"/>
              <a:t> </a:t>
            </a:r>
            <a:r>
              <a:rPr lang="en-US" dirty="0" smtClean="0"/>
              <a:t>September 2016 Warsaw Meeting Agenda</a:t>
            </a:r>
            <a:endParaRPr lang="en-GB" dirty="0"/>
          </a:p>
        </p:txBody>
      </p:sp>
      <p:sp>
        <p:nvSpPr>
          <p:cNvPr id="3074" name="Rectangle 2"/>
          <p:cNvSpPr>
            <a:spLocks noGrp="1" noChangeArrowheads="1"/>
          </p:cNvSpPr>
          <p:nvPr>
            <p:ph type="body" idx="1"/>
          </p:nvPr>
        </p:nvSpPr>
        <p:spPr>
          <a:xfrm>
            <a:off x="731520" y="1786466"/>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133" dirty="0"/>
              <a:t>Date:</a:t>
            </a:r>
            <a:r>
              <a:rPr lang="en-GB" sz="2133" b="0" dirty="0"/>
              <a:t> </a:t>
            </a:r>
            <a:r>
              <a:rPr lang="en-GB" sz="2133" b="0" dirty="0" smtClean="0"/>
              <a:t>2016-09-14</a:t>
            </a:r>
            <a:endParaRPr lang="en-GB" sz="2133"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2172041312"/>
              </p:ext>
            </p:extLst>
          </p:nvPr>
        </p:nvGraphicFramePr>
        <p:xfrm>
          <a:off x="542925" y="2438400"/>
          <a:ext cx="8410575" cy="2581275"/>
        </p:xfrm>
        <a:graphic>
          <a:graphicData uri="http://schemas.openxmlformats.org/presentationml/2006/ole">
            <mc:AlternateContent xmlns:mc="http://schemas.openxmlformats.org/markup-compatibility/2006">
              <mc:Choice xmlns:v="urn:schemas-microsoft-com:vml" Requires="v">
                <p:oleObj spid="_x0000_s3553" name="Document" r:id="rId4" imgW="8249468" imgH="2538421" progId="Word.Document.8">
                  <p:embed/>
                </p:oleObj>
              </mc:Choice>
              <mc:Fallback>
                <p:oleObj name="Document" r:id="rId4" imgW="8249468" imgH="2538421" progId="Word.Document.8">
                  <p:embed/>
                  <p:pic>
                    <p:nvPicPr>
                      <p:cNvPr id="0" name="Picture 3"/>
                      <p:cNvPicPr>
                        <a:picLocks noChangeAspect="1" noChangeArrowheads="1"/>
                      </p:cNvPicPr>
                      <p:nvPr/>
                    </p:nvPicPr>
                    <p:blipFill>
                      <a:blip r:embed="rId5"/>
                      <a:srcRect/>
                      <a:stretch>
                        <a:fillRect/>
                      </a:stretch>
                    </p:blipFill>
                    <p:spPr bwMode="auto">
                      <a:xfrm>
                        <a:off x="542925" y="2438400"/>
                        <a:ext cx="8410575" cy="258127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68960" y="2069253"/>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133" dirty="0">
                <a:solidFill>
                  <a:srgbClr val="000000"/>
                </a:solidFill>
                <a:latin typeface="Calibri" panose="020F0502020204030204" pitchFamily="34" charset="0"/>
              </a:rPr>
              <a:t>Authors:</a:t>
            </a: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dirty="0"/>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a:t>Call for </a:t>
            </a:r>
            <a:r>
              <a:rPr kumimoji="1" lang="en-US" altLang="ja-JP" dirty="0" smtClean="0"/>
              <a:t>submissions (2/2)</a:t>
            </a:r>
            <a:endParaRPr kumimoji="1" lang="en-US" altLang="ja-JP" dirty="0"/>
          </a:p>
        </p:txBody>
      </p:sp>
      <p:sp>
        <p:nvSpPr>
          <p:cNvPr id="3" name="コンテンツ プレースホルダー 2"/>
          <p:cNvSpPr>
            <a:spLocks noGrp="1"/>
          </p:cNvSpPr>
          <p:nvPr>
            <p:ph idx="1"/>
          </p:nvPr>
        </p:nvSpPr>
        <p:spPr/>
        <p:txBody>
          <a:bodyPr>
            <a:normAutofit/>
          </a:bodyPr>
          <a:lstStyle/>
          <a:p>
            <a:r>
              <a:rPr kumimoji="1" lang="en-US" altLang="ja-JP" dirty="0" smtClean="0"/>
              <a:t>Technical discussions</a:t>
            </a:r>
          </a:p>
          <a:p>
            <a:pPr lvl="1"/>
            <a:r>
              <a:rPr kumimoji="1" lang="fr-FR" altLang="ja-JP" dirty="0" smtClean="0"/>
              <a:t>DCN 19-16/0149r0</a:t>
            </a:r>
            <a:r>
              <a:rPr kumimoji="1" lang="fr-FR" altLang="ja-JP" dirty="0"/>
              <a:t>: </a:t>
            </a:r>
            <a:r>
              <a:rPr kumimoji="1" lang="en-US" altLang="ja-JP" dirty="0"/>
              <a:t>CID 161 resolution: Spectrum management of GCOs with different priority </a:t>
            </a:r>
            <a:r>
              <a:rPr kumimoji="1" lang="en-US" altLang="ja-JP" dirty="0" smtClean="0"/>
              <a:t>levels</a:t>
            </a:r>
            <a:r>
              <a:rPr kumimoji="1" lang="fr-FR" altLang="ja-JP" dirty="0" smtClean="0"/>
              <a:t> (</a:t>
            </a:r>
            <a:r>
              <a:rPr kumimoji="1" lang="fr-FR" altLang="ja-JP" dirty="0"/>
              <a:t>C. Sun</a:t>
            </a:r>
            <a:r>
              <a:rPr kumimoji="1" lang="fr-FR" altLang="ja-JP" dirty="0" smtClean="0"/>
              <a:t>)</a:t>
            </a:r>
          </a:p>
          <a:p>
            <a:pPr lvl="1"/>
            <a:r>
              <a:rPr kumimoji="1" lang="en-US" altLang="ja-JP" dirty="0" smtClean="0"/>
              <a:t>DCN 19-16/0150r0: </a:t>
            </a:r>
            <a:r>
              <a:rPr kumimoji="1" lang="en-US" altLang="ja-JP" dirty="0"/>
              <a:t>CID 161 resolution: Text proposal on the algorithm and parameters for spectrum </a:t>
            </a:r>
            <a:r>
              <a:rPr kumimoji="1" lang="en-US" altLang="ja-JP" dirty="0" smtClean="0"/>
              <a:t>allocation (C. Sun)</a:t>
            </a:r>
            <a:endParaRPr kumimoji="1" lang="fr-FR" altLang="ja-JP" dirty="0"/>
          </a:p>
          <a:p>
            <a:pPr lvl="1"/>
            <a:r>
              <a:rPr kumimoji="1" lang="en-US" altLang="ja-JP" dirty="0"/>
              <a:t>DCN </a:t>
            </a:r>
            <a:r>
              <a:rPr kumimoji="1" lang="en-US" altLang="ja-JP" dirty="0" smtClean="0"/>
              <a:t>19-16/0151r0</a:t>
            </a:r>
            <a:r>
              <a:rPr kumimoji="1" lang="en-US" altLang="ja-JP" dirty="0"/>
              <a:t>: CID162 resolution: Graph based resource </a:t>
            </a:r>
            <a:r>
              <a:rPr kumimoji="1" lang="en-US" altLang="ja-JP" dirty="0" smtClean="0"/>
              <a:t>allocation (C. Sun)</a:t>
            </a:r>
          </a:p>
          <a:p>
            <a:pPr lvl="1"/>
            <a:r>
              <a:rPr kumimoji="1" lang="en-US" altLang="ja-JP" dirty="0" smtClean="0"/>
              <a:t>DCN 19-16/0152r0: </a:t>
            </a:r>
            <a:r>
              <a:rPr kumimoji="1" lang="en-US" altLang="ja-JP" dirty="0"/>
              <a:t>CID 162 resolution: Text proposal on the algorithm and parameters for spectrum allocation based on graph (</a:t>
            </a:r>
            <a:r>
              <a:rPr kumimoji="1" lang="en-US" altLang="ja-JP" dirty="0" smtClean="0"/>
              <a:t>C. Sun)</a:t>
            </a:r>
          </a:p>
          <a:p>
            <a:pPr lvl="1"/>
            <a:r>
              <a:rPr kumimoji="1" lang="en-US" altLang="ja-JP" dirty="0"/>
              <a:t>DCN </a:t>
            </a:r>
            <a:r>
              <a:rPr kumimoji="1" lang="en-US" altLang="ja-JP" dirty="0" smtClean="0"/>
              <a:t>19-16/0153r0</a:t>
            </a:r>
            <a:r>
              <a:rPr kumimoji="1" lang="en-US" altLang="ja-JP" dirty="0"/>
              <a:t>: CID163 resolution: Priority Based Coexistence Management (C. Sun)</a:t>
            </a:r>
          </a:p>
          <a:p>
            <a:pPr lvl="1"/>
            <a:r>
              <a:rPr kumimoji="1" lang="en-US" altLang="ja-JP" dirty="0"/>
              <a:t>DCN </a:t>
            </a:r>
            <a:r>
              <a:rPr kumimoji="1" lang="en-US" altLang="ja-JP" dirty="0" smtClean="0"/>
              <a:t>19-16/0154r0</a:t>
            </a:r>
            <a:r>
              <a:rPr kumimoji="1" lang="en-US" altLang="ja-JP" dirty="0"/>
              <a:t>: CID163 resolution: Text proposal on the priority based coexistence management (C. Sun</a:t>
            </a:r>
            <a:r>
              <a:rPr kumimoji="1" lang="en-US" altLang="ja-JP" dirty="0" smtClean="0"/>
              <a:t>)</a:t>
            </a: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September 2016</a:t>
            </a:r>
            <a:endParaRPr lang="en-GB" dirty="0"/>
          </a:p>
        </p:txBody>
      </p:sp>
    </p:spTree>
    <p:extLst>
      <p:ext uri="{BB962C8B-B14F-4D97-AF65-F5344CB8AC3E}">
        <p14:creationId xmlns:p14="http://schemas.microsoft.com/office/powerpoint/2010/main" val="424153642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a:t>A</a:t>
            </a:r>
            <a:r>
              <a:rPr kumimoji="1" lang="en-US" altLang="ja-JP" dirty="0" smtClean="0"/>
              <a:t>pproval </a:t>
            </a:r>
            <a:r>
              <a:rPr kumimoji="1" lang="en-US" altLang="ja-JP" dirty="0"/>
              <a:t>of agenda</a:t>
            </a:r>
          </a:p>
        </p:txBody>
      </p:sp>
      <p:sp>
        <p:nvSpPr>
          <p:cNvPr id="3" name="コンテンツ プレースホルダー 2"/>
          <p:cNvSpPr>
            <a:spLocks noGrp="1"/>
          </p:cNvSpPr>
          <p:nvPr>
            <p:ph idx="1"/>
          </p:nvPr>
        </p:nvSpPr>
        <p:spPr/>
        <p:txBody>
          <a:bodyPr>
            <a:normAutofit/>
          </a:bodyPr>
          <a:lstStyle/>
          <a:p>
            <a:r>
              <a:rPr kumimoji="1" lang="en-US" altLang="ja-JP" dirty="0"/>
              <a:t>Motion to approve the agenda of the </a:t>
            </a:r>
            <a:r>
              <a:rPr kumimoji="1" lang="en-US" altLang="ja-JP" dirty="0" smtClean="0"/>
              <a:t>September 2016 </a:t>
            </a:r>
            <a:r>
              <a:rPr kumimoji="1" lang="en-US" altLang="ja-JP" dirty="0"/>
              <a:t>TG1a meeting, document </a:t>
            </a:r>
            <a:r>
              <a:rPr kumimoji="1" lang="en-US" altLang="ja-JP" dirty="0" smtClean="0"/>
              <a:t>19-16/0141r1.</a:t>
            </a:r>
          </a:p>
          <a:p>
            <a:pPr lvl="1"/>
            <a:endParaRPr kumimoji="1" lang="en-US" altLang="ja-JP" dirty="0" smtClean="0"/>
          </a:p>
          <a:p>
            <a:pPr lvl="1"/>
            <a:r>
              <a:rPr kumimoji="1" lang="en-US" altLang="ja-JP" dirty="0"/>
              <a:t>Approved by unanimous </a:t>
            </a:r>
            <a:r>
              <a:rPr kumimoji="1" lang="en-US" altLang="ja-JP" dirty="0" smtClean="0"/>
              <a:t>consent</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September 2016</a:t>
            </a:r>
            <a:endParaRPr lang="en-GB" dirty="0"/>
          </a:p>
        </p:txBody>
      </p:sp>
    </p:spTree>
    <p:extLst>
      <p:ext uri="{BB962C8B-B14F-4D97-AF65-F5344CB8AC3E}">
        <p14:creationId xmlns:p14="http://schemas.microsoft.com/office/powerpoint/2010/main" val="343330633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Patent Policy</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a:t>http://standards.ieee.org/about/sasb/patcom/materials.html</a:t>
            </a:r>
            <a:endParaRPr kumimoji="1" lang="en-US" altLang="ja-JP" dirty="0" smtClean="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September 2016</a:t>
            </a:r>
            <a:endParaRPr lang="en-GB" dirty="0"/>
          </a:p>
        </p:txBody>
      </p:sp>
    </p:spTree>
    <p:extLst>
      <p:ext uri="{BB962C8B-B14F-4D97-AF65-F5344CB8AC3E}">
        <p14:creationId xmlns:p14="http://schemas.microsoft.com/office/powerpoint/2010/main" val="379533916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en-US" altLang="ja-JP" dirty="0"/>
          </a:p>
        </p:txBody>
      </p:sp>
      <p:sp>
        <p:nvSpPr>
          <p:cNvPr id="3" name="コンテンツ プレースホルダー 2"/>
          <p:cNvSpPr>
            <a:spLocks noGrp="1"/>
          </p:cNvSpPr>
          <p:nvPr>
            <p:ph idx="1"/>
          </p:nvPr>
        </p:nvSpPr>
        <p:spPr/>
        <p:txBody>
          <a:bodyPr/>
          <a:lstStyle/>
          <a:p>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September 2016</a:t>
            </a:r>
            <a:endParaRPr lang="en-GB" dirty="0"/>
          </a:p>
        </p:txBody>
      </p:sp>
      <p:pic>
        <p:nvPicPr>
          <p:cNvPr id="4099"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7675" y="219075"/>
            <a:ext cx="8858250" cy="6638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19597776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endParaRPr kumimoji="1" lang="ja-JP" altLang="en-US"/>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September 2016</a:t>
            </a:r>
            <a:endParaRPr lang="en-GB" dirty="0"/>
          </a:p>
        </p:txBody>
      </p:sp>
      <p:pic>
        <p:nvPicPr>
          <p:cNvPr id="1024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7675" y="338138"/>
            <a:ext cx="8858250" cy="6638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51700830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endParaRPr kumimoji="1" lang="ja-JP" altLang="en-US"/>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September 2016</a:t>
            </a:r>
            <a:endParaRPr lang="en-GB" dirty="0"/>
          </a:p>
        </p:txBody>
      </p:sp>
      <p:pic>
        <p:nvPicPr>
          <p:cNvPr id="717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7675" y="219075"/>
            <a:ext cx="8858250" cy="6638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86608459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endParaRPr kumimoji="1" lang="ja-JP" altLang="en-US"/>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September 2016</a:t>
            </a:r>
            <a:endParaRPr lang="en-GB" dirty="0"/>
          </a:p>
        </p:txBody>
      </p:sp>
      <p:pic>
        <p:nvPicPr>
          <p:cNvPr id="819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7675" y="219075"/>
            <a:ext cx="8858250" cy="6638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40467377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endParaRPr kumimoji="1" lang="ja-JP" altLang="en-US"/>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17</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September 2016</a:t>
            </a:r>
            <a:endParaRPr lang="en-GB" dirty="0"/>
          </a:p>
        </p:txBody>
      </p:sp>
      <p:pic>
        <p:nvPicPr>
          <p:cNvPr id="921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7675" y="219075"/>
            <a:ext cx="8858250" cy="6638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13048490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Approval of </a:t>
            </a:r>
            <a:r>
              <a:rPr kumimoji="1" lang="en-US" altLang="ja-JP" dirty="0" smtClean="0"/>
              <a:t>minutes</a:t>
            </a:r>
            <a:endParaRPr kumimoji="1" lang="en-US" altLang="ja-JP" dirty="0"/>
          </a:p>
        </p:txBody>
      </p:sp>
      <p:sp>
        <p:nvSpPr>
          <p:cNvPr id="3" name="コンテンツ プレースホルダー 2"/>
          <p:cNvSpPr>
            <a:spLocks noGrp="1"/>
          </p:cNvSpPr>
          <p:nvPr>
            <p:ph idx="1"/>
          </p:nvPr>
        </p:nvSpPr>
        <p:spPr/>
        <p:txBody>
          <a:bodyPr>
            <a:normAutofit/>
          </a:bodyPr>
          <a:lstStyle/>
          <a:p>
            <a:r>
              <a:rPr kumimoji="1" lang="en-US" altLang="ja-JP" dirty="0"/>
              <a:t>Motion to approve the minutes from the </a:t>
            </a:r>
            <a:r>
              <a:rPr kumimoji="1" lang="en-US" altLang="ja-JP" dirty="0" smtClean="0"/>
              <a:t>July 2016 TG1a meeting</a:t>
            </a:r>
            <a:r>
              <a:rPr kumimoji="1" lang="en-US" altLang="ja-JP" dirty="0"/>
              <a:t>, document </a:t>
            </a:r>
            <a:r>
              <a:rPr kumimoji="1" lang="en-US" altLang="ja-JP" dirty="0" smtClean="0"/>
              <a:t>19-16/0132r0, teleconference call minutes on Aug. 31, 2016, document 19-16/0137r0</a:t>
            </a:r>
          </a:p>
          <a:p>
            <a:pPr lvl="1"/>
            <a:endParaRPr kumimoji="1" lang="en-US" altLang="ja-JP" dirty="0" smtClean="0"/>
          </a:p>
          <a:p>
            <a:pPr lvl="1"/>
            <a:r>
              <a:rPr kumimoji="1" lang="en-US" altLang="ja-JP" dirty="0"/>
              <a:t>Approved by unanimous </a:t>
            </a:r>
            <a:r>
              <a:rPr kumimoji="1" lang="en-US" altLang="ja-JP" dirty="0" smtClean="0"/>
              <a:t>consent</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18</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September 2016</a:t>
            </a:r>
            <a:endParaRPr lang="en-GB" dirty="0"/>
          </a:p>
        </p:txBody>
      </p:sp>
    </p:spTree>
    <p:extLst>
      <p:ext uri="{BB962C8B-B14F-4D97-AF65-F5344CB8AC3E}">
        <p14:creationId xmlns:p14="http://schemas.microsoft.com/office/powerpoint/2010/main" val="123988802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TG1a Opening report</a:t>
            </a:r>
          </a:p>
        </p:txBody>
      </p:sp>
      <p:sp>
        <p:nvSpPr>
          <p:cNvPr id="3" name="コンテンツ プレースホルダー 2"/>
          <p:cNvSpPr>
            <a:spLocks noGrp="1"/>
          </p:cNvSpPr>
          <p:nvPr>
            <p:ph idx="1"/>
          </p:nvPr>
        </p:nvSpPr>
        <p:spPr/>
        <p:txBody>
          <a:bodyPr>
            <a:normAutofit/>
          </a:bodyPr>
          <a:lstStyle/>
          <a:p>
            <a:r>
              <a:rPr kumimoji="1" lang="en-US" altLang="ja-JP" dirty="0" smtClean="0"/>
              <a:t>September </a:t>
            </a:r>
            <a:r>
              <a:rPr kumimoji="1" lang="en-US" altLang="ja-JP" dirty="0"/>
              <a:t>2016 TG1a Opening </a:t>
            </a:r>
            <a:r>
              <a:rPr kumimoji="1" lang="en-US" altLang="ja-JP" dirty="0" smtClean="0"/>
              <a:t>Report (doc. 19-16/0142r0)</a:t>
            </a: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19</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September 2016</a:t>
            </a:r>
            <a:endParaRPr lang="en-GB" dirty="0"/>
          </a:p>
        </p:txBody>
      </p:sp>
    </p:spTree>
    <p:extLst>
      <p:ext uri="{BB962C8B-B14F-4D97-AF65-F5344CB8AC3E}">
        <p14:creationId xmlns:p14="http://schemas.microsoft.com/office/powerpoint/2010/main" val="44942999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Agenda graphic</a:t>
            </a:r>
            <a:endParaRPr kumimoji="1" lang="ja-JP" altLang="en-US" dirty="0"/>
          </a:p>
        </p:txBody>
      </p:sp>
      <p:sp>
        <p:nvSpPr>
          <p:cNvPr id="3" name="コンテンツ プレースホルダー 2"/>
          <p:cNvSpPr>
            <a:spLocks noGrp="1"/>
          </p:cNvSpPr>
          <p:nvPr>
            <p:ph idx="1"/>
          </p:nvPr>
        </p:nvSpPr>
        <p:spPr/>
        <p:txBody>
          <a:bodyPr/>
          <a:lstStyle/>
          <a:p>
            <a:endParaRPr kumimoji="1" lang="ja-JP" altLang="en-US"/>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September 2016</a:t>
            </a:r>
            <a:endParaRPr lang="en-GB" dirty="0"/>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8202" y="1447800"/>
            <a:ext cx="8077198" cy="53788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81542603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smtClean="0"/>
              <a:t>Review </a:t>
            </a:r>
            <a:r>
              <a:rPr kumimoji="1" lang="en-US" altLang="ja-JP" dirty="0"/>
              <a:t>IEEE </a:t>
            </a:r>
            <a:r>
              <a:rPr kumimoji="1" lang="en-US" altLang="ja-JP" dirty="0" smtClean="0"/>
              <a:t>P802.19.1a-D0.4</a:t>
            </a:r>
            <a:endParaRPr kumimoji="1" lang="en-US" altLang="ja-JP" dirty="0"/>
          </a:p>
        </p:txBody>
      </p:sp>
      <p:sp>
        <p:nvSpPr>
          <p:cNvPr id="3" name="コンテンツ プレースホルダー 2"/>
          <p:cNvSpPr>
            <a:spLocks noGrp="1"/>
          </p:cNvSpPr>
          <p:nvPr>
            <p:ph idx="1"/>
          </p:nvPr>
        </p:nvSpPr>
        <p:spPr/>
        <p:txBody>
          <a:bodyPr>
            <a:normAutofit/>
          </a:bodyPr>
          <a:lstStyle/>
          <a:p>
            <a:r>
              <a:rPr kumimoji="1" lang="en-US" altLang="ja-JP" dirty="0" smtClean="0"/>
              <a:t>The latest draft is presented by Technical editor</a:t>
            </a: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20</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September 2016</a:t>
            </a:r>
            <a:endParaRPr lang="en-GB" dirty="0"/>
          </a:p>
        </p:txBody>
      </p:sp>
    </p:spTree>
    <p:extLst>
      <p:ext uri="{BB962C8B-B14F-4D97-AF65-F5344CB8AC3E}">
        <p14:creationId xmlns:p14="http://schemas.microsoft.com/office/powerpoint/2010/main" val="313137127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smtClean="0"/>
              <a:t>Motion #1</a:t>
            </a:r>
            <a:endParaRPr kumimoji="1" lang="en-US" altLang="ja-JP" dirty="0"/>
          </a:p>
        </p:txBody>
      </p:sp>
      <p:sp>
        <p:nvSpPr>
          <p:cNvPr id="3" name="コンテンツ プレースホルダー 2"/>
          <p:cNvSpPr>
            <a:spLocks noGrp="1"/>
          </p:cNvSpPr>
          <p:nvPr>
            <p:ph idx="1"/>
          </p:nvPr>
        </p:nvSpPr>
        <p:spPr/>
        <p:txBody>
          <a:bodyPr>
            <a:normAutofit/>
          </a:bodyPr>
          <a:lstStyle/>
          <a:p>
            <a:r>
              <a:rPr kumimoji="1" lang="en-US" altLang="ja-JP" dirty="0" smtClean="0"/>
              <a:t>Approve IEEE P802.19.1a-D0.4 as the candidate draft.</a:t>
            </a:r>
          </a:p>
          <a:p>
            <a:pPr lvl="1"/>
            <a:endParaRPr kumimoji="1" lang="en-US" altLang="ja-JP" dirty="0"/>
          </a:p>
          <a:p>
            <a:pPr lvl="1"/>
            <a:r>
              <a:rPr kumimoji="1" lang="en-US" altLang="ja-JP" dirty="0"/>
              <a:t>Approved by unanimous </a:t>
            </a:r>
            <a:r>
              <a:rPr kumimoji="1" lang="en-US" altLang="ja-JP" dirty="0" smtClean="0"/>
              <a:t>consent</a:t>
            </a:r>
            <a:endParaRPr kumimoji="1" lang="en-US" altLang="ja-JP" dirty="0"/>
          </a:p>
          <a:p>
            <a:pPr lvl="1"/>
            <a:endParaRPr kumimoji="1" lang="en-US" altLang="ja-JP" dirty="0" smtClean="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21</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September 2016</a:t>
            </a:r>
            <a:endParaRPr lang="en-GB" dirty="0"/>
          </a:p>
        </p:txBody>
      </p:sp>
    </p:spTree>
    <p:extLst>
      <p:ext uri="{BB962C8B-B14F-4D97-AF65-F5344CB8AC3E}">
        <p14:creationId xmlns:p14="http://schemas.microsoft.com/office/powerpoint/2010/main" val="293363485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a:t>Comments resolution from TG review</a:t>
            </a:r>
          </a:p>
        </p:txBody>
      </p:sp>
      <p:sp>
        <p:nvSpPr>
          <p:cNvPr id="3" name="コンテンツ プレースホルダー 2"/>
          <p:cNvSpPr>
            <a:spLocks noGrp="1"/>
          </p:cNvSpPr>
          <p:nvPr>
            <p:ph idx="1"/>
          </p:nvPr>
        </p:nvSpPr>
        <p:spPr/>
        <p:txBody>
          <a:bodyPr>
            <a:normAutofit/>
          </a:bodyPr>
          <a:lstStyle/>
          <a:p>
            <a:r>
              <a:rPr kumimoji="1" lang="en-US" altLang="ja-JP" dirty="0" smtClean="0"/>
              <a:t>Revisited contributions</a:t>
            </a:r>
          </a:p>
          <a:p>
            <a:pPr lvl="1"/>
            <a:r>
              <a:rPr kumimoji="1" lang="en-US" altLang="ja-JP" dirty="0" smtClean="0"/>
              <a:t>DCN 19-16/0123r1: Comment resolution on CID91 (S. Furuichi)</a:t>
            </a:r>
          </a:p>
          <a:p>
            <a:pPr lvl="1"/>
            <a:r>
              <a:rPr kumimoji="1" lang="en-US" altLang="ja-JP" dirty="0" smtClean="0"/>
              <a:t>DCN 19-16/0135r3: Comment resolutions [CID78, 79, 82, 97] (C. Sun)</a:t>
            </a:r>
          </a:p>
          <a:p>
            <a:pPr lvl="1"/>
            <a:endParaRPr kumimoji="1" lang="en-US" altLang="ja-JP" dirty="0"/>
          </a:p>
          <a:p>
            <a:r>
              <a:rPr kumimoji="1" lang="en-US" altLang="ja-JP" dirty="0" smtClean="0"/>
              <a:t>New contributions</a:t>
            </a:r>
          </a:p>
          <a:p>
            <a:pPr lvl="1"/>
            <a:r>
              <a:rPr kumimoji="1" lang="en-US" altLang="ja-JP" dirty="0"/>
              <a:t>DCN 19-16/0148r0: Comment resolutions of CID 96</a:t>
            </a:r>
            <a:r>
              <a:rPr kumimoji="1" lang="ja-JP" altLang="en-US" dirty="0"/>
              <a:t> </a:t>
            </a:r>
            <a:r>
              <a:rPr kumimoji="1" lang="en-US" altLang="ja-JP" dirty="0"/>
              <a:t>(C. Sun</a:t>
            </a:r>
            <a:r>
              <a:rPr kumimoji="1" lang="en-US" altLang="ja-JP" dirty="0" smtClean="0"/>
              <a:t>)</a:t>
            </a:r>
          </a:p>
          <a:p>
            <a:pPr lvl="1"/>
            <a:r>
              <a:rPr kumimoji="1" lang="en-US" altLang="ja-JP" dirty="0"/>
              <a:t>DCN 19-16/0145r0: Comment resolution on CID42 (S. Furuichi)</a:t>
            </a:r>
          </a:p>
          <a:p>
            <a:pPr lvl="1"/>
            <a:r>
              <a:rPr kumimoji="1" lang="en-US" altLang="ja-JP" dirty="0"/>
              <a:t>DCN 19-16/0146r0: Comment resolution on CID68 (S. Furuichi)</a:t>
            </a:r>
          </a:p>
          <a:p>
            <a:pPr lvl="1"/>
            <a:r>
              <a:rPr kumimoji="1" lang="en-US" altLang="ja-JP" dirty="0"/>
              <a:t>DCN 19-16/0147r0: Comment resolutions on CID124 and CID125 (S. Furuichi)</a:t>
            </a:r>
          </a:p>
          <a:p>
            <a:pPr marL="487693" lvl="1" indent="0">
              <a:buNone/>
            </a:pP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22</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September 2016</a:t>
            </a:r>
            <a:endParaRPr lang="en-GB" dirty="0"/>
          </a:p>
        </p:txBody>
      </p:sp>
    </p:spTree>
    <p:extLst>
      <p:ext uri="{BB962C8B-B14F-4D97-AF65-F5344CB8AC3E}">
        <p14:creationId xmlns:p14="http://schemas.microsoft.com/office/powerpoint/2010/main" val="55439861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kumimoji="1" lang="en-US" altLang="ja-JP" dirty="0"/>
              <a:t>Technical presentations and text proposals</a:t>
            </a:r>
          </a:p>
        </p:txBody>
      </p:sp>
      <p:sp>
        <p:nvSpPr>
          <p:cNvPr id="3" name="コンテンツ プレースホルダー 2"/>
          <p:cNvSpPr>
            <a:spLocks noGrp="1"/>
          </p:cNvSpPr>
          <p:nvPr>
            <p:ph idx="1"/>
          </p:nvPr>
        </p:nvSpPr>
        <p:spPr/>
        <p:txBody>
          <a:bodyPr>
            <a:normAutofit/>
          </a:bodyPr>
          <a:lstStyle/>
          <a:p>
            <a:r>
              <a:rPr kumimoji="1" lang="en-US" altLang="ja-JP" dirty="0" smtClean="0"/>
              <a:t>Technical</a:t>
            </a:r>
            <a:r>
              <a:rPr kumimoji="1" lang="fr-FR" altLang="ja-JP" dirty="0" smtClean="0"/>
              <a:t> presentations</a:t>
            </a:r>
          </a:p>
          <a:p>
            <a:pPr lvl="1"/>
            <a:r>
              <a:rPr kumimoji="1" lang="fr-FR" altLang="ja-JP" dirty="0" smtClean="0"/>
              <a:t>DCN </a:t>
            </a:r>
            <a:r>
              <a:rPr kumimoji="1" lang="fr-FR" altLang="ja-JP" dirty="0"/>
              <a:t>19-16/0149r0: </a:t>
            </a:r>
            <a:r>
              <a:rPr kumimoji="1" lang="en-US" altLang="ja-JP" dirty="0"/>
              <a:t>CID 161 resolution: Spectrum management of GCOs with different priority levels</a:t>
            </a:r>
            <a:r>
              <a:rPr kumimoji="1" lang="fr-FR" altLang="ja-JP" dirty="0"/>
              <a:t> (C. Sun)</a:t>
            </a:r>
          </a:p>
          <a:p>
            <a:pPr lvl="1"/>
            <a:r>
              <a:rPr kumimoji="1" lang="en-US" altLang="ja-JP" dirty="0"/>
              <a:t>DCN 19-16/0150r0: CID 161 resolution: Text proposal on the algorithm and parameters for spectrum allocation (C. Sun</a:t>
            </a:r>
            <a:r>
              <a:rPr kumimoji="1" lang="en-US" altLang="ja-JP" dirty="0" smtClean="0"/>
              <a:t>)</a:t>
            </a:r>
            <a:endParaRPr kumimoji="1" lang="fr-FR"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23</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September 2016</a:t>
            </a:r>
            <a:endParaRPr lang="en-GB" dirty="0"/>
          </a:p>
        </p:txBody>
      </p:sp>
    </p:spTree>
    <p:extLst>
      <p:ext uri="{BB962C8B-B14F-4D97-AF65-F5344CB8AC3E}">
        <p14:creationId xmlns:p14="http://schemas.microsoft.com/office/powerpoint/2010/main" val="174439374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dirty="0"/>
          </a:p>
        </p:txBody>
      </p:sp>
      <p:sp>
        <p:nvSpPr>
          <p:cNvPr id="3" name="コンテンツ プレースホルダー 2"/>
          <p:cNvSpPr>
            <a:spLocks noGrp="1"/>
          </p:cNvSpPr>
          <p:nvPr>
            <p:ph idx="1"/>
          </p:nvPr>
        </p:nvSpPr>
        <p:spPr/>
        <p:txBody>
          <a:bodyPr/>
          <a:lstStyle/>
          <a:p>
            <a:endParaRPr kumimoji="1" lang="en-US" altLang="ja-JP" dirty="0" smtClean="0"/>
          </a:p>
          <a:p>
            <a:endParaRPr kumimoji="1" lang="en-US" altLang="ja-JP" dirty="0"/>
          </a:p>
          <a:p>
            <a:endParaRPr kumimoji="1" lang="en-US" altLang="ja-JP" dirty="0" smtClean="0"/>
          </a:p>
          <a:p>
            <a:endParaRPr kumimoji="1" lang="en-US" altLang="ja-JP" dirty="0"/>
          </a:p>
          <a:p>
            <a:pPr marL="0" indent="0">
              <a:buNone/>
            </a:pPr>
            <a:r>
              <a:rPr kumimoji="1" lang="en-US" altLang="ja-JP" sz="3600" dirty="0" smtClean="0"/>
              <a:t>Tuesday PM1</a:t>
            </a: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24</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September 2016</a:t>
            </a:r>
            <a:endParaRPr lang="en-GB" dirty="0"/>
          </a:p>
        </p:txBody>
      </p:sp>
    </p:spTree>
    <p:extLst>
      <p:ext uri="{BB962C8B-B14F-4D97-AF65-F5344CB8AC3E}">
        <p14:creationId xmlns:p14="http://schemas.microsoft.com/office/powerpoint/2010/main" val="205581422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Agenda for Tuesday </a:t>
            </a:r>
            <a:r>
              <a:rPr kumimoji="1" lang="en-US" altLang="ja-JP" dirty="0"/>
              <a:t>P</a:t>
            </a:r>
            <a:r>
              <a:rPr kumimoji="1" lang="en-US" altLang="ja-JP" dirty="0" smtClean="0"/>
              <a:t>M1</a:t>
            </a:r>
            <a:endParaRPr kumimoji="1" lang="ja-JP" altLang="en-US" dirty="0"/>
          </a:p>
        </p:txBody>
      </p:sp>
      <p:sp>
        <p:nvSpPr>
          <p:cNvPr id="3" name="コンテンツ プレースホルダー 2"/>
          <p:cNvSpPr>
            <a:spLocks noGrp="1"/>
          </p:cNvSpPr>
          <p:nvPr>
            <p:ph idx="1"/>
          </p:nvPr>
        </p:nvSpPr>
        <p:spPr/>
        <p:txBody>
          <a:bodyPr>
            <a:normAutofit/>
          </a:bodyPr>
          <a:lstStyle/>
          <a:p>
            <a:r>
              <a:rPr kumimoji="1" lang="en-US" altLang="ja-JP" dirty="0" smtClean="0"/>
              <a:t>TG1a meeting called to order</a:t>
            </a:r>
          </a:p>
          <a:p>
            <a:r>
              <a:rPr kumimoji="1" lang="en-US" altLang="ja-JP" dirty="0"/>
              <a:t>Approval of </a:t>
            </a:r>
            <a:r>
              <a:rPr kumimoji="1" lang="en-US" altLang="ja-JP" dirty="0" smtClean="0"/>
              <a:t>agenda</a:t>
            </a:r>
            <a:endParaRPr kumimoji="1" lang="en-US" altLang="ja-JP" dirty="0"/>
          </a:p>
          <a:p>
            <a:r>
              <a:rPr kumimoji="1" lang="en-US" altLang="ja-JP" dirty="0" smtClean="0"/>
              <a:t>Technical </a:t>
            </a:r>
            <a:r>
              <a:rPr kumimoji="1" lang="en-US" altLang="ja-JP" dirty="0"/>
              <a:t>presentations and text </a:t>
            </a:r>
            <a:r>
              <a:rPr kumimoji="1" lang="en-US" altLang="ja-JP" dirty="0" smtClean="0"/>
              <a:t>proposals</a:t>
            </a:r>
          </a:p>
          <a:p>
            <a:r>
              <a:rPr kumimoji="1" lang="en-US" altLang="ja-JP" dirty="0" smtClean="0"/>
              <a:t>Recess</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25</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September 2016</a:t>
            </a:r>
            <a:endParaRPr lang="en-GB" dirty="0"/>
          </a:p>
        </p:txBody>
      </p:sp>
    </p:spTree>
    <p:extLst>
      <p:ext uri="{BB962C8B-B14F-4D97-AF65-F5344CB8AC3E}">
        <p14:creationId xmlns:p14="http://schemas.microsoft.com/office/powerpoint/2010/main" val="90678319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a:t>A</a:t>
            </a:r>
            <a:r>
              <a:rPr kumimoji="1" lang="en-US" altLang="ja-JP" dirty="0" smtClean="0"/>
              <a:t>pproval </a:t>
            </a:r>
            <a:r>
              <a:rPr kumimoji="1" lang="en-US" altLang="ja-JP" dirty="0"/>
              <a:t>of agenda</a:t>
            </a:r>
          </a:p>
        </p:txBody>
      </p:sp>
      <p:sp>
        <p:nvSpPr>
          <p:cNvPr id="3" name="コンテンツ プレースホルダー 2"/>
          <p:cNvSpPr>
            <a:spLocks noGrp="1"/>
          </p:cNvSpPr>
          <p:nvPr>
            <p:ph idx="1"/>
          </p:nvPr>
        </p:nvSpPr>
        <p:spPr/>
        <p:txBody>
          <a:bodyPr>
            <a:normAutofit/>
          </a:bodyPr>
          <a:lstStyle/>
          <a:p>
            <a:r>
              <a:rPr kumimoji="1" lang="en-US" altLang="ja-JP" dirty="0"/>
              <a:t>Motion to approve the agenda of the </a:t>
            </a:r>
            <a:r>
              <a:rPr kumimoji="1" lang="en-US" altLang="ja-JP" dirty="0" smtClean="0"/>
              <a:t>September 2016 </a:t>
            </a:r>
            <a:r>
              <a:rPr kumimoji="1" lang="en-US" altLang="ja-JP" dirty="0"/>
              <a:t>TG1a meeting, document </a:t>
            </a:r>
            <a:r>
              <a:rPr kumimoji="1" lang="en-US" altLang="ja-JP" dirty="0" smtClean="0"/>
              <a:t>19-16/0141r2.</a:t>
            </a:r>
          </a:p>
          <a:p>
            <a:pPr lvl="1"/>
            <a:endParaRPr kumimoji="1" lang="en-US" altLang="ja-JP" dirty="0" smtClean="0"/>
          </a:p>
          <a:p>
            <a:pPr lvl="1"/>
            <a:r>
              <a:rPr kumimoji="1" lang="en-US" altLang="ja-JP" dirty="0"/>
              <a:t>Approved by unanimous </a:t>
            </a:r>
            <a:r>
              <a:rPr kumimoji="1" lang="en-US" altLang="ja-JP" dirty="0" smtClean="0"/>
              <a:t>consent</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26</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September 2016</a:t>
            </a:r>
            <a:endParaRPr lang="en-GB" dirty="0"/>
          </a:p>
        </p:txBody>
      </p:sp>
    </p:spTree>
    <p:extLst>
      <p:ext uri="{BB962C8B-B14F-4D97-AF65-F5344CB8AC3E}">
        <p14:creationId xmlns:p14="http://schemas.microsoft.com/office/powerpoint/2010/main" val="119251623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kumimoji="1" lang="en-US" altLang="ja-JP" dirty="0"/>
              <a:t>Technical presentations and text proposals</a:t>
            </a:r>
          </a:p>
        </p:txBody>
      </p:sp>
      <p:sp>
        <p:nvSpPr>
          <p:cNvPr id="3" name="コンテンツ プレースホルダー 2"/>
          <p:cNvSpPr>
            <a:spLocks noGrp="1"/>
          </p:cNvSpPr>
          <p:nvPr>
            <p:ph idx="1"/>
          </p:nvPr>
        </p:nvSpPr>
        <p:spPr/>
        <p:txBody>
          <a:bodyPr>
            <a:normAutofit/>
          </a:bodyPr>
          <a:lstStyle/>
          <a:p>
            <a:r>
              <a:rPr kumimoji="1" lang="en-US" altLang="ja-JP" dirty="0" smtClean="0"/>
              <a:t>Technical presentations</a:t>
            </a:r>
          </a:p>
          <a:p>
            <a:pPr lvl="1"/>
            <a:r>
              <a:rPr kumimoji="1" lang="en-US" altLang="ja-JP" dirty="0" smtClean="0"/>
              <a:t>DCN </a:t>
            </a:r>
            <a:r>
              <a:rPr kumimoji="1" lang="en-US" altLang="ja-JP" dirty="0"/>
              <a:t>19-16/0151r0: CID162 resolution: Graph based resource allocation (C. Sun)</a:t>
            </a:r>
          </a:p>
          <a:p>
            <a:pPr lvl="1"/>
            <a:r>
              <a:rPr kumimoji="1" lang="en-US" altLang="ja-JP" dirty="0"/>
              <a:t>DCN 19-16/0152r0: CID 162 resolution: Text proposal on the algorithm and parameters for spectrum allocation based on graph (C. Sun)</a:t>
            </a:r>
          </a:p>
          <a:p>
            <a:pPr lvl="1"/>
            <a:r>
              <a:rPr kumimoji="1" lang="en-US" altLang="ja-JP" dirty="0"/>
              <a:t>DCN 19-16/0153r0: CID163 resolution: Priority Based Coexistence Management (C. Sun)</a:t>
            </a:r>
          </a:p>
          <a:p>
            <a:pPr lvl="1"/>
            <a:r>
              <a:rPr kumimoji="1" lang="en-US" altLang="ja-JP" dirty="0"/>
              <a:t>DCN 19-16/0154r0: CID163 resolution: Text proposal on the priority based coexistence management (C. Sun</a:t>
            </a:r>
            <a:r>
              <a:rPr kumimoji="1" lang="en-US" altLang="ja-JP" dirty="0" smtClean="0"/>
              <a:t>)</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27</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September 2016</a:t>
            </a:r>
            <a:endParaRPr lang="en-GB" dirty="0"/>
          </a:p>
        </p:txBody>
      </p:sp>
    </p:spTree>
    <p:extLst>
      <p:ext uri="{BB962C8B-B14F-4D97-AF65-F5344CB8AC3E}">
        <p14:creationId xmlns:p14="http://schemas.microsoft.com/office/powerpoint/2010/main" val="198322262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dirty="0"/>
          </a:p>
        </p:txBody>
      </p:sp>
      <p:sp>
        <p:nvSpPr>
          <p:cNvPr id="3" name="コンテンツ プレースホルダー 2"/>
          <p:cNvSpPr>
            <a:spLocks noGrp="1"/>
          </p:cNvSpPr>
          <p:nvPr>
            <p:ph idx="1"/>
          </p:nvPr>
        </p:nvSpPr>
        <p:spPr/>
        <p:txBody>
          <a:bodyPr/>
          <a:lstStyle/>
          <a:p>
            <a:endParaRPr kumimoji="1" lang="en-US" altLang="ja-JP" dirty="0" smtClean="0"/>
          </a:p>
          <a:p>
            <a:endParaRPr kumimoji="1" lang="en-US" altLang="ja-JP" dirty="0"/>
          </a:p>
          <a:p>
            <a:endParaRPr kumimoji="1" lang="en-US" altLang="ja-JP" dirty="0" smtClean="0"/>
          </a:p>
          <a:p>
            <a:endParaRPr kumimoji="1" lang="en-US" altLang="ja-JP" dirty="0"/>
          </a:p>
          <a:p>
            <a:pPr marL="0" indent="0">
              <a:buNone/>
            </a:pPr>
            <a:r>
              <a:rPr kumimoji="1" lang="en-US" altLang="ja-JP" sz="3600" dirty="0" smtClean="0"/>
              <a:t>Wednesday AM1</a:t>
            </a: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28</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September 2016</a:t>
            </a:r>
            <a:endParaRPr lang="en-GB" dirty="0"/>
          </a:p>
        </p:txBody>
      </p:sp>
    </p:spTree>
    <p:extLst>
      <p:ext uri="{BB962C8B-B14F-4D97-AF65-F5344CB8AC3E}">
        <p14:creationId xmlns:p14="http://schemas.microsoft.com/office/powerpoint/2010/main" val="2030976919"/>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Agenda for Wednesday AM1</a:t>
            </a:r>
            <a:endParaRPr kumimoji="1" lang="ja-JP" altLang="en-US" dirty="0"/>
          </a:p>
        </p:txBody>
      </p:sp>
      <p:sp>
        <p:nvSpPr>
          <p:cNvPr id="3" name="コンテンツ プレースホルダー 2"/>
          <p:cNvSpPr>
            <a:spLocks noGrp="1"/>
          </p:cNvSpPr>
          <p:nvPr>
            <p:ph idx="1"/>
          </p:nvPr>
        </p:nvSpPr>
        <p:spPr/>
        <p:txBody>
          <a:bodyPr>
            <a:normAutofit/>
          </a:bodyPr>
          <a:lstStyle/>
          <a:p>
            <a:r>
              <a:rPr kumimoji="1" lang="en-US" altLang="ja-JP" dirty="0" smtClean="0"/>
              <a:t>TG1a meeting called to order</a:t>
            </a:r>
          </a:p>
          <a:p>
            <a:r>
              <a:rPr kumimoji="1" lang="en-US" altLang="ja-JP" dirty="0"/>
              <a:t>Approval of </a:t>
            </a:r>
            <a:r>
              <a:rPr kumimoji="1" lang="en-US" altLang="ja-JP" dirty="0" smtClean="0"/>
              <a:t>agenda</a:t>
            </a:r>
          </a:p>
          <a:p>
            <a:r>
              <a:rPr kumimoji="1" lang="en-US" altLang="ja-JP" dirty="0"/>
              <a:t>Revisit comments resolution from TG review</a:t>
            </a:r>
          </a:p>
          <a:p>
            <a:r>
              <a:rPr kumimoji="1" lang="en-US" altLang="ja-JP" dirty="0"/>
              <a:t>Revisit text proposals</a:t>
            </a:r>
          </a:p>
          <a:p>
            <a:r>
              <a:rPr kumimoji="1" lang="en-US" altLang="ja-JP" dirty="0" smtClean="0"/>
              <a:t>Recess</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29</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September 2016</a:t>
            </a:r>
            <a:endParaRPr lang="en-GB" dirty="0"/>
          </a:p>
        </p:txBody>
      </p:sp>
    </p:spTree>
    <p:extLst>
      <p:ext uri="{BB962C8B-B14F-4D97-AF65-F5344CB8AC3E}">
        <p14:creationId xmlns:p14="http://schemas.microsoft.com/office/powerpoint/2010/main" val="251134780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smtClean="0"/>
              <a:t>Meeting protocol</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a:t>Please announce your affiliation when you first address the group during a meeting slot</a:t>
            </a: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September 2016</a:t>
            </a:r>
            <a:endParaRPr lang="en-GB" dirty="0"/>
          </a:p>
        </p:txBody>
      </p:sp>
    </p:spTree>
    <p:extLst>
      <p:ext uri="{BB962C8B-B14F-4D97-AF65-F5344CB8AC3E}">
        <p14:creationId xmlns:p14="http://schemas.microsoft.com/office/powerpoint/2010/main" val="655495099"/>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a:t>A</a:t>
            </a:r>
            <a:r>
              <a:rPr kumimoji="1" lang="en-US" altLang="ja-JP" dirty="0" smtClean="0"/>
              <a:t>pproval </a:t>
            </a:r>
            <a:r>
              <a:rPr kumimoji="1" lang="en-US" altLang="ja-JP" dirty="0"/>
              <a:t>of agenda</a:t>
            </a:r>
          </a:p>
        </p:txBody>
      </p:sp>
      <p:sp>
        <p:nvSpPr>
          <p:cNvPr id="3" name="コンテンツ プレースホルダー 2"/>
          <p:cNvSpPr>
            <a:spLocks noGrp="1"/>
          </p:cNvSpPr>
          <p:nvPr>
            <p:ph idx="1"/>
          </p:nvPr>
        </p:nvSpPr>
        <p:spPr/>
        <p:txBody>
          <a:bodyPr>
            <a:normAutofit/>
          </a:bodyPr>
          <a:lstStyle/>
          <a:p>
            <a:r>
              <a:rPr kumimoji="1" lang="en-US" altLang="ja-JP" dirty="0"/>
              <a:t>Motion to approve the agenda of the </a:t>
            </a:r>
            <a:r>
              <a:rPr kumimoji="1" lang="en-US" altLang="ja-JP" dirty="0" smtClean="0"/>
              <a:t>September 2016 </a:t>
            </a:r>
            <a:r>
              <a:rPr kumimoji="1" lang="en-US" altLang="ja-JP" dirty="0"/>
              <a:t>TG1a meeting, document </a:t>
            </a:r>
            <a:r>
              <a:rPr kumimoji="1" lang="en-US" altLang="ja-JP" dirty="0" smtClean="0"/>
              <a:t>19-16/0141r3.</a:t>
            </a:r>
          </a:p>
          <a:p>
            <a:pPr lvl="1"/>
            <a:endParaRPr kumimoji="1" lang="en-US" altLang="ja-JP" dirty="0" smtClean="0"/>
          </a:p>
          <a:p>
            <a:pPr lvl="1"/>
            <a:r>
              <a:rPr kumimoji="1" lang="en-US" altLang="ja-JP" dirty="0"/>
              <a:t>Approved by unanimous consent</a:t>
            </a:r>
          </a:p>
          <a:p>
            <a:pPr lvl="1"/>
            <a:endParaRPr kumimoji="1" lang="en-US" altLang="ja-JP" dirty="0" smtClean="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30</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September 2016</a:t>
            </a:r>
            <a:endParaRPr lang="en-GB" dirty="0"/>
          </a:p>
        </p:txBody>
      </p:sp>
    </p:spTree>
    <p:extLst>
      <p:ext uri="{BB962C8B-B14F-4D97-AF65-F5344CB8AC3E}">
        <p14:creationId xmlns:p14="http://schemas.microsoft.com/office/powerpoint/2010/main" val="2234015064"/>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smtClean="0"/>
              <a:t>Revisit</a:t>
            </a:r>
            <a:endParaRPr kumimoji="1" lang="en-US" altLang="ja-JP" dirty="0"/>
          </a:p>
        </p:txBody>
      </p:sp>
      <p:sp>
        <p:nvSpPr>
          <p:cNvPr id="3" name="コンテンツ プレースホルダー 2"/>
          <p:cNvSpPr>
            <a:spLocks noGrp="1"/>
          </p:cNvSpPr>
          <p:nvPr>
            <p:ph idx="1"/>
          </p:nvPr>
        </p:nvSpPr>
        <p:spPr/>
        <p:txBody>
          <a:bodyPr>
            <a:normAutofit fontScale="92500" lnSpcReduction="10000"/>
          </a:bodyPr>
          <a:lstStyle/>
          <a:p>
            <a:r>
              <a:rPr kumimoji="1" lang="en-US" altLang="ja-JP" dirty="0" smtClean="0"/>
              <a:t>Comments </a:t>
            </a:r>
            <a:r>
              <a:rPr kumimoji="1" lang="en-US" altLang="ja-JP" dirty="0"/>
              <a:t>resolution from TG </a:t>
            </a:r>
            <a:r>
              <a:rPr kumimoji="1" lang="en-US" altLang="ja-JP" dirty="0" smtClean="0"/>
              <a:t>review</a:t>
            </a:r>
          </a:p>
          <a:p>
            <a:pPr lvl="1"/>
            <a:r>
              <a:rPr kumimoji="1" lang="en-US" altLang="ja-JP" dirty="0">
                <a:solidFill>
                  <a:schemeClr val="bg1">
                    <a:lumMod val="85000"/>
                  </a:schemeClr>
                </a:solidFill>
              </a:rPr>
              <a:t>DCN </a:t>
            </a:r>
            <a:r>
              <a:rPr kumimoji="1" lang="en-US" altLang="ja-JP" dirty="0" smtClean="0">
                <a:solidFill>
                  <a:schemeClr val="bg1">
                    <a:lumMod val="85000"/>
                  </a:schemeClr>
                </a:solidFill>
              </a:rPr>
              <a:t>19-16/0147r1: </a:t>
            </a:r>
            <a:r>
              <a:rPr kumimoji="1" lang="en-US" altLang="ja-JP" dirty="0">
                <a:solidFill>
                  <a:schemeClr val="bg1">
                    <a:lumMod val="85000"/>
                  </a:schemeClr>
                </a:solidFill>
              </a:rPr>
              <a:t>Comment resolutions on CID124 and CID125 (S. Furuichi)</a:t>
            </a:r>
          </a:p>
          <a:p>
            <a:pPr lvl="1"/>
            <a:r>
              <a:rPr kumimoji="1" lang="en-US" altLang="ja-JP" dirty="0"/>
              <a:t>DCN </a:t>
            </a:r>
            <a:r>
              <a:rPr kumimoji="1" lang="en-US" altLang="ja-JP" dirty="0" smtClean="0"/>
              <a:t>19-16/0147r2: </a:t>
            </a:r>
            <a:r>
              <a:rPr kumimoji="1" lang="en-US" altLang="ja-JP" dirty="0"/>
              <a:t>Comment resolutions on CID124 and CID125 (S. Furuichi)</a:t>
            </a:r>
          </a:p>
          <a:p>
            <a:pPr lvl="1"/>
            <a:endParaRPr kumimoji="1" lang="en-US" altLang="ja-JP" dirty="0"/>
          </a:p>
          <a:p>
            <a:r>
              <a:rPr kumimoji="1" lang="en-US" altLang="ja-JP" dirty="0" smtClean="0"/>
              <a:t>Text </a:t>
            </a:r>
            <a:r>
              <a:rPr kumimoji="1" lang="en-US" altLang="ja-JP" dirty="0"/>
              <a:t>proposals</a:t>
            </a:r>
          </a:p>
          <a:p>
            <a:pPr lvl="1"/>
            <a:r>
              <a:rPr kumimoji="1" lang="en-US" altLang="ja-JP" dirty="0">
                <a:solidFill>
                  <a:schemeClr val="bg1">
                    <a:lumMod val="85000"/>
                  </a:schemeClr>
                </a:solidFill>
              </a:rPr>
              <a:t>DCN </a:t>
            </a:r>
            <a:r>
              <a:rPr kumimoji="1" lang="en-US" altLang="ja-JP" dirty="0" smtClean="0">
                <a:solidFill>
                  <a:schemeClr val="bg1">
                    <a:lumMod val="85000"/>
                  </a:schemeClr>
                </a:solidFill>
              </a:rPr>
              <a:t>19-16/0150r1: </a:t>
            </a:r>
            <a:r>
              <a:rPr kumimoji="1" lang="en-US" altLang="ja-JP" dirty="0">
                <a:solidFill>
                  <a:schemeClr val="bg1">
                    <a:lumMod val="85000"/>
                  </a:schemeClr>
                </a:solidFill>
              </a:rPr>
              <a:t>CID 161 resolution: Text proposal on the algorithm and parameters for spectrum allocation (C. Sun</a:t>
            </a:r>
            <a:r>
              <a:rPr kumimoji="1" lang="en-US" altLang="ja-JP" dirty="0" smtClean="0">
                <a:solidFill>
                  <a:schemeClr val="bg1">
                    <a:lumMod val="85000"/>
                  </a:schemeClr>
                </a:solidFill>
              </a:rPr>
              <a:t>)</a:t>
            </a:r>
          </a:p>
          <a:p>
            <a:pPr lvl="1"/>
            <a:r>
              <a:rPr kumimoji="1" lang="en-US" altLang="ja-JP" dirty="0"/>
              <a:t>DCN </a:t>
            </a:r>
            <a:r>
              <a:rPr kumimoji="1" lang="en-US" altLang="ja-JP" dirty="0" smtClean="0"/>
              <a:t>19-16/0150r2: </a:t>
            </a:r>
            <a:r>
              <a:rPr kumimoji="1" lang="en-US" altLang="ja-JP" dirty="0"/>
              <a:t>CID 161 resolution: Text proposal on the algorithm and parameters for spectrum allocation (C. Sun</a:t>
            </a:r>
            <a:r>
              <a:rPr kumimoji="1" lang="en-US" altLang="ja-JP" dirty="0" smtClean="0"/>
              <a:t>)</a:t>
            </a:r>
            <a:endParaRPr kumimoji="1" lang="fr-FR" altLang="ja-JP" dirty="0"/>
          </a:p>
          <a:p>
            <a:pPr lvl="1"/>
            <a:r>
              <a:rPr kumimoji="1" lang="en-US" altLang="ja-JP" dirty="0" smtClean="0"/>
              <a:t>DCN 19-16/0152r1: </a:t>
            </a:r>
            <a:r>
              <a:rPr kumimoji="1" lang="en-US" altLang="ja-JP" dirty="0"/>
              <a:t>CID 162 resolution: Text proposal on the algorithm and parameters for spectrum allocation based on graph (C. Sun)</a:t>
            </a:r>
          </a:p>
          <a:p>
            <a:pPr lvl="1"/>
            <a:r>
              <a:rPr kumimoji="1" lang="en-US" altLang="ja-JP" dirty="0" smtClean="0">
                <a:solidFill>
                  <a:schemeClr val="bg1">
                    <a:lumMod val="85000"/>
                  </a:schemeClr>
                </a:solidFill>
              </a:rPr>
              <a:t>DCN 19-16/0154r1: </a:t>
            </a:r>
            <a:r>
              <a:rPr kumimoji="1" lang="en-US" altLang="ja-JP" dirty="0">
                <a:solidFill>
                  <a:schemeClr val="bg1">
                    <a:lumMod val="85000"/>
                  </a:schemeClr>
                </a:solidFill>
              </a:rPr>
              <a:t>CID163 resolution: Text proposal on the priority based coexistence management (C. Sun</a:t>
            </a:r>
            <a:r>
              <a:rPr kumimoji="1" lang="en-US" altLang="ja-JP" dirty="0" smtClean="0">
                <a:solidFill>
                  <a:schemeClr val="bg1">
                    <a:lumMod val="85000"/>
                  </a:schemeClr>
                </a:solidFill>
              </a:rPr>
              <a:t>)</a:t>
            </a:r>
          </a:p>
          <a:p>
            <a:pPr lvl="1"/>
            <a:r>
              <a:rPr kumimoji="1" lang="en-US" altLang="ja-JP" dirty="0"/>
              <a:t>DCN </a:t>
            </a:r>
            <a:r>
              <a:rPr kumimoji="1" lang="en-US" altLang="ja-JP" dirty="0" smtClean="0"/>
              <a:t>19-16/0154r2: </a:t>
            </a:r>
            <a:r>
              <a:rPr kumimoji="1" lang="en-US" altLang="ja-JP" dirty="0"/>
              <a:t>CID163 resolution: Text proposal on the priority based coexistence management (C. Sun)</a:t>
            </a:r>
          </a:p>
          <a:p>
            <a:pPr lvl="1"/>
            <a:endParaRPr kumimoji="1" lang="en-US" altLang="ja-JP" dirty="0"/>
          </a:p>
          <a:p>
            <a:pPr marL="487693" lvl="1" indent="0">
              <a:buNone/>
            </a:pP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31</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September 2016</a:t>
            </a:r>
            <a:endParaRPr lang="en-GB" dirty="0"/>
          </a:p>
        </p:txBody>
      </p:sp>
    </p:spTree>
    <p:extLst>
      <p:ext uri="{BB962C8B-B14F-4D97-AF65-F5344CB8AC3E}">
        <p14:creationId xmlns:p14="http://schemas.microsoft.com/office/powerpoint/2010/main" val="3231226434"/>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dirty="0"/>
          </a:p>
        </p:txBody>
      </p:sp>
      <p:sp>
        <p:nvSpPr>
          <p:cNvPr id="3" name="コンテンツ プレースホルダー 2"/>
          <p:cNvSpPr>
            <a:spLocks noGrp="1"/>
          </p:cNvSpPr>
          <p:nvPr>
            <p:ph idx="1"/>
          </p:nvPr>
        </p:nvSpPr>
        <p:spPr/>
        <p:txBody>
          <a:bodyPr/>
          <a:lstStyle/>
          <a:p>
            <a:endParaRPr kumimoji="1" lang="en-US" altLang="ja-JP" dirty="0" smtClean="0"/>
          </a:p>
          <a:p>
            <a:endParaRPr kumimoji="1" lang="en-US" altLang="ja-JP" dirty="0"/>
          </a:p>
          <a:p>
            <a:endParaRPr kumimoji="1" lang="en-US" altLang="ja-JP" dirty="0" smtClean="0"/>
          </a:p>
          <a:p>
            <a:endParaRPr kumimoji="1" lang="en-US" altLang="ja-JP" dirty="0"/>
          </a:p>
          <a:p>
            <a:pPr marL="0" indent="0">
              <a:buNone/>
            </a:pPr>
            <a:r>
              <a:rPr kumimoji="1" lang="en-US" altLang="ja-JP" sz="3600" dirty="0" smtClean="0"/>
              <a:t>Wednesday PM1</a:t>
            </a: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32</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September 2016</a:t>
            </a:r>
            <a:endParaRPr lang="en-GB" dirty="0"/>
          </a:p>
        </p:txBody>
      </p:sp>
    </p:spTree>
    <p:extLst>
      <p:ext uri="{BB962C8B-B14F-4D97-AF65-F5344CB8AC3E}">
        <p14:creationId xmlns:p14="http://schemas.microsoft.com/office/powerpoint/2010/main" val="2995534956"/>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Agenda for Wednesday PM1</a:t>
            </a:r>
            <a:endParaRPr kumimoji="1" lang="ja-JP" altLang="en-US" dirty="0"/>
          </a:p>
        </p:txBody>
      </p:sp>
      <p:sp>
        <p:nvSpPr>
          <p:cNvPr id="3" name="コンテンツ プレースホルダー 2"/>
          <p:cNvSpPr>
            <a:spLocks noGrp="1"/>
          </p:cNvSpPr>
          <p:nvPr>
            <p:ph idx="1"/>
          </p:nvPr>
        </p:nvSpPr>
        <p:spPr/>
        <p:txBody>
          <a:bodyPr>
            <a:normAutofit/>
          </a:bodyPr>
          <a:lstStyle/>
          <a:p>
            <a:r>
              <a:rPr kumimoji="1" lang="en-US" altLang="ja-JP" dirty="0" smtClean="0"/>
              <a:t>TG1a meeting called to order</a:t>
            </a:r>
          </a:p>
          <a:p>
            <a:r>
              <a:rPr kumimoji="1" lang="en-US" altLang="ja-JP" dirty="0"/>
              <a:t>Approval of </a:t>
            </a:r>
            <a:r>
              <a:rPr kumimoji="1" lang="en-US" altLang="ja-JP" dirty="0" smtClean="0"/>
              <a:t>agenda</a:t>
            </a:r>
          </a:p>
          <a:p>
            <a:r>
              <a:rPr kumimoji="1" lang="en-US" altLang="ja-JP" dirty="0" smtClean="0"/>
              <a:t>Recess</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33</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September 2016</a:t>
            </a:r>
            <a:endParaRPr lang="en-GB" dirty="0"/>
          </a:p>
        </p:txBody>
      </p:sp>
    </p:spTree>
    <p:extLst>
      <p:ext uri="{BB962C8B-B14F-4D97-AF65-F5344CB8AC3E}">
        <p14:creationId xmlns:p14="http://schemas.microsoft.com/office/powerpoint/2010/main" val="2619729083"/>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a:t>A</a:t>
            </a:r>
            <a:r>
              <a:rPr kumimoji="1" lang="en-US" altLang="ja-JP" dirty="0" smtClean="0"/>
              <a:t>pproval </a:t>
            </a:r>
            <a:r>
              <a:rPr kumimoji="1" lang="en-US" altLang="ja-JP" dirty="0"/>
              <a:t>of agenda</a:t>
            </a:r>
          </a:p>
        </p:txBody>
      </p:sp>
      <p:sp>
        <p:nvSpPr>
          <p:cNvPr id="3" name="コンテンツ プレースホルダー 2"/>
          <p:cNvSpPr>
            <a:spLocks noGrp="1"/>
          </p:cNvSpPr>
          <p:nvPr>
            <p:ph idx="1"/>
          </p:nvPr>
        </p:nvSpPr>
        <p:spPr/>
        <p:txBody>
          <a:bodyPr>
            <a:normAutofit/>
          </a:bodyPr>
          <a:lstStyle/>
          <a:p>
            <a:r>
              <a:rPr kumimoji="1" lang="en-US" altLang="ja-JP" dirty="0"/>
              <a:t>Motion to approve the agenda of the </a:t>
            </a:r>
            <a:r>
              <a:rPr kumimoji="1" lang="en-US" altLang="ja-JP" dirty="0" smtClean="0"/>
              <a:t>September 2016 </a:t>
            </a:r>
            <a:r>
              <a:rPr kumimoji="1" lang="en-US" altLang="ja-JP" dirty="0"/>
              <a:t>TG1a meeting, document </a:t>
            </a:r>
            <a:r>
              <a:rPr kumimoji="1" lang="en-US" altLang="ja-JP" dirty="0" smtClean="0"/>
              <a:t>19-16/0141r4.</a:t>
            </a:r>
            <a:endParaRPr kumimoji="1" lang="en-US" altLang="ja-JP" dirty="0" smtClean="0"/>
          </a:p>
          <a:p>
            <a:pPr lvl="1"/>
            <a:endParaRPr kumimoji="1" lang="en-US" altLang="ja-JP" dirty="0" smtClean="0"/>
          </a:p>
          <a:p>
            <a:pPr lvl="1"/>
            <a:endParaRPr kumimoji="1" lang="en-US" altLang="ja-JP" dirty="0" smtClean="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34</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September 2016</a:t>
            </a:r>
            <a:endParaRPr lang="en-GB" dirty="0"/>
          </a:p>
        </p:txBody>
      </p:sp>
    </p:spTree>
    <p:extLst>
      <p:ext uri="{BB962C8B-B14F-4D97-AF65-F5344CB8AC3E}">
        <p14:creationId xmlns:p14="http://schemas.microsoft.com/office/powerpoint/2010/main" val="3187044759"/>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dirty="0"/>
          </a:p>
        </p:txBody>
      </p:sp>
      <p:sp>
        <p:nvSpPr>
          <p:cNvPr id="3" name="コンテンツ プレースホルダー 2"/>
          <p:cNvSpPr>
            <a:spLocks noGrp="1"/>
          </p:cNvSpPr>
          <p:nvPr>
            <p:ph idx="1"/>
          </p:nvPr>
        </p:nvSpPr>
        <p:spPr/>
        <p:txBody>
          <a:bodyPr/>
          <a:lstStyle/>
          <a:p>
            <a:endParaRPr kumimoji="1" lang="en-US" altLang="ja-JP" dirty="0" smtClean="0"/>
          </a:p>
          <a:p>
            <a:endParaRPr kumimoji="1" lang="en-US" altLang="ja-JP" dirty="0"/>
          </a:p>
          <a:p>
            <a:endParaRPr kumimoji="1" lang="en-US" altLang="ja-JP" dirty="0" smtClean="0"/>
          </a:p>
          <a:p>
            <a:endParaRPr kumimoji="1" lang="en-US" altLang="ja-JP" dirty="0"/>
          </a:p>
          <a:p>
            <a:pPr marL="0" indent="0">
              <a:buNone/>
            </a:pPr>
            <a:r>
              <a:rPr kumimoji="1" lang="en-US" altLang="ja-JP" sz="3600" dirty="0" smtClean="0"/>
              <a:t>Thursday PM1</a:t>
            </a: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35</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September 2016</a:t>
            </a:r>
            <a:endParaRPr lang="en-GB" dirty="0"/>
          </a:p>
        </p:txBody>
      </p:sp>
    </p:spTree>
    <p:extLst>
      <p:ext uri="{BB962C8B-B14F-4D97-AF65-F5344CB8AC3E}">
        <p14:creationId xmlns:p14="http://schemas.microsoft.com/office/powerpoint/2010/main" val="39351728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Agenda for Thursday PM1</a:t>
            </a:r>
            <a:endParaRPr kumimoji="1" lang="ja-JP" altLang="en-US" dirty="0"/>
          </a:p>
        </p:txBody>
      </p:sp>
      <p:sp>
        <p:nvSpPr>
          <p:cNvPr id="3" name="コンテンツ プレースホルダー 2"/>
          <p:cNvSpPr>
            <a:spLocks noGrp="1"/>
          </p:cNvSpPr>
          <p:nvPr>
            <p:ph idx="1"/>
          </p:nvPr>
        </p:nvSpPr>
        <p:spPr/>
        <p:txBody>
          <a:bodyPr>
            <a:normAutofit/>
          </a:bodyPr>
          <a:lstStyle/>
          <a:p>
            <a:r>
              <a:rPr kumimoji="1" lang="en-US" altLang="ja-JP" dirty="0" smtClean="0"/>
              <a:t>TG1a meeting called to order</a:t>
            </a:r>
          </a:p>
          <a:p>
            <a:r>
              <a:rPr kumimoji="1" lang="en-US" altLang="ja-JP" dirty="0" smtClean="0"/>
              <a:t>Agenda review and update</a:t>
            </a:r>
            <a:endParaRPr kumimoji="1" lang="en-US" altLang="ja-JP" dirty="0"/>
          </a:p>
          <a:p>
            <a:r>
              <a:rPr kumimoji="1" lang="en-US" altLang="ja-JP" dirty="0" smtClean="0"/>
              <a:t>Motions</a:t>
            </a:r>
          </a:p>
          <a:p>
            <a:r>
              <a:rPr kumimoji="1" lang="en-US" altLang="ja-JP" dirty="0" smtClean="0"/>
              <a:t>Review project timeline</a:t>
            </a:r>
          </a:p>
          <a:p>
            <a:r>
              <a:rPr kumimoji="1" lang="en-US" altLang="ja-JP" dirty="0" smtClean="0"/>
              <a:t>Review objectives for next meeting</a:t>
            </a:r>
          </a:p>
          <a:p>
            <a:r>
              <a:rPr kumimoji="1" lang="en-US" altLang="ja-JP" dirty="0"/>
              <a:t>Schedule for </a:t>
            </a:r>
            <a:r>
              <a:rPr kumimoji="1" lang="en-US" altLang="ja-JP" dirty="0" smtClean="0"/>
              <a:t>teleconferences</a:t>
            </a:r>
          </a:p>
          <a:p>
            <a:r>
              <a:rPr kumimoji="1" lang="en-US" altLang="ja-JP" dirty="0" smtClean="0"/>
              <a:t>Adjourn</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36</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September 2016</a:t>
            </a:r>
            <a:endParaRPr lang="en-GB" dirty="0"/>
          </a:p>
        </p:txBody>
      </p:sp>
    </p:spTree>
    <p:extLst>
      <p:ext uri="{BB962C8B-B14F-4D97-AF65-F5344CB8AC3E}">
        <p14:creationId xmlns:p14="http://schemas.microsoft.com/office/powerpoint/2010/main" val="151348102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smtClean="0"/>
              <a:t>Motion #2</a:t>
            </a:r>
            <a:endParaRPr kumimoji="1" lang="en-US" altLang="ja-JP" dirty="0"/>
          </a:p>
        </p:txBody>
      </p:sp>
      <p:sp>
        <p:nvSpPr>
          <p:cNvPr id="3" name="コンテンツ プレースホルダー 2"/>
          <p:cNvSpPr>
            <a:spLocks noGrp="1"/>
          </p:cNvSpPr>
          <p:nvPr>
            <p:ph idx="1"/>
          </p:nvPr>
        </p:nvSpPr>
        <p:spPr/>
        <p:txBody>
          <a:bodyPr>
            <a:normAutofit/>
          </a:bodyPr>
          <a:lstStyle/>
          <a:p>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37</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September 2016</a:t>
            </a:r>
            <a:endParaRPr lang="en-GB" dirty="0"/>
          </a:p>
        </p:txBody>
      </p:sp>
    </p:spTree>
    <p:extLst>
      <p:ext uri="{BB962C8B-B14F-4D97-AF65-F5344CB8AC3E}">
        <p14:creationId xmlns:p14="http://schemas.microsoft.com/office/powerpoint/2010/main" val="235260284"/>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Project </a:t>
            </a:r>
            <a:r>
              <a:rPr kumimoji="1" lang="en-US" altLang="ja-JP" dirty="0" smtClean="0"/>
              <a:t>timeline</a:t>
            </a:r>
            <a:endParaRPr kumimoji="1" lang="en-US" altLang="ja-JP" dirty="0"/>
          </a:p>
        </p:txBody>
      </p:sp>
      <p:sp>
        <p:nvSpPr>
          <p:cNvPr id="3" name="コンテンツ プレースホルダー 2"/>
          <p:cNvSpPr>
            <a:spLocks noGrp="1"/>
          </p:cNvSpPr>
          <p:nvPr>
            <p:ph idx="1"/>
          </p:nvPr>
        </p:nvSpPr>
        <p:spPr/>
        <p:txBody>
          <a:bodyPr>
            <a:normAutofit/>
          </a:bodyPr>
          <a:lstStyle/>
          <a:p>
            <a:r>
              <a:rPr kumimoji="1" lang="en-US" altLang="ja-JP" dirty="0" smtClean="0"/>
              <a:t>Project timeline document</a:t>
            </a:r>
          </a:p>
          <a:p>
            <a:pPr lvl="1"/>
            <a:r>
              <a:rPr kumimoji="1" lang="en-US" altLang="ja-JP" dirty="0" smtClean="0"/>
              <a:t>Doc. 19-15/0096r0</a:t>
            </a:r>
            <a:r>
              <a:rPr kumimoji="1" lang="en-US" altLang="ja-JP" dirty="0"/>
              <a:t>: Timeline </a:t>
            </a:r>
            <a:r>
              <a:rPr kumimoji="1" lang="en-US" altLang="ja-JP" dirty="0" smtClean="0"/>
              <a:t>document (N. Sato)</a:t>
            </a: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38</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September 2016</a:t>
            </a:r>
            <a:endParaRPr lang="en-GB" dirty="0"/>
          </a:p>
        </p:txBody>
      </p:sp>
    </p:spTree>
    <p:extLst>
      <p:ext uri="{BB962C8B-B14F-4D97-AF65-F5344CB8AC3E}">
        <p14:creationId xmlns:p14="http://schemas.microsoft.com/office/powerpoint/2010/main" val="791473852"/>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a:t>Review objectives for next meeting</a:t>
            </a:r>
          </a:p>
        </p:txBody>
      </p:sp>
      <p:sp>
        <p:nvSpPr>
          <p:cNvPr id="3" name="コンテンツ プレースホルダー 2"/>
          <p:cNvSpPr>
            <a:spLocks noGrp="1"/>
          </p:cNvSpPr>
          <p:nvPr>
            <p:ph idx="1"/>
          </p:nvPr>
        </p:nvSpPr>
        <p:spPr/>
        <p:txBody>
          <a:bodyPr>
            <a:normAutofit/>
          </a:bodyPr>
          <a:lstStyle/>
          <a:p>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39</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September 2016</a:t>
            </a:r>
            <a:endParaRPr lang="en-GB" dirty="0"/>
          </a:p>
        </p:txBody>
      </p:sp>
    </p:spTree>
    <p:extLst>
      <p:ext uri="{BB962C8B-B14F-4D97-AF65-F5344CB8AC3E}">
        <p14:creationId xmlns:p14="http://schemas.microsoft.com/office/powerpoint/2010/main" val="153613109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p:txBody>
          <a:bodyPr/>
          <a:lstStyle/>
          <a:p>
            <a:r>
              <a:rPr kumimoji="1" lang="en-US" altLang="ja-JP" dirty="0"/>
              <a:t>https://imat.ieee.org/my-site/home</a:t>
            </a:r>
            <a:endParaRPr kumimoji="1" lang="en-US" altLang="ja-JP" dirty="0" smtClean="0"/>
          </a:p>
          <a:p>
            <a:endParaRPr kumimoji="1" lang="en-US" altLang="ja-JP" dirty="0"/>
          </a:p>
          <a:p>
            <a:r>
              <a:rPr kumimoji="1" lang="en-US" altLang="ja-JP" dirty="0" smtClean="0"/>
              <a:t>Register</a:t>
            </a:r>
          </a:p>
          <a:p>
            <a:r>
              <a:rPr kumimoji="1" lang="en-US" altLang="ja-JP" dirty="0" smtClean="0"/>
              <a:t>Indicate attendance</a:t>
            </a:r>
          </a:p>
        </p:txBody>
      </p:sp>
      <p:sp>
        <p:nvSpPr>
          <p:cNvPr id="2" name="タイトル 1"/>
          <p:cNvSpPr>
            <a:spLocks noGrp="1"/>
          </p:cNvSpPr>
          <p:nvPr>
            <p:ph type="title"/>
          </p:nvPr>
        </p:nvSpPr>
        <p:spPr/>
        <p:txBody>
          <a:bodyPr/>
          <a:lstStyle/>
          <a:p>
            <a:r>
              <a:rPr kumimoji="1" lang="en-US" altLang="ja-JP" dirty="0" smtClean="0"/>
              <a:t>Attendance</a:t>
            </a:r>
            <a:endParaRPr kumimoji="1" lang="ja-JP" altLang="en-US"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September 2016</a:t>
            </a:r>
            <a:endParaRPr lang="en-GB" dirty="0"/>
          </a:p>
        </p:txBody>
      </p:sp>
    </p:spTree>
    <p:extLst>
      <p:ext uri="{BB962C8B-B14F-4D97-AF65-F5344CB8AC3E}">
        <p14:creationId xmlns:p14="http://schemas.microsoft.com/office/powerpoint/2010/main" val="709555418"/>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smtClean="0"/>
              <a:t>Teleconference</a:t>
            </a:r>
            <a:endParaRPr kumimoji="1" lang="en-US" altLang="ja-JP" dirty="0"/>
          </a:p>
        </p:txBody>
      </p:sp>
      <p:sp>
        <p:nvSpPr>
          <p:cNvPr id="3" name="コンテンツ プレースホルダー 2"/>
          <p:cNvSpPr>
            <a:spLocks noGrp="1"/>
          </p:cNvSpPr>
          <p:nvPr>
            <p:ph idx="1"/>
          </p:nvPr>
        </p:nvSpPr>
        <p:spPr/>
        <p:txBody>
          <a:bodyPr>
            <a:normAutofit lnSpcReduction="10000"/>
          </a:bodyPr>
          <a:lstStyle/>
          <a:p>
            <a:r>
              <a:rPr kumimoji="1" lang="en-US" altLang="ja-JP" dirty="0" smtClean="0"/>
              <a:t>Schedule (1hour)</a:t>
            </a:r>
          </a:p>
          <a:p>
            <a:pPr lvl="1"/>
            <a:r>
              <a:rPr kumimoji="1" lang="en-US" altLang="ja-JP" dirty="0" smtClean="0"/>
              <a:t>Wednesday, xxx. xx, 2016: </a:t>
            </a:r>
            <a:r>
              <a:rPr kumimoji="1" lang="en-US" altLang="ja-JP" dirty="0"/>
              <a:t>2</a:t>
            </a:r>
            <a:r>
              <a:rPr kumimoji="1" lang="en-US" altLang="ja-JP" dirty="0" smtClean="0"/>
              <a:t>am EDT (8am CEST, 2pm CST, 3pm JST/KST)</a:t>
            </a:r>
          </a:p>
          <a:p>
            <a:pPr lvl="1"/>
            <a:endParaRPr kumimoji="1" lang="en-US" altLang="ja-JP" dirty="0" smtClean="0"/>
          </a:p>
          <a:p>
            <a:r>
              <a:rPr kumimoji="1" lang="en-US" altLang="ja-JP" dirty="0" smtClean="0"/>
              <a:t>Meeting Logistics</a:t>
            </a:r>
          </a:p>
          <a:p>
            <a:pPr lvl="1"/>
            <a:r>
              <a:rPr kumimoji="1" lang="en-US" altLang="ja-JP" dirty="0" smtClean="0"/>
              <a:t>Use “Join Me”</a:t>
            </a:r>
          </a:p>
          <a:p>
            <a:pPr lvl="2"/>
            <a:r>
              <a:rPr lang="en-US" altLang="ja-JP" dirty="0"/>
              <a:t>Join the meeting: </a:t>
            </a:r>
            <a:r>
              <a:rPr lang="en-US" altLang="ja-JP" dirty="0">
                <a:hlinkClick r:id="rId2"/>
              </a:rPr>
              <a:t>https://join.me/ieeesawg802.19</a:t>
            </a:r>
            <a:r>
              <a:rPr lang="en-US" altLang="ja-JP" dirty="0"/>
              <a:t> </a:t>
            </a:r>
            <a:br>
              <a:rPr lang="en-US" altLang="ja-JP" dirty="0"/>
            </a:br>
            <a:r>
              <a:rPr lang="en-US" altLang="ja-JP" dirty="0"/>
              <a:t/>
            </a:r>
            <a:br>
              <a:rPr lang="en-US" altLang="ja-JP" dirty="0"/>
            </a:br>
            <a:r>
              <a:rPr lang="en-US" altLang="ja-JP" dirty="0"/>
              <a:t>On a </a:t>
            </a:r>
            <a:r>
              <a:rPr lang="en-US" altLang="ja-JP" dirty="0" smtClean="0"/>
              <a:t>compute4r</a:t>
            </a:r>
            <a:r>
              <a:rPr lang="en-US" altLang="ja-JP" dirty="0"/>
              <a:t>, use any browser. Nothing to download. </a:t>
            </a:r>
            <a:br>
              <a:rPr lang="en-US" altLang="ja-JP" dirty="0"/>
            </a:br>
            <a:r>
              <a:rPr lang="en-US" altLang="ja-JP" dirty="0"/>
              <a:t>On a phone or tablet, launch the </a:t>
            </a:r>
            <a:r>
              <a:rPr lang="en-US" altLang="ja-JP" dirty="0">
                <a:hlinkClick r:id="rId3"/>
              </a:rPr>
              <a:t>join.me app</a:t>
            </a:r>
            <a:r>
              <a:rPr lang="en-US" altLang="ja-JP" dirty="0"/>
              <a:t> and enter meeting code:ieeesawg802.19 </a:t>
            </a:r>
            <a:br>
              <a:rPr lang="en-US" altLang="ja-JP" dirty="0"/>
            </a:br>
            <a:r>
              <a:rPr lang="en-US" altLang="ja-JP" dirty="0"/>
              <a:t/>
            </a:r>
            <a:br>
              <a:rPr lang="en-US" altLang="ja-JP" dirty="0"/>
            </a:br>
            <a:r>
              <a:rPr lang="en-US" altLang="ja-JP" dirty="0"/>
              <a:t>Join the audio conference: </a:t>
            </a:r>
            <a:br>
              <a:rPr lang="en-US" altLang="ja-JP" dirty="0"/>
            </a:br>
            <a:r>
              <a:rPr lang="en-US" altLang="ja-JP" dirty="0"/>
              <a:t>Dial a phone number and enter access code, or connect via internet. </a:t>
            </a:r>
            <a:br>
              <a:rPr lang="en-US" altLang="ja-JP" dirty="0"/>
            </a:br>
            <a:endParaRPr kumimoji="1" lang="en-US" altLang="ja-JP" dirty="0" smtClean="0"/>
          </a:p>
          <a:p>
            <a:pPr lvl="1"/>
            <a:r>
              <a:rPr kumimoji="1" lang="en-US" altLang="ja-JP" dirty="0" smtClean="0"/>
              <a:t>The chair will send out a notification to IEEE 802.19 reflector in advance of the meeting</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40</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September 2016</a:t>
            </a:r>
            <a:endParaRPr lang="en-GB" dirty="0"/>
          </a:p>
        </p:txBody>
      </p:sp>
    </p:spTree>
    <p:extLst>
      <p:ext uri="{BB962C8B-B14F-4D97-AF65-F5344CB8AC3E}">
        <p14:creationId xmlns:p14="http://schemas.microsoft.com/office/powerpoint/2010/main" val="4202477933"/>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dirty="0"/>
          </a:p>
        </p:txBody>
      </p:sp>
      <p:sp>
        <p:nvSpPr>
          <p:cNvPr id="3" name="コンテンツ プレースホルダー 2"/>
          <p:cNvSpPr>
            <a:spLocks noGrp="1"/>
          </p:cNvSpPr>
          <p:nvPr>
            <p:ph idx="1"/>
          </p:nvPr>
        </p:nvSpPr>
        <p:spPr/>
        <p:txBody>
          <a:bodyPr/>
          <a:lstStyle/>
          <a:p>
            <a:endParaRPr kumimoji="1" lang="en-US" altLang="ja-JP" dirty="0" smtClean="0"/>
          </a:p>
          <a:p>
            <a:endParaRPr kumimoji="1" lang="en-US" altLang="ja-JP" dirty="0"/>
          </a:p>
          <a:p>
            <a:endParaRPr kumimoji="1" lang="en-US" altLang="ja-JP" dirty="0" smtClean="0"/>
          </a:p>
          <a:p>
            <a:endParaRPr kumimoji="1" lang="en-US" altLang="ja-JP" dirty="0"/>
          </a:p>
          <a:p>
            <a:pPr marL="0" indent="0">
              <a:buNone/>
            </a:pPr>
            <a:r>
              <a:rPr kumimoji="1" lang="en-US" altLang="ja-JP" sz="3600" dirty="0"/>
              <a:t>Adjourn</a:t>
            </a: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41</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September 2016</a:t>
            </a:r>
            <a:endParaRPr lang="en-GB" dirty="0"/>
          </a:p>
        </p:txBody>
      </p:sp>
    </p:spTree>
    <p:extLst>
      <p:ext uri="{BB962C8B-B14F-4D97-AF65-F5344CB8AC3E}">
        <p14:creationId xmlns:p14="http://schemas.microsoft.com/office/powerpoint/2010/main" val="3190171604"/>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smtClean="0"/>
              <a:t>Time difference</a:t>
            </a:r>
            <a:endParaRPr kumimoji="1" lang="en-US" altLang="ja-JP" dirty="0"/>
          </a:p>
        </p:txBody>
      </p:sp>
      <p:sp>
        <p:nvSpPr>
          <p:cNvPr id="3" name="コンテンツ プレースホルダー 2"/>
          <p:cNvSpPr>
            <a:spLocks noGrp="1"/>
          </p:cNvSpPr>
          <p:nvPr>
            <p:ph idx="1"/>
          </p:nvPr>
        </p:nvSpPr>
        <p:spPr/>
        <p:txBody>
          <a:bodyPr>
            <a:normAutofit/>
          </a:bodyPr>
          <a:lstStyle/>
          <a:p>
            <a:r>
              <a:rPr kumimoji="1" lang="en-US" altLang="ja-JP" dirty="0" smtClean="0"/>
              <a:t>Winter</a:t>
            </a:r>
          </a:p>
          <a:p>
            <a:pPr lvl="1"/>
            <a:r>
              <a:rPr kumimoji="1" lang="en-US" altLang="ja-JP" dirty="0" smtClean="0"/>
              <a:t>1am EST (6am UTC, 3pm JST/KST)</a:t>
            </a:r>
          </a:p>
          <a:p>
            <a:pPr lvl="1"/>
            <a:r>
              <a:rPr kumimoji="1" lang="en-US" altLang="ja-JP" dirty="0"/>
              <a:t>7</a:t>
            </a:r>
            <a:r>
              <a:rPr kumimoji="1" lang="en-US" altLang="ja-JP" dirty="0" smtClean="0"/>
              <a:t>am EST (noon UTC, 9pm JST/KST)</a:t>
            </a:r>
          </a:p>
          <a:p>
            <a:pPr lvl="1"/>
            <a:r>
              <a:rPr kumimoji="1" lang="en-US" altLang="ja-JP" dirty="0" smtClean="0"/>
              <a:t>5pm EST (10pm UTC, 7am JST/KST + 1day)</a:t>
            </a:r>
            <a:endParaRPr kumimoji="1" lang="en-US" altLang="ja-JP" dirty="0"/>
          </a:p>
          <a:p>
            <a:endParaRPr kumimoji="1" lang="en-US" altLang="ja-JP" dirty="0" smtClean="0"/>
          </a:p>
          <a:p>
            <a:r>
              <a:rPr kumimoji="1" lang="en-US" altLang="ja-JP" dirty="0" smtClean="0"/>
              <a:t>Summer</a:t>
            </a:r>
          </a:p>
          <a:p>
            <a:pPr lvl="1"/>
            <a:r>
              <a:rPr kumimoji="1" lang="en-US" altLang="ja-JP" dirty="0" smtClean="0"/>
              <a:t>2am EDT (6am </a:t>
            </a:r>
            <a:r>
              <a:rPr kumimoji="1" lang="en-US" altLang="ja-JP" dirty="0"/>
              <a:t>UTC, </a:t>
            </a:r>
            <a:r>
              <a:rPr kumimoji="1" lang="en-US" altLang="ja-JP" dirty="0" smtClean="0"/>
              <a:t>3pm </a:t>
            </a:r>
            <a:r>
              <a:rPr kumimoji="1" lang="en-US" altLang="ja-JP" dirty="0"/>
              <a:t>JST/KST)</a:t>
            </a:r>
          </a:p>
          <a:p>
            <a:pPr lvl="1"/>
            <a:r>
              <a:rPr kumimoji="1" lang="en-US" altLang="ja-JP" dirty="0" smtClean="0"/>
              <a:t>8am EDT (noon UTC</a:t>
            </a:r>
            <a:r>
              <a:rPr kumimoji="1" lang="en-US" altLang="ja-JP" dirty="0"/>
              <a:t>, 9</a:t>
            </a:r>
            <a:r>
              <a:rPr kumimoji="1" lang="en-US" altLang="ja-JP" dirty="0" smtClean="0"/>
              <a:t>pm </a:t>
            </a:r>
            <a:r>
              <a:rPr kumimoji="1" lang="en-US" altLang="ja-JP" dirty="0"/>
              <a:t>JST/KST)</a:t>
            </a:r>
          </a:p>
          <a:p>
            <a:pPr lvl="1"/>
            <a:r>
              <a:rPr kumimoji="1" lang="en-US" altLang="ja-JP" dirty="0" smtClean="0"/>
              <a:t>6pm EDT (10pm </a:t>
            </a:r>
            <a:r>
              <a:rPr kumimoji="1" lang="en-US" altLang="ja-JP" dirty="0"/>
              <a:t>UTC, 7</a:t>
            </a:r>
            <a:r>
              <a:rPr kumimoji="1" lang="en-US" altLang="ja-JP" dirty="0" smtClean="0"/>
              <a:t>am </a:t>
            </a:r>
            <a:r>
              <a:rPr kumimoji="1" lang="en-US" altLang="ja-JP" dirty="0"/>
              <a:t>JST/KST + 1day</a:t>
            </a:r>
            <a:r>
              <a:rPr kumimoji="1" lang="en-US" altLang="ja-JP" dirty="0" smtClean="0"/>
              <a:t>)</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42</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September 2016</a:t>
            </a:r>
            <a:endParaRPr lang="en-GB" dirty="0"/>
          </a:p>
        </p:txBody>
      </p:sp>
    </p:spTree>
    <p:extLst>
      <p:ext uri="{BB962C8B-B14F-4D97-AF65-F5344CB8AC3E}">
        <p14:creationId xmlns:p14="http://schemas.microsoft.com/office/powerpoint/2010/main" val="90521580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Agenda items for this week</a:t>
            </a:r>
            <a:endParaRPr kumimoji="1" lang="ja-JP" altLang="en-US" dirty="0"/>
          </a:p>
        </p:txBody>
      </p:sp>
      <p:sp>
        <p:nvSpPr>
          <p:cNvPr id="3" name="コンテンツ プレースホルダー 2"/>
          <p:cNvSpPr>
            <a:spLocks noGrp="1"/>
          </p:cNvSpPr>
          <p:nvPr>
            <p:ph idx="1"/>
          </p:nvPr>
        </p:nvSpPr>
        <p:spPr/>
        <p:txBody>
          <a:bodyPr>
            <a:normAutofit/>
          </a:bodyPr>
          <a:lstStyle/>
          <a:p>
            <a:r>
              <a:rPr kumimoji="1" lang="en-US" altLang="ja-JP" dirty="0" smtClean="0"/>
              <a:t>Approval of meeting minutes</a:t>
            </a:r>
          </a:p>
          <a:p>
            <a:r>
              <a:rPr kumimoji="1" lang="en-US" altLang="ja-JP" dirty="0" smtClean="0"/>
              <a:t>TG1a Opening report</a:t>
            </a:r>
          </a:p>
          <a:p>
            <a:r>
              <a:rPr kumimoji="1" lang="en-US" altLang="ja-JP" dirty="0" smtClean="0"/>
              <a:t>Review and approve IEEE P802.19.1a-D0.4</a:t>
            </a:r>
          </a:p>
          <a:p>
            <a:r>
              <a:rPr kumimoji="1" lang="en-US" altLang="ja-JP" dirty="0" smtClean="0"/>
              <a:t>Comments resolution from TG review</a:t>
            </a:r>
          </a:p>
          <a:p>
            <a:r>
              <a:rPr kumimoji="1" lang="en-US" altLang="ja-JP" dirty="0"/>
              <a:t>Technical presentations and text </a:t>
            </a:r>
            <a:r>
              <a:rPr kumimoji="1" lang="en-US" altLang="ja-JP" dirty="0" smtClean="0"/>
              <a:t>proposals</a:t>
            </a:r>
          </a:p>
          <a:p>
            <a:r>
              <a:rPr kumimoji="1" lang="en-US" altLang="ja-JP" dirty="0" smtClean="0"/>
              <a:t>Review project timeline</a:t>
            </a:r>
          </a:p>
          <a:p>
            <a:r>
              <a:rPr kumimoji="1" lang="en-US" altLang="ja-JP" dirty="0" smtClean="0"/>
              <a:t>Motions</a:t>
            </a:r>
          </a:p>
          <a:p>
            <a:r>
              <a:rPr kumimoji="1" lang="en-US" altLang="ja-JP" dirty="0" smtClean="0"/>
              <a:t>Review objectives </a:t>
            </a:r>
            <a:r>
              <a:rPr kumimoji="1" lang="en-US" altLang="ja-JP" dirty="0"/>
              <a:t>for next </a:t>
            </a:r>
            <a:r>
              <a:rPr kumimoji="1" lang="en-US" altLang="ja-JP" dirty="0" smtClean="0"/>
              <a:t>meeting</a:t>
            </a:r>
          </a:p>
          <a:p>
            <a:r>
              <a:rPr kumimoji="1" lang="en-US" altLang="ja-JP" dirty="0" smtClean="0"/>
              <a:t>Schedule for teleconferences</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September 2016</a:t>
            </a:r>
            <a:endParaRPr lang="en-GB" dirty="0"/>
          </a:p>
        </p:txBody>
      </p:sp>
    </p:spTree>
    <p:extLst>
      <p:ext uri="{BB962C8B-B14F-4D97-AF65-F5344CB8AC3E}">
        <p14:creationId xmlns:p14="http://schemas.microsoft.com/office/powerpoint/2010/main" val="281478089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dirty="0"/>
          </a:p>
        </p:txBody>
      </p:sp>
      <p:sp>
        <p:nvSpPr>
          <p:cNvPr id="3" name="コンテンツ プレースホルダー 2"/>
          <p:cNvSpPr>
            <a:spLocks noGrp="1"/>
          </p:cNvSpPr>
          <p:nvPr>
            <p:ph idx="1"/>
          </p:nvPr>
        </p:nvSpPr>
        <p:spPr/>
        <p:txBody>
          <a:bodyPr/>
          <a:lstStyle/>
          <a:p>
            <a:endParaRPr kumimoji="1" lang="en-US" altLang="ja-JP" dirty="0" smtClean="0"/>
          </a:p>
          <a:p>
            <a:endParaRPr kumimoji="1" lang="en-US" altLang="ja-JP" dirty="0"/>
          </a:p>
          <a:p>
            <a:endParaRPr kumimoji="1" lang="en-US" altLang="ja-JP" dirty="0" smtClean="0"/>
          </a:p>
          <a:p>
            <a:endParaRPr kumimoji="1" lang="en-US" altLang="ja-JP" dirty="0"/>
          </a:p>
          <a:p>
            <a:pPr marL="0" indent="0">
              <a:buNone/>
            </a:pPr>
            <a:r>
              <a:rPr kumimoji="1" lang="en-US" altLang="ja-JP" sz="3600" dirty="0" smtClean="0"/>
              <a:t>Tuesday </a:t>
            </a:r>
            <a:r>
              <a:rPr kumimoji="1" lang="en-US" altLang="ja-JP" sz="3600" dirty="0"/>
              <a:t>AM1</a:t>
            </a:r>
            <a:endParaRPr kumimoji="1" lang="en-US" altLang="ja-JP" sz="3600" dirty="0" smtClean="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September 2016</a:t>
            </a:r>
            <a:endParaRPr lang="en-GB" dirty="0"/>
          </a:p>
        </p:txBody>
      </p:sp>
    </p:spTree>
    <p:extLst>
      <p:ext uri="{BB962C8B-B14F-4D97-AF65-F5344CB8AC3E}">
        <p14:creationId xmlns:p14="http://schemas.microsoft.com/office/powerpoint/2010/main" val="145988795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Agenda for Tuesday AM1</a:t>
            </a:r>
            <a:endParaRPr kumimoji="1" lang="ja-JP" altLang="en-US" dirty="0"/>
          </a:p>
        </p:txBody>
      </p:sp>
      <p:sp>
        <p:nvSpPr>
          <p:cNvPr id="3" name="コンテンツ プレースホルダー 2"/>
          <p:cNvSpPr>
            <a:spLocks noGrp="1"/>
          </p:cNvSpPr>
          <p:nvPr>
            <p:ph idx="1"/>
          </p:nvPr>
        </p:nvSpPr>
        <p:spPr/>
        <p:txBody>
          <a:bodyPr>
            <a:normAutofit/>
          </a:bodyPr>
          <a:lstStyle/>
          <a:p>
            <a:r>
              <a:rPr kumimoji="1" lang="en-US" altLang="ja-JP" dirty="0"/>
              <a:t>TG1a meeting called to </a:t>
            </a:r>
            <a:r>
              <a:rPr kumimoji="1" lang="en-US" altLang="ja-JP" dirty="0" smtClean="0"/>
              <a:t>order</a:t>
            </a:r>
          </a:p>
          <a:p>
            <a:r>
              <a:rPr kumimoji="1" lang="en-US" altLang="ja-JP" dirty="0" smtClean="0"/>
              <a:t>Call </a:t>
            </a:r>
            <a:r>
              <a:rPr kumimoji="1" lang="en-US" altLang="ja-JP" dirty="0"/>
              <a:t>for </a:t>
            </a:r>
            <a:r>
              <a:rPr kumimoji="1" lang="en-US" altLang="ja-JP" dirty="0" smtClean="0"/>
              <a:t>secretary</a:t>
            </a:r>
          </a:p>
          <a:p>
            <a:r>
              <a:rPr kumimoji="1" lang="en-US" altLang="ja-JP" dirty="0" smtClean="0"/>
              <a:t>Call for submissions and discussions</a:t>
            </a:r>
          </a:p>
          <a:p>
            <a:r>
              <a:rPr kumimoji="1" lang="en-US" altLang="ja-JP" dirty="0" smtClean="0"/>
              <a:t>Approval of agenda</a:t>
            </a:r>
          </a:p>
          <a:p>
            <a:r>
              <a:rPr kumimoji="1" lang="en-US" altLang="ja-JP" dirty="0" smtClean="0"/>
              <a:t>IEEE IPR statement</a:t>
            </a:r>
            <a:endParaRPr kumimoji="1" lang="en-US" altLang="ja-JP" dirty="0"/>
          </a:p>
          <a:p>
            <a:r>
              <a:rPr kumimoji="1" lang="en-US" altLang="ja-JP" dirty="0" smtClean="0"/>
              <a:t>Approval of May 2016 TG1a meeting and conference call minutes</a:t>
            </a:r>
          </a:p>
          <a:p>
            <a:r>
              <a:rPr kumimoji="1" lang="en-US" altLang="ja-JP" dirty="0" smtClean="0"/>
              <a:t>TG1a Opening report</a:t>
            </a:r>
          </a:p>
          <a:p>
            <a:r>
              <a:rPr kumimoji="1" lang="en-US" altLang="ja-JP" dirty="0"/>
              <a:t>Review </a:t>
            </a:r>
            <a:r>
              <a:rPr kumimoji="1" lang="en-US" altLang="ja-JP" dirty="0" smtClean="0"/>
              <a:t>and approve IEEE P802.19.1a-D0.4</a:t>
            </a:r>
          </a:p>
          <a:p>
            <a:r>
              <a:rPr kumimoji="1" lang="en-US" altLang="ja-JP" dirty="0" smtClean="0"/>
              <a:t>Comments resolution from TG review</a:t>
            </a:r>
          </a:p>
          <a:p>
            <a:r>
              <a:rPr kumimoji="1" lang="en-US" altLang="ja-JP" dirty="0" smtClean="0"/>
              <a:t>Recess</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September 2016</a:t>
            </a:r>
            <a:endParaRPr lang="en-GB" dirty="0"/>
          </a:p>
        </p:txBody>
      </p:sp>
    </p:spTree>
    <p:extLst>
      <p:ext uri="{BB962C8B-B14F-4D97-AF65-F5344CB8AC3E}">
        <p14:creationId xmlns:p14="http://schemas.microsoft.com/office/powerpoint/2010/main" val="94508488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Call for secretary</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smtClean="0"/>
              <a:t>Looking for volunteer of recording secretary</a:t>
            </a:r>
          </a:p>
          <a:p>
            <a:pPr lvl="1"/>
            <a:endParaRPr kumimoji="1" lang="en-US" altLang="ja-JP" dirty="0"/>
          </a:p>
          <a:p>
            <a:pPr lvl="1"/>
            <a:r>
              <a:rPr kumimoji="1" lang="en-US" altLang="ja-JP" dirty="0" smtClean="0"/>
              <a:t>Chen Sun for secretary in this week</a:t>
            </a:r>
          </a:p>
          <a:p>
            <a:pPr lvl="1"/>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September 2016</a:t>
            </a:r>
            <a:endParaRPr lang="en-GB" dirty="0"/>
          </a:p>
        </p:txBody>
      </p:sp>
    </p:spTree>
    <p:extLst>
      <p:ext uri="{BB962C8B-B14F-4D97-AF65-F5344CB8AC3E}">
        <p14:creationId xmlns:p14="http://schemas.microsoft.com/office/powerpoint/2010/main" val="196796725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a:t>Call for </a:t>
            </a:r>
            <a:r>
              <a:rPr kumimoji="1" lang="en-US" altLang="ja-JP" dirty="0" smtClean="0"/>
              <a:t>submissions (1/2)</a:t>
            </a:r>
            <a:endParaRPr kumimoji="1" lang="en-US" altLang="ja-JP" dirty="0"/>
          </a:p>
        </p:txBody>
      </p:sp>
      <p:sp>
        <p:nvSpPr>
          <p:cNvPr id="3" name="コンテンツ プレースホルダー 2"/>
          <p:cNvSpPr>
            <a:spLocks noGrp="1"/>
          </p:cNvSpPr>
          <p:nvPr>
            <p:ph idx="1"/>
          </p:nvPr>
        </p:nvSpPr>
        <p:spPr/>
        <p:txBody>
          <a:bodyPr>
            <a:normAutofit/>
          </a:bodyPr>
          <a:lstStyle/>
          <a:p>
            <a:r>
              <a:rPr kumimoji="1" lang="en-US" altLang="ja-JP" dirty="0"/>
              <a:t>Comments </a:t>
            </a:r>
            <a:r>
              <a:rPr kumimoji="1" lang="en-US" altLang="ja-JP" dirty="0" smtClean="0"/>
              <a:t>resolutions</a:t>
            </a:r>
          </a:p>
          <a:p>
            <a:pPr lvl="1"/>
            <a:r>
              <a:rPr kumimoji="1" lang="en-US" altLang="ja-JP" dirty="0"/>
              <a:t>DCN </a:t>
            </a:r>
            <a:r>
              <a:rPr kumimoji="1" lang="en-US" altLang="ja-JP" dirty="0" smtClean="0"/>
              <a:t>19-16/0123r1</a:t>
            </a:r>
            <a:r>
              <a:rPr kumimoji="1" lang="en-US" altLang="ja-JP" dirty="0"/>
              <a:t>: Comment resolution on </a:t>
            </a:r>
            <a:r>
              <a:rPr kumimoji="1" lang="en-US" altLang="ja-JP" dirty="0" smtClean="0"/>
              <a:t>CID91 (S. Furuichi)</a:t>
            </a:r>
            <a:endParaRPr kumimoji="1" lang="en-US" altLang="ja-JP" dirty="0"/>
          </a:p>
          <a:p>
            <a:pPr lvl="1"/>
            <a:r>
              <a:rPr kumimoji="1" lang="en-US" altLang="ja-JP" dirty="0" smtClean="0"/>
              <a:t>DCN 19-16/0135r3: Comment resolutions [CID78, 79, 82, 97] (C. Sun)</a:t>
            </a:r>
          </a:p>
          <a:p>
            <a:pPr lvl="1"/>
            <a:endParaRPr kumimoji="1" lang="en-US" altLang="ja-JP" dirty="0"/>
          </a:p>
          <a:p>
            <a:pPr lvl="1"/>
            <a:r>
              <a:rPr kumimoji="1" lang="en-US" altLang="ja-JP" dirty="0" smtClean="0"/>
              <a:t>DCN 19-16/0145r0: Comment resolution on CID42 (S. Furuichi)</a:t>
            </a:r>
          </a:p>
          <a:p>
            <a:pPr lvl="1"/>
            <a:r>
              <a:rPr kumimoji="1" lang="en-US" altLang="ja-JP" dirty="0" smtClean="0"/>
              <a:t>DCN 19-16/0146r0: Comment resolution on CID68 (S. Furuichi)</a:t>
            </a:r>
          </a:p>
          <a:p>
            <a:pPr lvl="1"/>
            <a:r>
              <a:rPr kumimoji="1" lang="en-US" altLang="ja-JP" dirty="0" smtClean="0"/>
              <a:t>DCN 19-16/0147r0: Comment resolutions on CID124 and CID125 (S. Furuichi)</a:t>
            </a:r>
          </a:p>
          <a:p>
            <a:pPr lvl="1"/>
            <a:r>
              <a:rPr kumimoji="1" lang="en-US" altLang="ja-JP" dirty="0" smtClean="0"/>
              <a:t>DCN 19-16/0148r0: </a:t>
            </a:r>
            <a:r>
              <a:rPr kumimoji="1" lang="en-US" altLang="ja-JP" dirty="0"/>
              <a:t>Comment resolutions of CID </a:t>
            </a:r>
            <a:r>
              <a:rPr kumimoji="1" lang="en-US" altLang="ja-JP" dirty="0" smtClean="0"/>
              <a:t>96</a:t>
            </a:r>
            <a:r>
              <a:rPr kumimoji="1" lang="ja-JP" altLang="en-US" dirty="0"/>
              <a:t> </a:t>
            </a:r>
            <a:r>
              <a:rPr kumimoji="1" lang="en-US" altLang="ja-JP" dirty="0" smtClean="0"/>
              <a:t>(C. Sun)</a:t>
            </a: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September 2016</a:t>
            </a:r>
            <a:endParaRPr lang="en-GB" dirty="0"/>
          </a:p>
        </p:txBody>
      </p:sp>
    </p:spTree>
    <p:extLst>
      <p:ext uri="{BB962C8B-B14F-4D97-AF65-F5344CB8AC3E}">
        <p14:creationId xmlns:p14="http://schemas.microsoft.com/office/powerpoint/2010/main" val="123459510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8374</TotalTime>
  <Words>1505</Words>
  <Application>Microsoft Office PowerPoint</Application>
  <PresentationFormat>ユーザー設定</PresentationFormat>
  <Paragraphs>319</Paragraphs>
  <Slides>42</Slides>
  <Notes>1</Notes>
  <HiddenSlides>0</HiddenSlides>
  <MMClips>0</MMClips>
  <ScaleCrop>false</ScaleCrop>
  <HeadingPairs>
    <vt:vector size="6" baseType="variant">
      <vt:variant>
        <vt:lpstr>テーマ</vt:lpstr>
      </vt:variant>
      <vt:variant>
        <vt:i4>1</vt:i4>
      </vt:variant>
      <vt:variant>
        <vt:lpstr>埋め込まれた OLE サーバー</vt:lpstr>
      </vt:variant>
      <vt:variant>
        <vt:i4>1</vt:i4>
      </vt:variant>
      <vt:variant>
        <vt:lpstr>スライド タイトル</vt:lpstr>
      </vt:variant>
      <vt:variant>
        <vt:i4>42</vt:i4>
      </vt:variant>
    </vt:vector>
  </HeadingPairs>
  <TitlesOfParts>
    <vt:vector size="44" baseType="lpstr">
      <vt:lpstr>Office Theme</vt:lpstr>
      <vt:lpstr>Document</vt:lpstr>
      <vt:lpstr>TG1a September 2016 Warsaw Meeting Agenda</vt:lpstr>
      <vt:lpstr>Agenda graphic</vt:lpstr>
      <vt:lpstr>Meeting protocol</vt:lpstr>
      <vt:lpstr>Attendance</vt:lpstr>
      <vt:lpstr>Agenda items for this week</vt:lpstr>
      <vt:lpstr>PowerPoint プレゼンテーション</vt:lpstr>
      <vt:lpstr>Agenda for Tuesday AM1</vt:lpstr>
      <vt:lpstr>Call for secretary</vt:lpstr>
      <vt:lpstr>Call for submissions (1/2)</vt:lpstr>
      <vt:lpstr>Call for submissions (2/2)</vt:lpstr>
      <vt:lpstr>Approval of agenda</vt:lpstr>
      <vt:lpstr>Patent Policy</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Approval of minutes</vt:lpstr>
      <vt:lpstr>TG1a Opening report</vt:lpstr>
      <vt:lpstr>Review IEEE P802.19.1a-D0.4</vt:lpstr>
      <vt:lpstr>Motion #1</vt:lpstr>
      <vt:lpstr>Comments resolution from TG review</vt:lpstr>
      <vt:lpstr>Technical presentations and text proposals</vt:lpstr>
      <vt:lpstr>PowerPoint プレゼンテーション</vt:lpstr>
      <vt:lpstr>Agenda for Tuesday PM1</vt:lpstr>
      <vt:lpstr>Approval of agenda</vt:lpstr>
      <vt:lpstr>Technical presentations and text proposals</vt:lpstr>
      <vt:lpstr>PowerPoint プレゼンテーション</vt:lpstr>
      <vt:lpstr>Agenda for Wednesday AM1</vt:lpstr>
      <vt:lpstr>Approval of agenda</vt:lpstr>
      <vt:lpstr>Revisit</vt:lpstr>
      <vt:lpstr>PowerPoint プレゼンテーション</vt:lpstr>
      <vt:lpstr>Agenda for Wednesday PM1</vt:lpstr>
      <vt:lpstr>Approval of agenda</vt:lpstr>
      <vt:lpstr>PowerPoint プレゼンテーション</vt:lpstr>
      <vt:lpstr>Agenda for Thursday PM1</vt:lpstr>
      <vt:lpstr>Motion #2</vt:lpstr>
      <vt:lpstr>Project timeline</vt:lpstr>
      <vt:lpstr>Review objectives for next meeting</vt:lpstr>
      <vt:lpstr>Teleconference</vt:lpstr>
      <vt:lpstr>PowerPoint プレゼンテーション</vt:lpstr>
      <vt:lpstr>Time difference</vt:lpstr>
    </vt:vector>
  </TitlesOfParts>
  <Company>Qualcomm Incorporated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Sony</cp:lastModifiedBy>
  <cp:revision>432</cp:revision>
  <cp:lastPrinted>2014-11-08T20:15:38Z</cp:lastPrinted>
  <dcterms:created xsi:type="dcterms:W3CDTF">2014-10-30T17:06:39Z</dcterms:created>
  <dcterms:modified xsi:type="dcterms:W3CDTF">2016-09-14T06:56:14Z</dcterms:modified>
</cp:coreProperties>
</file>