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5" r:id="rId3"/>
    <p:sldId id="267" r:id="rId4"/>
    <p:sldId id="272" r:id="rId5"/>
    <p:sldId id="273" r:id="rId6"/>
    <p:sldId id="274" r:id="rId7"/>
    <p:sldId id="277"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snapVertSplitter="1" vertBarState="minimized">
    <p:restoredLeft sz="4831" autoAdjust="0"/>
    <p:restoredTop sz="94127" autoAdjust="0"/>
  </p:normalViewPr>
  <p:slideViewPr>
    <p:cSldViewPr>
      <p:cViewPr varScale="1">
        <p:scale>
          <a:sx n="89" d="100"/>
          <a:sy n="89" d="100"/>
        </p:scale>
        <p:origin x="1824" y="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7/28/2016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a:t>
            </a:r>
            <a:r>
              <a:rPr kumimoji="0" lang="en-GB" sz="1920" b="1" i="0" u="none" strike="noStrike" kern="1200" cap="none" spc="0" normalizeH="0" baseline="0" noProof="0" smtClean="0">
                <a:ln>
                  <a:noFill/>
                </a:ln>
                <a:solidFill>
                  <a:srgbClr val="000000"/>
                </a:solidFill>
                <a:effectLst/>
                <a:uLnTx/>
                <a:uFillTx/>
                <a:latin typeface="Calibri" panose="020F0502020204030204" pitchFamily="34" charset="0"/>
                <a:ea typeface="MS Gothic" charset="-128"/>
                <a:cs typeface="Arial Unicode MS" charset="0"/>
              </a:rPr>
              <a:t>IEEE </a:t>
            </a:r>
            <a:r>
              <a:rPr kumimoji="0" lang="en-GB" sz="1920" b="1" i="0" u="none" strike="noStrike" kern="1200" cap="none" spc="0" normalizeH="0" baseline="0" noProof="0" smtClean="0">
                <a:ln>
                  <a:noFill/>
                </a:ln>
                <a:solidFill>
                  <a:srgbClr val="000000"/>
                </a:solidFill>
                <a:effectLst/>
                <a:uLnTx/>
                <a:uFillTx/>
                <a:latin typeface="Calibri" panose="020F0502020204030204" pitchFamily="34" charset="0"/>
                <a:ea typeface="MS Gothic" charset="-128"/>
                <a:cs typeface="Arial Unicode MS" charset="0"/>
              </a:rPr>
              <a:t>802.19-16/0133r0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Auto SG July 2016 </a:t>
            </a:r>
            <a:r>
              <a:rPr lang="en-GB" sz="3600" dirty="0" smtClean="0"/>
              <a:t>Closing</a:t>
            </a:r>
            <a:r>
              <a:rPr lang="en-GB" sz="3600" dirty="0" smtClean="0"/>
              <a:t> </a:t>
            </a:r>
            <a:r>
              <a:rPr lang="en-GB" sz="3600" dirty="0" smtClean="0"/>
              <a:t>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40719727"/>
              </p:ext>
            </p:extLst>
          </p:nvPr>
        </p:nvGraphicFramePr>
        <p:xfrm>
          <a:off x="546100" y="2441575"/>
          <a:ext cx="8655050" cy="2676525"/>
        </p:xfrm>
        <a:graphic>
          <a:graphicData uri="http://schemas.openxmlformats.org/presentationml/2006/ole">
            <mc:AlternateContent xmlns:mc="http://schemas.openxmlformats.org/markup-compatibility/2006">
              <mc:Choice xmlns:v="urn:schemas-microsoft-com:vml" Requires="v">
                <p:oleObj spid="_x0000_s3193" name="Document" r:id="rId4" imgW="8235733" imgH="2558178" progId="Word.Document.8">
                  <p:embed/>
                </p:oleObj>
              </mc:Choice>
              <mc:Fallback>
                <p:oleObj name="Document" r:id="rId4" imgW="8235733" imgH="2558178" progId="Word.Document.8">
                  <p:embed/>
                  <p:pic>
                    <p:nvPicPr>
                      <p:cNvPr id="0" name="Picture 3"/>
                      <p:cNvPicPr>
                        <a:picLocks noChangeAspect="1" noChangeArrowheads="1"/>
                      </p:cNvPicPr>
                      <p:nvPr/>
                    </p:nvPicPr>
                    <p:blipFill>
                      <a:blip r:embed="rId5"/>
                      <a:srcRect/>
                      <a:stretch>
                        <a:fillRect/>
                      </a:stretch>
                    </p:blipFill>
                    <p:spPr bwMode="auto">
                      <a:xfrm>
                        <a:off x="546100" y="2441575"/>
                        <a:ext cx="8655050" cy="2676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de-DE" sz="3200" dirty="0" smtClean="0"/>
              <a:t>Abstract</a:t>
            </a:r>
            <a:endParaRPr lang="en-US" sz="3200" dirty="0"/>
          </a:p>
        </p:txBody>
      </p:sp>
      <p:sp>
        <p:nvSpPr>
          <p:cNvPr id="3" name="Content Placeholder 2"/>
          <p:cNvSpPr>
            <a:spLocks noGrp="1"/>
          </p:cNvSpPr>
          <p:nvPr>
            <p:ph idx="1"/>
          </p:nvPr>
        </p:nvSpPr>
        <p:spPr>
          <a:xfrm>
            <a:off x="731520" y="2286000"/>
            <a:ext cx="8488680" cy="4214709"/>
          </a:xfrm>
        </p:spPr>
        <p:txBody>
          <a:bodyPr/>
          <a:lstStyle/>
          <a:p>
            <a:r>
              <a:rPr kumimoji="1" lang="en-US" altLang="ja-JP" sz="2400" dirty="0"/>
              <a:t>This is </a:t>
            </a:r>
            <a:r>
              <a:rPr kumimoji="1" lang="en-US" altLang="ja-JP" sz="2400" dirty="0" smtClean="0"/>
              <a:t>wireless automotive coexistence SG </a:t>
            </a:r>
            <a:r>
              <a:rPr kumimoji="1" lang="en-US" altLang="ja-JP" sz="2400" dirty="0"/>
              <a:t>closing report from July 2016 IEEE 802.19 meeting in San Diego, CA.</a:t>
            </a:r>
            <a:endParaRPr kumimoji="1" lang="ja-JP" altLang="en-US" sz="2400" dirty="0"/>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3860810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Technical presentations</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We had two technical submissions</a:t>
            </a:r>
            <a:r>
              <a:rPr lang="de-DE" sz="2400" dirty="0" smtClean="0"/>
              <a:t>:</a:t>
            </a:r>
            <a:endParaRPr lang="en-US" sz="2400" dirty="0" smtClean="0"/>
          </a:p>
          <a:p>
            <a:r>
              <a:rPr lang="en-US" sz="2400" dirty="0" smtClean="0"/>
              <a:t>Overview </a:t>
            </a:r>
            <a:r>
              <a:rPr lang="en-US" sz="2400" dirty="0" smtClean="0"/>
              <a:t>on </a:t>
            </a:r>
            <a:r>
              <a:rPr lang="en-US" sz="2400" dirty="0" smtClean="0"/>
              <a:t>802.11 </a:t>
            </a:r>
            <a:r>
              <a:rPr lang="en-US" sz="2400" dirty="0" smtClean="0"/>
              <a:t>ax </a:t>
            </a:r>
            <a:r>
              <a:rPr lang="en-US" sz="2400" dirty="0" smtClean="0"/>
              <a:t>(19-16/0127) </a:t>
            </a:r>
            <a:r>
              <a:rPr lang="en-US" sz="2400" dirty="0" smtClean="0"/>
              <a:t>by </a:t>
            </a:r>
            <a:r>
              <a:rPr lang="en-US" sz="2400" dirty="0" smtClean="0"/>
              <a:t>Osama </a:t>
            </a:r>
            <a:r>
              <a:rPr lang="en-US" sz="2400" dirty="0" err="1" smtClean="0"/>
              <a:t>Aboulmagd</a:t>
            </a:r>
            <a:r>
              <a:rPr lang="en-US" sz="2400" dirty="0" smtClean="0"/>
              <a:t> (Huawei)</a:t>
            </a:r>
            <a:endParaRPr lang="en-US" sz="2400" dirty="0"/>
          </a:p>
          <a:p>
            <a:pPr lvl="1"/>
            <a:endParaRPr lang="en-US" sz="1973" dirty="0" smtClean="0"/>
          </a:p>
          <a:p>
            <a:r>
              <a:rPr lang="en-US" sz="2400" dirty="0" smtClean="0"/>
              <a:t>Wi-Fi Measurements in </a:t>
            </a:r>
            <a:r>
              <a:rPr lang="en-US" sz="2400" dirty="0" smtClean="0"/>
              <a:t>vehicle (</a:t>
            </a:r>
            <a:r>
              <a:rPr lang="en-US" sz="2400" dirty="0"/>
              <a:t>19-16/0122</a:t>
            </a:r>
            <a:r>
              <a:rPr lang="en-US" sz="2400" dirty="0" smtClean="0"/>
              <a:t>)</a:t>
            </a:r>
            <a:r>
              <a:rPr lang="en-US" sz="2400" dirty="0" smtClean="0"/>
              <a:t> </a:t>
            </a:r>
            <a:r>
              <a:rPr lang="en-US" sz="2400" dirty="0" smtClean="0"/>
              <a:t>by Alaa Mourad (BMW</a:t>
            </a:r>
            <a:r>
              <a:rPr lang="en-US" sz="2400" dirty="0" smtClean="0"/>
              <a:t>)</a:t>
            </a:r>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and CSD</a:t>
            </a:r>
            <a:endParaRPr lang="en-US" dirty="0"/>
          </a:p>
        </p:txBody>
      </p:sp>
      <p:sp>
        <p:nvSpPr>
          <p:cNvPr id="3" name="Content Placeholder 2"/>
          <p:cNvSpPr>
            <a:spLocks noGrp="1"/>
          </p:cNvSpPr>
          <p:nvPr>
            <p:ph idx="1"/>
          </p:nvPr>
        </p:nvSpPr>
        <p:spPr>
          <a:xfrm>
            <a:off x="533400" y="1676400"/>
            <a:ext cx="8686800" cy="5029200"/>
          </a:xfrm>
        </p:spPr>
        <p:txBody>
          <a:bodyPr/>
          <a:lstStyle/>
          <a:p>
            <a:r>
              <a:rPr lang="en-US" sz="2400" dirty="0" smtClean="0"/>
              <a:t>The </a:t>
            </a:r>
            <a:r>
              <a:rPr lang="en-US" sz="2400" dirty="0" smtClean="0"/>
              <a:t>last </a:t>
            </a:r>
            <a:r>
              <a:rPr lang="en-US" sz="2400" dirty="0" smtClean="0"/>
              <a:t>versions are </a:t>
            </a:r>
            <a:r>
              <a:rPr lang="en-US" sz="2400" dirty="0" smtClean="0"/>
              <a:t>on the mentor</a:t>
            </a:r>
          </a:p>
          <a:p>
            <a:pPr lvl="1"/>
            <a:r>
              <a:rPr kumimoji="1" lang="en-US" altLang="ja-JP" sz="1973" dirty="0" smtClean="0"/>
              <a:t>19-16/0099r3: </a:t>
            </a:r>
            <a:r>
              <a:rPr kumimoji="1" lang="en-US" altLang="ja-JP" sz="1973" dirty="0"/>
              <a:t>“PAR draft 0.1 for the Wireless Coexistence SG”, Igal Kotzer (General Motors</a:t>
            </a:r>
            <a:r>
              <a:rPr kumimoji="1" lang="en-US" altLang="ja-JP" sz="1973" dirty="0" smtClean="0"/>
              <a:t>)</a:t>
            </a:r>
          </a:p>
          <a:p>
            <a:pPr lvl="1"/>
            <a:r>
              <a:rPr kumimoji="1" lang="en-US" altLang="ja-JP" sz="1973" dirty="0" smtClean="0"/>
              <a:t> 19-16/0130r0 :“CSD </a:t>
            </a:r>
            <a:r>
              <a:rPr kumimoji="1" lang="en-US" altLang="ja-JP" sz="1973" dirty="0"/>
              <a:t>draft 0.1 for the Wireless Coexistence SG”, </a:t>
            </a:r>
            <a:r>
              <a:rPr kumimoji="1" lang="en-US" altLang="ja-JP" sz="1973" dirty="0" smtClean="0"/>
              <a:t>Alaa Mourad (BMW)</a:t>
            </a:r>
            <a:endParaRPr kumimoji="1" lang="en-US" altLang="ja-JP" sz="1973" dirty="0"/>
          </a:p>
          <a:p>
            <a:pPr lvl="1"/>
            <a:endParaRPr kumimoji="1" lang="en-US" altLang="ja-JP" sz="1973" dirty="0" smtClean="0"/>
          </a:p>
          <a:p>
            <a:pPr lvl="1"/>
            <a:endParaRPr kumimoji="1" lang="en-US" altLang="ja-JP" sz="1973"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839611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de-DE" altLang="ja-JP" dirty="0" smtClean="0"/>
              <a:t>Motion</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2016</a:t>
            </a:r>
            <a:endParaRPr lang="en-GB" dirty="0"/>
          </a:p>
        </p:txBody>
      </p:sp>
      <p:sp>
        <p:nvSpPr>
          <p:cNvPr id="7" name="Content Placeholder 6"/>
          <p:cNvSpPr>
            <a:spLocks noGrp="1"/>
          </p:cNvSpPr>
          <p:nvPr>
            <p:ph idx="1"/>
          </p:nvPr>
        </p:nvSpPr>
        <p:spPr/>
        <p:txBody>
          <a:bodyPr/>
          <a:lstStyle/>
          <a:p>
            <a:r>
              <a:rPr lang="en-US" dirty="0" smtClean="0"/>
              <a:t>Move to extend the SG (wireless automotive coexistence) for another 4 months until November 2016</a:t>
            </a:r>
            <a:r>
              <a:rPr lang="en-US" dirty="0" smtClean="0"/>
              <a:t>?</a:t>
            </a:r>
            <a:endParaRPr lang="en-US" dirty="0" smtClean="0"/>
          </a:p>
          <a:p>
            <a:r>
              <a:rPr lang="en-US" dirty="0" smtClean="0"/>
              <a:t>First: Steve Shellhammer</a:t>
            </a:r>
          </a:p>
          <a:p>
            <a:r>
              <a:rPr lang="en-US" dirty="0" smtClean="0"/>
              <a:t>Second: James </a:t>
            </a:r>
            <a:r>
              <a:rPr lang="en-US" dirty="0" err="1" smtClean="0"/>
              <a:t>Lepp</a:t>
            </a:r>
            <a:endParaRPr lang="en-US" dirty="0" smtClean="0"/>
          </a:p>
          <a:p>
            <a:pPr marL="0" indent="0">
              <a:buNone/>
            </a:pPr>
            <a:endParaRPr lang="en-US" dirty="0" smtClean="0"/>
          </a:p>
          <a:p>
            <a:r>
              <a:rPr lang="en-US" dirty="0" smtClean="0"/>
              <a:t>Results:</a:t>
            </a:r>
          </a:p>
          <a:p>
            <a:pPr lvl="1"/>
            <a:r>
              <a:rPr lang="en-US" dirty="0" smtClean="0"/>
              <a:t>Y:  7</a:t>
            </a:r>
          </a:p>
          <a:p>
            <a:pPr lvl="1"/>
            <a:r>
              <a:rPr lang="en-US" dirty="0" smtClean="0"/>
              <a:t>N: 0</a:t>
            </a:r>
          </a:p>
          <a:p>
            <a:pPr lvl="1"/>
            <a:r>
              <a:rPr lang="en-US" dirty="0" smtClean="0"/>
              <a:t>Abstain: 0</a:t>
            </a:r>
          </a:p>
          <a:p>
            <a:pPr lvl="1"/>
            <a:r>
              <a:rPr lang="de-DE" dirty="0" smtClean="0"/>
              <a:t>Motion </a:t>
            </a:r>
            <a:r>
              <a:rPr lang="de-DE" dirty="0" err="1"/>
              <a:t>p</a:t>
            </a:r>
            <a:r>
              <a:rPr lang="de-DE" dirty="0" err="1" smtClean="0"/>
              <a:t>asses</a:t>
            </a:r>
            <a:endParaRPr lang="en-US" dirty="0" smtClean="0"/>
          </a:p>
        </p:txBody>
      </p:sp>
    </p:spTree>
    <p:extLst>
      <p:ext uri="{BB962C8B-B14F-4D97-AF65-F5344CB8AC3E}">
        <p14:creationId xmlns:p14="http://schemas.microsoft.com/office/powerpoint/2010/main" val="1191466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de-DE" altLang="ja-JP" dirty="0" smtClean="0"/>
              <a:t>Motion</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July 2016</a:t>
            </a:r>
            <a:endParaRPr lang="en-GB" dirty="0"/>
          </a:p>
        </p:txBody>
      </p:sp>
      <p:sp>
        <p:nvSpPr>
          <p:cNvPr id="7" name="Content Placeholder 6"/>
          <p:cNvSpPr>
            <a:spLocks noGrp="1"/>
          </p:cNvSpPr>
          <p:nvPr>
            <p:ph idx="1"/>
          </p:nvPr>
        </p:nvSpPr>
        <p:spPr/>
        <p:txBody>
          <a:bodyPr/>
          <a:lstStyle/>
          <a:p>
            <a:r>
              <a:rPr lang="en-US" dirty="0" smtClean="0"/>
              <a:t>Move to extend the SG (wireless automotive coexistence) </a:t>
            </a:r>
            <a:r>
              <a:rPr lang="en-US" dirty="0" smtClean="0"/>
              <a:t>through </a:t>
            </a:r>
            <a:r>
              <a:rPr lang="en-US" dirty="0" smtClean="0"/>
              <a:t>November </a:t>
            </a:r>
            <a:r>
              <a:rPr lang="en-US" dirty="0" smtClean="0"/>
              <a:t>2016 Plenary session?</a:t>
            </a:r>
            <a:endParaRPr lang="en-US" dirty="0" smtClean="0"/>
          </a:p>
          <a:p>
            <a:r>
              <a:rPr lang="en-US" dirty="0" smtClean="0"/>
              <a:t>First: </a:t>
            </a:r>
            <a:r>
              <a:rPr lang="en-US" dirty="0" smtClean="0"/>
              <a:t>Alaa Mourad (BMW)</a:t>
            </a:r>
            <a:endParaRPr lang="en-US" dirty="0" smtClean="0"/>
          </a:p>
          <a:p>
            <a:r>
              <a:rPr lang="en-US" dirty="0" smtClean="0"/>
              <a:t>Second</a:t>
            </a:r>
            <a:r>
              <a:rPr lang="en-US" dirty="0" smtClean="0"/>
              <a:t>: Igal Kotzer (GM)</a:t>
            </a:r>
            <a:endParaRPr lang="en-US" dirty="0" smtClean="0"/>
          </a:p>
          <a:p>
            <a:pPr marL="0" indent="0">
              <a:buNone/>
            </a:pPr>
            <a:endParaRPr lang="en-US" dirty="0" smtClean="0"/>
          </a:p>
          <a:p>
            <a:r>
              <a:rPr lang="en-US" dirty="0" smtClean="0"/>
              <a:t>Results:</a:t>
            </a:r>
          </a:p>
          <a:p>
            <a:pPr lvl="1"/>
            <a:r>
              <a:rPr lang="en-US" dirty="0" smtClean="0"/>
              <a:t>Y:  </a:t>
            </a:r>
            <a:r>
              <a:rPr lang="en-US" dirty="0" smtClean="0"/>
              <a:t>5</a:t>
            </a:r>
            <a:endParaRPr lang="en-US" dirty="0" smtClean="0"/>
          </a:p>
          <a:p>
            <a:pPr lvl="1"/>
            <a:r>
              <a:rPr lang="en-US" dirty="0" smtClean="0"/>
              <a:t>N: </a:t>
            </a:r>
            <a:r>
              <a:rPr lang="en-US" dirty="0" smtClean="0"/>
              <a:t>0</a:t>
            </a:r>
            <a:endParaRPr lang="en-US" dirty="0" smtClean="0"/>
          </a:p>
          <a:p>
            <a:pPr lvl="1"/>
            <a:r>
              <a:rPr lang="en-US" dirty="0" smtClean="0"/>
              <a:t>Abstain: 1</a:t>
            </a:r>
          </a:p>
          <a:p>
            <a:pPr lvl="1"/>
            <a:r>
              <a:rPr lang="en-US" dirty="0" smtClean="0"/>
              <a:t>Motion passes</a:t>
            </a:r>
            <a:r>
              <a:rPr lang="en-US" dirty="0" smtClean="0"/>
              <a:t> </a:t>
            </a:r>
            <a:endParaRPr lang="en-US" dirty="0" smtClean="0"/>
          </a:p>
        </p:txBody>
      </p:sp>
    </p:spTree>
    <p:extLst>
      <p:ext uri="{BB962C8B-B14F-4D97-AF65-F5344CB8AC3E}">
        <p14:creationId xmlns:p14="http://schemas.microsoft.com/office/powerpoint/2010/main" val="2836099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de-DE" altLang="ja-JP" sz="2000" b="1" dirty="0"/>
              <a:t>August </a:t>
            </a:r>
            <a:r>
              <a:rPr kumimoji="1" lang="de-DE" altLang="ja-JP" sz="2000" b="1" dirty="0" smtClean="0"/>
              <a:t>24th</a:t>
            </a:r>
            <a:r>
              <a:rPr kumimoji="1" lang="en-US" altLang="ja-JP" sz="2000" b="1" dirty="0"/>
              <a:t>, 2016</a:t>
            </a:r>
            <a:r>
              <a:rPr kumimoji="1" lang="en-US" altLang="ja-JP" dirty="0" smtClean="0"/>
              <a:t>: </a:t>
            </a:r>
            <a:r>
              <a:rPr kumimoji="1" lang="en-US" altLang="ja-JP" dirty="0" smtClean="0"/>
              <a:t>10am – 11am EDT</a:t>
            </a:r>
          </a:p>
          <a:p>
            <a:pPr lvl="1"/>
            <a:r>
              <a:rPr kumimoji="1" lang="de-DE" altLang="ja-JP" sz="2000" b="1" dirty="0" smtClean="0"/>
              <a:t>September 6th</a:t>
            </a:r>
            <a:r>
              <a:rPr kumimoji="1" lang="en-US" altLang="ja-JP" sz="2000" b="1" dirty="0"/>
              <a:t>, 2016</a:t>
            </a:r>
            <a:r>
              <a:rPr kumimoji="1" lang="en-US" altLang="ja-JP" dirty="0"/>
              <a:t>: 10am – 11am </a:t>
            </a:r>
            <a:r>
              <a:rPr kumimoji="1" lang="en-US" altLang="ja-JP" dirty="0" smtClean="0"/>
              <a:t>EDT</a:t>
            </a:r>
            <a:endParaRPr kumimoji="1" lang="en-US" altLang="ja-JP" dirty="0" smtClean="0"/>
          </a:p>
          <a:p>
            <a:pPr lvl="1"/>
            <a:endParaRPr kumimoji="1" lang="en-US" altLang="ja-JP" dirty="0" smtClean="0"/>
          </a:p>
          <a:p>
            <a:r>
              <a:rPr kumimoji="1" lang="en-US" altLang="ja-JP" dirty="0" smtClean="0"/>
              <a:t>Meeting Logistics</a:t>
            </a:r>
          </a:p>
          <a:p>
            <a:pPr lvl="1"/>
            <a:r>
              <a:rPr kumimoji="1" lang="en-US" altLang="ja-JP" dirty="0" smtClean="0"/>
              <a:t>Skype for business</a:t>
            </a:r>
          </a:p>
          <a:p>
            <a:pPr lvl="1"/>
            <a:r>
              <a:rPr kumimoji="1" lang="en-US" altLang="ja-JP" dirty="0" smtClean="0"/>
              <a:t>The chair will send out a notification to IEEE 802.19 reflector in advanced</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436139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371</Words>
  <Application>Microsoft Office PowerPoint</Application>
  <PresentationFormat>Custom</PresentationFormat>
  <Paragraphs>68</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Auto SG July 2016 Closing Report</vt:lpstr>
      <vt:lpstr>Abstract</vt:lpstr>
      <vt:lpstr>Technical presentations</vt:lpstr>
      <vt:lpstr>PAR and CSD</vt:lpstr>
      <vt:lpstr>Motion</vt:lpstr>
      <vt:lpstr>Motion</vt:lpstr>
      <vt:lpstr>Teleconference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108</cp:revision>
  <cp:lastPrinted>2015-01-08T23:35:49Z</cp:lastPrinted>
  <dcterms:created xsi:type="dcterms:W3CDTF">2014-10-30T17:06:39Z</dcterms:created>
  <dcterms:modified xsi:type="dcterms:W3CDTF">2016-07-28T23:25:08Z</dcterms:modified>
</cp:coreProperties>
</file>