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handoutMasterIdLst>
    <p:handoutMasterId r:id="rId18"/>
  </p:handoutMasterIdLst>
  <p:sldIdLst>
    <p:sldId id="256" r:id="rId2"/>
    <p:sldId id="257" r:id="rId3"/>
    <p:sldId id="265" r:id="rId4"/>
    <p:sldId id="266" r:id="rId5"/>
    <p:sldId id="267" r:id="rId6"/>
    <p:sldId id="263" r:id="rId7"/>
    <p:sldId id="268" r:id="rId8"/>
    <p:sldId id="269" r:id="rId9"/>
    <p:sldId id="271" r:id="rId10"/>
    <p:sldId id="272" r:id="rId11"/>
    <p:sldId id="273" r:id="rId12"/>
    <p:sldId id="274" r:id="rId13"/>
    <p:sldId id="275" r:id="rId14"/>
    <p:sldId id="264" r:id="rId15"/>
    <p:sldId id="270" r:id="rId16"/>
  </p:sldIdLst>
  <p:sldSz cx="13004800" cy="7315200"/>
  <p:notesSz cx="6934200" cy="9280525"/>
  <p:defaultTextStyle>
    <a:defPPr>
      <a:defRPr lang="en-GB"/>
    </a:defPPr>
    <a:lvl1pPr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304" userDrawn="1">
          <p15:clr>
            <a:srgbClr val="A4A3A4"/>
          </p15:clr>
        </p15:guide>
        <p15:guide id="2" pos="409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4" autoAdjust="0"/>
    <p:restoredTop sz="94660"/>
  </p:normalViewPr>
  <p:slideViewPr>
    <p:cSldViewPr>
      <p:cViewPr>
        <p:scale>
          <a:sx n="70" d="100"/>
          <a:sy n="70" d="100"/>
        </p:scale>
        <p:origin x="354" y="-12"/>
      </p:cViewPr>
      <p:guideLst>
        <p:guide orient="horz" pos="2304"/>
        <p:guide pos="4096"/>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7/25/2016</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1pPr>
    <a:lvl2pPr marL="785372" indent="-302066"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2pPr>
    <a:lvl3pPr marL="1208265"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3pPr>
    <a:lvl4pPr marL="1691571"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4pPr>
    <a:lvl5pPr marL="2174878"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5pPr>
    <a:lvl6pPr marL="2416531" algn="l" defTabSz="966612" rtl="0" eaLnBrk="1" latinLnBrk="0" hangingPunct="1">
      <a:defRPr sz="1269" kern="1200">
        <a:solidFill>
          <a:schemeClr val="tx1"/>
        </a:solidFill>
        <a:latin typeface="+mn-lt"/>
        <a:ea typeface="+mn-ea"/>
        <a:cs typeface="+mn-cs"/>
      </a:defRPr>
    </a:lvl6pPr>
    <a:lvl7pPr marL="2899837" algn="l" defTabSz="966612" rtl="0" eaLnBrk="1" latinLnBrk="0" hangingPunct="1">
      <a:defRPr sz="1269" kern="1200">
        <a:solidFill>
          <a:schemeClr val="tx1"/>
        </a:solidFill>
        <a:latin typeface="+mn-lt"/>
        <a:ea typeface="+mn-ea"/>
        <a:cs typeface="+mn-cs"/>
      </a:defRPr>
    </a:lvl7pPr>
    <a:lvl8pPr marL="3383143" algn="l" defTabSz="966612" rtl="0" eaLnBrk="1" latinLnBrk="0" hangingPunct="1">
      <a:defRPr sz="1269" kern="1200">
        <a:solidFill>
          <a:schemeClr val="tx1"/>
        </a:solidFill>
        <a:latin typeface="+mn-lt"/>
        <a:ea typeface="+mn-ea"/>
        <a:cs typeface="+mn-cs"/>
      </a:defRPr>
    </a:lvl8pPr>
    <a:lvl9pPr marL="3866449" algn="l" defTabSz="966612" rtl="0" eaLnBrk="1" latinLnBrk="0" hangingPunct="1">
      <a:defRPr sz="12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10</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50267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11</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657834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12</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67138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14</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15</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719446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3</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44711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4</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221481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5</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97495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6</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7</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611526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8</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25919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9</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92979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Font typeface="Arial" panose="020B0604020202020204" pitchFamily="34" charset="0"/>
              <a:buChar char="•"/>
              <a:defRPr sz="2400"/>
            </a:lvl1pPr>
            <a:lvl2pPr marL="853463" indent="-365770">
              <a:buFont typeface="Courier New" panose="02070309020205020404" pitchFamily="49" charset="0"/>
              <a:buChar char="o"/>
              <a:defRPr sz="2000"/>
            </a:lvl2pPr>
            <a:lvl3pPr marL="1280195" indent="-304809">
              <a:buFont typeface="Arial" panose="020B0604020202020204" pitchFamily="34" charset="0"/>
              <a:buChar char="•"/>
              <a:defRPr/>
            </a:lvl3pPr>
            <a:lvl4pPr marL="1767887" indent="-304809">
              <a:buFont typeface="Arial" panose="020B0604020202020204" pitchFamily="34" charset="0"/>
              <a:buChar char="•"/>
              <a:defRPr/>
            </a:lvl4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620009" y="6907110"/>
            <a:ext cx="4529095"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cs typeface="Arial Unicode MS" charset="0"/>
              </a:defRPr>
            </a:lvl1pPr>
          </a:lstStyle>
          <a:p>
            <a:r>
              <a:rPr lang="en-GB" dirty="0"/>
              <a:t>Omar Al </a:t>
            </a:r>
            <a:r>
              <a:rPr lang="en-GB" dirty="0" err="1"/>
              <a:t>Kalaa</a:t>
            </a:r>
            <a:r>
              <a:rPr lang="en-GB" dirty="0"/>
              <a:t>, University of Oklahoma</a:t>
            </a:r>
          </a:p>
        </p:txBody>
      </p:sp>
      <p:sp>
        <p:nvSpPr>
          <p:cNvPr id="12" name="Rectangle 3"/>
          <p:cNvSpPr>
            <a:spLocks noGrp="1" noChangeArrowheads="1"/>
          </p:cNvSpPr>
          <p:nvPr>
            <p:ph type="dt" idx="15"/>
          </p:nvPr>
        </p:nvSpPr>
        <p:spPr bwMode="auto">
          <a:xfrm>
            <a:off x="991165" y="355602"/>
            <a:ext cx="2666415"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cs typeface="Arial Unicode MS" charset="0"/>
              </a:defRPr>
            </a:lvl1pPr>
          </a:lstStyle>
          <a:p>
            <a:r>
              <a:rPr lang="en-US" dirty="0"/>
              <a:t>July 2016</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75360" y="731523"/>
            <a:ext cx="11051824" cy="1136227"/>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975360" y="2113283"/>
            <a:ext cx="11051824" cy="438742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p:txBody>
      </p:sp>
      <p:sp>
        <p:nvSpPr>
          <p:cNvPr id="1027" name="Rectangle 3"/>
          <p:cNvSpPr>
            <a:spLocks noGrp="1" noChangeArrowheads="1"/>
          </p:cNvSpPr>
          <p:nvPr>
            <p:ph type="dt"/>
          </p:nvPr>
        </p:nvSpPr>
        <p:spPr bwMode="auto">
          <a:xfrm>
            <a:off x="991165" y="355602"/>
            <a:ext cx="2666415"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latin typeface="Calibri" panose="020F0502020204030204" pitchFamily="34" charset="0"/>
                <a:cs typeface="Arial Unicode MS" charset="0"/>
              </a:defRPr>
            </a:lvl1pPr>
          </a:lstStyle>
          <a:p>
            <a:r>
              <a:rPr lang="en-US" dirty="0"/>
              <a:t>July 2016</a:t>
            </a:r>
            <a:endParaRPr lang="en-GB" dirty="0"/>
          </a:p>
        </p:txBody>
      </p:sp>
      <p:sp>
        <p:nvSpPr>
          <p:cNvPr id="1028" name="Rectangle 4"/>
          <p:cNvSpPr>
            <a:spLocks noGrp="1" noChangeArrowheads="1"/>
          </p:cNvSpPr>
          <p:nvPr>
            <p:ph type="ftr"/>
          </p:nvPr>
        </p:nvSpPr>
        <p:spPr bwMode="auto">
          <a:xfrm>
            <a:off x="7620009" y="6907108"/>
            <a:ext cx="4529095" cy="26263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dirty="0"/>
              <a:t>Omar Al Kalaa, University of Oklahoma</a:t>
            </a:r>
          </a:p>
        </p:txBody>
      </p:sp>
      <p:sp>
        <p:nvSpPr>
          <p:cNvPr id="1029" name="Rectangle 5"/>
          <p:cNvSpPr>
            <a:spLocks noGrp="1" noChangeArrowheads="1"/>
          </p:cNvSpPr>
          <p:nvPr>
            <p:ph type="sldNum"/>
          </p:nvPr>
        </p:nvSpPr>
        <p:spPr bwMode="auto">
          <a:xfrm>
            <a:off x="5960535" y="6907110"/>
            <a:ext cx="970844"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a:t>Slide </a:t>
            </a:r>
            <a:fld id="{D09C756B-EB39-4236-ADBB-73052B179AE4}" type="slidenum">
              <a:rPr lang="en-GB" smtClean="0"/>
              <a:pPr/>
              <a:t>‹#›</a:t>
            </a:fld>
            <a:endParaRPr lang="en-GB" dirty="0"/>
          </a:p>
        </p:txBody>
      </p:sp>
      <p:sp>
        <p:nvSpPr>
          <p:cNvPr id="1030" name="Line 6"/>
          <p:cNvSpPr>
            <a:spLocks noChangeShapeType="1"/>
          </p:cNvSpPr>
          <p:nvPr/>
        </p:nvSpPr>
        <p:spPr bwMode="auto">
          <a:xfrm>
            <a:off x="975360" y="650240"/>
            <a:ext cx="11054080" cy="1694"/>
          </a:xfrm>
          <a:prstGeom prst="line">
            <a:avLst/>
          </a:prstGeom>
          <a:noFill/>
          <a:ln w="12600">
            <a:solidFill>
              <a:srgbClr val="000000"/>
            </a:solidFill>
            <a:miter lim="800000"/>
            <a:headEnd/>
            <a:tailEnd/>
          </a:ln>
          <a:effectLst/>
        </p:spPr>
        <p:txBody>
          <a:bodyPr/>
          <a:lstStyle/>
          <a:p>
            <a:endParaRPr lang="en-GB" sz="2706" dirty="0">
              <a:latin typeface="Calibri" panose="020F0502020204030204" pitchFamily="34" charset="0"/>
            </a:endParaRPr>
          </a:p>
        </p:txBody>
      </p:sp>
      <p:sp>
        <p:nvSpPr>
          <p:cNvPr id="1031" name="Rectangle 7"/>
          <p:cNvSpPr>
            <a:spLocks noChangeArrowheads="1"/>
          </p:cNvSpPr>
          <p:nvPr/>
        </p:nvSpPr>
        <p:spPr bwMode="auto">
          <a:xfrm>
            <a:off x="973105" y="6907109"/>
            <a:ext cx="1006686" cy="262701"/>
          </a:xfrm>
          <a:prstGeom prst="rect">
            <a:avLst/>
          </a:prstGeom>
          <a:noFill/>
          <a:ln w="9525">
            <a:noFill/>
            <a:round/>
            <a:headEnd/>
            <a:tailEnd/>
          </a:ln>
          <a:effectLst/>
        </p:spPr>
        <p:txBody>
          <a:bodyPr wrap="none" lIns="0" tIns="0" rIns="0" bIns="0">
            <a:spAutoFit/>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1707" dirty="0">
                <a:solidFill>
                  <a:srgbClr val="000000"/>
                </a:solidFill>
                <a:latin typeface="Calibri" panose="020F0502020204030204" pitchFamily="34" charset="0"/>
              </a:rPr>
              <a:t>Submission</a:t>
            </a:r>
          </a:p>
        </p:txBody>
      </p:sp>
      <p:sp>
        <p:nvSpPr>
          <p:cNvPr id="1032" name="Line 8"/>
          <p:cNvSpPr>
            <a:spLocks noChangeShapeType="1"/>
          </p:cNvSpPr>
          <p:nvPr/>
        </p:nvSpPr>
        <p:spPr bwMode="auto">
          <a:xfrm>
            <a:off x="975360" y="6908800"/>
            <a:ext cx="11162453" cy="1694"/>
          </a:xfrm>
          <a:prstGeom prst="line">
            <a:avLst/>
          </a:prstGeom>
          <a:noFill/>
          <a:ln w="12600">
            <a:solidFill>
              <a:srgbClr val="000000"/>
            </a:solidFill>
            <a:miter lim="800000"/>
            <a:headEnd/>
            <a:tailEnd/>
          </a:ln>
          <a:effectLst/>
        </p:spPr>
        <p:txBody>
          <a:bodyPr/>
          <a:lstStyle/>
          <a:p>
            <a:endParaRPr lang="en-GB" sz="2987" dirty="0">
              <a:latin typeface="Calibri" panose="020F0502020204030204" pitchFamily="34" charset="0"/>
            </a:endParaRPr>
          </a:p>
        </p:txBody>
      </p:sp>
      <p:sp>
        <p:nvSpPr>
          <p:cNvPr id="10" name="Date Placeholder 3"/>
          <p:cNvSpPr txBox="1">
            <a:spLocks/>
          </p:cNvSpPr>
          <p:nvPr userDrawn="1"/>
        </p:nvSpPr>
        <p:spPr bwMode="auto">
          <a:xfrm>
            <a:off x="7112004" y="380979"/>
            <a:ext cx="4978435"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79226"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a:pPr>
            <a:r>
              <a:rPr kumimoji="0" lang="en-GB" sz="1920" b="1" i="0" u="none" strike="noStrike" kern="1200" cap="none" spc="0" normalizeH="0" baseline="0" noProof="0" dirty="0">
                <a:ln>
                  <a:noFill/>
                </a:ln>
                <a:solidFill>
                  <a:srgbClr val="000000"/>
                </a:solidFill>
                <a:effectLst/>
                <a:uLnTx/>
                <a:uFillTx/>
                <a:latin typeface="Calibri" panose="020F0502020204030204" pitchFamily="34" charset="0"/>
                <a:ea typeface="MS Gothic" charset="-128"/>
                <a:cs typeface="Arial Unicode MS" charset="0"/>
              </a:rPr>
              <a:t>doc.: IEEE 802.19-16/114r0</a:t>
            </a:r>
          </a:p>
        </p:txBody>
      </p:sp>
    </p:spTree>
  </p:cSld>
  <p:clrMap bg1="lt1" tx1="dk1" bg2="lt2" tx2="dk2" accent1="accent1" accent2="accent2" accent3="accent3" accent4="accent4" accent5="accent5" accent6="accent6" hlink="hlink" folHlink="folHlink"/>
  <p:sldLayoutIdLst>
    <p:sldLayoutId id="2147483650" r:id="rId1"/>
  </p:sldLayoutIdLst>
  <p:hf hdr="0"/>
  <p:txStyles>
    <p:titleStyle>
      <a:lvl1pPr algn="ctr" defTabSz="479226" rtl="0" eaLnBrk="1" fontAlgn="base" hangingPunct="1">
        <a:spcBef>
          <a:spcPct val="0"/>
        </a:spcBef>
        <a:spcAft>
          <a:spcPct val="0"/>
        </a:spcAft>
        <a:buClr>
          <a:srgbClr val="000000"/>
        </a:buClr>
        <a:buSzPct val="100000"/>
        <a:buFont typeface="Times New Roman" pitchFamily="16" charset="0"/>
        <a:defRPr sz="3840" b="1">
          <a:solidFill>
            <a:srgbClr val="000000"/>
          </a:solidFill>
          <a:latin typeface="Calibri" panose="020F0502020204030204" pitchFamily="34" charset="0"/>
          <a:ea typeface="+mj-ea"/>
          <a:cs typeface="+mj-cs"/>
        </a:defRPr>
      </a:lvl1pPr>
      <a:lvl2pPr marL="792502" indent="-304809"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2pPr>
      <a:lvl3pPr marL="1219232"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3pPr>
      <a:lvl4pPr marL="1706925"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4pPr>
      <a:lvl5pPr marL="2194618"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5pPr>
      <a:lvl6pPr marL="2682311"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6pPr>
      <a:lvl7pPr marL="3170004"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7pPr>
      <a:lvl8pPr marL="3657697"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8pPr>
      <a:lvl9pPr marL="4145390"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9pPr>
    </p:titleStyle>
    <p:bodyStyle>
      <a:lvl1pPr marL="365770" indent="-365770" algn="l" defTabSz="479226" rtl="0" eaLnBrk="1" fontAlgn="base" hangingPunct="1">
        <a:spcBef>
          <a:spcPts val="640"/>
        </a:spcBef>
        <a:spcAft>
          <a:spcPct val="0"/>
        </a:spcAft>
        <a:buClr>
          <a:srgbClr val="000000"/>
        </a:buClr>
        <a:buSzPct val="100000"/>
        <a:buFont typeface="Times New Roman" pitchFamily="16" charset="0"/>
        <a:defRPr sz="2560" b="1">
          <a:solidFill>
            <a:srgbClr val="000000"/>
          </a:solidFill>
          <a:latin typeface="Calibri" panose="020F0502020204030204" pitchFamily="34" charset="0"/>
          <a:ea typeface="+mn-ea"/>
          <a:cs typeface="+mn-cs"/>
        </a:defRPr>
      </a:lvl1pPr>
      <a:lvl2pPr marL="792502" indent="-304809" algn="l" defTabSz="479226" rtl="0" eaLnBrk="1" fontAlgn="base" hangingPunct="1">
        <a:spcBef>
          <a:spcPts val="533"/>
        </a:spcBef>
        <a:spcAft>
          <a:spcPct val="0"/>
        </a:spcAft>
        <a:buClr>
          <a:srgbClr val="000000"/>
        </a:buClr>
        <a:buSzPct val="100000"/>
        <a:buFont typeface="Times New Roman" pitchFamily="16" charset="0"/>
        <a:defRPr sz="2133">
          <a:solidFill>
            <a:srgbClr val="000000"/>
          </a:solidFill>
          <a:latin typeface="Calibri" panose="020F0502020204030204" pitchFamily="34" charset="0"/>
          <a:ea typeface="+mn-ea"/>
        </a:defRPr>
      </a:lvl2pPr>
      <a:lvl3pPr marL="1219232" indent="-243846" algn="l" defTabSz="479226" rtl="0" eaLnBrk="1" fontAlgn="base" hangingPunct="1">
        <a:spcBef>
          <a:spcPts val="48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n-ea"/>
        </a:defRPr>
      </a:lvl3pPr>
      <a:lvl4pPr marL="1706925"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p:bodyStyle>
    <p:otherStyle>
      <a:defPPr>
        <a:defRPr lang="en-US"/>
      </a:defPPr>
      <a:lvl1pPr marL="0" algn="l" defTabSz="975386" rtl="0" eaLnBrk="1" latinLnBrk="0" hangingPunct="1">
        <a:defRPr sz="1920" kern="1200">
          <a:solidFill>
            <a:schemeClr val="tx1"/>
          </a:solidFill>
          <a:latin typeface="+mn-lt"/>
          <a:ea typeface="+mn-ea"/>
          <a:cs typeface="+mn-cs"/>
        </a:defRPr>
      </a:lvl1pPr>
      <a:lvl2pPr marL="487693" algn="l" defTabSz="975386" rtl="0" eaLnBrk="1" latinLnBrk="0" hangingPunct="1">
        <a:defRPr sz="1920" kern="1200">
          <a:solidFill>
            <a:schemeClr val="tx1"/>
          </a:solidFill>
          <a:latin typeface="+mn-lt"/>
          <a:ea typeface="+mn-ea"/>
          <a:cs typeface="+mn-cs"/>
        </a:defRPr>
      </a:lvl2pPr>
      <a:lvl3pPr marL="975386" algn="l" defTabSz="975386" rtl="0" eaLnBrk="1" latinLnBrk="0" hangingPunct="1">
        <a:defRPr sz="1920" kern="1200">
          <a:solidFill>
            <a:schemeClr val="tx1"/>
          </a:solidFill>
          <a:latin typeface="+mn-lt"/>
          <a:ea typeface="+mn-ea"/>
          <a:cs typeface="+mn-cs"/>
        </a:defRPr>
      </a:lvl3pPr>
      <a:lvl4pPr marL="1463079" algn="l" defTabSz="975386" rtl="0" eaLnBrk="1" latinLnBrk="0" hangingPunct="1">
        <a:defRPr sz="1920" kern="1200">
          <a:solidFill>
            <a:schemeClr val="tx1"/>
          </a:solidFill>
          <a:latin typeface="+mn-lt"/>
          <a:ea typeface="+mn-ea"/>
          <a:cs typeface="+mn-cs"/>
        </a:defRPr>
      </a:lvl4pPr>
      <a:lvl5pPr marL="1950772" algn="l" defTabSz="975386" rtl="0" eaLnBrk="1" latinLnBrk="0" hangingPunct="1">
        <a:defRPr sz="1920" kern="1200">
          <a:solidFill>
            <a:schemeClr val="tx1"/>
          </a:solidFill>
          <a:latin typeface="+mn-lt"/>
          <a:ea typeface="+mn-ea"/>
          <a:cs typeface="+mn-cs"/>
        </a:defRPr>
      </a:lvl5pPr>
      <a:lvl6pPr marL="2438465" algn="l" defTabSz="975386" rtl="0" eaLnBrk="1" latinLnBrk="0" hangingPunct="1">
        <a:defRPr sz="1920" kern="1200">
          <a:solidFill>
            <a:schemeClr val="tx1"/>
          </a:solidFill>
          <a:latin typeface="+mn-lt"/>
          <a:ea typeface="+mn-ea"/>
          <a:cs typeface="+mn-cs"/>
        </a:defRPr>
      </a:lvl6pPr>
      <a:lvl7pPr marL="2926158" algn="l" defTabSz="975386" rtl="0" eaLnBrk="1" latinLnBrk="0" hangingPunct="1">
        <a:defRPr sz="1920" kern="1200">
          <a:solidFill>
            <a:schemeClr val="tx1"/>
          </a:solidFill>
          <a:latin typeface="+mn-lt"/>
          <a:ea typeface="+mn-ea"/>
          <a:cs typeface="+mn-cs"/>
        </a:defRPr>
      </a:lvl7pPr>
      <a:lvl8pPr marL="3413851" algn="l" defTabSz="975386" rtl="0" eaLnBrk="1" latinLnBrk="0" hangingPunct="1">
        <a:defRPr sz="1920" kern="1200">
          <a:solidFill>
            <a:schemeClr val="tx1"/>
          </a:solidFill>
          <a:latin typeface="+mn-lt"/>
          <a:ea typeface="+mn-ea"/>
          <a:cs typeface="+mn-cs"/>
        </a:defRPr>
      </a:lvl8pPr>
      <a:lvl9pPr marL="3901544" algn="l" defTabSz="975386"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emf"/><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idx="14"/>
          </p:nvPr>
        </p:nvSpPr>
        <p:spPr>
          <a:xfrm>
            <a:off x="7493006" y="6907110"/>
            <a:ext cx="4571993" cy="193038"/>
          </a:xfrm>
        </p:spPr>
        <p:txBody>
          <a:bodyPr/>
          <a:lstStyle/>
          <a:p>
            <a:r>
              <a:rPr lang="en-GB" dirty="0"/>
              <a:t>Omar Al </a:t>
            </a:r>
            <a:r>
              <a:rPr lang="en-GB" dirty="0" err="1"/>
              <a:t>Kalaa</a:t>
            </a:r>
            <a:r>
              <a:rPr lang="en-GB" dirty="0"/>
              <a:t>, University of Oklahoma</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1016000" y="731520"/>
            <a:ext cx="1104900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US" dirty="0"/>
              <a:t>Testing for wireless coexistence: Methods and tools</a:t>
            </a:r>
            <a:endParaRPr lang="en-GB" dirty="0"/>
          </a:p>
        </p:txBody>
      </p:sp>
      <p:sp>
        <p:nvSpPr>
          <p:cNvPr id="3074" name="Rectangle 2"/>
          <p:cNvSpPr>
            <a:spLocks noGrp="1" noChangeArrowheads="1"/>
          </p:cNvSpPr>
          <p:nvPr>
            <p:ph type="body" idx="1"/>
          </p:nvPr>
        </p:nvSpPr>
        <p:spPr>
          <a:xfrm>
            <a:off x="2357120" y="1625600"/>
            <a:ext cx="8290560" cy="423334"/>
          </a:xfrm>
          <a:ln/>
        </p:spPr>
        <p:txBody>
          <a:bodyPr/>
          <a:lstStyle/>
          <a:p>
            <a:pPr marL="0" indent="0" algn="ctr">
              <a:spcBef>
                <a:spcPts val="533"/>
              </a:spcBef>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133" dirty="0"/>
              <a:t>Date:</a:t>
            </a:r>
            <a:r>
              <a:rPr lang="en-GB" sz="2133" b="0" dirty="0"/>
              <a:t> 2016-07-25</a:t>
            </a:r>
          </a:p>
        </p:txBody>
      </p:sp>
      <p:graphicFrame>
        <p:nvGraphicFramePr>
          <p:cNvPr id="3075" name="Object 3"/>
          <p:cNvGraphicFramePr>
            <a:graphicFrameLocks noChangeAspect="1"/>
          </p:cNvGraphicFramePr>
          <p:nvPr>
            <p:extLst>
              <p:ext uri="{D42A27DB-BD31-4B8C-83A1-F6EECF244321}">
                <p14:modId xmlns:p14="http://schemas.microsoft.com/office/powerpoint/2010/main" val="4048120713"/>
              </p:ext>
            </p:extLst>
          </p:nvPr>
        </p:nvGraphicFramePr>
        <p:xfrm>
          <a:off x="2171700" y="2438400"/>
          <a:ext cx="8572500" cy="2628900"/>
        </p:xfrm>
        <a:graphic>
          <a:graphicData uri="http://schemas.openxmlformats.org/presentationml/2006/ole">
            <mc:AlternateContent xmlns:mc="http://schemas.openxmlformats.org/markup-compatibility/2006">
              <mc:Choice xmlns:v="urn:schemas-microsoft-com:vml" Requires="v">
                <p:oleObj spid="_x0000_s3117" name="Document" r:id="rId4" imgW="8261588" imgH="2537395" progId="Word.Document.8">
                  <p:embed/>
                </p:oleObj>
              </mc:Choice>
              <mc:Fallback>
                <p:oleObj name="Document" r:id="rId4" imgW="8261588" imgH="2537395" progId="Word.Document.8">
                  <p:embed/>
                  <p:pic>
                    <p:nvPicPr>
                      <p:cNvPr id="0" name="Picture 3"/>
                      <p:cNvPicPr>
                        <a:picLocks noChangeAspect="1" noChangeArrowheads="1"/>
                      </p:cNvPicPr>
                      <p:nvPr/>
                    </p:nvPicPr>
                    <p:blipFill>
                      <a:blip r:embed="rId5"/>
                      <a:srcRect/>
                      <a:stretch>
                        <a:fillRect/>
                      </a:stretch>
                    </p:blipFill>
                    <p:spPr bwMode="auto">
                      <a:xfrm>
                        <a:off x="2171700" y="2438400"/>
                        <a:ext cx="8572500" cy="26289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194560" y="2069253"/>
            <a:ext cx="1544320" cy="406400"/>
          </a:xfrm>
          <a:prstGeom prst="rect">
            <a:avLst/>
          </a:prstGeom>
          <a:noFill/>
          <a:ln w="9525">
            <a:noFill/>
            <a:round/>
            <a:headEnd/>
            <a:tailEnd/>
          </a:ln>
          <a:effectLst/>
        </p:spPr>
        <p:txBody>
          <a:bodyPr lIns="98304" tIns="49152" rIns="98304" bIns="49152"/>
          <a:lstStyle/>
          <a:p>
            <a:pPr>
              <a:spcBef>
                <a:spcPts val="533"/>
              </a:spcBef>
              <a:tabLst>
                <a:tab pos="365770" algn="l"/>
                <a:tab pos="1341156" algn="l"/>
                <a:tab pos="2316542" algn="l"/>
                <a:tab pos="3291927" algn="l"/>
                <a:tab pos="4267313" algn="l"/>
                <a:tab pos="5242699" algn="l"/>
                <a:tab pos="6218085" algn="l"/>
                <a:tab pos="7193471" algn="l"/>
                <a:tab pos="8168857" algn="l"/>
                <a:tab pos="9144243" algn="l"/>
                <a:tab pos="10119629" algn="l"/>
                <a:tab pos="11095015" algn="l"/>
              </a:tabLst>
            </a:pPr>
            <a:r>
              <a:rPr lang="en-GB" sz="2133" dirty="0">
                <a:solidFill>
                  <a:srgbClr val="000000"/>
                </a:solidFill>
                <a:latin typeface="Calibri" panose="020F0502020204030204" pitchFamily="34" charset="0"/>
              </a:rPr>
              <a:t>Authors:</a:t>
            </a:r>
          </a:p>
        </p:txBody>
      </p:sp>
      <p:grpSp>
        <p:nvGrpSpPr>
          <p:cNvPr id="12" name="Group 11"/>
          <p:cNvGrpSpPr/>
          <p:nvPr/>
        </p:nvGrpSpPr>
        <p:grpSpPr>
          <a:xfrm>
            <a:off x="2235200" y="6138103"/>
            <a:ext cx="8534400" cy="694109"/>
            <a:chOff x="571500" y="5449669"/>
            <a:chExt cx="8001000" cy="650727"/>
          </a:xfrm>
        </p:grpSpPr>
        <p:sp>
          <p:nvSpPr>
            <p:cNvPr id="4" name="TextBox 3"/>
            <p:cNvSpPr txBox="1"/>
            <p:nvPr/>
          </p:nvSpPr>
          <p:spPr>
            <a:xfrm>
              <a:off x="571500" y="5449669"/>
              <a:ext cx="8001000" cy="650727"/>
            </a:xfrm>
            <a:prstGeom prst="rect">
              <a:avLst/>
            </a:prstGeom>
            <a:noFill/>
          </p:spPr>
          <p:txBody>
            <a:bodyPr wrap="square" rtlCol="0">
              <a:spAutoFit/>
            </a:bodyPr>
            <a:lstStyle/>
            <a:p>
              <a:r>
                <a:rPr lang="en-US" sz="1280" dirty="0">
                  <a:solidFill>
                    <a:schemeClr val="tx1"/>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7536" tIns="48768" rIns="97536" bIns="48768" numCol="1" rtlCol="0" anchor="t" anchorCtr="0" compatLnSpc="1">
              <a:prstTxWarp prst="textNoShape">
                <a:avLst/>
              </a:prstTxWarp>
            </a:bodyPr>
            <a:lstStyle/>
            <a:p>
              <a:pPr defTabSz="479226"/>
              <a:endParaRPr lang="en-US" sz="2560"/>
            </a:p>
          </p:txBody>
        </p:sp>
      </p:grpSp>
      <p:sp>
        <p:nvSpPr>
          <p:cNvPr id="17" name="Date Placeholder 3"/>
          <p:cNvSpPr>
            <a:spLocks noGrp="1"/>
          </p:cNvSpPr>
          <p:nvPr>
            <p:ph type="dt" idx="15"/>
          </p:nvPr>
        </p:nvSpPr>
        <p:spPr>
          <a:xfrm>
            <a:off x="976212" y="315521"/>
            <a:ext cx="2761816" cy="291254"/>
          </a:xfrm>
        </p:spPr>
        <p:txBody>
          <a:bodyPr/>
          <a:lstStyle/>
          <a:p>
            <a:r>
              <a:rPr lang="en-US" dirty="0"/>
              <a:t>July 2016</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10</a:t>
            </a:fld>
            <a:endParaRPr lang="en-GB"/>
          </a:p>
        </p:txBody>
      </p:sp>
      <p:sp>
        <p:nvSpPr>
          <p:cNvPr id="10241" name="Rectangle 1"/>
          <p:cNvSpPr>
            <a:spLocks noGrp="1" noChangeArrowheads="1"/>
          </p:cNvSpPr>
          <p:nvPr>
            <p:ph type="title"/>
          </p:nvPr>
        </p:nvSpPr>
        <p:spPr>
          <a:xfrm>
            <a:off x="976211" y="729828"/>
            <a:ext cx="11088787" cy="1237826"/>
          </a:xfrm>
          <a:ln/>
        </p:spPr>
        <p:txBody>
          <a:bodyPr vert="horz" wrap="square" lIns="96000" tIns="49920" rIns="96000" bIns="49920" numCol="1" anchor="ctr" anchorCtr="0" compatLnSpc="1">
            <a:prstTxWarp prst="textNoShape">
              <a:avLst/>
            </a:prstTxWarp>
          </a:bodyPr>
          <a:lstStyle/>
          <a:p>
            <a:r>
              <a:rPr lang="en-US" dirty="0"/>
              <a:t>Classification of CU using machine learning</a:t>
            </a:r>
            <a:endParaRPr lang="en-US" baseline="30000" dirty="0"/>
          </a:p>
        </p:txBody>
      </p:sp>
      <p:sp>
        <p:nvSpPr>
          <p:cNvPr id="8" name="Footer Placeholder 4"/>
          <p:cNvSpPr>
            <a:spLocks noGrp="1"/>
          </p:cNvSpPr>
          <p:nvPr>
            <p:ph type="ftr" idx="14"/>
          </p:nvPr>
        </p:nvSpPr>
        <p:spPr>
          <a:xfrm>
            <a:off x="7493006" y="6907110"/>
            <a:ext cx="4571993" cy="193038"/>
          </a:xfrm>
        </p:spPr>
        <p:txBody>
          <a:bodyPr/>
          <a:lstStyle/>
          <a:p>
            <a:r>
              <a:rPr lang="en-GB" dirty="0"/>
              <a:t>Omar Al </a:t>
            </a:r>
            <a:r>
              <a:rPr lang="en-GB" dirty="0" err="1"/>
              <a:t>Kalaa</a:t>
            </a:r>
            <a:r>
              <a:rPr lang="en-GB" dirty="0"/>
              <a:t>, University of Oklahoma</a:t>
            </a:r>
          </a:p>
        </p:txBody>
      </p:sp>
      <p:sp>
        <p:nvSpPr>
          <p:cNvPr id="10" name="Date Placeholder 3"/>
          <p:cNvSpPr>
            <a:spLocks noGrp="1"/>
          </p:cNvSpPr>
          <p:nvPr>
            <p:ph type="dt" idx="15"/>
          </p:nvPr>
        </p:nvSpPr>
        <p:spPr>
          <a:xfrm>
            <a:off x="976212" y="315521"/>
            <a:ext cx="2761816" cy="291254"/>
          </a:xfrm>
        </p:spPr>
        <p:txBody>
          <a:bodyPr/>
          <a:lstStyle/>
          <a:p>
            <a:r>
              <a:rPr lang="en-US" dirty="0"/>
              <a:t>July 2016</a:t>
            </a:r>
            <a:endParaRPr lang="en-GB" dirty="0"/>
          </a:p>
        </p:txBody>
      </p:sp>
      <p:sp>
        <p:nvSpPr>
          <p:cNvPr id="14" name="TextBox 13"/>
          <p:cNvSpPr txBox="1"/>
          <p:nvPr/>
        </p:nvSpPr>
        <p:spPr>
          <a:xfrm>
            <a:off x="976211" y="1828800"/>
            <a:ext cx="11088787" cy="1654043"/>
          </a:xfrm>
          <a:prstGeom prst="rect">
            <a:avLst/>
          </a:prstGeom>
          <a:noFill/>
        </p:spPr>
        <p:txBody>
          <a:bodyPr wrap="square" rtlCol="0">
            <a:spAutoFit/>
          </a:bodyPr>
          <a:lstStyle/>
          <a:p>
            <a:r>
              <a:rPr lang="en-US" dirty="0">
                <a:solidFill>
                  <a:schemeClr val="tx1"/>
                </a:solidFill>
                <a:latin typeface="Calibri" panose="020F0502020204030204" pitchFamily="34" charset="0"/>
                <a:cs typeface="Calibri" panose="020F0502020204030204" pitchFamily="34" charset="0"/>
              </a:rPr>
              <a:t>Example:</a:t>
            </a:r>
          </a:p>
          <a:p>
            <a:pPr marL="285750" indent="-285750">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EUT 802.11n operating at 10 Mbps for 30 seconds.</a:t>
            </a:r>
          </a:p>
          <a:p>
            <a:pPr marL="285750" indent="-285750">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Interfering network is 802.11n operating at Low (10 Mbps), Medium (30 Mbps), or High (60 Mbps) throughput. </a:t>
            </a:r>
          </a:p>
        </p:txBody>
      </p:sp>
      <p:pic>
        <p:nvPicPr>
          <p:cNvPr id="15" name="Picture 14"/>
          <p:cNvPicPr>
            <a:picLocks noChangeAspect="1"/>
          </p:cNvPicPr>
          <p:nvPr/>
        </p:nvPicPr>
        <p:blipFill>
          <a:blip r:embed="rId3"/>
          <a:stretch>
            <a:fillRect/>
          </a:stretch>
        </p:blipFill>
        <p:spPr>
          <a:xfrm>
            <a:off x="805018" y="3657600"/>
            <a:ext cx="3655800" cy="2743200"/>
          </a:xfrm>
          <a:prstGeom prst="rect">
            <a:avLst/>
          </a:prstGeom>
        </p:spPr>
      </p:pic>
      <p:pic>
        <p:nvPicPr>
          <p:cNvPr id="16" name="Picture 15"/>
          <p:cNvPicPr>
            <a:picLocks noChangeAspect="1"/>
          </p:cNvPicPr>
          <p:nvPr/>
        </p:nvPicPr>
        <p:blipFill>
          <a:blip r:embed="rId4"/>
          <a:stretch>
            <a:fillRect/>
          </a:stretch>
        </p:blipFill>
        <p:spPr>
          <a:xfrm>
            <a:off x="4292600" y="3657600"/>
            <a:ext cx="3655801" cy="2743200"/>
          </a:xfrm>
          <a:prstGeom prst="rect">
            <a:avLst/>
          </a:prstGeom>
        </p:spPr>
      </p:pic>
      <p:pic>
        <p:nvPicPr>
          <p:cNvPr id="17" name="Picture 16"/>
          <p:cNvPicPr>
            <a:picLocks noChangeAspect="1"/>
          </p:cNvPicPr>
          <p:nvPr/>
        </p:nvPicPr>
        <p:blipFill>
          <a:blip r:embed="rId5"/>
          <a:stretch>
            <a:fillRect/>
          </a:stretch>
        </p:blipFill>
        <p:spPr>
          <a:xfrm>
            <a:off x="7948401" y="3657600"/>
            <a:ext cx="4518549" cy="2743200"/>
          </a:xfrm>
          <a:prstGeom prst="rect">
            <a:avLst/>
          </a:prstGeom>
        </p:spPr>
      </p:pic>
    </p:spTree>
    <p:extLst>
      <p:ext uri="{BB962C8B-B14F-4D97-AF65-F5344CB8AC3E}">
        <p14:creationId xmlns:p14="http://schemas.microsoft.com/office/powerpoint/2010/main" val="28249850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11</a:t>
            </a:fld>
            <a:endParaRPr lang="en-GB"/>
          </a:p>
        </p:txBody>
      </p:sp>
      <p:sp>
        <p:nvSpPr>
          <p:cNvPr id="10241" name="Rectangle 1"/>
          <p:cNvSpPr>
            <a:spLocks noGrp="1" noChangeArrowheads="1"/>
          </p:cNvSpPr>
          <p:nvPr>
            <p:ph type="title"/>
          </p:nvPr>
        </p:nvSpPr>
        <p:spPr>
          <a:xfrm>
            <a:off x="976211" y="729828"/>
            <a:ext cx="11088787" cy="1237826"/>
          </a:xfrm>
          <a:ln/>
        </p:spPr>
        <p:txBody>
          <a:bodyPr vert="horz" wrap="square" lIns="96000" tIns="49920" rIns="96000" bIns="49920" numCol="1" anchor="ctr" anchorCtr="0" compatLnSpc="1">
            <a:prstTxWarp prst="textNoShape">
              <a:avLst/>
            </a:prstTxWarp>
          </a:bodyPr>
          <a:lstStyle/>
          <a:p>
            <a:r>
              <a:rPr lang="en-US" dirty="0"/>
              <a:t>Classification of CU using machine learning</a:t>
            </a:r>
            <a:endParaRPr lang="en-US" baseline="30000" dirty="0"/>
          </a:p>
        </p:txBody>
      </p:sp>
      <p:sp>
        <p:nvSpPr>
          <p:cNvPr id="8" name="Footer Placeholder 4"/>
          <p:cNvSpPr>
            <a:spLocks noGrp="1"/>
          </p:cNvSpPr>
          <p:nvPr>
            <p:ph type="ftr" idx="14"/>
          </p:nvPr>
        </p:nvSpPr>
        <p:spPr>
          <a:xfrm>
            <a:off x="7493006" y="6907110"/>
            <a:ext cx="4571993" cy="193038"/>
          </a:xfrm>
        </p:spPr>
        <p:txBody>
          <a:bodyPr/>
          <a:lstStyle/>
          <a:p>
            <a:r>
              <a:rPr lang="en-GB" dirty="0"/>
              <a:t>Omar Al </a:t>
            </a:r>
            <a:r>
              <a:rPr lang="en-GB" dirty="0" err="1"/>
              <a:t>Kalaa</a:t>
            </a:r>
            <a:r>
              <a:rPr lang="en-GB" dirty="0"/>
              <a:t>, University of Oklahoma</a:t>
            </a:r>
          </a:p>
        </p:txBody>
      </p:sp>
      <p:sp>
        <p:nvSpPr>
          <p:cNvPr id="10" name="Date Placeholder 3"/>
          <p:cNvSpPr>
            <a:spLocks noGrp="1"/>
          </p:cNvSpPr>
          <p:nvPr>
            <p:ph type="dt" idx="15"/>
          </p:nvPr>
        </p:nvSpPr>
        <p:spPr>
          <a:xfrm>
            <a:off x="976212" y="315521"/>
            <a:ext cx="2761816" cy="291254"/>
          </a:xfrm>
        </p:spPr>
        <p:txBody>
          <a:bodyPr/>
          <a:lstStyle/>
          <a:p>
            <a:r>
              <a:rPr lang="en-US" dirty="0"/>
              <a:t>July 2016</a:t>
            </a:r>
            <a:endParaRPr lang="en-GB" dirty="0"/>
          </a:p>
        </p:txBody>
      </p:sp>
      <p:sp>
        <p:nvSpPr>
          <p:cNvPr id="11" name="Text Placeholder 2"/>
          <p:cNvSpPr txBox="1">
            <a:spLocks/>
          </p:cNvSpPr>
          <p:nvPr/>
        </p:nvSpPr>
        <p:spPr bwMode="auto">
          <a:xfrm>
            <a:off x="861803" y="1829992"/>
            <a:ext cx="5386917" cy="639762"/>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marL="0" indent="0" algn="ctr">
              <a:buNone/>
            </a:pPr>
            <a:r>
              <a:rPr lang="en-US" kern="0" dirty="0">
                <a:cs typeface="Calibri" panose="020F0502020204030204" pitchFamily="34" charset="0"/>
              </a:rPr>
              <a:t>Collisions vs. Time</a:t>
            </a:r>
          </a:p>
        </p:txBody>
      </p:sp>
      <p:sp>
        <p:nvSpPr>
          <p:cNvPr id="12" name="Text Placeholder 4"/>
          <p:cNvSpPr txBox="1">
            <a:spLocks/>
          </p:cNvSpPr>
          <p:nvPr/>
        </p:nvSpPr>
        <p:spPr>
          <a:xfrm>
            <a:off x="6368629" y="1830935"/>
            <a:ext cx="5389033" cy="639762"/>
          </a:xfrm>
          <a:prstGeom prst="rect">
            <a:avLst/>
          </a:prstGeom>
        </p:spPr>
        <p:txBody>
          <a:bodyPr/>
          <a:lstStyle>
            <a:lvl1pPr marL="365770" indent="-365770" algn="l" defTabSz="479226" rtl="0" eaLnBrk="1" fontAlgn="base" hangingPunct="1">
              <a:spcBef>
                <a:spcPts val="640"/>
              </a:spcBef>
              <a:spcAft>
                <a:spcPct val="0"/>
              </a:spcAft>
              <a:buClr>
                <a:srgbClr val="000000"/>
              </a:buClr>
              <a:buSzPct val="100000"/>
              <a:buFont typeface="Times New Roman" pitchFamily="16" charset="0"/>
              <a:defRPr sz="2560" b="1">
                <a:solidFill>
                  <a:srgbClr val="000000"/>
                </a:solidFill>
                <a:latin typeface="Calibri" panose="020F0502020204030204" pitchFamily="34" charset="0"/>
                <a:ea typeface="+mn-ea"/>
                <a:cs typeface="+mn-cs"/>
              </a:defRPr>
            </a:lvl1pPr>
            <a:lvl2pPr marL="792502" indent="-304809" algn="l" defTabSz="479226" rtl="0" eaLnBrk="1" fontAlgn="base" hangingPunct="1">
              <a:spcBef>
                <a:spcPts val="533"/>
              </a:spcBef>
              <a:spcAft>
                <a:spcPct val="0"/>
              </a:spcAft>
              <a:buClr>
                <a:srgbClr val="000000"/>
              </a:buClr>
              <a:buSzPct val="100000"/>
              <a:buFont typeface="Times New Roman" pitchFamily="16" charset="0"/>
              <a:defRPr sz="2133">
                <a:solidFill>
                  <a:srgbClr val="000000"/>
                </a:solidFill>
                <a:latin typeface="Calibri" panose="020F0502020204030204" pitchFamily="34" charset="0"/>
                <a:ea typeface="+mn-ea"/>
              </a:defRPr>
            </a:lvl2pPr>
            <a:lvl3pPr marL="1219232" indent="-243846" algn="l" defTabSz="479226" rtl="0" eaLnBrk="1" fontAlgn="base" hangingPunct="1">
              <a:spcBef>
                <a:spcPts val="48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n-ea"/>
              </a:defRPr>
            </a:lvl3pPr>
            <a:lvl4pPr marL="1706925"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algn="ctr"/>
            <a:r>
              <a:rPr lang="en-US" kern="0" dirty="0">
                <a:cs typeface="Calibri" panose="020F0502020204030204" pitchFamily="34" charset="0"/>
              </a:rPr>
              <a:t>Collision Examples</a:t>
            </a:r>
          </a:p>
        </p:txBody>
      </p:sp>
      <p:pic>
        <p:nvPicPr>
          <p:cNvPr id="13" name="Content Placeholder 5"/>
          <p:cNvPicPr>
            <a:picLocks noGrp="1" noChangeAspect="1"/>
          </p:cNvPicPr>
          <p:nvPr>
            <p:ph sz="half" idx="4294967295"/>
          </p:nvPr>
        </p:nvPicPr>
        <p:blipFill>
          <a:blip r:embed="rId3"/>
          <a:stretch>
            <a:fillRect/>
          </a:stretch>
        </p:blipFill>
        <p:spPr>
          <a:xfrm>
            <a:off x="878181" y="2857136"/>
            <a:ext cx="5198035" cy="3900446"/>
          </a:xfrm>
          <a:prstGeom prst="rect">
            <a:avLst/>
          </a:prstGeom>
        </p:spPr>
      </p:pic>
      <p:grpSp>
        <p:nvGrpSpPr>
          <p:cNvPr id="18" name="Group 17"/>
          <p:cNvGrpSpPr/>
          <p:nvPr/>
        </p:nvGrpSpPr>
        <p:grpSpPr>
          <a:xfrm>
            <a:off x="6363128" y="2296952"/>
            <a:ext cx="5227320" cy="4484848"/>
            <a:chOff x="13334" y="-1"/>
            <a:chExt cx="8570405" cy="7302502"/>
          </a:xfrm>
        </p:grpSpPr>
        <p:pic>
          <p:nvPicPr>
            <p:cNvPr id="19" name="Picture 18"/>
            <p:cNvPicPr>
              <a:picLocks noChangeAspect="1"/>
            </p:cNvPicPr>
            <p:nvPr/>
          </p:nvPicPr>
          <p:blipFill>
            <a:blip r:embed="rId4"/>
            <a:stretch>
              <a:fillRect/>
            </a:stretch>
          </p:blipFill>
          <p:spPr>
            <a:xfrm>
              <a:off x="4001294" y="-1"/>
              <a:ext cx="4582445" cy="7302501"/>
            </a:xfrm>
            <a:prstGeom prst="rect">
              <a:avLst/>
            </a:prstGeom>
          </p:spPr>
        </p:pic>
        <p:pic>
          <p:nvPicPr>
            <p:cNvPr id="20" name="Picture 19"/>
            <p:cNvPicPr>
              <a:picLocks noChangeAspect="1"/>
            </p:cNvPicPr>
            <p:nvPr/>
          </p:nvPicPr>
          <p:blipFill>
            <a:blip r:embed="rId5"/>
            <a:stretch>
              <a:fillRect/>
            </a:stretch>
          </p:blipFill>
          <p:spPr>
            <a:xfrm>
              <a:off x="13334" y="0"/>
              <a:ext cx="4582445" cy="7302501"/>
            </a:xfrm>
            <a:prstGeom prst="rect">
              <a:avLst/>
            </a:prstGeom>
          </p:spPr>
        </p:pic>
      </p:grpSp>
    </p:spTree>
    <p:extLst>
      <p:ext uri="{BB962C8B-B14F-4D97-AF65-F5344CB8AC3E}">
        <p14:creationId xmlns:p14="http://schemas.microsoft.com/office/powerpoint/2010/main" val="24621337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12</a:t>
            </a:fld>
            <a:endParaRPr lang="en-GB"/>
          </a:p>
        </p:txBody>
      </p:sp>
      <p:sp>
        <p:nvSpPr>
          <p:cNvPr id="10241" name="Rectangle 1"/>
          <p:cNvSpPr>
            <a:spLocks noGrp="1" noChangeArrowheads="1"/>
          </p:cNvSpPr>
          <p:nvPr>
            <p:ph type="title"/>
          </p:nvPr>
        </p:nvSpPr>
        <p:spPr>
          <a:xfrm>
            <a:off x="976211" y="729828"/>
            <a:ext cx="11088787" cy="1237826"/>
          </a:xfrm>
          <a:ln/>
        </p:spPr>
        <p:txBody>
          <a:bodyPr vert="horz" wrap="square" lIns="96000" tIns="49920" rIns="96000" bIns="49920" numCol="1" anchor="ctr" anchorCtr="0" compatLnSpc="1">
            <a:prstTxWarp prst="textNoShape">
              <a:avLst/>
            </a:prstTxWarp>
          </a:bodyPr>
          <a:lstStyle/>
          <a:p>
            <a:r>
              <a:rPr lang="en-US" dirty="0"/>
              <a:t>Environments Characterization: Hospital</a:t>
            </a:r>
            <a:r>
              <a:rPr lang="en-US" baseline="30000" dirty="0"/>
              <a:t>[6]</a:t>
            </a:r>
          </a:p>
        </p:txBody>
      </p:sp>
      <p:sp>
        <p:nvSpPr>
          <p:cNvPr id="8" name="Footer Placeholder 4"/>
          <p:cNvSpPr>
            <a:spLocks noGrp="1"/>
          </p:cNvSpPr>
          <p:nvPr>
            <p:ph type="ftr" idx="14"/>
          </p:nvPr>
        </p:nvSpPr>
        <p:spPr>
          <a:xfrm>
            <a:off x="7493006" y="6907110"/>
            <a:ext cx="4571993" cy="193038"/>
          </a:xfrm>
        </p:spPr>
        <p:txBody>
          <a:bodyPr/>
          <a:lstStyle/>
          <a:p>
            <a:r>
              <a:rPr lang="en-GB" dirty="0"/>
              <a:t>Omar Al </a:t>
            </a:r>
            <a:r>
              <a:rPr lang="en-GB" dirty="0" err="1"/>
              <a:t>Kalaa</a:t>
            </a:r>
            <a:r>
              <a:rPr lang="en-GB" dirty="0"/>
              <a:t>, University of Oklahoma</a:t>
            </a:r>
          </a:p>
        </p:txBody>
      </p:sp>
      <p:sp>
        <p:nvSpPr>
          <p:cNvPr id="10" name="Date Placeholder 3"/>
          <p:cNvSpPr>
            <a:spLocks noGrp="1"/>
          </p:cNvSpPr>
          <p:nvPr>
            <p:ph type="dt" idx="15"/>
          </p:nvPr>
        </p:nvSpPr>
        <p:spPr>
          <a:xfrm>
            <a:off x="976212" y="315521"/>
            <a:ext cx="2761816" cy="291254"/>
          </a:xfrm>
        </p:spPr>
        <p:txBody>
          <a:bodyPr/>
          <a:lstStyle/>
          <a:p>
            <a:r>
              <a:rPr lang="en-US" dirty="0"/>
              <a:t>July 2016</a:t>
            </a:r>
            <a:endParaRPr lang="en-GB" dirty="0"/>
          </a:p>
        </p:txBody>
      </p:sp>
      <p:sp>
        <p:nvSpPr>
          <p:cNvPr id="14" name="Text Placeholder 2"/>
          <p:cNvSpPr txBox="1">
            <a:spLocks/>
          </p:cNvSpPr>
          <p:nvPr/>
        </p:nvSpPr>
        <p:spPr bwMode="auto">
          <a:xfrm>
            <a:off x="1580628" y="2235573"/>
            <a:ext cx="3581400" cy="639762"/>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marL="0" indent="0" algn="ctr">
              <a:buNone/>
            </a:pPr>
            <a:r>
              <a:rPr lang="en-US" kern="0" dirty="0">
                <a:cs typeface="Calibri" panose="020F0502020204030204" pitchFamily="34" charset="0"/>
              </a:rPr>
              <a:t>Surgery Recovery Room</a:t>
            </a:r>
          </a:p>
        </p:txBody>
      </p:sp>
      <p:sp>
        <p:nvSpPr>
          <p:cNvPr id="15" name="Text Placeholder 4"/>
          <p:cNvSpPr txBox="1">
            <a:spLocks/>
          </p:cNvSpPr>
          <p:nvPr/>
        </p:nvSpPr>
        <p:spPr>
          <a:xfrm>
            <a:off x="7874000" y="2239344"/>
            <a:ext cx="2264832" cy="639762"/>
          </a:xfrm>
          <a:prstGeom prst="rect">
            <a:avLst/>
          </a:prstGeom>
        </p:spPr>
        <p:txBody>
          <a:bodyPr/>
          <a:lstStyle>
            <a:lvl1pPr marL="365770" indent="-365770" algn="l" defTabSz="479226" rtl="0" eaLnBrk="1" fontAlgn="base" hangingPunct="1">
              <a:spcBef>
                <a:spcPts val="640"/>
              </a:spcBef>
              <a:spcAft>
                <a:spcPct val="0"/>
              </a:spcAft>
              <a:buClr>
                <a:srgbClr val="000000"/>
              </a:buClr>
              <a:buSzPct val="100000"/>
              <a:buFont typeface="Times New Roman" pitchFamily="16" charset="0"/>
              <a:defRPr sz="2560" b="1">
                <a:solidFill>
                  <a:srgbClr val="000000"/>
                </a:solidFill>
                <a:latin typeface="Calibri" panose="020F0502020204030204" pitchFamily="34" charset="0"/>
                <a:ea typeface="+mn-ea"/>
                <a:cs typeface="+mn-cs"/>
              </a:defRPr>
            </a:lvl1pPr>
            <a:lvl2pPr marL="792502" indent="-304809" algn="l" defTabSz="479226" rtl="0" eaLnBrk="1" fontAlgn="base" hangingPunct="1">
              <a:spcBef>
                <a:spcPts val="533"/>
              </a:spcBef>
              <a:spcAft>
                <a:spcPct val="0"/>
              </a:spcAft>
              <a:buClr>
                <a:srgbClr val="000000"/>
              </a:buClr>
              <a:buSzPct val="100000"/>
              <a:buFont typeface="Times New Roman" pitchFamily="16" charset="0"/>
              <a:defRPr sz="2133">
                <a:solidFill>
                  <a:srgbClr val="000000"/>
                </a:solidFill>
                <a:latin typeface="Calibri" panose="020F0502020204030204" pitchFamily="34" charset="0"/>
                <a:ea typeface="+mn-ea"/>
              </a:defRPr>
            </a:lvl2pPr>
            <a:lvl3pPr marL="1219232" indent="-243846" algn="l" defTabSz="479226" rtl="0" eaLnBrk="1" fontAlgn="base" hangingPunct="1">
              <a:spcBef>
                <a:spcPts val="48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n-ea"/>
              </a:defRPr>
            </a:lvl3pPr>
            <a:lvl4pPr marL="1706925"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algn="ctr"/>
            <a:r>
              <a:rPr lang="en-US" kern="0" dirty="0">
                <a:cs typeface="Calibri" panose="020F0502020204030204" pitchFamily="34" charset="0"/>
              </a:rPr>
              <a:t>ICU</a:t>
            </a:r>
          </a:p>
        </p:txBody>
      </p:sp>
      <p:pic>
        <p:nvPicPr>
          <p:cNvPr id="16" name="Content Placeholder 5"/>
          <p:cNvPicPr>
            <a:picLocks noGrp="1" noChangeAspect="1"/>
          </p:cNvPicPr>
          <p:nvPr>
            <p:ph sz="half" idx="4294967295"/>
          </p:nvPr>
        </p:nvPicPr>
        <p:blipFill>
          <a:blip r:embed="rId3"/>
          <a:stretch>
            <a:fillRect/>
          </a:stretch>
        </p:blipFill>
        <p:spPr>
          <a:xfrm>
            <a:off x="976211" y="2879106"/>
            <a:ext cx="5146777" cy="3384471"/>
          </a:xfrm>
          <a:prstGeom prst="rect">
            <a:avLst/>
          </a:prstGeom>
        </p:spPr>
      </p:pic>
      <p:pic>
        <p:nvPicPr>
          <p:cNvPr id="17" name="Content Placeholder 11"/>
          <p:cNvPicPr>
            <a:picLocks noGrp="1" noChangeAspect="1"/>
          </p:cNvPicPr>
          <p:nvPr>
            <p:ph sz="quarter" idx="4294967295"/>
          </p:nvPr>
        </p:nvPicPr>
        <p:blipFill>
          <a:blip r:embed="rId4"/>
          <a:stretch>
            <a:fillRect/>
          </a:stretch>
        </p:blipFill>
        <p:spPr>
          <a:xfrm>
            <a:off x="6499845" y="2876284"/>
            <a:ext cx="5337174" cy="3384471"/>
          </a:xfrm>
          <a:prstGeom prst="rect">
            <a:avLst/>
          </a:prstGeom>
        </p:spPr>
      </p:pic>
    </p:spTree>
    <p:extLst>
      <p:ext uri="{BB962C8B-B14F-4D97-AF65-F5344CB8AC3E}">
        <p14:creationId xmlns:p14="http://schemas.microsoft.com/office/powerpoint/2010/main" val="14086342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and future trends</a:t>
            </a:r>
          </a:p>
        </p:txBody>
      </p:sp>
      <p:sp>
        <p:nvSpPr>
          <p:cNvPr id="3" name="Content Placeholder 2"/>
          <p:cNvSpPr>
            <a:spLocks noGrp="1"/>
          </p:cNvSpPr>
          <p:nvPr>
            <p:ph idx="1"/>
          </p:nvPr>
        </p:nvSpPr>
        <p:spPr/>
        <p:txBody>
          <a:bodyPr/>
          <a:lstStyle/>
          <a:p>
            <a:r>
              <a:rPr lang="en-US" dirty="0"/>
              <a:t>Testing for coexistence offers manufacturers a way to evaluate the performance of their devices when operating in real-life interference scenarios.</a:t>
            </a:r>
          </a:p>
          <a:p>
            <a:r>
              <a:rPr lang="en-US" dirty="0"/>
              <a:t>Projection of testing problem into three essential coexistence parameters allows for seamless implementation of testing methods across labs and equipment manufacturers.</a:t>
            </a:r>
          </a:p>
          <a:p>
            <a:r>
              <a:rPr lang="en-US" dirty="0"/>
              <a:t>The future is already here:</a:t>
            </a:r>
          </a:p>
          <a:p>
            <a:pPr lvl="1"/>
            <a:r>
              <a:rPr lang="en-US" dirty="0"/>
              <a:t>The arrival of LTE-U.</a:t>
            </a:r>
          </a:p>
          <a:p>
            <a:pPr lvl="1"/>
            <a:r>
              <a:rPr lang="en-US" dirty="0"/>
              <a:t>Wireless coexistence in the vehicular world.</a:t>
            </a:r>
          </a:p>
          <a:p>
            <a:endParaRPr lang="en-US"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5" name="Footer Placeholder 4"/>
          <p:cNvSpPr>
            <a:spLocks noGrp="1"/>
          </p:cNvSpPr>
          <p:nvPr>
            <p:ph type="ftr" idx="14"/>
          </p:nvPr>
        </p:nvSpPr>
        <p:spPr/>
        <p:txBody>
          <a:bodyPr/>
          <a:lstStyle/>
          <a:p>
            <a:r>
              <a:rPr lang="en-GB"/>
              <a:t>Omar Al Kalaa, University of Oklahoma</a:t>
            </a:r>
            <a:endParaRPr lang="en-GB" dirty="0"/>
          </a:p>
        </p:txBody>
      </p:sp>
      <p:sp>
        <p:nvSpPr>
          <p:cNvPr id="6" name="Date Placeholder 5"/>
          <p:cNvSpPr>
            <a:spLocks noGrp="1"/>
          </p:cNvSpPr>
          <p:nvPr>
            <p:ph type="dt" idx="15"/>
          </p:nvPr>
        </p:nvSpPr>
        <p:spPr/>
        <p:txBody>
          <a:bodyPr/>
          <a:lstStyle/>
          <a:p>
            <a:r>
              <a:rPr lang="en-US"/>
              <a:t>July 2016</a:t>
            </a:r>
            <a:endParaRPr lang="en-GB" dirty="0"/>
          </a:p>
        </p:txBody>
      </p:sp>
    </p:spTree>
    <p:extLst>
      <p:ext uri="{BB962C8B-B14F-4D97-AF65-F5344CB8AC3E}">
        <p14:creationId xmlns:p14="http://schemas.microsoft.com/office/powerpoint/2010/main" val="1510953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4"/>
          </p:nvPr>
        </p:nvSpPr>
        <p:spPr>
          <a:xfrm>
            <a:off x="8255014" y="6907108"/>
            <a:ext cx="3886186" cy="179492"/>
          </a:xfrm>
        </p:spPr>
        <p:txBody>
          <a:bodyPr/>
          <a:lstStyle/>
          <a:p>
            <a:r>
              <a:rPr lang="en-GB" dirty="0"/>
              <a:t>Omar Al Kalaa, University of Oklahoma</a:t>
            </a:r>
          </a:p>
          <a:p>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14</a:t>
            </a:fld>
            <a:endParaRPr lang="en-GB"/>
          </a:p>
        </p:txBody>
      </p:sp>
      <p:sp>
        <p:nvSpPr>
          <p:cNvPr id="11265" name="Rectangle 1"/>
          <p:cNvSpPr>
            <a:spLocks noGrp="1" noChangeArrowheads="1"/>
          </p:cNvSpPr>
          <p:nvPr>
            <p:ph type="title"/>
          </p:nvPr>
        </p:nvSpPr>
        <p:spPr>
          <a:xfrm>
            <a:off x="23571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a:t>References</a:t>
            </a:r>
          </a:p>
        </p:txBody>
      </p:sp>
      <p:sp>
        <p:nvSpPr>
          <p:cNvPr id="11266" name="Rectangle 2"/>
          <p:cNvSpPr>
            <a:spLocks noGrp="1" noChangeArrowheads="1"/>
          </p:cNvSpPr>
          <p:nvPr>
            <p:ph type="body" idx="1"/>
          </p:nvPr>
        </p:nvSpPr>
        <p:spPr>
          <a:xfrm>
            <a:off x="1016000" y="2113282"/>
            <a:ext cx="11125200" cy="4489027"/>
          </a:xfrm>
          <a:ln/>
        </p:spPr>
        <p:txBody>
          <a:bodyPr/>
          <a:lstStyle/>
          <a:p>
            <a:pPr marL="0" indent="0">
              <a:buNone/>
            </a:pPr>
            <a:r>
              <a:rPr lang="en-US" dirty="0">
                <a:cs typeface="Calibri" panose="020F0502020204030204" pitchFamily="34" charset="0"/>
              </a:rPr>
              <a:t>[1] S. Seidman and N. </a:t>
            </a:r>
            <a:r>
              <a:rPr lang="en-US" dirty="0" err="1">
                <a:cs typeface="Calibri" panose="020F0502020204030204" pitchFamily="34" charset="0"/>
              </a:rPr>
              <a:t>LaSorte</a:t>
            </a:r>
            <a:r>
              <a:rPr lang="en-US" dirty="0">
                <a:cs typeface="Calibri" panose="020F0502020204030204" pitchFamily="34" charset="0"/>
              </a:rPr>
              <a:t>, “An experimental method for evaluating wireless coexistence of a Bluetooth medical device,” </a:t>
            </a:r>
            <a:r>
              <a:rPr lang="en-US" i="1" dirty="0">
                <a:cs typeface="Calibri" panose="020F0502020204030204" pitchFamily="34" charset="0"/>
              </a:rPr>
              <a:t>IEEE </a:t>
            </a:r>
            <a:r>
              <a:rPr lang="en-US" i="1" dirty="0" err="1">
                <a:cs typeface="Calibri" panose="020F0502020204030204" pitchFamily="34" charset="0"/>
              </a:rPr>
              <a:t>Electromagn</a:t>
            </a:r>
            <a:r>
              <a:rPr lang="en-US" i="1" dirty="0">
                <a:cs typeface="Calibri" panose="020F0502020204030204" pitchFamily="34" charset="0"/>
              </a:rPr>
              <a:t>. </a:t>
            </a:r>
            <a:r>
              <a:rPr lang="en-US" i="1" dirty="0" err="1">
                <a:cs typeface="Calibri" panose="020F0502020204030204" pitchFamily="34" charset="0"/>
              </a:rPr>
              <a:t>Compat</a:t>
            </a:r>
            <a:r>
              <a:rPr lang="en-US" i="1" dirty="0">
                <a:cs typeface="Calibri" panose="020F0502020204030204" pitchFamily="34" charset="0"/>
              </a:rPr>
              <a:t>. Mag.</a:t>
            </a:r>
            <a:r>
              <a:rPr lang="en-US" dirty="0">
                <a:cs typeface="Calibri" panose="020F0502020204030204" pitchFamily="34" charset="0"/>
              </a:rPr>
              <a:t>, vol. 3, no. 3, pp. 49–54, 2014.</a:t>
            </a:r>
          </a:p>
          <a:p>
            <a:pPr marL="0" indent="0">
              <a:buNone/>
            </a:pPr>
            <a:r>
              <a:rPr lang="en-US" dirty="0">
                <a:cs typeface="Calibri" panose="020F0502020204030204" pitchFamily="34" charset="0"/>
              </a:rPr>
              <a:t>[2] Young, W. F., Coder, J. B., &amp; Gonzalez, L. A. (2015). A review of wireless coexistence test methodologies. In </a:t>
            </a:r>
            <a:r>
              <a:rPr lang="en-US" i="1" dirty="0">
                <a:cs typeface="Calibri" panose="020F0502020204030204" pitchFamily="34" charset="0"/>
              </a:rPr>
              <a:t>2015 IEEE Symposium on Electromagnetic Compatibility and Signal Integrity</a:t>
            </a:r>
            <a:r>
              <a:rPr lang="en-US" dirty="0">
                <a:cs typeface="Calibri" panose="020F0502020204030204" pitchFamily="34" charset="0"/>
              </a:rPr>
              <a:t> (pp. 69–74). </a:t>
            </a:r>
          </a:p>
          <a:p>
            <a:pPr marL="0" indent="0">
              <a:buNone/>
            </a:pPr>
            <a:r>
              <a:rPr lang="en-US" dirty="0">
                <a:cs typeface="Calibri" panose="020F0502020204030204" pitchFamily="34" charset="0"/>
              </a:rPr>
              <a:t>[3] K. A. </a:t>
            </a:r>
            <a:r>
              <a:rPr lang="en-US" dirty="0" err="1">
                <a:cs typeface="Calibri" panose="020F0502020204030204" pitchFamily="34" charset="0"/>
              </a:rPr>
              <a:t>Remley</a:t>
            </a:r>
            <a:r>
              <a:rPr lang="en-US" dirty="0">
                <a:cs typeface="Calibri" panose="020F0502020204030204" pitchFamily="34" charset="0"/>
              </a:rPr>
              <a:t> and W. F. Young, “Test methods for RF-based electronic safety equipment: Part 2 — Development of laboratory-based tests,” IEEE </a:t>
            </a:r>
            <a:r>
              <a:rPr lang="en-US" dirty="0" err="1">
                <a:cs typeface="Calibri" panose="020F0502020204030204" pitchFamily="34" charset="0"/>
              </a:rPr>
              <a:t>Electromagn</a:t>
            </a:r>
            <a:r>
              <a:rPr lang="en-US" dirty="0">
                <a:cs typeface="Calibri" panose="020F0502020204030204" pitchFamily="34" charset="0"/>
              </a:rPr>
              <a:t>. </a:t>
            </a:r>
            <a:r>
              <a:rPr lang="en-US" dirty="0" err="1">
                <a:cs typeface="Calibri" panose="020F0502020204030204" pitchFamily="34" charset="0"/>
              </a:rPr>
              <a:t>Compat</a:t>
            </a:r>
            <a:r>
              <a:rPr lang="en-US" dirty="0">
                <a:cs typeface="Calibri" panose="020F0502020204030204" pitchFamily="34" charset="0"/>
              </a:rPr>
              <a:t>. Mag., vol. 2, no. 1, pp. 70–80, 2013.</a:t>
            </a:r>
          </a:p>
          <a:p>
            <a:pPr marL="0" indent="0">
              <a:buNone/>
            </a:pPr>
            <a:r>
              <a:rPr lang="en-US" dirty="0">
                <a:cs typeface="Calibri" panose="020F0502020204030204" pitchFamily="34" charset="0"/>
              </a:rPr>
              <a:t>[4] N. J. </a:t>
            </a:r>
            <a:r>
              <a:rPr lang="en-US" dirty="0" err="1">
                <a:cs typeface="Calibri" panose="020F0502020204030204" pitchFamily="34" charset="0"/>
              </a:rPr>
              <a:t>LaSorte</a:t>
            </a:r>
            <a:r>
              <a:rPr lang="en-US" dirty="0">
                <a:cs typeface="Calibri" panose="020F0502020204030204" pitchFamily="34" charset="0"/>
              </a:rPr>
              <a:t>, S. a Rajab, and H. H. </a:t>
            </a:r>
            <a:r>
              <a:rPr lang="en-US" dirty="0" err="1">
                <a:cs typeface="Calibri" panose="020F0502020204030204" pitchFamily="34" charset="0"/>
              </a:rPr>
              <a:t>Refai</a:t>
            </a:r>
            <a:r>
              <a:rPr lang="en-US" dirty="0">
                <a:cs typeface="Calibri" panose="020F0502020204030204" pitchFamily="34" charset="0"/>
              </a:rPr>
              <a:t>, “Developing a reproducible non-line-of-sight experimental setup for testing wireless medical device coexistence utilizing ZigBee.,” IEEE Trans. Biomed. Eng., vol. 59, no. 11, pp. 3221–9, Nov. 2012.</a:t>
            </a:r>
          </a:p>
        </p:txBody>
      </p:sp>
      <p:sp>
        <p:nvSpPr>
          <p:cNvPr id="8" name="Date Placeholder 3"/>
          <p:cNvSpPr>
            <a:spLocks noGrp="1"/>
          </p:cNvSpPr>
          <p:nvPr>
            <p:ph type="dt" idx="15"/>
          </p:nvPr>
        </p:nvSpPr>
        <p:spPr>
          <a:xfrm>
            <a:off x="976212" y="315521"/>
            <a:ext cx="2761816" cy="291254"/>
          </a:xfrm>
        </p:spPr>
        <p:txBody>
          <a:bodyPr/>
          <a:lstStyle/>
          <a:p>
            <a:r>
              <a:rPr lang="en-US" dirty="0"/>
              <a:t>July 2016</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4"/>
          </p:nvPr>
        </p:nvSpPr>
        <p:spPr>
          <a:xfrm>
            <a:off x="8255014" y="6907108"/>
            <a:ext cx="3886186" cy="179492"/>
          </a:xfrm>
        </p:spPr>
        <p:txBody>
          <a:bodyPr/>
          <a:lstStyle/>
          <a:p>
            <a:r>
              <a:rPr lang="en-GB" dirty="0"/>
              <a:t>Omar Al Kalaa, University of Oklahoma</a:t>
            </a:r>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15</a:t>
            </a:fld>
            <a:endParaRPr lang="en-GB"/>
          </a:p>
        </p:txBody>
      </p:sp>
      <p:sp>
        <p:nvSpPr>
          <p:cNvPr id="11265" name="Rectangle 1"/>
          <p:cNvSpPr>
            <a:spLocks noGrp="1" noChangeArrowheads="1"/>
          </p:cNvSpPr>
          <p:nvPr>
            <p:ph type="title"/>
          </p:nvPr>
        </p:nvSpPr>
        <p:spPr>
          <a:xfrm>
            <a:off x="23571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a:t>References</a:t>
            </a:r>
          </a:p>
        </p:txBody>
      </p:sp>
      <p:sp>
        <p:nvSpPr>
          <p:cNvPr id="11266" name="Rectangle 2"/>
          <p:cNvSpPr>
            <a:spLocks noGrp="1" noChangeArrowheads="1"/>
          </p:cNvSpPr>
          <p:nvPr>
            <p:ph type="body" idx="1"/>
          </p:nvPr>
        </p:nvSpPr>
        <p:spPr>
          <a:xfrm>
            <a:off x="1016000" y="2113282"/>
            <a:ext cx="11125200" cy="4489027"/>
          </a:xfrm>
          <a:ln/>
        </p:spPr>
        <p:txBody>
          <a:bodyPr/>
          <a:lstStyle/>
          <a:p>
            <a:pPr marL="0" indent="0">
              <a:buNone/>
            </a:pPr>
            <a:r>
              <a:rPr lang="en-US" dirty="0">
                <a:cs typeface="Calibri" panose="020F0502020204030204" pitchFamily="34" charset="0"/>
              </a:rPr>
              <a:t>[5] W. </a:t>
            </a:r>
            <a:r>
              <a:rPr lang="en-US" dirty="0" err="1">
                <a:cs typeface="Calibri" panose="020F0502020204030204" pitchFamily="34" charset="0"/>
              </a:rPr>
              <a:t>Balid</a:t>
            </a:r>
            <a:r>
              <a:rPr lang="en-US" dirty="0">
                <a:cs typeface="Calibri" panose="020F0502020204030204" pitchFamily="34" charset="0"/>
              </a:rPr>
              <a:t>, M. O. Al </a:t>
            </a:r>
            <a:r>
              <a:rPr lang="en-US" dirty="0" err="1">
                <a:cs typeface="Calibri" panose="020F0502020204030204" pitchFamily="34" charset="0"/>
              </a:rPr>
              <a:t>Kalaa</a:t>
            </a:r>
            <a:r>
              <a:rPr lang="en-US" dirty="0">
                <a:cs typeface="Calibri" panose="020F0502020204030204" pitchFamily="34" charset="0"/>
              </a:rPr>
              <a:t>, S. Rajab, H. </a:t>
            </a:r>
            <a:r>
              <a:rPr lang="en-US" dirty="0" err="1">
                <a:cs typeface="Calibri" panose="020F0502020204030204" pitchFamily="34" charset="0"/>
              </a:rPr>
              <a:t>Tafish</a:t>
            </a:r>
            <a:r>
              <a:rPr lang="en-US" dirty="0">
                <a:cs typeface="Calibri" panose="020F0502020204030204" pitchFamily="34" charset="0"/>
              </a:rPr>
              <a:t>, and H. H. </a:t>
            </a:r>
            <a:r>
              <a:rPr lang="en-US" dirty="0" err="1">
                <a:cs typeface="Calibri" panose="020F0502020204030204" pitchFamily="34" charset="0"/>
              </a:rPr>
              <a:t>Refai</a:t>
            </a:r>
            <a:r>
              <a:rPr lang="en-US" dirty="0">
                <a:cs typeface="Calibri" panose="020F0502020204030204" pitchFamily="34" charset="0"/>
              </a:rPr>
              <a:t>, “Development of Measurement Techniques and Tools for Coexistence Testing of Wireless Medical Devices,” in Wireless Communications and Networking Conference Workshops (WCNCW), 2016 IEEE, 2016.</a:t>
            </a:r>
          </a:p>
          <a:p>
            <a:pPr marL="0" indent="0">
              <a:buNone/>
            </a:pPr>
            <a:r>
              <a:rPr lang="en-US" dirty="0">
                <a:cs typeface="Calibri" panose="020F0502020204030204" pitchFamily="34" charset="0"/>
              </a:rPr>
              <a:t>[6] M. O. Al </a:t>
            </a:r>
            <a:r>
              <a:rPr lang="en-US" dirty="0" err="1">
                <a:cs typeface="Calibri" panose="020F0502020204030204" pitchFamily="34" charset="0"/>
              </a:rPr>
              <a:t>Kalaa</a:t>
            </a:r>
            <a:r>
              <a:rPr lang="en-US" dirty="0">
                <a:cs typeface="Calibri" panose="020F0502020204030204" pitchFamily="34" charset="0"/>
              </a:rPr>
              <a:t>, G. </a:t>
            </a:r>
            <a:r>
              <a:rPr lang="en-US" dirty="0" err="1">
                <a:cs typeface="Calibri" panose="020F0502020204030204" pitchFamily="34" charset="0"/>
              </a:rPr>
              <a:t>Butron</a:t>
            </a:r>
            <a:r>
              <a:rPr lang="en-US" dirty="0">
                <a:cs typeface="Calibri" panose="020F0502020204030204" pitchFamily="34" charset="0"/>
              </a:rPr>
              <a:t>, W. </a:t>
            </a:r>
            <a:r>
              <a:rPr lang="en-US" dirty="0" err="1">
                <a:cs typeface="Calibri" panose="020F0502020204030204" pitchFamily="34" charset="0"/>
              </a:rPr>
              <a:t>Balid</a:t>
            </a:r>
            <a:r>
              <a:rPr lang="en-US" dirty="0">
                <a:cs typeface="Calibri" panose="020F0502020204030204" pitchFamily="34" charset="0"/>
              </a:rPr>
              <a:t>, H. H. </a:t>
            </a:r>
            <a:r>
              <a:rPr lang="en-US" dirty="0" err="1">
                <a:cs typeface="Calibri" panose="020F0502020204030204" pitchFamily="34" charset="0"/>
              </a:rPr>
              <a:t>Refai</a:t>
            </a:r>
            <a:r>
              <a:rPr lang="en-US" dirty="0">
                <a:cs typeface="Calibri" panose="020F0502020204030204" pitchFamily="34" charset="0"/>
              </a:rPr>
              <a:t>, and N. J. </a:t>
            </a:r>
            <a:r>
              <a:rPr lang="en-US" dirty="0" err="1">
                <a:cs typeface="Calibri" panose="020F0502020204030204" pitchFamily="34" charset="0"/>
              </a:rPr>
              <a:t>Lasorte</a:t>
            </a:r>
            <a:r>
              <a:rPr lang="en-US" dirty="0">
                <a:cs typeface="Calibri" panose="020F0502020204030204" pitchFamily="34" charset="0"/>
              </a:rPr>
              <a:t>, “Long Term Spectrum Survey of the 2 . 4 GHz ISM Band in Multiple Hospital Environments,” in Wireless Communications and Networking Conference Workshops (WCNCW), 2016 IEEE, 2016.</a:t>
            </a:r>
          </a:p>
        </p:txBody>
      </p:sp>
      <p:sp>
        <p:nvSpPr>
          <p:cNvPr id="8" name="Date Placeholder 3"/>
          <p:cNvSpPr>
            <a:spLocks noGrp="1"/>
          </p:cNvSpPr>
          <p:nvPr>
            <p:ph type="dt" idx="15"/>
          </p:nvPr>
        </p:nvSpPr>
        <p:spPr>
          <a:xfrm>
            <a:off x="976212" y="315521"/>
            <a:ext cx="2761816" cy="291254"/>
          </a:xfrm>
        </p:spPr>
        <p:txBody>
          <a:bodyPr/>
          <a:lstStyle/>
          <a:p>
            <a:r>
              <a:rPr lang="en-US" dirty="0"/>
              <a:t>July 2016</a:t>
            </a:r>
            <a:endParaRPr lang="en-GB" dirty="0"/>
          </a:p>
        </p:txBody>
      </p:sp>
    </p:spTree>
    <p:extLst>
      <p:ext uri="{BB962C8B-B14F-4D97-AF65-F5344CB8AC3E}">
        <p14:creationId xmlns:p14="http://schemas.microsoft.com/office/powerpoint/2010/main" val="620930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976212" y="315521"/>
            <a:ext cx="2761816" cy="291254"/>
          </a:xfrm>
        </p:spPr>
        <p:txBody>
          <a:bodyPr/>
          <a:lstStyle/>
          <a:p>
            <a:r>
              <a:rPr lang="en-US" dirty="0"/>
              <a:t>July 2016</a:t>
            </a:r>
            <a:endParaRPr lang="en-GB" dirty="0"/>
          </a:p>
        </p:txBody>
      </p:sp>
      <p:sp>
        <p:nvSpPr>
          <p:cNvPr id="5" name="Footer Placeholder 4"/>
          <p:cNvSpPr>
            <a:spLocks noGrp="1"/>
          </p:cNvSpPr>
          <p:nvPr>
            <p:ph type="ftr" idx="14"/>
          </p:nvPr>
        </p:nvSpPr>
        <p:spPr>
          <a:xfrm>
            <a:off x="7416800" y="6907110"/>
            <a:ext cx="4648193" cy="193038"/>
          </a:xfrm>
        </p:spPr>
        <p:txBody>
          <a:bodyPr/>
          <a:lstStyle/>
          <a:p>
            <a:r>
              <a:rPr lang="en-GB" dirty="0"/>
              <a:t>Omar Al </a:t>
            </a:r>
            <a:r>
              <a:rPr lang="en-GB" dirty="0" err="1"/>
              <a:t>Kalaa</a:t>
            </a:r>
            <a:r>
              <a:rPr lang="en-GB" dirty="0"/>
              <a:t>, University of Oklahoma</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4097" name="Rectangle 1"/>
          <p:cNvSpPr>
            <a:spLocks noGrp="1" noChangeArrowheads="1"/>
          </p:cNvSpPr>
          <p:nvPr>
            <p:ph type="title"/>
          </p:nvPr>
        </p:nvSpPr>
        <p:spPr>
          <a:xfrm>
            <a:off x="23571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dirty="0"/>
              <a:t>Introduction</a:t>
            </a:r>
          </a:p>
        </p:txBody>
      </p:sp>
      <p:sp>
        <p:nvSpPr>
          <p:cNvPr id="4098" name="Rectangle 2"/>
          <p:cNvSpPr>
            <a:spLocks noGrp="1" noChangeArrowheads="1"/>
          </p:cNvSpPr>
          <p:nvPr>
            <p:ph type="body" idx="1"/>
          </p:nvPr>
        </p:nvSpPr>
        <p:spPr>
          <a:xfrm>
            <a:off x="1015999" y="2113280"/>
            <a:ext cx="11048993" cy="4389120"/>
          </a:xfrm>
          <a:ln/>
        </p:spPr>
        <p:txBody>
          <a:bodyPr/>
          <a:lstStyle/>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dirty="0"/>
              <a:t>Motivation:</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dirty="0"/>
              <a:t>Ensure successful operation of coexisting devices.</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dirty="0"/>
              <a:t>In some cases, satisfy requirements by regulators.</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dirty="0"/>
              <a:t>Confusion with EMC testing!</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dirty="0"/>
              <a:t>Testing Objective:</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dirty="0"/>
              <a:t>Threshold(s) of interference.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4"/>
          </p:nvPr>
        </p:nvSpPr>
        <p:spPr>
          <a:xfrm>
            <a:off x="7416800" y="6907110"/>
            <a:ext cx="4648193" cy="193038"/>
          </a:xfrm>
        </p:spPr>
        <p:txBody>
          <a:bodyPr/>
          <a:lstStyle/>
          <a:p>
            <a:r>
              <a:rPr lang="en-GB" dirty="0"/>
              <a:t>Omar Al </a:t>
            </a:r>
            <a:r>
              <a:rPr lang="en-GB" dirty="0" err="1"/>
              <a:t>Kalaa</a:t>
            </a:r>
            <a:r>
              <a:rPr lang="en-GB" dirty="0"/>
              <a:t>, University of Oklahoma</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3</a:t>
            </a:fld>
            <a:endParaRPr lang="en-GB"/>
          </a:p>
        </p:txBody>
      </p:sp>
      <p:sp>
        <p:nvSpPr>
          <p:cNvPr id="4097" name="Rectangle 1"/>
          <p:cNvSpPr>
            <a:spLocks noGrp="1" noChangeArrowheads="1"/>
          </p:cNvSpPr>
          <p:nvPr>
            <p:ph type="title"/>
          </p:nvPr>
        </p:nvSpPr>
        <p:spPr>
          <a:xfrm>
            <a:off x="23571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dirty="0"/>
              <a:t>Groups and Standards</a:t>
            </a:r>
          </a:p>
        </p:txBody>
      </p:sp>
      <p:sp>
        <p:nvSpPr>
          <p:cNvPr id="4098" name="Rectangle 2"/>
          <p:cNvSpPr>
            <a:spLocks noGrp="1" noChangeArrowheads="1"/>
          </p:cNvSpPr>
          <p:nvPr>
            <p:ph type="body" idx="1"/>
          </p:nvPr>
        </p:nvSpPr>
        <p:spPr>
          <a:xfrm>
            <a:off x="1015999" y="2113280"/>
            <a:ext cx="11048993" cy="4389120"/>
          </a:xfrm>
          <a:ln/>
        </p:spPr>
        <p:txBody>
          <a:bodyPr/>
          <a:lstStyle/>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dirty="0"/>
              <a:t>IEEE 802.19 Wireless Coexistence Technical Advisory Group (TAG).</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dirty="0"/>
              <a:t>International </a:t>
            </a:r>
            <a:r>
              <a:rPr lang="en-US" dirty="0" err="1"/>
              <a:t>Electrotechnical</a:t>
            </a:r>
            <a:r>
              <a:rPr lang="en-US" dirty="0"/>
              <a:t> Commission (IEC) 62657-2:2013 Coexistence in industrial automation application.</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dirty="0"/>
              <a:t>Association for the Advancement of Medical Instrumentation (AAMI) standard committee work group SM/WG-06 on Wireless Medical Device Coexistence.</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dirty="0"/>
              <a:t>American National Standards Institute (ANSI) C63.27 Standard for Evaluation of Wireless Coexistence.</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US" dirty="0"/>
          </a:p>
        </p:txBody>
      </p:sp>
      <p:sp>
        <p:nvSpPr>
          <p:cNvPr id="7" name="Date Placeholder 3"/>
          <p:cNvSpPr>
            <a:spLocks noGrp="1"/>
          </p:cNvSpPr>
          <p:nvPr>
            <p:ph type="dt" idx="15"/>
          </p:nvPr>
        </p:nvSpPr>
        <p:spPr>
          <a:xfrm>
            <a:off x="976212" y="315521"/>
            <a:ext cx="2761816" cy="291254"/>
          </a:xfrm>
        </p:spPr>
        <p:txBody>
          <a:bodyPr/>
          <a:lstStyle/>
          <a:p>
            <a:r>
              <a:rPr lang="en-US" dirty="0"/>
              <a:t>July 2016</a:t>
            </a:r>
            <a:endParaRPr lang="en-GB" dirty="0"/>
          </a:p>
        </p:txBody>
      </p:sp>
    </p:spTree>
    <p:extLst>
      <p:ext uri="{BB962C8B-B14F-4D97-AF65-F5344CB8AC3E}">
        <p14:creationId xmlns:p14="http://schemas.microsoft.com/office/powerpoint/2010/main" val="15631409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4"/>
          </p:nvPr>
        </p:nvSpPr>
        <p:spPr>
          <a:xfrm>
            <a:off x="7416800" y="6907110"/>
            <a:ext cx="4648193" cy="193038"/>
          </a:xfrm>
        </p:spPr>
        <p:txBody>
          <a:bodyPr/>
          <a:lstStyle/>
          <a:p>
            <a:r>
              <a:rPr lang="en-GB" dirty="0"/>
              <a:t>Omar Al </a:t>
            </a:r>
            <a:r>
              <a:rPr lang="en-GB" dirty="0" err="1"/>
              <a:t>Kalaa</a:t>
            </a:r>
            <a:r>
              <a:rPr lang="en-GB" dirty="0"/>
              <a:t>, University of Oklahoma</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4</a:t>
            </a:fld>
            <a:endParaRPr lang="en-GB"/>
          </a:p>
        </p:txBody>
      </p:sp>
      <p:sp>
        <p:nvSpPr>
          <p:cNvPr id="4097" name="Rectangle 1"/>
          <p:cNvSpPr>
            <a:spLocks noGrp="1" noChangeArrowheads="1"/>
          </p:cNvSpPr>
          <p:nvPr>
            <p:ph type="title"/>
          </p:nvPr>
        </p:nvSpPr>
        <p:spPr>
          <a:xfrm>
            <a:off x="23571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dirty="0"/>
              <a:t>Why Testing?</a:t>
            </a:r>
          </a:p>
        </p:txBody>
      </p:sp>
      <p:sp>
        <p:nvSpPr>
          <p:cNvPr id="4098" name="Rectangle 2"/>
          <p:cNvSpPr>
            <a:spLocks noGrp="1" noChangeArrowheads="1"/>
          </p:cNvSpPr>
          <p:nvPr>
            <p:ph type="body" idx="1"/>
          </p:nvPr>
        </p:nvSpPr>
        <p:spPr>
          <a:xfrm>
            <a:off x="1015999" y="2113280"/>
            <a:ext cx="11048993" cy="4389120"/>
          </a:xfrm>
          <a:ln/>
        </p:spPr>
        <p:txBody>
          <a:bodyPr/>
          <a:lstStyle/>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dirty="0"/>
              <a:t>Reports of coexistence evaluation in literature include:</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dirty="0"/>
              <a:t>Analytical: Models relying on assumptions to derive an optimized performance metric.</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dirty="0"/>
              <a:t>Experimental: Diverse setups, experiment variables and monitored performance metrics.</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dirty="0"/>
              <a:t>Focus is on technology (e.g., Wi-Fi vs Bluetooth) rather than universal physical parameters.</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dirty="0"/>
              <a:t>Focus on system design (i.e., how to make a system that coexists well with others) more than coexistence evaluation of available systems.</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US" dirty="0"/>
          </a:p>
        </p:txBody>
      </p:sp>
      <p:sp>
        <p:nvSpPr>
          <p:cNvPr id="7" name="Date Placeholder 3"/>
          <p:cNvSpPr>
            <a:spLocks noGrp="1"/>
          </p:cNvSpPr>
          <p:nvPr>
            <p:ph type="dt" idx="15"/>
          </p:nvPr>
        </p:nvSpPr>
        <p:spPr>
          <a:xfrm>
            <a:off x="976212" y="315521"/>
            <a:ext cx="2761816" cy="291254"/>
          </a:xfrm>
        </p:spPr>
        <p:txBody>
          <a:bodyPr/>
          <a:lstStyle/>
          <a:p>
            <a:r>
              <a:rPr lang="en-US" dirty="0"/>
              <a:t>July 2016</a:t>
            </a:r>
            <a:endParaRPr lang="en-GB" dirty="0"/>
          </a:p>
        </p:txBody>
      </p:sp>
    </p:spTree>
    <p:extLst>
      <p:ext uri="{BB962C8B-B14F-4D97-AF65-F5344CB8AC3E}">
        <p14:creationId xmlns:p14="http://schemas.microsoft.com/office/powerpoint/2010/main" val="1470730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4"/>
          </p:nvPr>
        </p:nvSpPr>
        <p:spPr>
          <a:xfrm>
            <a:off x="7416800" y="6907110"/>
            <a:ext cx="4648193" cy="193038"/>
          </a:xfrm>
        </p:spPr>
        <p:txBody>
          <a:bodyPr/>
          <a:lstStyle/>
          <a:p>
            <a:r>
              <a:rPr lang="en-GB" dirty="0"/>
              <a:t>Omar Al </a:t>
            </a:r>
            <a:r>
              <a:rPr lang="en-GB" dirty="0" err="1"/>
              <a:t>Kalaa</a:t>
            </a:r>
            <a:r>
              <a:rPr lang="en-GB" dirty="0"/>
              <a:t>, University of Oklahoma</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5</a:t>
            </a:fld>
            <a:endParaRPr lang="en-GB"/>
          </a:p>
        </p:txBody>
      </p:sp>
      <p:sp>
        <p:nvSpPr>
          <p:cNvPr id="4097" name="Rectangle 1"/>
          <p:cNvSpPr>
            <a:spLocks noGrp="1" noChangeArrowheads="1"/>
          </p:cNvSpPr>
          <p:nvPr>
            <p:ph type="title"/>
          </p:nvPr>
        </p:nvSpPr>
        <p:spPr>
          <a:xfrm>
            <a:off x="23571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dirty="0"/>
              <a:t>Coexistence Factors</a:t>
            </a:r>
            <a:r>
              <a:rPr lang="en-GB" baseline="30000" dirty="0"/>
              <a:t>[1]</a:t>
            </a:r>
          </a:p>
        </p:txBody>
      </p:sp>
      <p:pic>
        <p:nvPicPr>
          <p:cNvPr id="7" name="Picture 6"/>
          <p:cNvPicPr>
            <a:picLocks noChangeAspect="1"/>
          </p:cNvPicPr>
          <p:nvPr/>
        </p:nvPicPr>
        <p:blipFill>
          <a:blip r:embed="rId3"/>
          <a:stretch>
            <a:fillRect/>
          </a:stretch>
        </p:blipFill>
        <p:spPr>
          <a:xfrm>
            <a:off x="3586440" y="2057400"/>
            <a:ext cx="5719033" cy="4030362"/>
          </a:xfrm>
          <a:prstGeom prst="rect">
            <a:avLst/>
          </a:prstGeom>
        </p:spPr>
      </p:pic>
      <p:sp>
        <p:nvSpPr>
          <p:cNvPr id="8" name="Date Placeholder 3"/>
          <p:cNvSpPr>
            <a:spLocks noGrp="1"/>
          </p:cNvSpPr>
          <p:nvPr>
            <p:ph type="dt" idx="15"/>
          </p:nvPr>
        </p:nvSpPr>
        <p:spPr>
          <a:xfrm>
            <a:off x="976212" y="315521"/>
            <a:ext cx="2761816" cy="291254"/>
          </a:xfrm>
        </p:spPr>
        <p:txBody>
          <a:bodyPr/>
          <a:lstStyle/>
          <a:p>
            <a:r>
              <a:rPr lang="en-US" dirty="0"/>
              <a:t>July 2016</a:t>
            </a:r>
            <a:endParaRPr lang="en-GB" dirty="0"/>
          </a:p>
        </p:txBody>
      </p:sp>
    </p:spTree>
    <p:extLst>
      <p:ext uri="{BB962C8B-B14F-4D97-AF65-F5344CB8AC3E}">
        <p14:creationId xmlns:p14="http://schemas.microsoft.com/office/powerpoint/2010/main" val="14551994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6</a:t>
            </a:fld>
            <a:endParaRPr lang="en-GB"/>
          </a:p>
        </p:txBody>
      </p:sp>
      <p:sp>
        <p:nvSpPr>
          <p:cNvPr id="10241" name="Rectangle 1"/>
          <p:cNvSpPr>
            <a:spLocks noGrp="1" noChangeArrowheads="1"/>
          </p:cNvSpPr>
          <p:nvPr>
            <p:ph type="title"/>
          </p:nvPr>
        </p:nvSpPr>
        <p:spPr>
          <a:xfrm>
            <a:off x="2357120" y="729828"/>
            <a:ext cx="8290560" cy="1237826"/>
          </a:xfrm>
          <a:ln/>
        </p:spPr>
        <p:txBody>
          <a:bodyPr vert="horz" wrap="square" lIns="96000" tIns="49920" rIns="96000" bIns="49920" numCol="1" anchor="ctr" anchorCtr="0" compatLnSpc="1">
            <a:prstTxWarp prst="textNoShape">
              <a:avLst/>
            </a:prstTxWarp>
          </a:bodyPr>
          <a:lstStyle/>
          <a:p>
            <a:r>
              <a:rPr lang="en-US" dirty="0"/>
              <a:t>Conducted Testing</a:t>
            </a:r>
            <a:r>
              <a:rPr lang="en-US" baseline="30000" dirty="0"/>
              <a:t>[2]</a:t>
            </a:r>
          </a:p>
        </p:txBody>
      </p:sp>
      <p:sp>
        <p:nvSpPr>
          <p:cNvPr id="8" name="Footer Placeholder 4"/>
          <p:cNvSpPr>
            <a:spLocks noGrp="1"/>
          </p:cNvSpPr>
          <p:nvPr>
            <p:ph type="ftr" idx="14"/>
          </p:nvPr>
        </p:nvSpPr>
        <p:spPr>
          <a:xfrm>
            <a:off x="7493006" y="6907110"/>
            <a:ext cx="4571993" cy="193038"/>
          </a:xfrm>
        </p:spPr>
        <p:txBody>
          <a:bodyPr/>
          <a:lstStyle/>
          <a:p>
            <a:r>
              <a:rPr lang="en-GB" dirty="0"/>
              <a:t>Omar Al </a:t>
            </a:r>
            <a:r>
              <a:rPr lang="en-GB" dirty="0" err="1"/>
              <a:t>Kalaa</a:t>
            </a:r>
            <a:r>
              <a:rPr lang="en-GB" dirty="0"/>
              <a:t>, University of Oklahoma</a:t>
            </a:r>
          </a:p>
        </p:txBody>
      </p:sp>
      <p:pic>
        <p:nvPicPr>
          <p:cNvPr id="9" name="Picture 8"/>
          <p:cNvPicPr>
            <a:picLocks noChangeAspect="1"/>
          </p:cNvPicPr>
          <p:nvPr/>
        </p:nvPicPr>
        <p:blipFill>
          <a:blip r:embed="rId3"/>
          <a:stretch>
            <a:fillRect/>
          </a:stretch>
        </p:blipFill>
        <p:spPr>
          <a:xfrm>
            <a:off x="3378200" y="1828800"/>
            <a:ext cx="6327942" cy="4809920"/>
          </a:xfrm>
          <a:prstGeom prst="rect">
            <a:avLst/>
          </a:prstGeom>
        </p:spPr>
      </p:pic>
      <p:sp>
        <p:nvSpPr>
          <p:cNvPr id="10" name="Date Placeholder 3"/>
          <p:cNvSpPr>
            <a:spLocks noGrp="1"/>
          </p:cNvSpPr>
          <p:nvPr>
            <p:ph type="dt" idx="15"/>
          </p:nvPr>
        </p:nvSpPr>
        <p:spPr>
          <a:xfrm>
            <a:off x="976212" y="315521"/>
            <a:ext cx="2761816" cy="291254"/>
          </a:xfrm>
        </p:spPr>
        <p:txBody>
          <a:bodyPr/>
          <a:lstStyle/>
          <a:p>
            <a:r>
              <a:rPr lang="en-US" dirty="0"/>
              <a:t>July 2016</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7</a:t>
            </a:fld>
            <a:endParaRPr lang="en-GB"/>
          </a:p>
        </p:txBody>
      </p:sp>
      <p:sp>
        <p:nvSpPr>
          <p:cNvPr id="10241" name="Rectangle 1"/>
          <p:cNvSpPr>
            <a:spLocks noGrp="1" noChangeArrowheads="1"/>
          </p:cNvSpPr>
          <p:nvPr>
            <p:ph type="title"/>
          </p:nvPr>
        </p:nvSpPr>
        <p:spPr>
          <a:xfrm>
            <a:off x="2357120" y="729828"/>
            <a:ext cx="8290560" cy="1237826"/>
          </a:xfrm>
          <a:ln/>
        </p:spPr>
        <p:txBody>
          <a:bodyPr vert="horz" wrap="square" lIns="96000" tIns="49920" rIns="96000" bIns="49920" numCol="1" anchor="ctr" anchorCtr="0" compatLnSpc="1">
            <a:prstTxWarp prst="textNoShape">
              <a:avLst/>
            </a:prstTxWarp>
          </a:bodyPr>
          <a:lstStyle/>
          <a:p>
            <a:r>
              <a:rPr lang="en-US" dirty="0"/>
              <a:t>Radiated Using Anechoic Chambers</a:t>
            </a:r>
            <a:r>
              <a:rPr lang="en-US" baseline="30000" dirty="0"/>
              <a:t>[3]</a:t>
            </a:r>
          </a:p>
        </p:txBody>
      </p:sp>
      <p:sp>
        <p:nvSpPr>
          <p:cNvPr id="8" name="Footer Placeholder 4"/>
          <p:cNvSpPr>
            <a:spLocks noGrp="1"/>
          </p:cNvSpPr>
          <p:nvPr>
            <p:ph type="ftr" idx="14"/>
          </p:nvPr>
        </p:nvSpPr>
        <p:spPr>
          <a:xfrm>
            <a:off x="7493006" y="6907110"/>
            <a:ext cx="4571993" cy="193038"/>
          </a:xfrm>
        </p:spPr>
        <p:txBody>
          <a:bodyPr/>
          <a:lstStyle/>
          <a:p>
            <a:r>
              <a:rPr lang="en-GB" dirty="0"/>
              <a:t>Omar Al </a:t>
            </a:r>
            <a:r>
              <a:rPr lang="en-GB" dirty="0" err="1"/>
              <a:t>Kalaa</a:t>
            </a:r>
            <a:r>
              <a:rPr lang="en-GB" dirty="0"/>
              <a:t>, University of Oklahoma</a:t>
            </a:r>
          </a:p>
        </p:txBody>
      </p:sp>
      <p:pic>
        <p:nvPicPr>
          <p:cNvPr id="7" name="Picture 6"/>
          <p:cNvPicPr>
            <a:picLocks noChangeAspect="1"/>
          </p:cNvPicPr>
          <p:nvPr/>
        </p:nvPicPr>
        <p:blipFill>
          <a:blip r:embed="rId3"/>
          <a:stretch>
            <a:fillRect/>
          </a:stretch>
        </p:blipFill>
        <p:spPr>
          <a:xfrm>
            <a:off x="3835400" y="1752600"/>
            <a:ext cx="5105400" cy="5079167"/>
          </a:xfrm>
          <a:prstGeom prst="rect">
            <a:avLst/>
          </a:prstGeom>
        </p:spPr>
      </p:pic>
      <p:sp>
        <p:nvSpPr>
          <p:cNvPr id="10" name="Date Placeholder 3"/>
          <p:cNvSpPr>
            <a:spLocks noGrp="1"/>
          </p:cNvSpPr>
          <p:nvPr>
            <p:ph type="dt" idx="15"/>
          </p:nvPr>
        </p:nvSpPr>
        <p:spPr>
          <a:xfrm>
            <a:off x="976212" y="315521"/>
            <a:ext cx="2761816" cy="291254"/>
          </a:xfrm>
        </p:spPr>
        <p:txBody>
          <a:bodyPr/>
          <a:lstStyle/>
          <a:p>
            <a:r>
              <a:rPr lang="en-US" dirty="0"/>
              <a:t>July 2016</a:t>
            </a:r>
            <a:endParaRPr lang="en-GB" dirty="0"/>
          </a:p>
        </p:txBody>
      </p:sp>
    </p:spTree>
    <p:extLst>
      <p:ext uri="{BB962C8B-B14F-4D97-AF65-F5344CB8AC3E}">
        <p14:creationId xmlns:p14="http://schemas.microsoft.com/office/powerpoint/2010/main" val="1649005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8</a:t>
            </a:fld>
            <a:endParaRPr lang="en-GB"/>
          </a:p>
        </p:txBody>
      </p:sp>
      <p:sp>
        <p:nvSpPr>
          <p:cNvPr id="10241" name="Rectangle 1"/>
          <p:cNvSpPr>
            <a:spLocks noGrp="1" noChangeArrowheads="1"/>
          </p:cNvSpPr>
          <p:nvPr>
            <p:ph type="title"/>
          </p:nvPr>
        </p:nvSpPr>
        <p:spPr>
          <a:xfrm>
            <a:off x="2357120" y="729828"/>
            <a:ext cx="8290560" cy="1237826"/>
          </a:xfrm>
          <a:ln/>
        </p:spPr>
        <p:txBody>
          <a:bodyPr vert="horz" wrap="square" lIns="96000" tIns="49920" rIns="96000" bIns="49920" numCol="1" anchor="ctr" anchorCtr="0" compatLnSpc="1">
            <a:prstTxWarp prst="textNoShape">
              <a:avLst/>
            </a:prstTxWarp>
          </a:bodyPr>
          <a:lstStyle/>
          <a:p>
            <a:r>
              <a:rPr lang="en-US" dirty="0"/>
              <a:t>Radiated Open Environment</a:t>
            </a:r>
            <a:r>
              <a:rPr lang="en-US" baseline="30000" dirty="0"/>
              <a:t>[4]</a:t>
            </a:r>
          </a:p>
        </p:txBody>
      </p:sp>
      <p:sp>
        <p:nvSpPr>
          <p:cNvPr id="8" name="Footer Placeholder 4"/>
          <p:cNvSpPr>
            <a:spLocks noGrp="1"/>
          </p:cNvSpPr>
          <p:nvPr>
            <p:ph type="ftr" idx="14"/>
          </p:nvPr>
        </p:nvSpPr>
        <p:spPr>
          <a:xfrm>
            <a:off x="7493006" y="6907110"/>
            <a:ext cx="4571993" cy="193038"/>
          </a:xfrm>
        </p:spPr>
        <p:txBody>
          <a:bodyPr/>
          <a:lstStyle/>
          <a:p>
            <a:r>
              <a:rPr lang="en-GB" dirty="0"/>
              <a:t>Omar Al </a:t>
            </a:r>
            <a:r>
              <a:rPr lang="en-GB" dirty="0" err="1"/>
              <a:t>Kalaa</a:t>
            </a:r>
            <a:r>
              <a:rPr lang="en-GB" dirty="0"/>
              <a:t>, University of Oklahoma</a:t>
            </a:r>
          </a:p>
        </p:txBody>
      </p:sp>
      <p:sp>
        <p:nvSpPr>
          <p:cNvPr id="10" name="Date Placeholder 3"/>
          <p:cNvSpPr>
            <a:spLocks noGrp="1"/>
          </p:cNvSpPr>
          <p:nvPr>
            <p:ph type="dt" idx="15"/>
          </p:nvPr>
        </p:nvSpPr>
        <p:spPr>
          <a:xfrm>
            <a:off x="976212" y="315521"/>
            <a:ext cx="2761816" cy="291254"/>
          </a:xfrm>
        </p:spPr>
        <p:txBody>
          <a:bodyPr/>
          <a:lstStyle/>
          <a:p>
            <a:r>
              <a:rPr lang="en-US" dirty="0"/>
              <a:t>July 2016</a:t>
            </a:r>
            <a:endParaRPr lang="en-GB" dirty="0"/>
          </a:p>
        </p:txBody>
      </p:sp>
      <p:pic>
        <p:nvPicPr>
          <p:cNvPr id="9" name="Picture 8"/>
          <p:cNvPicPr>
            <a:picLocks noChangeAspect="1"/>
          </p:cNvPicPr>
          <p:nvPr/>
        </p:nvPicPr>
        <p:blipFill>
          <a:blip r:embed="rId3"/>
          <a:stretch>
            <a:fillRect/>
          </a:stretch>
        </p:blipFill>
        <p:spPr>
          <a:xfrm>
            <a:off x="3577871" y="1752600"/>
            <a:ext cx="5736172" cy="5060363"/>
          </a:xfrm>
          <a:prstGeom prst="rect">
            <a:avLst/>
          </a:prstGeom>
        </p:spPr>
      </p:pic>
    </p:spTree>
    <p:extLst>
      <p:ext uri="{BB962C8B-B14F-4D97-AF65-F5344CB8AC3E}">
        <p14:creationId xmlns:p14="http://schemas.microsoft.com/office/powerpoint/2010/main" val="3504698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9</a:t>
            </a:fld>
            <a:endParaRPr lang="en-GB"/>
          </a:p>
        </p:txBody>
      </p:sp>
      <p:sp>
        <p:nvSpPr>
          <p:cNvPr id="10241" name="Rectangle 1"/>
          <p:cNvSpPr>
            <a:spLocks noGrp="1" noChangeArrowheads="1"/>
          </p:cNvSpPr>
          <p:nvPr>
            <p:ph type="title"/>
          </p:nvPr>
        </p:nvSpPr>
        <p:spPr>
          <a:xfrm>
            <a:off x="2357120" y="729828"/>
            <a:ext cx="8290560" cy="1237826"/>
          </a:xfrm>
          <a:ln/>
        </p:spPr>
        <p:txBody>
          <a:bodyPr vert="horz" wrap="square" lIns="96000" tIns="49920" rIns="96000" bIns="49920" numCol="1" anchor="ctr" anchorCtr="0" compatLnSpc="1">
            <a:prstTxWarp prst="textNoShape">
              <a:avLst/>
            </a:prstTxWarp>
          </a:bodyPr>
          <a:lstStyle/>
          <a:p>
            <a:r>
              <a:rPr lang="en-US" dirty="0"/>
              <a:t>Channel Utilization (CU)</a:t>
            </a:r>
            <a:r>
              <a:rPr lang="en-US" baseline="30000" dirty="0"/>
              <a:t>[5]</a:t>
            </a:r>
          </a:p>
        </p:txBody>
      </p:sp>
      <p:sp>
        <p:nvSpPr>
          <p:cNvPr id="8" name="Footer Placeholder 4"/>
          <p:cNvSpPr>
            <a:spLocks noGrp="1"/>
          </p:cNvSpPr>
          <p:nvPr>
            <p:ph type="ftr" idx="14"/>
          </p:nvPr>
        </p:nvSpPr>
        <p:spPr>
          <a:xfrm>
            <a:off x="7493006" y="6907110"/>
            <a:ext cx="4571993" cy="193038"/>
          </a:xfrm>
        </p:spPr>
        <p:txBody>
          <a:bodyPr/>
          <a:lstStyle/>
          <a:p>
            <a:r>
              <a:rPr lang="en-GB" dirty="0"/>
              <a:t>Omar Al </a:t>
            </a:r>
            <a:r>
              <a:rPr lang="en-GB" dirty="0" err="1"/>
              <a:t>Kalaa</a:t>
            </a:r>
            <a:r>
              <a:rPr lang="en-GB" dirty="0"/>
              <a:t>, University of Oklahoma</a:t>
            </a:r>
          </a:p>
        </p:txBody>
      </p:sp>
      <p:sp>
        <p:nvSpPr>
          <p:cNvPr id="10" name="Date Placeholder 3"/>
          <p:cNvSpPr>
            <a:spLocks noGrp="1"/>
          </p:cNvSpPr>
          <p:nvPr>
            <p:ph type="dt" idx="15"/>
          </p:nvPr>
        </p:nvSpPr>
        <p:spPr>
          <a:xfrm>
            <a:off x="976212" y="315521"/>
            <a:ext cx="2761816" cy="291254"/>
          </a:xfrm>
        </p:spPr>
        <p:txBody>
          <a:bodyPr/>
          <a:lstStyle/>
          <a:p>
            <a:r>
              <a:rPr lang="en-US" dirty="0"/>
              <a:t>July 2016</a:t>
            </a:r>
            <a:endParaRPr lang="en-GB" dirty="0"/>
          </a:p>
        </p:txBody>
      </p:sp>
      <p:sp>
        <p:nvSpPr>
          <p:cNvPr id="7" name="Text Placeholder 2"/>
          <p:cNvSpPr txBox="1">
            <a:spLocks/>
          </p:cNvSpPr>
          <p:nvPr/>
        </p:nvSpPr>
        <p:spPr>
          <a:xfrm>
            <a:off x="1920346" y="1883146"/>
            <a:ext cx="4040188" cy="639762"/>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latin typeface="Segoe UI" panose="020B0502040204020203" pitchFamily="34" charset="0"/>
                <a:ea typeface="Segoe UI" panose="020B0502040204020203" pitchFamily="34" charset="0"/>
                <a:cs typeface="Segoe UI" panose="020B0502040204020203" pitchFamily="34" charset="0"/>
              </a:rPr>
              <a:t>Frequency Domain Analysis</a:t>
            </a:r>
          </a:p>
        </p:txBody>
      </p:sp>
      <p:sp>
        <p:nvSpPr>
          <p:cNvPr id="11" name="Text Placeholder 4"/>
          <p:cNvSpPr txBox="1">
            <a:spLocks/>
          </p:cNvSpPr>
          <p:nvPr/>
        </p:nvSpPr>
        <p:spPr>
          <a:xfrm>
            <a:off x="6797992" y="1846799"/>
            <a:ext cx="4041775" cy="63976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700" dirty="0">
                <a:latin typeface="Calibri" panose="020F0502020204030204" pitchFamily="34" charset="0"/>
                <a:cs typeface="Calibri" panose="020F0502020204030204" pitchFamily="34" charset="0"/>
              </a:rPr>
              <a:t>Time Domain Analysis</a:t>
            </a:r>
          </a:p>
        </p:txBody>
      </p:sp>
      <p:pic>
        <p:nvPicPr>
          <p:cNvPr id="12" name="Content Placeholder 9"/>
          <p:cNvPicPr>
            <a:picLocks noGrp="1" noChangeAspect="1"/>
          </p:cNvPicPr>
          <p:nvPr>
            <p:ph sz="quarter" idx="4294967295"/>
          </p:nvPr>
        </p:nvPicPr>
        <p:blipFill>
          <a:blip r:embed="rId3"/>
          <a:stretch>
            <a:fillRect/>
          </a:stretch>
        </p:blipFill>
        <p:spPr>
          <a:xfrm>
            <a:off x="6990080" y="2485076"/>
            <a:ext cx="3657600" cy="4340647"/>
          </a:xfrm>
          <a:prstGeom prst="rect">
            <a:avLst/>
          </a:prstGeom>
        </p:spPr>
      </p:pic>
      <p:pic>
        <p:nvPicPr>
          <p:cNvPr id="13" name="Content Placeholder 10"/>
          <p:cNvPicPr>
            <a:picLocks noGrp="1"/>
          </p:cNvPicPr>
          <p:nvPr>
            <p:ph sz="half" idx="4294967295"/>
          </p:nvPr>
        </p:nvPicPr>
        <p:blipFill>
          <a:blip r:embed="rId4"/>
          <a:stretch>
            <a:fillRect/>
          </a:stretch>
        </p:blipFill>
        <p:spPr>
          <a:xfrm>
            <a:off x="1831967" y="2438400"/>
            <a:ext cx="4128567" cy="4370704"/>
          </a:xfrm>
          <a:prstGeom prst="rect">
            <a:avLst/>
          </a:prstGeom>
        </p:spPr>
      </p:pic>
    </p:spTree>
    <p:extLst>
      <p:ext uri="{BB962C8B-B14F-4D97-AF65-F5344CB8AC3E}">
        <p14:creationId xmlns:p14="http://schemas.microsoft.com/office/powerpoint/2010/main" val="28524265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71</TotalTime>
  <Words>1087</Words>
  <Application>Microsoft Office PowerPoint</Application>
  <PresentationFormat>Custom</PresentationFormat>
  <Paragraphs>154</Paragraphs>
  <Slides>15</Slides>
  <Notes>14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4" baseType="lpstr">
      <vt:lpstr>MS Gothic</vt:lpstr>
      <vt:lpstr>Arial</vt:lpstr>
      <vt:lpstr>Arial Unicode MS</vt:lpstr>
      <vt:lpstr>Calibri</vt:lpstr>
      <vt:lpstr>Courier New</vt:lpstr>
      <vt:lpstr>Segoe UI</vt:lpstr>
      <vt:lpstr>Times New Roman</vt:lpstr>
      <vt:lpstr>Office Theme</vt:lpstr>
      <vt:lpstr>Document</vt:lpstr>
      <vt:lpstr>Testing for wireless coexistence: Methods and tools</vt:lpstr>
      <vt:lpstr>Introduction</vt:lpstr>
      <vt:lpstr>Groups and Standards</vt:lpstr>
      <vt:lpstr>Why Testing?</vt:lpstr>
      <vt:lpstr>Coexistence Factors[1]</vt:lpstr>
      <vt:lpstr>Conducted Testing[2]</vt:lpstr>
      <vt:lpstr>Radiated Using Anechoic Chambers[3]</vt:lpstr>
      <vt:lpstr>Radiated Open Environment[4]</vt:lpstr>
      <vt:lpstr>Channel Utilization (CU)[5]</vt:lpstr>
      <vt:lpstr>Classification of CU using machine learning</vt:lpstr>
      <vt:lpstr>Classification of CU using machine learning</vt:lpstr>
      <vt:lpstr>Environments Characterization: Hospital[6]</vt:lpstr>
      <vt:lpstr>Conclusion and future trends</vt:lpstr>
      <vt:lpstr>References</vt:lpstr>
      <vt:lpstr>References</vt:lpstr>
    </vt:vector>
  </TitlesOfParts>
  <Company>Qualcomm Incorporated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Shellhammer, Steve</dc:creator>
  <cp:lastModifiedBy>Al Kalaa, Mohamad Omar</cp:lastModifiedBy>
  <cp:revision>36</cp:revision>
  <cp:lastPrinted>2014-11-08T20:15:38Z</cp:lastPrinted>
  <dcterms:created xsi:type="dcterms:W3CDTF">2014-10-30T17:06:39Z</dcterms:created>
  <dcterms:modified xsi:type="dcterms:W3CDTF">2016-07-25T22:04:43Z</dcterms:modified>
</cp:coreProperties>
</file>