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6" r:id="rId2"/>
    <p:sldId id="264" r:id="rId3"/>
    <p:sldId id="272" r:id="rId4"/>
    <p:sldId id="267" r:id="rId5"/>
    <p:sldId id="275" r:id="rId6"/>
    <p:sldId id="269" r:id="rId7"/>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61" d="100"/>
          <a:sy n="61" d="100"/>
        </p:scale>
        <p:origin x="1795" y="6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7/18/2016</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smtClean="0"/>
              <a:t>Steve Shellhammer, Qualcomm</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smtClean="0"/>
              <a:t>July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smtClean="0"/>
              <a:t>July 2016</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Steve Shellhammer, Qualcomm</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802.19-16/0113r0</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smtClean="0"/>
              <a:t>July 2016</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smtClean="0"/>
              <a:t>Steve Shellhammer, Qualcomm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July 2016 Opening Report</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2016-07-18</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249318107"/>
              </p:ext>
            </p:extLst>
          </p:nvPr>
        </p:nvGraphicFramePr>
        <p:xfrm>
          <a:off x="546100" y="2438400"/>
          <a:ext cx="8661400" cy="2679700"/>
        </p:xfrm>
        <a:graphic>
          <a:graphicData uri="http://schemas.openxmlformats.org/presentationml/2006/ole">
            <mc:AlternateContent xmlns:mc="http://schemas.openxmlformats.org/markup-compatibility/2006">
              <mc:Choice xmlns:v="urn:schemas-microsoft-com:vml" Requires="v">
                <p:oleObj spid="_x0000_s3173" name="Document" r:id="rId4" imgW="8238348" imgH="2556850" progId="Word.Document.8">
                  <p:embed/>
                </p:oleObj>
              </mc:Choice>
              <mc:Fallback>
                <p:oleObj name="Document" r:id="rId4" imgW="8238348" imgH="2556850" progId="Word.Document.8">
                  <p:embed/>
                  <p:pic>
                    <p:nvPicPr>
                      <p:cNvPr id="0" name="Picture 3"/>
                      <p:cNvPicPr>
                        <a:picLocks noChangeAspect="1" noChangeArrowheads="1"/>
                      </p:cNvPicPr>
                      <p:nvPr/>
                    </p:nvPicPr>
                    <p:blipFill>
                      <a:blip r:embed="rId5"/>
                      <a:srcRect/>
                      <a:stretch>
                        <a:fillRect/>
                      </a:stretch>
                    </p:blipFill>
                    <p:spPr bwMode="auto">
                      <a:xfrm>
                        <a:off x="546100" y="2438400"/>
                        <a:ext cx="8661400" cy="26797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Voter Summary</a:t>
            </a:r>
            <a:endParaRPr lang="en-US" sz="3600" dirty="0"/>
          </a:p>
        </p:txBody>
      </p:sp>
      <p:sp>
        <p:nvSpPr>
          <p:cNvPr id="3" name="Content Placeholder 2"/>
          <p:cNvSpPr>
            <a:spLocks noGrp="1"/>
          </p:cNvSpPr>
          <p:nvPr>
            <p:ph idx="1"/>
          </p:nvPr>
        </p:nvSpPr>
        <p:spPr/>
        <p:txBody>
          <a:bodyPr/>
          <a:lstStyle/>
          <a:p>
            <a:r>
              <a:rPr lang="en-US" sz="2800" dirty="0" smtClean="0"/>
              <a:t>IEEE 802.19 has 32 voting members</a:t>
            </a:r>
            <a:endParaRPr lang="en-US" sz="28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smtClean="0"/>
              <a:t>July 2016</a:t>
            </a:r>
            <a:endParaRPr lang="en-GB" dirty="0"/>
          </a:p>
        </p:txBody>
      </p:sp>
    </p:spTree>
    <p:extLst>
      <p:ext uri="{BB962C8B-B14F-4D97-AF65-F5344CB8AC3E}">
        <p14:creationId xmlns:p14="http://schemas.microsoft.com/office/powerpoint/2010/main" val="37318956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Liaisons with 3GPP on LAA</a:t>
            </a:r>
            <a:endParaRPr lang="en-US" dirty="0"/>
          </a:p>
        </p:txBody>
      </p:sp>
      <p:sp>
        <p:nvSpPr>
          <p:cNvPr id="3" name="Content Placeholder 2"/>
          <p:cNvSpPr>
            <a:spLocks noGrp="1"/>
          </p:cNvSpPr>
          <p:nvPr>
            <p:ph idx="1"/>
          </p:nvPr>
        </p:nvSpPr>
        <p:spPr>
          <a:xfrm>
            <a:off x="533400" y="1676400"/>
            <a:ext cx="8686800" cy="5029200"/>
          </a:xfrm>
        </p:spPr>
        <p:txBody>
          <a:bodyPr/>
          <a:lstStyle/>
          <a:p>
            <a:r>
              <a:rPr lang="en-US" sz="2400" dirty="0" smtClean="0"/>
              <a:t>After the March Plenary IEEE sent a liaison to 3GPP providing comments on the current </a:t>
            </a:r>
            <a:r>
              <a:rPr lang="en-US" sz="2400" dirty="0"/>
              <a:t>LAA </a:t>
            </a:r>
            <a:r>
              <a:rPr lang="en-US" sz="2400" dirty="0" smtClean="0"/>
              <a:t>draft</a:t>
            </a:r>
          </a:p>
          <a:p>
            <a:r>
              <a:rPr lang="en-US" sz="2400" dirty="0" smtClean="0"/>
              <a:t>After the May Wireless Interim IEEE sent a liaison to 3PP stating that we are working on another liaison with comments on LAA</a:t>
            </a:r>
          </a:p>
          <a:p>
            <a:r>
              <a:rPr lang="en-US" sz="2400" dirty="0" smtClean="0"/>
              <a:t> 3GPP sent two liaisons to IEEE in June in response to the March IEEE Liaison</a:t>
            </a:r>
          </a:p>
          <a:p>
            <a:r>
              <a:rPr lang="en-US" sz="2400" dirty="0" smtClean="0"/>
              <a:t>Liaisons available</a:t>
            </a:r>
          </a:p>
          <a:p>
            <a:pPr lvl="1"/>
            <a:r>
              <a:rPr lang="en-US" sz="2400" dirty="0"/>
              <a:t>http://</a:t>
            </a:r>
            <a:r>
              <a:rPr lang="en-US" sz="2400" dirty="0" smtClean="0"/>
              <a:t>www.ieee802.org/Communications.shtml </a:t>
            </a:r>
          </a:p>
          <a:p>
            <a:r>
              <a:rPr lang="en-US" sz="2400" dirty="0" smtClean="0"/>
              <a:t>Several IEEE participants are working on a liaison to 3GPP with additional comments on LAA</a:t>
            </a:r>
          </a:p>
          <a:p>
            <a:r>
              <a:rPr lang="en-US" sz="2400" dirty="0" smtClean="0"/>
              <a:t>IEEE 802.19 will consider he liaison this </a:t>
            </a:r>
            <a:r>
              <a:rPr lang="en-US" sz="2400" dirty="0" smtClean="0"/>
              <a:t>week</a:t>
            </a:r>
          </a:p>
          <a:p>
            <a:r>
              <a:rPr lang="en-US" sz="2400" dirty="0" smtClean="0"/>
              <a:t>The </a:t>
            </a:r>
            <a:r>
              <a:rPr lang="en-US" sz="2400" dirty="0" smtClean="0"/>
              <a:t>liaison will be brought to the EC on Friday</a:t>
            </a:r>
            <a:endParaRPr lang="en-US" sz="2400" dirty="0"/>
          </a:p>
          <a:p>
            <a:endParaRPr lang="en-US" sz="24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smtClean="0"/>
              <a:t>July 2016</a:t>
            </a:r>
            <a:endParaRPr lang="en-GB" dirty="0"/>
          </a:p>
        </p:txBody>
      </p:sp>
    </p:spTree>
    <p:extLst>
      <p:ext uri="{BB962C8B-B14F-4D97-AF65-F5344CB8AC3E}">
        <p14:creationId xmlns:p14="http://schemas.microsoft.com/office/powerpoint/2010/main" val="18396110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844973"/>
            <a:ext cx="8288868" cy="1136227"/>
          </a:xfrm>
        </p:spPr>
        <p:txBody>
          <a:bodyPr/>
          <a:lstStyle/>
          <a:p>
            <a:r>
              <a:rPr lang="en-US" sz="3200" dirty="0" smtClean="0"/>
              <a:t>Task Group 1a (TG1a)</a:t>
            </a:r>
            <a:endParaRPr lang="en-US" sz="3200" dirty="0"/>
          </a:p>
        </p:txBody>
      </p:sp>
      <p:sp>
        <p:nvSpPr>
          <p:cNvPr id="3" name="Content Placeholder 2"/>
          <p:cNvSpPr>
            <a:spLocks noGrp="1"/>
          </p:cNvSpPr>
          <p:nvPr>
            <p:ph idx="1"/>
          </p:nvPr>
        </p:nvSpPr>
        <p:spPr>
          <a:xfrm>
            <a:off x="731520" y="2286000"/>
            <a:ext cx="8488680" cy="4214709"/>
          </a:xfrm>
        </p:spPr>
        <p:txBody>
          <a:bodyPr/>
          <a:lstStyle/>
          <a:p>
            <a:r>
              <a:rPr lang="en-US" sz="2400" dirty="0" smtClean="0"/>
              <a:t>TG1a just completed a </a:t>
            </a:r>
            <a:r>
              <a:rPr lang="en-US" sz="2400" dirty="0" smtClean="0"/>
              <a:t>Task </a:t>
            </a:r>
            <a:r>
              <a:rPr lang="en-US" sz="2400" dirty="0"/>
              <a:t>G</a:t>
            </a:r>
            <a:r>
              <a:rPr lang="en-US" sz="2400" dirty="0" smtClean="0"/>
              <a:t>roup </a:t>
            </a:r>
            <a:r>
              <a:rPr lang="en-US" sz="2400" dirty="0" smtClean="0"/>
              <a:t>review of the draft</a:t>
            </a:r>
          </a:p>
          <a:p>
            <a:r>
              <a:rPr lang="en-US" sz="2400" dirty="0" smtClean="0"/>
              <a:t>This week the Task Group will address the comments received in the Task Group review</a:t>
            </a:r>
            <a:endParaRPr lang="en-US" sz="2400" dirty="0" smtClean="0"/>
          </a:p>
          <a:p>
            <a:endParaRPr lang="en-US" sz="2400" dirty="0" smtClean="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smtClean="0"/>
              <a:t>July 2016</a:t>
            </a:r>
            <a:endParaRPr lang="en-GB" dirty="0"/>
          </a:p>
        </p:txBody>
      </p:sp>
    </p:spTree>
    <p:extLst>
      <p:ext uri="{BB962C8B-B14F-4D97-AF65-F5344CB8AC3E}">
        <p14:creationId xmlns:p14="http://schemas.microsoft.com/office/powerpoint/2010/main" val="15959044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31522"/>
            <a:ext cx="8839200" cy="1136227"/>
          </a:xfrm>
        </p:spPr>
        <p:txBody>
          <a:bodyPr/>
          <a:lstStyle/>
          <a:p>
            <a:r>
              <a:rPr lang="en-US" sz="3200" dirty="0" smtClean="0"/>
              <a:t>Wireless Automotive Coexistence – Study Group</a:t>
            </a:r>
            <a:endParaRPr lang="en-US" sz="3200" dirty="0"/>
          </a:p>
        </p:txBody>
      </p:sp>
      <p:sp>
        <p:nvSpPr>
          <p:cNvPr id="3" name="Content Placeholder 2"/>
          <p:cNvSpPr>
            <a:spLocks noGrp="1"/>
          </p:cNvSpPr>
          <p:nvPr>
            <p:ph idx="1"/>
          </p:nvPr>
        </p:nvSpPr>
        <p:spPr>
          <a:xfrm>
            <a:off x="731520" y="1752600"/>
            <a:ext cx="8288868" cy="4748110"/>
          </a:xfrm>
        </p:spPr>
        <p:txBody>
          <a:bodyPr/>
          <a:lstStyle/>
          <a:p>
            <a:r>
              <a:rPr lang="en-US" sz="2400" dirty="0" smtClean="0"/>
              <a:t>Study Group Formation</a:t>
            </a:r>
          </a:p>
          <a:p>
            <a:pPr lvl="1"/>
            <a:r>
              <a:rPr lang="en-US" sz="2200" dirty="0" smtClean="0"/>
              <a:t>In March the IEEE 802 executive committee approved formation of a study group on “Wireless Automotive Coexistence”</a:t>
            </a:r>
          </a:p>
          <a:p>
            <a:r>
              <a:rPr lang="en-US" sz="2400" dirty="0" smtClean="0"/>
              <a:t>The SG held its first meeting in May</a:t>
            </a:r>
          </a:p>
          <a:p>
            <a:r>
              <a:rPr lang="en-US" sz="2400" dirty="0" smtClean="0"/>
              <a:t>A draft PAR was discussed in May</a:t>
            </a:r>
          </a:p>
          <a:p>
            <a:pPr lvl="1"/>
            <a:r>
              <a:rPr lang="en-US" sz="2200" dirty="0" smtClean="0"/>
              <a:t>Document 802.19-16/99r2</a:t>
            </a:r>
          </a:p>
          <a:p>
            <a:r>
              <a:rPr lang="en-US" sz="2400" dirty="0" smtClean="0"/>
              <a:t>The SG will continue to work on the PAR thi</a:t>
            </a:r>
            <a:r>
              <a:rPr lang="en-US" sz="2400" dirty="0" smtClean="0"/>
              <a:t>s week and start to develop a CSD</a:t>
            </a:r>
          </a:p>
          <a:p>
            <a:r>
              <a:rPr lang="en-US" sz="2400" dirty="0" smtClean="0"/>
              <a:t>The plan is to have the WG approve the PAR &amp; CSD in September and submit to the EC for consideration in November</a:t>
            </a:r>
            <a:endParaRPr lang="en-US" sz="2400" dirty="0" smtClean="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smtClean="0"/>
              <a:t>July 2016</a:t>
            </a:r>
            <a:endParaRPr lang="en-GB" dirty="0"/>
          </a:p>
        </p:txBody>
      </p:sp>
    </p:spTree>
    <p:extLst>
      <p:ext uri="{BB962C8B-B14F-4D97-AF65-F5344CB8AC3E}">
        <p14:creationId xmlns:p14="http://schemas.microsoft.com/office/powerpoint/2010/main" val="7776111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765"/>
            <a:ext cx="8288868" cy="716278"/>
          </a:xfrm>
        </p:spPr>
        <p:txBody>
          <a:bodyPr/>
          <a:lstStyle/>
          <a:p>
            <a:r>
              <a:rPr lang="en-US" dirty="0" smtClean="0"/>
              <a:t>Schedule</a:t>
            </a: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smtClean="0"/>
              <a:t>July 2016</a:t>
            </a:r>
            <a:endParaRPr lang="en-GB" dirty="0"/>
          </a:p>
        </p:txBody>
      </p:sp>
      <p:pic>
        <p:nvPicPr>
          <p:cNvPr id="7" name="Picture 6"/>
          <p:cNvPicPr>
            <a:picLocks noChangeAspect="1"/>
          </p:cNvPicPr>
          <p:nvPr/>
        </p:nvPicPr>
        <p:blipFill>
          <a:blip r:embed="rId2"/>
          <a:stretch>
            <a:fillRect/>
          </a:stretch>
        </p:blipFill>
        <p:spPr>
          <a:xfrm>
            <a:off x="762000" y="1366895"/>
            <a:ext cx="8068304" cy="5414905"/>
          </a:xfrm>
          <a:prstGeom prst="rect">
            <a:avLst/>
          </a:prstGeom>
        </p:spPr>
      </p:pic>
    </p:spTree>
    <p:extLst>
      <p:ext uri="{BB962C8B-B14F-4D97-AF65-F5344CB8AC3E}">
        <p14:creationId xmlns:p14="http://schemas.microsoft.com/office/powerpoint/2010/main" val="23764089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466</TotalTime>
  <Words>360</Words>
  <Application>Microsoft Office PowerPoint</Application>
  <PresentationFormat>Custom</PresentationFormat>
  <Paragraphs>49</Paragraphs>
  <Slides>6</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4" baseType="lpstr">
      <vt:lpstr>Arial Unicode MS</vt:lpstr>
      <vt:lpstr>MS Gothic</vt:lpstr>
      <vt:lpstr>Arial</vt:lpstr>
      <vt:lpstr>Calibri</vt:lpstr>
      <vt:lpstr>Courier New</vt:lpstr>
      <vt:lpstr>Times New Roman</vt:lpstr>
      <vt:lpstr>Office Theme</vt:lpstr>
      <vt:lpstr>Document</vt:lpstr>
      <vt:lpstr>July 2016 Opening Report</vt:lpstr>
      <vt:lpstr>Voter Summary</vt:lpstr>
      <vt:lpstr>Liaisons with 3GPP on LAA</vt:lpstr>
      <vt:lpstr>Task Group 1a (TG1a)</vt:lpstr>
      <vt:lpstr>Wireless Automotive Coexistence – Study Group</vt:lpstr>
      <vt:lpstr>Schedule</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Shellhammer, Steve</cp:lastModifiedBy>
  <cp:revision>95</cp:revision>
  <cp:lastPrinted>2015-01-08T23:35:49Z</cp:lastPrinted>
  <dcterms:created xsi:type="dcterms:W3CDTF">2014-10-30T17:06:39Z</dcterms:created>
  <dcterms:modified xsi:type="dcterms:W3CDTF">2016-07-18T22:03:13Z</dcterms:modified>
</cp:coreProperties>
</file>