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4" r:id="rId3"/>
    <p:sldId id="271" r:id="rId4"/>
    <p:sldId id="270" r:id="rId5"/>
    <p:sldId id="272" r:id="rId6"/>
    <p:sldId id="273" r:id="rId7"/>
    <p:sldId id="275" r:id="rId8"/>
    <p:sldId id="276" r:id="rId9"/>
    <p:sldId id="277" r:id="rId10"/>
    <p:sldId id="278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71403" autoAdjust="0"/>
  </p:normalViewPr>
  <p:slideViewPr>
    <p:cSldViewPr>
      <p:cViewPr varScale="1">
        <p:scale>
          <a:sx n="88" d="100"/>
          <a:sy n="88" d="100"/>
        </p:scale>
        <p:origin x="-1698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802.19-16/0110r0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908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802.19-16/0110r0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059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303871" y="363379"/>
            <a:ext cx="31416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802.19-16/0111r0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 2016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16/19-16-0109-00-0000-proposed-response-to-most-recent-liaisons-from-3gpp-ran-ran1.doc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16/19-16-0109-00-0000-proposed-response-to-most-recent-liaisons-from-3gpp-ran-ran1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 summary of proposed LS from IEEE 802 to 3GPP RAN/RAN1 on technical &amp; process issues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26 July 2016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next step is for the 802.19 WG to review the proposed LS to 3GPP RAN/RAN1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This week, IEEE 802.19 WG needs to refine and approve the draft proposed LS (see </a:t>
            </a:r>
            <a:r>
              <a:rPr lang="en-AU" dirty="0" smtClean="0">
                <a:hlinkClick r:id="rId2"/>
              </a:rPr>
              <a:t>19-16-0109-00</a:t>
            </a:r>
            <a:r>
              <a:rPr lang="en-AU" dirty="0" smtClean="0"/>
              <a:t>) to 3GPP RAN/RAN1, which includes:</a:t>
            </a:r>
          </a:p>
          <a:p>
            <a:pPr lvl="2"/>
            <a:r>
              <a:rPr lang="en-AU" dirty="0" smtClean="0"/>
              <a:t>Refined process</a:t>
            </a:r>
          </a:p>
          <a:p>
            <a:pPr lvl="2"/>
            <a:r>
              <a:rPr lang="en-AU" dirty="0" smtClean="0"/>
              <a:t>Detailed technical review</a:t>
            </a:r>
          </a:p>
          <a:p>
            <a:pPr lvl="1"/>
            <a:r>
              <a:rPr lang="en-AU" dirty="0" smtClean="0"/>
              <a:t>Ultimately the LS will need to be approved by the 802 EC (on Friday</a:t>
            </a:r>
            <a:r>
              <a:rPr lang="en-AU" dirty="0" smtClean="0"/>
              <a:t>?)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52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ent Arrow 14"/>
          <p:cNvSpPr/>
          <p:nvPr/>
        </p:nvSpPr>
        <p:spPr bwMode="auto">
          <a:xfrm rot="5400000">
            <a:off x="2933700" y="2781299"/>
            <a:ext cx="2743199" cy="990600"/>
          </a:xfrm>
          <a:prstGeom prst="bentArrow">
            <a:avLst>
              <a:gd name="adj1" fmla="val 35390"/>
              <a:gd name="adj2" fmla="val 25000"/>
              <a:gd name="adj3" fmla="val 25000"/>
              <a:gd name="adj4" fmla="val 43750"/>
            </a:avLst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Bent Arrow 15"/>
          <p:cNvSpPr/>
          <p:nvPr/>
        </p:nvSpPr>
        <p:spPr bwMode="auto">
          <a:xfrm rot="5400000" flipV="1">
            <a:off x="3428999" y="2743201"/>
            <a:ext cx="2743199" cy="1066797"/>
          </a:xfrm>
          <a:prstGeom prst="bentArrow">
            <a:avLst>
              <a:gd name="adj1" fmla="val 35390"/>
              <a:gd name="adj2" fmla="val 25000"/>
              <a:gd name="adj3" fmla="val 25000"/>
              <a:gd name="adj4" fmla="val 43750"/>
            </a:avLst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proposed LS for review this week proposes a refined process &amp; includes a technical review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685800" y="2362200"/>
            <a:ext cx="3124200" cy="3886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IEEE </a:t>
            </a:r>
            <a:r>
              <a:rPr lang="en-AU" sz="1600" dirty="0">
                <a:latin typeface="+mj-lt"/>
              </a:rPr>
              <a:t>802 &amp; 3GPP RAN/RAN have been playing “LS ping pong” for two years</a:t>
            </a:r>
          </a:p>
          <a:p>
            <a:pPr marL="174625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It has resulted in some good cooperation but it is too slow given the pace of LAA development</a:t>
            </a:r>
          </a:p>
          <a:p>
            <a:pPr marL="174625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Part of the problem is cooperation is constrained by meeting schedules</a:t>
            </a:r>
          </a:p>
          <a:p>
            <a:pPr marL="174625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 LS proposes ways to refine the consensus process to make more timely progress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85800" y="1752600"/>
            <a:ext cx="3124200" cy="609600"/>
          </a:xfrm>
          <a:prstGeom prst="rect">
            <a:avLst/>
          </a:prstGeom>
          <a:solidFill>
            <a:schemeClr val="accent5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600" b="1" dirty="0">
                <a:latin typeface="+mj-lt"/>
              </a:rPr>
              <a:t>LS (Part 1) focuses </a:t>
            </a:r>
            <a:r>
              <a:rPr lang="en-AU" sz="1600" b="1" dirty="0" smtClean="0">
                <a:latin typeface="+mj-lt"/>
              </a:rPr>
              <a:t>on</a:t>
            </a:r>
            <a:br>
              <a:rPr lang="en-AU" sz="1600" b="1" dirty="0" smtClean="0">
                <a:latin typeface="+mj-lt"/>
              </a:rPr>
            </a:br>
            <a:r>
              <a:rPr lang="en-AU" sz="1600" b="1" dirty="0" smtClean="0">
                <a:latin typeface="+mj-lt"/>
              </a:rPr>
              <a:t>a </a:t>
            </a:r>
            <a:r>
              <a:rPr lang="en-AU" sz="1600" b="1" dirty="0">
                <a:latin typeface="+mj-lt"/>
              </a:rPr>
              <a:t>refined process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334000" y="2362200"/>
            <a:ext cx="3124200" cy="19431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IEEE 802 &amp; 3GPP RAN1 are currently executing a process of review on LAA Rel. 13</a:t>
            </a:r>
          </a:p>
          <a:p>
            <a:pPr marL="174625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A review suggests that there is consensus &amp; resolution on some issues but not </a:t>
            </a:r>
            <a:r>
              <a:rPr lang="en-AU" sz="1600" dirty="0" smtClean="0">
                <a:latin typeface="+mj-lt"/>
              </a:rPr>
              <a:t>others</a:t>
            </a:r>
          </a:p>
          <a:p>
            <a:pPr marL="174625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n-AU" sz="16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334000" y="1752600"/>
            <a:ext cx="3124200" cy="609600"/>
          </a:xfrm>
          <a:prstGeom prst="rect">
            <a:avLst/>
          </a:prstGeom>
          <a:solidFill>
            <a:schemeClr val="accent5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600" b="1" dirty="0">
                <a:latin typeface="+mj-lt"/>
              </a:rPr>
              <a:t>LS (Part 2) focuses </a:t>
            </a:r>
            <a:r>
              <a:rPr lang="en-AU" sz="1600" b="1" dirty="0" smtClean="0">
                <a:latin typeface="+mj-lt"/>
              </a:rPr>
              <a:t>on</a:t>
            </a:r>
            <a:br>
              <a:rPr lang="en-AU" sz="1600" b="1" dirty="0" smtClean="0">
                <a:latin typeface="+mj-lt"/>
              </a:rPr>
            </a:br>
            <a:r>
              <a:rPr lang="en-AU" sz="1600" b="1" dirty="0" smtClean="0">
                <a:latin typeface="+mj-lt"/>
              </a:rPr>
              <a:t>detailed </a:t>
            </a:r>
            <a:r>
              <a:rPr lang="en-AU" sz="1600" b="1" dirty="0">
                <a:latin typeface="+mj-lt"/>
              </a:rPr>
              <a:t>technical review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876800" y="4648200"/>
            <a:ext cx="3581400" cy="1600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This week, IEEE 802 needs to review a LS that includes:</a:t>
            </a:r>
          </a:p>
          <a:p>
            <a:pPr marL="358775" lvl="2" indent="-184150">
              <a:spcBef>
                <a:spcPts val="400"/>
              </a:spcBef>
              <a:buFont typeface="Arial" panose="020B0604020202020204" pitchFamily="34" charset="0"/>
              <a:buChar char="−"/>
            </a:pPr>
            <a:r>
              <a:rPr lang="en-AU" sz="1600" dirty="0" smtClean="0">
                <a:latin typeface="+mj-lt"/>
              </a:rPr>
              <a:t>Refined process</a:t>
            </a:r>
          </a:p>
          <a:p>
            <a:pPr marL="358775" lvl="2" indent="-184150">
              <a:spcBef>
                <a:spcPts val="400"/>
              </a:spcBef>
              <a:buFont typeface="Arial" panose="020B0604020202020204" pitchFamily="34" charset="0"/>
              <a:buChar char="−"/>
            </a:pPr>
            <a:r>
              <a:rPr lang="en-AU" sz="1600" dirty="0" smtClean="0">
                <a:latin typeface="+mj-lt"/>
              </a:rPr>
              <a:t>Detailed technical review</a:t>
            </a:r>
          </a:p>
          <a:p>
            <a:pPr marL="174625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See </a:t>
            </a:r>
            <a:r>
              <a:rPr lang="en-AU" sz="1600" dirty="0" smtClean="0">
                <a:latin typeface="+mj-lt"/>
                <a:hlinkClick r:id="rId2"/>
              </a:rPr>
              <a:t>19-16-0109-00</a:t>
            </a:r>
            <a:endParaRPr lang="en-AU" sz="1600" dirty="0">
              <a:latin typeface="+mj-lt"/>
            </a:endParaRPr>
          </a:p>
          <a:p>
            <a:pPr marL="174625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n-AU" sz="1600" dirty="0" smtClean="0">
              <a:latin typeface="+mj-lt"/>
            </a:endParaRPr>
          </a:p>
          <a:p>
            <a:pPr marL="174625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n-AU" sz="16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 rot="16200000">
            <a:off x="3771900" y="5143500"/>
            <a:ext cx="1600200" cy="609600"/>
          </a:xfrm>
          <a:prstGeom prst="rect">
            <a:avLst/>
          </a:prstGeom>
          <a:solidFill>
            <a:schemeClr val="accent5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600" b="1" dirty="0" smtClean="0">
                <a:latin typeface="+mj-lt"/>
              </a:rPr>
              <a:t>This week</a:t>
            </a:r>
            <a:endParaRPr lang="en-AU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679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urved Connector 29"/>
          <p:cNvCxnSpPr>
            <a:stCxn id="45" idx="1"/>
            <a:endCxn id="36" idx="3"/>
          </p:cNvCxnSpPr>
          <p:nvPr/>
        </p:nvCxnSpPr>
        <p:spPr bwMode="auto">
          <a:xfrm rot="10800000" flipV="1">
            <a:off x="3352800" y="5676900"/>
            <a:ext cx="2514600" cy="457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6" name="Curved Connector 45"/>
          <p:cNvCxnSpPr>
            <a:stCxn id="34" idx="3"/>
            <a:endCxn id="45" idx="1"/>
          </p:cNvCxnSpPr>
          <p:nvPr/>
        </p:nvCxnSpPr>
        <p:spPr bwMode="auto">
          <a:xfrm>
            <a:off x="3352800" y="4762500"/>
            <a:ext cx="2514600" cy="9144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Curved Connector 48"/>
          <p:cNvCxnSpPr>
            <a:stCxn id="38" idx="3"/>
            <a:endCxn id="45" idx="1"/>
          </p:cNvCxnSpPr>
          <p:nvPr/>
        </p:nvCxnSpPr>
        <p:spPr bwMode="auto">
          <a:xfrm>
            <a:off x="3352800" y="5448300"/>
            <a:ext cx="2514600" cy="2286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9" name="Curved Connector 38"/>
          <p:cNvCxnSpPr>
            <a:stCxn id="32" idx="1"/>
            <a:endCxn id="38" idx="3"/>
          </p:cNvCxnSpPr>
          <p:nvPr/>
        </p:nvCxnSpPr>
        <p:spPr bwMode="auto">
          <a:xfrm rot="10800000" flipV="1">
            <a:off x="3352800" y="4991100"/>
            <a:ext cx="2514600" cy="457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2" name="Curved Connector 41"/>
          <p:cNvCxnSpPr>
            <a:stCxn id="32" idx="1"/>
            <a:endCxn id="34" idx="3"/>
          </p:cNvCxnSpPr>
          <p:nvPr/>
        </p:nvCxnSpPr>
        <p:spPr bwMode="auto">
          <a:xfrm rot="10800000">
            <a:off x="3352800" y="4762500"/>
            <a:ext cx="2514600" cy="2286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5" name="Curved Connector 34"/>
          <p:cNvCxnSpPr>
            <a:stCxn id="23" idx="3"/>
            <a:endCxn id="32" idx="1"/>
          </p:cNvCxnSpPr>
          <p:nvPr/>
        </p:nvCxnSpPr>
        <p:spPr bwMode="auto">
          <a:xfrm>
            <a:off x="3352800" y="4076700"/>
            <a:ext cx="2514600" cy="9144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Curved Connector 25"/>
          <p:cNvCxnSpPr>
            <a:stCxn id="24" idx="1"/>
            <a:endCxn id="23" idx="3"/>
          </p:cNvCxnSpPr>
          <p:nvPr/>
        </p:nvCxnSpPr>
        <p:spPr bwMode="auto">
          <a:xfrm rot="10800000">
            <a:off x="3352800" y="4076700"/>
            <a:ext cx="2514600" cy="2286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Curved Connector 32"/>
          <p:cNvCxnSpPr>
            <a:stCxn id="13" idx="1"/>
            <a:endCxn id="23" idx="3"/>
          </p:cNvCxnSpPr>
          <p:nvPr/>
        </p:nvCxnSpPr>
        <p:spPr bwMode="auto">
          <a:xfrm rot="10800000" flipV="1">
            <a:off x="3352800" y="3619500"/>
            <a:ext cx="2514600" cy="457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Curved Connector 19"/>
          <p:cNvCxnSpPr>
            <a:stCxn id="12" idx="3"/>
            <a:endCxn id="13" idx="1"/>
          </p:cNvCxnSpPr>
          <p:nvPr/>
        </p:nvCxnSpPr>
        <p:spPr bwMode="auto">
          <a:xfrm>
            <a:off x="3352800" y="3390900"/>
            <a:ext cx="2514600" cy="2286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Curved Connector 28"/>
          <p:cNvCxnSpPr>
            <a:stCxn id="12" idx="3"/>
            <a:endCxn id="24" idx="1"/>
          </p:cNvCxnSpPr>
          <p:nvPr/>
        </p:nvCxnSpPr>
        <p:spPr bwMode="auto">
          <a:xfrm>
            <a:off x="3352800" y="3390900"/>
            <a:ext cx="2514600" cy="9144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Curved Connector 15"/>
          <p:cNvCxnSpPr>
            <a:stCxn id="11" idx="1"/>
            <a:endCxn id="12" idx="3"/>
          </p:cNvCxnSpPr>
          <p:nvPr/>
        </p:nvCxnSpPr>
        <p:spPr bwMode="auto">
          <a:xfrm rot="10800000" flipV="1">
            <a:off x="3352800" y="2933700"/>
            <a:ext cx="2514600" cy="457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and 3GPP RAN/RAN1 have been playing</a:t>
            </a:r>
            <a:br>
              <a:rPr lang="en-AU" dirty="0" smtClean="0"/>
            </a:br>
            <a:r>
              <a:rPr lang="en-AU" dirty="0" smtClean="0"/>
              <a:t>“LS ping pong” for two </a:t>
            </a:r>
            <a:r>
              <a:rPr lang="en-AU" dirty="0" smtClean="0"/>
              <a:t>years 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 w="38100">
            <a:noFill/>
          </a:ln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286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3GPP RAN/RAN1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8674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2362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Jun 2014</a:t>
            </a: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AU" sz="1400" dirty="0">
                <a:latin typeface="+mj-lt"/>
              </a:rPr>
              <a:t>Reply LS on Areas of Mutual Interest to 802 LMSC and 3GPP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867400" y="2590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Jul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2014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Areas of Mutual Interest to 802 LMSC and 3GPP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" y="30480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</a:rPr>
              <a:t>Sep 2014</a:t>
            </a:r>
            <a:r>
              <a:rPr lang="en-AU" sz="1400" dirty="0" smtClean="0">
                <a:latin typeface="+mj-lt"/>
              </a:rPr>
              <a:t>: </a:t>
            </a:r>
            <a:r>
              <a:rPr lang="en-AU" sz="1400" dirty="0">
                <a:latin typeface="+mj-lt"/>
              </a:rPr>
              <a:t>Licensed-Assisted Access using LTE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867400" y="32766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Nov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2014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Coexistence Lessons Learned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8" name="Curved Connector 7"/>
          <p:cNvCxnSpPr>
            <a:stCxn id="10" idx="3"/>
            <a:endCxn id="11" idx="1"/>
          </p:cNvCxnSpPr>
          <p:nvPr/>
        </p:nvCxnSpPr>
        <p:spPr bwMode="auto">
          <a:xfrm>
            <a:off x="3352800" y="2705100"/>
            <a:ext cx="2514600" cy="2286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228600" y="3733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</a:rPr>
              <a:t>Mar 2015</a:t>
            </a:r>
            <a:r>
              <a:rPr lang="en-AU" sz="1400" dirty="0" smtClean="0">
                <a:latin typeface="+mj-lt"/>
              </a:rPr>
              <a:t>: </a:t>
            </a:r>
            <a:r>
              <a:rPr lang="en-AU" sz="1400" dirty="0">
                <a:latin typeface="+mj-lt"/>
              </a:rPr>
              <a:t>Regarding Coexistence of Licensed Assisted Access (LAA) and IEEE 802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867400" y="39624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Jan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Statement Regarding Coexistence of Licensed Assisted Access (LAA) and IEEE 802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67400" y="4648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Mar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Regarding 1) Clarification of LBT Categories and 2) LAA / </a:t>
            </a:r>
            <a:r>
              <a:rPr lang="en-AU" sz="1400" dirty="0" smtClean="0">
                <a:latin typeface="+mj-lt"/>
              </a:rPr>
              <a:t>802.11 </a:t>
            </a:r>
            <a:r>
              <a:rPr lang="en-AU" sz="1400" dirty="0">
                <a:latin typeface="+mj-lt"/>
              </a:rPr>
              <a:t>Coexistence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28600" y="44196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Apr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802.11 Coexistence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28600" y="51054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Apr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Clarification of LBT Categories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867400" y="53340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May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Follow-up Liaison Statement Regarding LAA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1027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735337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1763018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/>
        </p:nvSpPr>
        <p:spPr bwMode="auto">
          <a:xfrm>
            <a:off x="228600" y="5791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Next page</a:t>
            </a:r>
          </a:p>
        </p:txBody>
      </p:sp>
    </p:spTree>
    <p:extLst>
      <p:ext uri="{BB962C8B-B14F-4D97-AF65-F5344CB8AC3E}">
        <p14:creationId xmlns:p14="http://schemas.microsoft.com/office/powerpoint/2010/main" val="1508772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Curved Connector 123"/>
          <p:cNvCxnSpPr>
            <a:stCxn id="117" idx="3"/>
            <a:endCxn id="32" idx="1"/>
          </p:cNvCxnSpPr>
          <p:nvPr/>
        </p:nvCxnSpPr>
        <p:spPr bwMode="auto">
          <a:xfrm>
            <a:off x="3352800" y="6134100"/>
            <a:ext cx="251460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8" name="Curved Connector 117"/>
          <p:cNvCxnSpPr>
            <a:stCxn id="24" idx="1"/>
            <a:endCxn id="117" idx="3"/>
          </p:cNvCxnSpPr>
          <p:nvPr/>
        </p:nvCxnSpPr>
        <p:spPr bwMode="auto">
          <a:xfrm rot="10800000" flipV="1">
            <a:off x="3352800" y="54483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1" name="Curved Connector 120"/>
          <p:cNvCxnSpPr>
            <a:stCxn id="38" idx="3"/>
            <a:endCxn id="32" idx="1"/>
          </p:cNvCxnSpPr>
          <p:nvPr/>
        </p:nvCxnSpPr>
        <p:spPr bwMode="auto">
          <a:xfrm>
            <a:off x="3352800" y="54483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4" name="Curved Connector 113"/>
          <p:cNvCxnSpPr>
            <a:stCxn id="13" idx="1"/>
            <a:endCxn id="38" idx="3"/>
          </p:cNvCxnSpPr>
          <p:nvPr/>
        </p:nvCxnSpPr>
        <p:spPr bwMode="auto">
          <a:xfrm rot="10800000" flipV="1">
            <a:off x="3352800" y="47625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8" name="Curved Connector 107"/>
          <p:cNvCxnSpPr>
            <a:stCxn id="34" idx="3"/>
            <a:endCxn id="13" idx="1"/>
          </p:cNvCxnSpPr>
          <p:nvPr/>
        </p:nvCxnSpPr>
        <p:spPr bwMode="auto">
          <a:xfrm>
            <a:off x="3352800" y="4762500"/>
            <a:ext cx="251460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1" name="Curved Connector 110"/>
          <p:cNvCxnSpPr>
            <a:stCxn id="34" idx="3"/>
            <a:endCxn id="24" idx="1"/>
          </p:cNvCxnSpPr>
          <p:nvPr/>
        </p:nvCxnSpPr>
        <p:spPr bwMode="auto">
          <a:xfrm>
            <a:off x="3352800" y="47625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Curved Connector 102"/>
          <p:cNvCxnSpPr>
            <a:stCxn id="11" idx="1"/>
            <a:endCxn id="34" idx="3"/>
          </p:cNvCxnSpPr>
          <p:nvPr/>
        </p:nvCxnSpPr>
        <p:spPr bwMode="auto">
          <a:xfrm rot="10800000" flipV="1">
            <a:off x="3352800" y="40767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IEEE </a:t>
            </a:r>
            <a:r>
              <a:rPr lang="en-AU" dirty="0"/>
              <a:t>802 and 3GPP </a:t>
            </a:r>
            <a:r>
              <a:rPr lang="en-AU" dirty="0" smtClean="0"/>
              <a:t>RAN/RAN1 </a:t>
            </a:r>
            <a:r>
              <a:rPr lang="en-AU" dirty="0"/>
              <a:t>have been playing</a:t>
            </a:r>
            <a:br>
              <a:rPr lang="en-AU" dirty="0"/>
            </a:br>
            <a:r>
              <a:rPr lang="en-AU" dirty="0"/>
              <a:t>“LS ping pong” for two years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980238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 w="38100">
            <a:noFill/>
          </a:ln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286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3GPP RAN/RAN1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8674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2362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Jun 2015</a:t>
            </a: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AU" sz="1400" dirty="0" smtClean="0">
                <a:latin typeface="+mj-lt"/>
              </a:rPr>
              <a:t> </a:t>
            </a:r>
            <a:r>
              <a:rPr lang="en-AU" sz="1400" dirty="0">
                <a:latin typeface="+mj-lt"/>
              </a:rPr>
              <a:t>LS on LAA capabilities and scope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867400" y="3733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Aug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presentation at 29-Aug-15 LAA Workshop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" y="30480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</a:rPr>
              <a:t>Jun 2015</a:t>
            </a:r>
            <a:r>
              <a:rPr lang="en-AU" sz="1400" dirty="0" smtClean="0">
                <a:latin typeface="+mj-lt"/>
              </a:rPr>
              <a:t>: </a:t>
            </a:r>
            <a:r>
              <a:rPr lang="en-AU" sz="1400" dirty="0">
                <a:latin typeface="+mj-lt"/>
              </a:rPr>
              <a:t>3GPP RAN Workshop on Licensed-Assisted Access (LAA)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867400" y="44196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Mar 2016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Comments related to the LAA Specification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8" name="Curved Connector 7"/>
          <p:cNvCxnSpPr>
            <a:stCxn id="10" idx="3"/>
            <a:endCxn id="11" idx="1"/>
          </p:cNvCxnSpPr>
          <p:nvPr/>
        </p:nvCxnSpPr>
        <p:spPr bwMode="auto">
          <a:xfrm>
            <a:off x="3352800" y="2705100"/>
            <a:ext cx="2514600" cy="13716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228600" y="3733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</a:rPr>
              <a:t>Jun 2015</a:t>
            </a:r>
            <a:r>
              <a:rPr lang="en-AU" sz="1400" dirty="0">
                <a:latin typeface="+mj-lt"/>
              </a:rPr>
              <a:t>: LS on LAA capabilities and scope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867400" y="51054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May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2016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Review of 3GPP LAA Specification Rel. 13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67400" y="5791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</a:rPr>
              <a:t>Today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28600" y="44196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Dec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LAA </a:t>
            </a:r>
            <a:r>
              <a:rPr lang="en-AU" sz="1400" dirty="0" smtClean="0">
                <a:latin typeface="+mj-lt"/>
              </a:rPr>
              <a:t>CRs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28600" y="51054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Jun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20156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Response Liaison Statement to 802 regarding LAA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1027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735337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1752600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5" name="Curved Connector 84"/>
          <p:cNvCxnSpPr>
            <a:stCxn id="12" idx="3"/>
            <a:endCxn id="11" idx="1"/>
          </p:cNvCxnSpPr>
          <p:nvPr/>
        </p:nvCxnSpPr>
        <p:spPr bwMode="auto">
          <a:xfrm>
            <a:off x="3352800" y="3390900"/>
            <a:ext cx="2514600" cy="6858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Curved Connector 87"/>
          <p:cNvCxnSpPr>
            <a:stCxn id="23" idx="3"/>
            <a:endCxn id="11" idx="1"/>
          </p:cNvCxnSpPr>
          <p:nvPr/>
        </p:nvCxnSpPr>
        <p:spPr bwMode="auto">
          <a:xfrm>
            <a:off x="3352800" y="4076700"/>
            <a:ext cx="2514600" cy="127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5867400" y="2362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Previous page</a:t>
            </a:r>
          </a:p>
        </p:txBody>
      </p:sp>
      <p:cxnSp>
        <p:nvCxnSpPr>
          <p:cNvPr id="93" name="Curved Connector 92"/>
          <p:cNvCxnSpPr>
            <a:stCxn id="92" idx="1"/>
            <a:endCxn id="10" idx="3"/>
          </p:cNvCxnSpPr>
          <p:nvPr/>
        </p:nvCxnSpPr>
        <p:spPr bwMode="auto">
          <a:xfrm rot="10800000">
            <a:off x="3352800" y="2705100"/>
            <a:ext cx="251460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6" name="Curved Connector 95"/>
          <p:cNvCxnSpPr>
            <a:stCxn id="92" idx="1"/>
            <a:endCxn id="12" idx="3"/>
          </p:cNvCxnSpPr>
          <p:nvPr/>
        </p:nvCxnSpPr>
        <p:spPr bwMode="auto">
          <a:xfrm rot="10800000" flipV="1">
            <a:off x="3352800" y="27051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9" name="Curved Connector 98"/>
          <p:cNvCxnSpPr>
            <a:stCxn id="92" idx="1"/>
            <a:endCxn id="23" idx="3"/>
          </p:cNvCxnSpPr>
          <p:nvPr/>
        </p:nvCxnSpPr>
        <p:spPr bwMode="auto">
          <a:xfrm rot="10800000" flipV="1">
            <a:off x="3352800" y="2705100"/>
            <a:ext cx="2514600" cy="13716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7" name="Rectangle 116"/>
          <p:cNvSpPr/>
          <p:nvPr/>
        </p:nvSpPr>
        <p:spPr bwMode="auto">
          <a:xfrm>
            <a:off x="228600" y="5791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Jun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2016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Response Liaison Statement to 802 regarding LAA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0748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 smtClean="0"/>
              <a:t>“LS ping pong” has resulted in some good cooperation but it is too slow given the pace of LAA development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802 and 3GPP RAN/RAN1 are working together well …</a:t>
            </a:r>
          </a:p>
          <a:p>
            <a:pPr lvl="2"/>
            <a:r>
              <a:rPr lang="en-AU" dirty="0"/>
              <a:t>Agreement </a:t>
            </a:r>
            <a:r>
              <a:rPr lang="en-AU" dirty="0" smtClean="0"/>
              <a:t>that LAA should be based on “consensus”</a:t>
            </a:r>
            <a:endParaRPr lang="en-AU" dirty="0"/>
          </a:p>
          <a:p>
            <a:pPr lvl="2"/>
            <a:r>
              <a:rPr lang="en-AU" dirty="0" smtClean="0"/>
              <a:t>Agreement that IEEE 802 is an important stakeholder</a:t>
            </a:r>
          </a:p>
          <a:p>
            <a:pPr lvl="2"/>
            <a:r>
              <a:rPr lang="en-AU" dirty="0" smtClean="0"/>
              <a:t>Decision by 3GPP RAN1 to use category 4 LBT</a:t>
            </a:r>
          </a:p>
          <a:p>
            <a:pPr lvl="3"/>
            <a:r>
              <a:rPr lang="en-AU" dirty="0" smtClean="0"/>
              <a:t>Although that was mainly result of companies working directly in RAN1</a:t>
            </a:r>
          </a:p>
          <a:p>
            <a:pPr lvl="2"/>
            <a:r>
              <a:rPr lang="en-AU" dirty="0" smtClean="0"/>
              <a:t>Development of  initial IEEE 802 review of LAA and first 3GPP RAN1 reply</a:t>
            </a:r>
          </a:p>
          <a:p>
            <a:pPr lvl="1"/>
            <a:r>
              <a:rPr lang="en-AU" dirty="0" smtClean="0"/>
              <a:t>… but the liaison process is slow and inefficient …</a:t>
            </a:r>
          </a:p>
          <a:p>
            <a:pPr lvl="2"/>
            <a:r>
              <a:rPr lang="en-AU" dirty="0" smtClean="0"/>
              <a:t>Required 4 months for initial IEEE 802 review of LAA (March 2016)</a:t>
            </a:r>
          </a:p>
          <a:p>
            <a:pPr lvl="2"/>
            <a:r>
              <a:rPr lang="en-AU" dirty="0"/>
              <a:t>Required </a:t>
            </a:r>
            <a:r>
              <a:rPr lang="en-AU" dirty="0" smtClean="0"/>
              <a:t>3 months </a:t>
            </a:r>
            <a:r>
              <a:rPr lang="en-AU" dirty="0"/>
              <a:t>for </a:t>
            </a:r>
            <a:r>
              <a:rPr lang="en-AU" dirty="0" smtClean="0"/>
              <a:t>first IEEE </a:t>
            </a:r>
            <a:r>
              <a:rPr lang="en-AU" dirty="0"/>
              <a:t>802 </a:t>
            </a:r>
            <a:r>
              <a:rPr lang="en-AU" dirty="0" smtClean="0"/>
              <a:t>reply (June 2016)</a:t>
            </a:r>
          </a:p>
          <a:p>
            <a:pPr lvl="2"/>
            <a:r>
              <a:rPr lang="en-AU" dirty="0" smtClean="0"/>
              <a:t>Needs at least another round of consensus building</a:t>
            </a:r>
          </a:p>
          <a:p>
            <a:pPr lvl="1"/>
            <a:r>
              <a:rPr lang="en-AU" dirty="0" smtClean="0"/>
              <a:t>… given the rapid pace of LAA development</a:t>
            </a:r>
          </a:p>
          <a:p>
            <a:pPr lvl="2"/>
            <a:r>
              <a:rPr lang="en-AU" dirty="0" smtClean="0"/>
              <a:t>LAA Rel. 13 was “frozen” in March 2016, and while changes are still possible it is not clear 3GPP RAN1 </a:t>
            </a:r>
            <a:r>
              <a:rPr lang="en-AU" dirty="0" smtClean="0"/>
              <a:t>will make </a:t>
            </a:r>
            <a:r>
              <a:rPr lang="en-AU" dirty="0" smtClean="0"/>
              <a:t>any more than </a:t>
            </a:r>
            <a:r>
              <a:rPr lang="en-AU" dirty="0" smtClean="0"/>
              <a:t>minor tweaks</a:t>
            </a:r>
            <a:endParaRPr lang="en-AU" dirty="0" smtClean="0"/>
          </a:p>
          <a:p>
            <a:pPr lvl="2"/>
            <a:r>
              <a:rPr lang="en-AU" dirty="0" smtClean="0"/>
              <a:t>LAA Rel. 14 development has already started …</a:t>
            </a:r>
          </a:p>
          <a:p>
            <a:pPr lvl="2"/>
            <a:endParaRPr lang="en-AU" dirty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17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 smtClean="0"/>
              <a:t>Part of the problem is </a:t>
            </a:r>
            <a:r>
              <a:rPr lang="en-AU" dirty="0" smtClean="0"/>
              <a:t>that cooperation </a:t>
            </a:r>
            <a:r>
              <a:rPr lang="en-AU" dirty="0" smtClean="0"/>
              <a:t>is constrained by IEEE 802 &amp; 3GPP RAN/RAN1 meeting schedules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</a:p>
          <a:p>
            <a:pPr lvl="1"/>
            <a:r>
              <a:rPr lang="en-US" dirty="0" smtClean="0"/>
              <a:t>Timing of interactions have been constrained by :</a:t>
            </a:r>
          </a:p>
          <a:p>
            <a:pPr lvl="2"/>
            <a:r>
              <a:rPr lang="en-US" dirty="0" smtClean="0"/>
              <a:t>When IEEE 802/802.19  </a:t>
            </a:r>
            <a:r>
              <a:rPr lang="en-US" dirty="0"/>
              <a:t>and 3GPP RAN/RAN1 meetings are held </a:t>
            </a:r>
            <a:endParaRPr lang="en-US" dirty="0" smtClean="0"/>
          </a:p>
          <a:p>
            <a:pPr lvl="2"/>
            <a:r>
              <a:rPr lang="en-US" dirty="0" smtClean="0"/>
              <a:t>Formal </a:t>
            </a:r>
            <a:r>
              <a:rPr lang="en-US" dirty="0"/>
              <a:t>IEEE 802 and 3GPP RAN/RAN1 approval </a:t>
            </a:r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The resulting delays are inconsistent </a:t>
            </a:r>
            <a:r>
              <a:rPr lang="en-US" dirty="0"/>
              <a:t>with the aggressive development timelines of 3GPP RAN/RAN1 for LAA </a:t>
            </a:r>
            <a:r>
              <a:rPr lang="en-US" dirty="0" smtClean="0"/>
              <a:t>development</a:t>
            </a:r>
            <a:r>
              <a:rPr lang="en-AU" dirty="0" smtClean="0"/>
              <a:t> and approval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/>
              <a:t>3GGP calendar</a:t>
            </a:r>
          </a:p>
          <a:p>
            <a:pPr lvl="1"/>
            <a:r>
              <a:rPr lang="en-AU" dirty="0"/>
              <a:t>3GPP RAN1 meets </a:t>
            </a:r>
            <a:r>
              <a:rPr lang="en-AU" dirty="0" smtClean="0"/>
              <a:t>every</a:t>
            </a:r>
            <a:br>
              <a:rPr lang="en-AU" dirty="0" smtClean="0"/>
            </a:br>
            <a:r>
              <a:rPr lang="en-AU" dirty="0" smtClean="0"/>
              <a:t>1-2 </a:t>
            </a:r>
            <a:r>
              <a:rPr lang="en-AU" dirty="0"/>
              <a:t>months</a:t>
            </a:r>
          </a:p>
          <a:p>
            <a:pPr lvl="1"/>
            <a:r>
              <a:rPr lang="en-AU" dirty="0"/>
              <a:t>3GPP RAN meets </a:t>
            </a:r>
            <a:r>
              <a:rPr lang="en-AU" dirty="0" smtClean="0"/>
              <a:t>every</a:t>
            </a:r>
            <a:br>
              <a:rPr lang="en-AU" dirty="0" smtClean="0"/>
            </a:br>
            <a:r>
              <a:rPr lang="en-AU" dirty="0" smtClean="0"/>
              <a:t>3 </a:t>
            </a:r>
            <a:r>
              <a:rPr lang="en-AU" dirty="0"/>
              <a:t>months</a:t>
            </a:r>
          </a:p>
          <a:p>
            <a:r>
              <a:rPr lang="en-AU" dirty="0"/>
              <a:t>IEEE 802 calendar</a:t>
            </a:r>
          </a:p>
          <a:p>
            <a:pPr lvl="1"/>
            <a:r>
              <a:rPr lang="en-AU" dirty="0"/>
              <a:t>IEEE 802.19 meets </a:t>
            </a:r>
            <a:r>
              <a:rPr lang="en-AU" dirty="0" smtClean="0"/>
              <a:t>every</a:t>
            </a:r>
            <a:br>
              <a:rPr lang="en-AU" dirty="0" smtClean="0"/>
            </a:br>
            <a:r>
              <a:rPr lang="en-AU" dirty="0" smtClean="0"/>
              <a:t>2 </a:t>
            </a:r>
            <a:r>
              <a:rPr lang="en-AU" dirty="0"/>
              <a:t>months</a:t>
            </a:r>
          </a:p>
          <a:p>
            <a:pPr lvl="1"/>
            <a:r>
              <a:rPr lang="en-AU" dirty="0"/>
              <a:t>IEEE 802 meets </a:t>
            </a:r>
            <a:r>
              <a:rPr lang="en-AU" dirty="0" smtClean="0"/>
              <a:t>every</a:t>
            </a:r>
            <a:br>
              <a:rPr lang="en-AU" dirty="0" smtClean="0"/>
            </a:br>
            <a:r>
              <a:rPr lang="en-AU" dirty="0" smtClean="0"/>
              <a:t>4 </a:t>
            </a:r>
            <a:r>
              <a:rPr lang="en-AU" dirty="0"/>
              <a:t>months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73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/>
              <a:t>The LS proposes ways to refine the </a:t>
            </a:r>
            <a:r>
              <a:rPr lang="en-AU" dirty="0" smtClean="0"/>
              <a:t>3GPP/IEEE 802 consensus </a:t>
            </a:r>
            <a:r>
              <a:rPr lang="en-AU" dirty="0"/>
              <a:t>process to make more timely </a:t>
            </a:r>
            <a:r>
              <a:rPr lang="en-AU" dirty="0" smtClean="0"/>
              <a:t>progress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Refined proposal</a:t>
            </a:r>
            <a:endParaRPr lang="en-AU" dirty="0"/>
          </a:p>
          <a:p>
            <a:pPr lvl="1"/>
            <a:r>
              <a:rPr lang="en-US" dirty="0"/>
              <a:t>IEEE 802 </a:t>
            </a:r>
            <a:r>
              <a:rPr lang="en-US" dirty="0" smtClean="0"/>
              <a:t>&amp; 3GPP </a:t>
            </a:r>
            <a:r>
              <a:rPr lang="en-US" dirty="0"/>
              <a:t>RAN/RAN1 continue to </a:t>
            </a:r>
            <a:r>
              <a:rPr lang="en-US" dirty="0" smtClean="0"/>
              <a:t>exchange LS’s as required</a:t>
            </a:r>
            <a:endParaRPr lang="en-AU" dirty="0"/>
          </a:p>
          <a:p>
            <a:pPr lvl="1"/>
            <a:r>
              <a:rPr lang="en-US" dirty="0" smtClean="0"/>
              <a:t>3GPP RAN/RAN1 also accept written comments directly from </a:t>
            </a:r>
            <a:r>
              <a:rPr lang="en-US" dirty="0" smtClean="0"/>
              <a:t>any IEEE 802 stakeholders</a:t>
            </a:r>
          </a:p>
          <a:p>
            <a:pPr lvl="2"/>
            <a:r>
              <a:rPr lang="en-US" dirty="0" smtClean="0"/>
              <a:t>Could include people who are not IEEE 802 voting members</a:t>
            </a:r>
            <a:endParaRPr lang="en-US" dirty="0" smtClean="0"/>
          </a:p>
          <a:p>
            <a:pPr lvl="1"/>
            <a:r>
              <a:rPr lang="en-US" dirty="0" smtClean="0"/>
              <a:t>3GPP RAN/RAN1 provides written responses to commenters (with copies to IEEE 802)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 smtClean="0"/>
              <a:t>Justification</a:t>
            </a:r>
          </a:p>
          <a:p>
            <a:pPr lvl="1"/>
            <a:r>
              <a:rPr lang="en-AU" dirty="0" smtClean="0"/>
              <a:t>Enables faster interaction between 3GPP RAN/RAN1 &amp; all IEEE 802 stakeholders, and thus a more timely &amp; better outcome</a:t>
            </a:r>
          </a:p>
          <a:p>
            <a:pPr lvl="1"/>
            <a:r>
              <a:rPr lang="en-AU" dirty="0" smtClean="0"/>
              <a:t>Similar in concept to the IEEE-SA rules that require resolution of all comments from all stakeholders</a:t>
            </a:r>
          </a:p>
          <a:p>
            <a:pPr lvl="1"/>
            <a:r>
              <a:rPr lang="en-AU" dirty="0" smtClean="0"/>
              <a:t>Avoids need for IEEE 802 stakeholders to attend 3GPP RAN/RAN1 meetings (with a very unfamiliar culture)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64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&amp; 3GPP RAN1 are currently executing a process of review on LAA Rel. 13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3GPP RAN liaised the LAA CRs in late December 2015</a:t>
            </a:r>
          </a:p>
          <a:p>
            <a:pPr lvl="2"/>
            <a:r>
              <a:rPr lang="en-AU" dirty="0" smtClean="0"/>
              <a:t>As promised at the 3GPP LAA Workshop in August 2015</a:t>
            </a:r>
          </a:p>
          <a:p>
            <a:pPr lvl="1"/>
            <a:r>
              <a:rPr lang="en-AU" dirty="0" smtClean="0"/>
              <a:t>IEEE 802 developed comments on LAA Rel. 13 in March 2016</a:t>
            </a:r>
          </a:p>
          <a:p>
            <a:pPr lvl="2"/>
            <a:r>
              <a:rPr lang="en-AU" dirty="0" smtClean="0"/>
              <a:t>To meet the April 2015 deadline imposed by 3GPP RAN1 schedule</a:t>
            </a:r>
          </a:p>
          <a:p>
            <a:pPr lvl="2"/>
            <a:r>
              <a:rPr lang="en-AU" dirty="0" smtClean="0"/>
              <a:t>Including detailed comments on 12 significant issues</a:t>
            </a:r>
          </a:p>
          <a:p>
            <a:pPr lvl="1"/>
            <a:r>
              <a:rPr lang="en-AU" dirty="0" smtClean="0"/>
              <a:t>3GPP RAN1 liaised responses in June 2016</a:t>
            </a:r>
          </a:p>
          <a:p>
            <a:pPr lvl="2"/>
            <a:r>
              <a:rPr lang="en-AU" dirty="0" smtClean="0"/>
              <a:t>This was later than was expected</a:t>
            </a:r>
          </a:p>
          <a:p>
            <a:pPr lvl="2"/>
            <a:r>
              <a:rPr lang="en-AU" dirty="0" smtClean="0"/>
              <a:t>IEEE 802’s comments </a:t>
            </a:r>
            <a:r>
              <a:rPr lang="en-AU" dirty="0" smtClean="0"/>
              <a:t>were rejected, accepted and clarified in </a:t>
            </a:r>
            <a:r>
              <a:rPr lang="en-AU" dirty="0" smtClean="0"/>
              <a:t>roughly equal </a:t>
            </a:r>
            <a:r>
              <a:rPr lang="en-AU" dirty="0" smtClean="0"/>
              <a:t>proportions</a:t>
            </a:r>
          </a:p>
          <a:p>
            <a:pPr lvl="1"/>
            <a:r>
              <a:rPr lang="en-AU" dirty="0" smtClean="0"/>
              <a:t>IEEE 802 will consider a response to 3GPP RAN1 responses at this meeting (July 2016 in San Diego)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14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review suggests that there is consensus &amp; resolution on some issues but not others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986788"/>
              </p:ext>
            </p:extLst>
          </p:nvPr>
        </p:nvGraphicFramePr>
        <p:xfrm>
          <a:off x="1143000" y="1722120"/>
          <a:ext cx="6858000" cy="4602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91308"/>
                <a:gridCol w="2591972"/>
                <a:gridCol w="1828800"/>
                <a:gridCol w="1645920"/>
              </a:tblGrid>
              <a:tr h="310662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Issue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Issue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Consensus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on issue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Resolution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of issue</a:t>
                      </a:r>
                      <a:endParaRPr lang="en-AU" sz="1600" dirty="0"/>
                    </a:p>
                  </a:txBody>
                  <a:tcPr/>
                </a:tc>
              </a:tr>
              <a:tr h="310662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Blocking energy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FFC000"/>
                          </a:solidFill>
                        </a:rPr>
                        <a:t>Possibility</a:t>
                      </a:r>
                      <a:endParaRPr lang="en-AU" sz="1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FFC000"/>
                          </a:solidFill>
                        </a:rPr>
                        <a:t>Possibility</a:t>
                      </a:r>
                      <a:endParaRPr lang="en-AU" sz="1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10662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Transmission</a:t>
                      </a:r>
                      <a:r>
                        <a:rPr lang="en-AU" sz="1600" baseline="0" dirty="0" smtClean="0"/>
                        <a:t> of DRS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FFC000"/>
                          </a:solidFill>
                        </a:rPr>
                        <a:t>Some </a:t>
                      </a:r>
                      <a:endParaRPr lang="en-AU" sz="1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FFC000"/>
                          </a:solidFill>
                        </a:rPr>
                        <a:t>Not fully</a:t>
                      </a:r>
                      <a:endParaRPr lang="en-AU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662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ED/PD sensitivity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A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A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662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Slot boundaries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A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A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662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Multi-channel aggregation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A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FFC000"/>
                          </a:solidFill>
                        </a:rPr>
                        <a:t>Delayed</a:t>
                      </a:r>
                      <a:endParaRPr lang="en-AU" sz="1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10662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6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Stopping </a:t>
                      </a:r>
                      <a:r>
                        <a:rPr lang="en-AU" sz="1600" dirty="0" err="1" smtClean="0"/>
                        <a:t>tx</a:t>
                      </a:r>
                      <a:r>
                        <a:rPr lang="en-AU" sz="1600" dirty="0" smtClean="0"/>
                        <a:t> ASAP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FFC000"/>
                          </a:solidFill>
                        </a:rPr>
                        <a:t>Possibility</a:t>
                      </a:r>
                      <a:endParaRPr lang="en-AU" sz="1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FFC000"/>
                          </a:solidFill>
                        </a:rPr>
                        <a:t>Possibility</a:t>
                      </a:r>
                      <a:endParaRPr lang="en-AU" sz="1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10662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7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Use of priority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FFC000"/>
                          </a:solidFill>
                        </a:rPr>
                        <a:t>Not fully</a:t>
                      </a:r>
                      <a:endParaRPr lang="en-AU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662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8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err="1" smtClean="0"/>
                        <a:t>TxOPs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FFC000"/>
                          </a:solidFill>
                        </a:rPr>
                        <a:t>Not fully</a:t>
                      </a:r>
                      <a:endParaRPr lang="en-A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662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9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Congestion</a:t>
                      </a:r>
                      <a:r>
                        <a:rPr lang="en-AU" sz="1600" baseline="0" dirty="0" smtClean="0"/>
                        <a:t> indicators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err="1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err="1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0662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CW adjustment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10662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11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Sensing</a:t>
                      </a:r>
                      <a:r>
                        <a:rPr lang="en-AU" sz="1600" baseline="0" dirty="0" smtClean="0"/>
                        <a:t> quanta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10662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Synced</a:t>
                      </a:r>
                      <a:r>
                        <a:rPr lang="en-AU" sz="1600" baseline="0" dirty="0" smtClean="0"/>
                        <a:t> slot boundaries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FFC000"/>
                          </a:solidFill>
                        </a:rPr>
                        <a:t>Substantial</a:t>
                      </a:r>
                      <a:endParaRPr lang="en-AU" sz="1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FFC000"/>
                          </a:solidFill>
                        </a:rPr>
                        <a:t>Not fully</a:t>
                      </a:r>
                      <a:endParaRPr lang="en-A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9016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1098</Words>
  <Application>Microsoft Office PowerPoint</Application>
  <PresentationFormat>On-screen Show (4:3)</PresentationFormat>
  <Paragraphs>182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802-11-Submission</vt:lpstr>
      <vt:lpstr>A summary of proposed LS from IEEE 802 to 3GPP RAN/RAN1 on technical &amp; process issues</vt:lpstr>
      <vt:lpstr>The proposed LS for review this week proposes a refined process &amp; includes a technical review</vt:lpstr>
      <vt:lpstr>IEEE 802 and 3GPP RAN/RAN1 have been playing “LS ping pong” for two years …</vt:lpstr>
      <vt:lpstr>… IEEE 802 and 3GPP RAN/RAN1 have been playing “LS ping pong” for two years</vt:lpstr>
      <vt:lpstr>“LS ping pong” has resulted in some good cooperation but it is too slow given the pace of LAA development</vt:lpstr>
      <vt:lpstr>Part of the problem is that cooperation is constrained by IEEE 802 &amp; 3GPP RAN/RAN1 meeting schedules</vt:lpstr>
      <vt:lpstr>The LS proposes ways to refine the 3GPP/IEEE 802 consensus process to make more timely progress</vt:lpstr>
      <vt:lpstr>IEEE 802 &amp; 3GPP RAN1 are currently executing a process of review on LAA Rel. 13</vt:lpstr>
      <vt:lpstr>A review suggests that there is consensus &amp; resolution on some issues but not others</vt:lpstr>
      <vt:lpstr>The next step is for the 802.19 WG to review the proposed LS to 3GPP RAN/RAN1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2016-07-20T01:01:59Z</dcterms:modified>
</cp:coreProperties>
</file>