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p:cViewPr varScale="1">
        <p:scale>
          <a:sx n="86" d="100"/>
          <a:sy n="86" d="100"/>
        </p:scale>
        <p:origin x="1152" y="102"/>
      </p:cViewPr>
      <p:guideLst>
        <p:guide orient="horz" pos="2304"/>
        <p:guide pos="307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37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7/5/2016</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val="2760778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31586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smtClean="0"/>
              <a:t>HP Enterprise</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smtClean="0"/>
              <a:t>July 2016</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487680" y="1625600"/>
            <a:ext cx="6278880" cy="4876800"/>
          </a:xfrm>
        </p:spPr>
        <p:txBody>
          <a:bodyPr>
            <a:normAutofit/>
          </a:bodyPr>
          <a:lstStyle>
            <a:lvl1pPr>
              <a:defRPr sz="1440"/>
            </a:lvl1pPr>
            <a:lvl2pPr>
              <a:defRPr sz="1280"/>
            </a:lvl2pPr>
            <a:lvl3pPr>
              <a:defRPr sz="1120"/>
            </a:lvl3pPr>
            <a:lvl4pPr>
              <a:defRPr sz="960"/>
            </a:lvl4pPr>
            <a:lvl5pPr>
              <a:defRPr sz="960"/>
            </a:lvl5pPr>
            <a:lvl6pPr>
              <a:defRPr sz="960"/>
            </a:lvl6pPr>
            <a:lvl7pPr>
              <a:defRPr sz="960"/>
            </a:lvl7pPr>
            <a:lvl8pPr>
              <a:defRPr sz="960"/>
            </a:lvl8pPr>
            <a:lvl9pPr>
              <a:defRPr sz="9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bwMode="ltGray">
          <a:xfrm>
            <a:off x="6888480" y="1625600"/>
            <a:ext cx="2375027" cy="4876800"/>
          </a:xfrm>
          <a:solidFill>
            <a:schemeClr val="accent6"/>
          </a:solidFill>
        </p:spPr>
        <p:txBody>
          <a:bodyPr lIns="91440" tIns="91440" rIns="91440" bIns="91440">
            <a:noAutofit/>
          </a:bodyPr>
          <a:lstStyle>
            <a:lvl1pPr marL="0" indent="0">
              <a:spcBef>
                <a:spcPts val="720"/>
              </a:spcBef>
              <a:buNone/>
              <a:defRPr sz="144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solidFill>
              </a:rPr>
              <a:t>July 2016</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267955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486411" y="2743196"/>
            <a:ext cx="6582409" cy="614681"/>
          </a:xfrm>
        </p:spPr>
        <p:txBody>
          <a:bodyPr>
            <a:noAutofit/>
          </a:bodyPr>
          <a:lstStyle>
            <a:lvl1pPr>
              <a:defRPr sz="3200"/>
            </a:lvl1pPr>
          </a:lstStyle>
          <a:p>
            <a:r>
              <a:rPr lang="en-US" smtClean="0"/>
              <a:t>Click to edit Master title style</a:t>
            </a:r>
            <a:endParaRPr dirty="0"/>
          </a:p>
        </p:txBody>
      </p:sp>
      <p:sp>
        <p:nvSpPr>
          <p:cNvPr id="11" name="Text Placeholder 9"/>
          <p:cNvSpPr>
            <a:spLocks noGrp="1"/>
          </p:cNvSpPr>
          <p:nvPr>
            <p:ph type="body" sz="quarter" idx="14"/>
          </p:nvPr>
        </p:nvSpPr>
        <p:spPr>
          <a:xfrm>
            <a:off x="486412" y="3359148"/>
            <a:ext cx="6582409" cy="568960"/>
          </a:xfrm>
        </p:spPr>
        <p:txBody>
          <a:bodyPr>
            <a:noAutofit/>
          </a:bodyPr>
          <a:lstStyle>
            <a:lvl1pPr marL="0" indent="0">
              <a:spcBef>
                <a:spcPts val="0"/>
              </a:spcBef>
              <a:buFontTx/>
              <a:buNone/>
              <a:defRPr sz="2560"/>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solidFill>
                  <a:prstClr val="black"/>
                </a:solidFill>
              </a:rPr>
              <a:t>July 2016</a:t>
            </a:r>
            <a:endParaRPr>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378986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smtClean="0"/>
              <a:t>July 2016</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smtClean="0"/>
              <a:t>HP Enterprise</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802.19-16/0107r0</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smtClean="0"/>
              <a:t>July 2016</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dirty="0" smtClean="0"/>
              <a:t>HP Enterprise</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3600" dirty="0"/>
              <a:t>Wi-Fi Network Signal Strength Field Data</a:t>
            </a:r>
            <a:endParaRPr lang="en-GB" sz="3600" dirty="0"/>
          </a:p>
        </p:txBody>
      </p:sp>
      <p:sp>
        <p:nvSpPr>
          <p:cNvPr id="3074" name="Rectangle 2"/>
          <p:cNvSpPr>
            <a:spLocks noGrp="1" noChangeArrowheads="1"/>
          </p:cNvSpPr>
          <p:nvPr>
            <p:ph type="body" idx="1"/>
          </p:nvPr>
        </p:nvSpPr>
        <p:spPr>
          <a:xfrm>
            <a:off x="7315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a:t>
            </a:r>
            <a:r>
              <a:rPr lang="en-GB" sz="2133" b="0" dirty="0" smtClean="0"/>
              <a:t>2016-07-04</a:t>
            </a:r>
            <a:endParaRPr lang="en-GB" sz="2133"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850699486"/>
              </p:ext>
            </p:extLst>
          </p:nvPr>
        </p:nvGraphicFramePr>
        <p:xfrm>
          <a:off x="546100" y="2435225"/>
          <a:ext cx="8597900" cy="2635250"/>
        </p:xfrm>
        <a:graphic>
          <a:graphicData uri="http://schemas.openxmlformats.org/presentationml/2006/ole">
            <mc:AlternateContent xmlns:mc="http://schemas.openxmlformats.org/markup-compatibility/2006">
              <mc:Choice xmlns:v="urn:schemas-microsoft-com:vml" Requires="v">
                <p:oleObj spid="_x0000_s3112" name="Document" r:id="rId5" imgW="8315664" imgH="2557186" progId="Word.Document.8">
                  <p:embed/>
                </p:oleObj>
              </mc:Choice>
              <mc:Fallback>
                <p:oleObj name="Document" r:id="rId5" imgW="8315664" imgH="2557186" progId="Word.Document.8">
                  <p:embed/>
                  <p:pic>
                    <p:nvPicPr>
                      <p:cNvPr id="0" name="Picture 3"/>
                      <p:cNvPicPr>
                        <a:picLocks noChangeAspect="1" noChangeArrowheads="1"/>
                      </p:cNvPicPr>
                      <p:nvPr/>
                    </p:nvPicPr>
                    <p:blipFill>
                      <a:blip r:embed="rId6"/>
                      <a:srcRect/>
                      <a:stretch>
                        <a:fillRect/>
                      </a:stretch>
                    </p:blipFill>
                    <p:spPr bwMode="auto">
                      <a:xfrm>
                        <a:off x="546100" y="2435225"/>
                        <a:ext cx="8597900" cy="2635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Indoor </a:t>
            </a:r>
            <a:r>
              <a:rPr lang="en-US" dirty="0" smtClean="0"/>
              <a:t>Enterprise</a:t>
            </a:r>
            <a:endParaRPr lang="en-US" dirty="0"/>
          </a:p>
        </p:txBody>
      </p:sp>
      <p:sp>
        <p:nvSpPr>
          <p:cNvPr id="9" name="Text Placeholder 8"/>
          <p:cNvSpPr>
            <a:spLocks noGrp="1"/>
          </p:cNvSpPr>
          <p:nvPr>
            <p:ph type="body" sz="quarter" idx="14"/>
          </p:nvPr>
        </p:nvSpPr>
        <p:spPr/>
        <p:txBody>
          <a:bodyPr/>
          <a:lstStyle/>
          <a:p>
            <a:pPr algn="ctr"/>
            <a:r>
              <a:rPr lang="en-US" dirty="0" smtClean="0"/>
              <a:t>Bay Area Enterprise Network</a:t>
            </a:r>
            <a:endParaRPr lang="en-US" dirty="0"/>
          </a:p>
        </p:txBody>
      </p:sp>
      <p:sp>
        <p:nvSpPr>
          <p:cNvPr id="5" name="Slide Number Placeholder 4"/>
          <p:cNvSpPr>
            <a:spLocks noGrp="1"/>
          </p:cNvSpPr>
          <p:nvPr>
            <p:ph type="sldNum" sz="quarter" idx="12"/>
          </p:nvPr>
        </p:nvSpPr>
        <p:spPr/>
        <p:txBody>
          <a:bodyPr/>
          <a:lstStyle/>
          <a:p>
            <a:fld id="{B016F8AB-BCEA-4347-8BA6-BE776009BC89}" type="slidenum">
              <a:rPr lang="en-US" smtClean="0">
                <a:solidFill>
                  <a:srgbClr val="617D78"/>
                </a:solidFill>
              </a:rPr>
              <a:pPr/>
              <a:t>10</a:t>
            </a:fld>
            <a:endParaRPr lang="en-US">
              <a:solidFill>
                <a:srgbClr val="617D78"/>
              </a:solidFill>
            </a:endParaRPr>
          </a:p>
        </p:txBody>
      </p:sp>
      <p:sp>
        <p:nvSpPr>
          <p:cNvPr id="2" name="Date Placeholder 1"/>
          <p:cNvSpPr>
            <a:spLocks noGrp="1"/>
          </p:cNvSpPr>
          <p:nvPr>
            <p:ph type="dt" sz="half" idx="10"/>
          </p:nvPr>
        </p:nvSpPr>
        <p:spPr/>
        <p:txBody>
          <a:bodyPr/>
          <a:lstStyle/>
          <a:p>
            <a:r>
              <a:rPr lang="en-US" smtClean="0">
                <a:solidFill>
                  <a:prstClr val="black"/>
                </a:solidFill>
              </a:rPr>
              <a:t>July 2016</a:t>
            </a:r>
            <a:endParaRPr lang="en-US">
              <a:solidFill>
                <a:prstClr val="black"/>
              </a:solidFill>
            </a:endParaRPr>
          </a:p>
        </p:txBody>
      </p:sp>
      <p:sp>
        <p:nvSpPr>
          <p:cNvPr id="7" name="Rectangle 6"/>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146370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493532" y="2133600"/>
            <a:ext cx="6267177" cy="3657600"/>
          </a:xfrm>
          <a:prstGeom prst="rect">
            <a:avLst/>
          </a:prstGeom>
        </p:spPr>
      </p:pic>
      <p:sp>
        <p:nvSpPr>
          <p:cNvPr id="2" name="Title 1"/>
          <p:cNvSpPr>
            <a:spLocks noGrp="1"/>
          </p:cNvSpPr>
          <p:nvPr>
            <p:ph type="title"/>
          </p:nvPr>
        </p:nvSpPr>
        <p:spPr/>
        <p:txBody>
          <a:bodyPr/>
          <a:lstStyle/>
          <a:p>
            <a:pPr algn="l"/>
            <a:r>
              <a:rPr lang="en-US" dirty="0" smtClean="0"/>
              <a:t>Measurement Results: Bay Area Enterprise (Channel 36+)</a:t>
            </a:r>
            <a:endParaRPr lang="en-US" dirty="0"/>
          </a:p>
        </p:txBody>
      </p:sp>
      <p:sp>
        <p:nvSpPr>
          <p:cNvPr id="6" name="Text Placeholder 5"/>
          <p:cNvSpPr>
            <a:spLocks noGrp="1"/>
          </p:cNvSpPr>
          <p:nvPr>
            <p:ph type="body" sz="half" idx="2"/>
          </p:nvPr>
        </p:nvSpPr>
        <p:spPr>
          <a:xfrm>
            <a:off x="6888480" y="1981200"/>
            <a:ext cx="2375027" cy="4876800"/>
          </a:xfrm>
        </p:spPr>
        <p:txBody>
          <a:bodyPr/>
          <a:lstStyle/>
          <a:p>
            <a:pPr>
              <a:lnSpc>
                <a:spcPct val="50000"/>
              </a:lnSpc>
            </a:pPr>
            <a:r>
              <a:rPr lang="en-US" sz="960" dirty="0"/>
              <a:t>Duration:  26 min</a:t>
            </a:r>
          </a:p>
          <a:p>
            <a:pPr>
              <a:lnSpc>
                <a:spcPct val="50000"/>
              </a:lnSpc>
            </a:pPr>
            <a:r>
              <a:rPr lang="en-US" sz="960" dirty="0"/>
              <a:t>Noise floor: -92dBm</a:t>
            </a:r>
          </a:p>
          <a:p>
            <a:pPr>
              <a:lnSpc>
                <a:spcPct val="50000"/>
              </a:lnSpc>
            </a:pPr>
            <a:endParaRPr lang="en-US" sz="960" dirty="0"/>
          </a:p>
          <a:p>
            <a:pPr>
              <a:lnSpc>
                <a:spcPct val="50000"/>
              </a:lnSpc>
            </a:pPr>
            <a:r>
              <a:rPr lang="en-US" sz="960" dirty="0" err="1"/>
              <a:t>MyBSSID</a:t>
            </a:r>
            <a:r>
              <a:rPr lang="en-US" sz="960" dirty="0"/>
              <a:t> Count: 3</a:t>
            </a:r>
          </a:p>
          <a:p>
            <a:pPr>
              <a:lnSpc>
                <a:spcPct val="50000"/>
              </a:lnSpc>
            </a:pPr>
            <a:r>
              <a:rPr lang="en-US" sz="960" dirty="0"/>
              <a:t>OBSSID Count: 54</a:t>
            </a:r>
          </a:p>
          <a:p>
            <a:pPr>
              <a:lnSpc>
                <a:spcPct val="50000"/>
              </a:lnSpc>
            </a:pPr>
            <a:r>
              <a:rPr lang="en-US" sz="960" dirty="0"/>
              <a:t>My STA Count: 129</a:t>
            </a:r>
          </a:p>
          <a:p>
            <a:pPr>
              <a:lnSpc>
                <a:spcPct val="50000"/>
              </a:lnSpc>
            </a:pPr>
            <a:r>
              <a:rPr lang="en-US" sz="960" dirty="0"/>
              <a:t>OBSS STA Count: 340</a:t>
            </a:r>
          </a:p>
          <a:p>
            <a:pPr>
              <a:lnSpc>
                <a:spcPct val="50000"/>
              </a:lnSpc>
            </a:pPr>
            <a:endParaRPr lang="en-US" sz="960" dirty="0"/>
          </a:p>
          <a:p>
            <a:pPr>
              <a:lnSpc>
                <a:spcPct val="50000"/>
              </a:lnSpc>
            </a:pPr>
            <a:r>
              <a:rPr lang="en-US" sz="960" dirty="0"/>
              <a:t>Packets Captured:</a:t>
            </a:r>
          </a:p>
          <a:p>
            <a:pPr lvl="1">
              <a:lnSpc>
                <a:spcPct val="50000"/>
              </a:lnSpc>
            </a:pPr>
            <a:r>
              <a:rPr lang="en-US" sz="960" dirty="0" err="1"/>
              <a:t>MyBSS</a:t>
            </a:r>
            <a:r>
              <a:rPr lang="en-US" sz="960" dirty="0"/>
              <a:t>: 4,244,735</a:t>
            </a:r>
          </a:p>
          <a:p>
            <a:pPr lvl="1">
              <a:lnSpc>
                <a:spcPct val="50000"/>
              </a:lnSpc>
            </a:pPr>
            <a:r>
              <a:rPr lang="en-US" sz="960" dirty="0"/>
              <a:t>OBSS: 4,561,745</a:t>
            </a:r>
          </a:p>
          <a:p>
            <a:pPr lvl="1">
              <a:lnSpc>
                <a:spcPct val="50000"/>
              </a:lnSpc>
            </a:pPr>
            <a:r>
              <a:rPr lang="en-US" sz="960" dirty="0"/>
              <a:t>Total: 8,806,480</a:t>
            </a:r>
          </a:p>
          <a:p>
            <a:pPr>
              <a:lnSpc>
                <a:spcPct val="50000"/>
              </a:lnSpc>
            </a:pPr>
            <a:endParaRPr lang="en-US" sz="960" dirty="0"/>
          </a:p>
          <a:p>
            <a:pPr>
              <a:lnSpc>
                <a:spcPct val="50000"/>
              </a:lnSpc>
            </a:pPr>
            <a:r>
              <a:rPr lang="en-US" sz="960" dirty="0"/>
              <a:t>Traffic below -72dBm:</a:t>
            </a:r>
          </a:p>
          <a:p>
            <a:pPr lvl="1">
              <a:lnSpc>
                <a:spcPct val="50000"/>
              </a:lnSpc>
            </a:pPr>
            <a:r>
              <a:rPr lang="en-US" sz="960" dirty="0" err="1"/>
              <a:t>MyBSS</a:t>
            </a:r>
            <a:r>
              <a:rPr lang="en-US" sz="960" dirty="0"/>
              <a:t>: 7.1%</a:t>
            </a:r>
          </a:p>
          <a:p>
            <a:pPr lvl="1">
              <a:lnSpc>
                <a:spcPct val="50000"/>
              </a:lnSpc>
            </a:pPr>
            <a:r>
              <a:rPr lang="en-US" sz="960" dirty="0"/>
              <a:t>OBSS: 53%</a:t>
            </a:r>
          </a:p>
          <a:p>
            <a:pPr lvl="1">
              <a:lnSpc>
                <a:spcPct val="50000"/>
              </a:lnSpc>
            </a:pPr>
            <a:r>
              <a:rPr lang="en-US" sz="960" dirty="0" err="1"/>
              <a:t>MyBSS+OBSS</a:t>
            </a:r>
            <a:r>
              <a:rPr lang="en-US" sz="960" dirty="0"/>
              <a:t>: 31%</a:t>
            </a:r>
          </a:p>
          <a:p>
            <a:pPr marL="228600" indent="-228600">
              <a:buFont typeface="Arial" panose="020B0604020202020204" pitchFamily="34" charset="0"/>
              <a:buChar char="•"/>
            </a:pPr>
            <a:endParaRPr lang="en-US" sz="960" dirty="0"/>
          </a:p>
          <a:p>
            <a:pPr marL="228600" indent="-228600">
              <a:buFont typeface="Arial" panose="020B0604020202020204" pitchFamily="34" charset="0"/>
              <a:buChar char="•"/>
            </a:pPr>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11</a:t>
            </a:fld>
            <a:endParaRPr lang="en-US">
              <a:solidFill>
                <a:srgbClr val="617D78"/>
              </a:solidFill>
            </a:endParaRPr>
          </a:p>
        </p:txBody>
      </p:sp>
      <p:sp>
        <p:nvSpPr>
          <p:cNvPr id="3" name="Date Placeholder 2"/>
          <p:cNvSpPr>
            <a:spLocks noGrp="1"/>
          </p:cNvSpPr>
          <p:nvPr>
            <p:ph type="dt" sz="half" idx="10"/>
          </p:nvPr>
        </p:nvSpPr>
        <p:spPr/>
        <p:txBody>
          <a:bodyPr/>
          <a:lstStyle/>
          <a:p>
            <a:r>
              <a:rPr lang="en-US" sz="800" smtClean="0">
                <a:solidFill>
                  <a:prstClr val="black"/>
                </a:solidFill>
              </a:rPr>
              <a:t>July 2016</a:t>
            </a:r>
            <a:endParaRPr lang="en-US" sz="800" dirty="0">
              <a:solidFill>
                <a:prstClr val="black"/>
              </a:solidFill>
            </a:endParaRPr>
          </a:p>
        </p:txBody>
      </p:sp>
      <p:cxnSp>
        <p:nvCxnSpPr>
          <p:cNvPr id="7" name="Straight Connector 6"/>
          <p:cNvCxnSpPr/>
          <p:nvPr/>
        </p:nvCxnSpPr>
        <p:spPr>
          <a:xfrm flipV="1">
            <a:off x="2816168" y="2202181"/>
            <a:ext cx="3233" cy="325304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259011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492035" y="2133600"/>
            <a:ext cx="6270171" cy="3657600"/>
          </a:xfrm>
          <a:prstGeom prst="rect">
            <a:avLst/>
          </a:prstGeom>
        </p:spPr>
      </p:pic>
      <p:sp>
        <p:nvSpPr>
          <p:cNvPr id="2" name="Title 1"/>
          <p:cNvSpPr>
            <a:spLocks noGrp="1"/>
          </p:cNvSpPr>
          <p:nvPr>
            <p:ph type="title"/>
          </p:nvPr>
        </p:nvSpPr>
        <p:spPr/>
        <p:txBody>
          <a:bodyPr/>
          <a:lstStyle/>
          <a:p>
            <a:pPr algn="l"/>
            <a:r>
              <a:rPr lang="en-US" dirty="0" smtClean="0"/>
              <a:t>Measurement Results: Bay Area Enterprise (Channel 44+)</a:t>
            </a:r>
            <a:endParaRPr lang="en-US" dirty="0"/>
          </a:p>
        </p:txBody>
      </p:sp>
      <p:sp>
        <p:nvSpPr>
          <p:cNvPr id="6" name="Text Placeholder 5"/>
          <p:cNvSpPr>
            <a:spLocks noGrp="1"/>
          </p:cNvSpPr>
          <p:nvPr>
            <p:ph type="body" sz="half" idx="2"/>
          </p:nvPr>
        </p:nvSpPr>
        <p:spPr>
          <a:xfrm>
            <a:off x="6858000" y="1981200"/>
            <a:ext cx="2375027" cy="4876800"/>
          </a:xfrm>
        </p:spPr>
        <p:txBody>
          <a:bodyPr/>
          <a:lstStyle/>
          <a:p>
            <a:pPr>
              <a:lnSpc>
                <a:spcPct val="50000"/>
              </a:lnSpc>
            </a:pPr>
            <a:r>
              <a:rPr lang="en-US" sz="960" dirty="0"/>
              <a:t>Duration:  14 min</a:t>
            </a:r>
          </a:p>
          <a:p>
            <a:pPr>
              <a:lnSpc>
                <a:spcPct val="50000"/>
              </a:lnSpc>
            </a:pPr>
            <a:r>
              <a:rPr lang="en-US" sz="960" dirty="0"/>
              <a:t>Noise floor: -92dBm</a:t>
            </a:r>
          </a:p>
          <a:p>
            <a:pPr>
              <a:lnSpc>
                <a:spcPct val="50000"/>
              </a:lnSpc>
            </a:pPr>
            <a:endParaRPr lang="en-US" sz="960" dirty="0"/>
          </a:p>
          <a:p>
            <a:pPr>
              <a:lnSpc>
                <a:spcPct val="50000"/>
              </a:lnSpc>
            </a:pPr>
            <a:r>
              <a:rPr lang="en-US" sz="960" dirty="0" err="1"/>
              <a:t>MyBSSID</a:t>
            </a:r>
            <a:r>
              <a:rPr lang="en-US" sz="960" dirty="0"/>
              <a:t> Count: 3</a:t>
            </a:r>
          </a:p>
          <a:p>
            <a:pPr>
              <a:lnSpc>
                <a:spcPct val="50000"/>
              </a:lnSpc>
            </a:pPr>
            <a:r>
              <a:rPr lang="en-US" sz="960" dirty="0"/>
              <a:t>OBSSID Count: 32</a:t>
            </a:r>
          </a:p>
          <a:p>
            <a:pPr>
              <a:lnSpc>
                <a:spcPct val="50000"/>
              </a:lnSpc>
            </a:pPr>
            <a:r>
              <a:rPr lang="en-US" sz="960" dirty="0"/>
              <a:t>My STA Count: 89</a:t>
            </a:r>
          </a:p>
          <a:p>
            <a:pPr>
              <a:lnSpc>
                <a:spcPct val="50000"/>
              </a:lnSpc>
            </a:pPr>
            <a:r>
              <a:rPr lang="en-US" sz="960" dirty="0"/>
              <a:t>OBSS STA Count: 199</a:t>
            </a:r>
          </a:p>
          <a:p>
            <a:pPr>
              <a:lnSpc>
                <a:spcPct val="50000"/>
              </a:lnSpc>
            </a:pPr>
            <a:endParaRPr lang="en-US" sz="960" dirty="0"/>
          </a:p>
          <a:p>
            <a:pPr>
              <a:lnSpc>
                <a:spcPct val="50000"/>
              </a:lnSpc>
            </a:pPr>
            <a:r>
              <a:rPr lang="en-US" sz="960" dirty="0"/>
              <a:t>Packets Captured:</a:t>
            </a:r>
          </a:p>
          <a:p>
            <a:pPr lvl="1">
              <a:lnSpc>
                <a:spcPct val="50000"/>
              </a:lnSpc>
            </a:pPr>
            <a:r>
              <a:rPr lang="en-US" sz="960" dirty="0" err="1"/>
              <a:t>MyBSS</a:t>
            </a:r>
            <a:r>
              <a:rPr lang="en-US" sz="960" dirty="0"/>
              <a:t>: 2,653.603</a:t>
            </a:r>
          </a:p>
          <a:p>
            <a:pPr lvl="1">
              <a:lnSpc>
                <a:spcPct val="50000"/>
              </a:lnSpc>
            </a:pPr>
            <a:r>
              <a:rPr lang="en-US" sz="960" dirty="0"/>
              <a:t>OBSS: 1,666,859</a:t>
            </a:r>
          </a:p>
          <a:p>
            <a:pPr lvl="1">
              <a:lnSpc>
                <a:spcPct val="50000"/>
              </a:lnSpc>
            </a:pPr>
            <a:r>
              <a:rPr lang="en-US" sz="960" dirty="0"/>
              <a:t>Total: 4,320,462</a:t>
            </a:r>
          </a:p>
          <a:p>
            <a:pPr>
              <a:lnSpc>
                <a:spcPct val="50000"/>
              </a:lnSpc>
            </a:pPr>
            <a:endParaRPr lang="en-US" sz="960" dirty="0"/>
          </a:p>
          <a:p>
            <a:pPr>
              <a:lnSpc>
                <a:spcPct val="50000"/>
              </a:lnSpc>
            </a:pPr>
            <a:r>
              <a:rPr lang="en-US" sz="960" dirty="0"/>
              <a:t>Traffic below -72dBm:</a:t>
            </a:r>
          </a:p>
          <a:p>
            <a:pPr lvl="1">
              <a:lnSpc>
                <a:spcPct val="50000"/>
              </a:lnSpc>
            </a:pPr>
            <a:r>
              <a:rPr lang="en-US" sz="960" dirty="0" err="1"/>
              <a:t>MyBSS</a:t>
            </a:r>
            <a:r>
              <a:rPr lang="en-US" sz="960" dirty="0"/>
              <a:t>: 10%</a:t>
            </a:r>
          </a:p>
          <a:p>
            <a:pPr lvl="1">
              <a:lnSpc>
                <a:spcPct val="50000"/>
              </a:lnSpc>
            </a:pPr>
            <a:r>
              <a:rPr lang="en-US" sz="960" dirty="0"/>
              <a:t>OBSS: 99%</a:t>
            </a:r>
          </a:p>
          <a:p>
            <a:pPr lvl="1">
              <a:lnSpc>
                <a:spcPct val="50000"/>
              </a:lnSpc>
            </a:pPr>
            <a:r>
              <a:rPr lang="en-US" sz="960" dirty="0" err="1"/>
              <a:t>MyBSS+OBSS</a:t>
            </a:r>
            <a:r>
              <a:rPr lang="en-US" sz="960" dirty="0"/>
              <a:t>: 45%</a:t>
            </a:r>
          </a:p>
          <a:p>
            <a:endParaRPr lang="en-US" sz="960" dirty="0"/>
          </a:p>
          <a:p>
            <a:pPr marL="228600" indent="-228600">
              <a:buFont typeface="Arial" panose="020B0604020202020204" pitchFamily="34" charset="0"/>
              <a:buChar char="•"/>
            </a:pPr>
            <a:endParaRPr lang="en-US" sz="960" dirty="0"/>
          </a:p>
          <a:p>
            <a:pPr marL="228600" indent="-228600">
              <a:buFont typeface="Arial" panose="020B0604020202020204" pitchFamily="34" charset="0"/>
              <a:buChar char="•"/>
            </a:pPr>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12</a:t>
            </a:fld>
            <a:endParaRPr lang="en-US">
              <a:solidFill>
                <a:srgbClr val="617D78"/>
              </a:solidFill>
            </a:endParaRPr>
          </a:p>
        </p:txBody>
      </p:sp>
      <p:sp>
        <p:nvSpPr>
          <p:cNvPr id="3" name="Date Placeholder 2"/>
          <p:cNvSpPr>
            <a:spLocks noGrp="1"/>
          </p:cNvSpPr>
          <p:nvPr>
            <p:ph type="dt" sz="half" idx="10"/>
          </p:nvPr>
        </p:nvSpPr>
        <p:spPr/>
        <p:txBody>
          <a:bodyPr/>
          <a:lstStyle/>
          <a:p>
            <a:r>
              <a:rPr lang="en-US" sz="800" smtClean="0">
                <a:solidFill>
                  <a:prstClr val="black"/>
                </a:solidFill>
              </a:rPr>
              <a:t>July 2016</a:t>
            </a:r>
            <a:endParaRPr lang="en-US" sz="800" dirty="0">
              <a:solidFill>
                <a:prstClr val="black"/>
              </a:solidFill>
            </a:endParaRPr>
          </a:p>
        </p:txBody>
      </p:sp>
      <p:cxnSp>
        <p:nvCxnSpPr>
          <p:cNvPr id="8" name="Straight Connector 7"/>
          <p:cNvCxnSpPr/>
          <p:nvPr/>
        </p:nvCxnSpPr>
        <p:spPr>
          <a:xfrm flipV="1">
            <a:off x="2811088" y="2133600"/>
            <a:ext cx="8312" cy="332162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175968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512035" y="2133600"/>
            <a:ext cx="6230170" cy="3657600"/>
          </a:xfrm>
          <a:prstGeom prst="rect">
            <a:avLst/>
          </a:prstGeom>
        </p:spPr>
      </p:pic>
      <p:sp>
        <p:nvSpPr>
          <p:cNvPr id="2" name="Title 1"/>
          <p:cNvSpPr>
            <a:spLocks noGrp="1"/>
          </p:cNvSpPr>
          <p:nvPr>
            <p:ph type="title"/>
          </p:nvPr>
        </p:nvSpPr>
        <p:spPr/>
        <p:txBody>
          <a:bodyPr/>
          <a:lstStyle/>
          <a:p>
            <a:pPr algn="l"/>
            <a:r>
              <a:rPr lang="en-US" dirty="0" smtClean="0"/>
              <a:t>Measurement Results: Bay Area Enterprise (Channel 52+)</a:t>
            </a:r>
            <a:endParaRPr lang="en-US" dirty="0"/>
          </a:p>
        </p:txBody>
      </p:sp>
      <p:sp>
        <p:nvSpPr>
          <p:cNvPr id="6" name="Text Placeholder 5"/>
          <p:cNvSpPr>
            <a:spLocks noGrp="1"/>
          </p:cNvSpPr>
          <p:nvPr>
            <p:ph type="body" sz="half" idx="2"/>
          </p:nvPr>
        </p:nvSpPr>
        <p:spPr>
          <a:xfrm>
            <a:off x="6858000" y="1981200"/>
            <a:ext cx="2375027" cy="4876800"/>
          </a:xfrm>
        </p:spPr>
        <p:txBody>
          <a:bodyPr/>
          <a:lstStyle/>
          <a:p>
            <a:pPr>
              <a:lnSpc>
                <a:spcPct val="50000"/>
              </a:lnSpc>
            </a:pPr>
            <a:r>
              <a:rPr lang="en-US" sz="960" dirty="0"/>
              <a:t>Duration:  15 min</a:t>
            </a:r>
          </a:p>
          <a:p>
            <a:pPr>
              <a:lnSpc>
                <a:spcPct val="50000"/>
              </a:lnSpc>
            </a:pPr>
            <a:r>
              <a:rPr lang="en-US" sz="960" dirty="0"/>
              <a:t>Noise floor: -92dBm</a:t>
            </a:r>
          </a:p>
          <a:p>
            <a:pPr>
              <a:lnSpc>
                <a:spcPct val="50000"/>
              </a:lnSpc>
            </a:pPr>
            <a:endParaRPr lang="en-US" sz="960" dirty="0"/>
          </a:p>
          <a:p>
            <a:pPr>
              <a:lnSpc>
                <a:spcPct val="50000"/>
              </a:lnSpc>
            </a:pPr>
            <a:r>
              <a:rPr lang="en-US" sz="960" dirty="0" err="1"/>
              <a:t>MyBSSID</a:t>
            </a:r>
            <a:r>
              <a:rPr lang="en-US" sz="960" dirty="0"/>
              <a:t> Count: 3</a:t>
            </a:r>
          </a:p>
          <a:p>
            <a:pPr>
              <a:lnSpc>
                <a:spcPct val="50000"/>
              </a:lnSpc>
            </a:pPr>
            <a:r>
              <a:rPr lang="en-US" sz="960" dirty="0"/>
              <a:t>OBSSID Count: 24</a:t>
            </a:r>
          </a:p>
          <a:p>
            <a:pPr>
              <a:lnSpc>
                <a:spcPct val="50000"/>
              </a:lnSpc>
            </a:pPr>
            <a:r>
              <a:rPr lang="en-US" sz="960" dirty="0"/>
              <a:t>My STA Count: 30</a:t>
            </a:r>
          </a:p>
          <a:p>
            <a:pPr>
              <a:lnSpc>
                <a:spcPct val="50000"/>
              </a:lnSpc>
            </a:pPr>
            <a:r>
              <a:rPr lang="en-US" sz="960" dirty="0"/>
              <a:t>OBSS STA Count: 101</a:t>
            </a:r>
          </a:p>
          <a:p>
            <a:pPr>
              <a:lnSpc>
                <a:spcPct val="50000"/>
              </a:lnSpc>
            </a:pPr>
            <a:endParaRPr lang="en-US" sz="960" dirty="0"/>
          </a:p>
          <a:p>
            <a:pPr>
              <a:lnSpc>
                <a:spcPct val="50000"/>
              </a:lnSpc>
            </a:pPr>
            <a:r>
              <a:rPr lang="en-US" sz="960" dirty="0"/>
              <a:t>Packets Captured:</a:t>
            </a:r>
          </a:p>
          <a:p>
            <a:pPr lvl="1">
              <a:lnSpc>
                <a:spcPct val="50000"/>
              </a:lnSpc>
            </a:pPr>
            <a:r>
              <a:rPr lang="en-US" sz="960" dirty="0" err="1"/>
              <a:t>MyBSS</a:t>
            </a:r>
            <a:r>
              <a:rPr lang="en-US" sz="960" dirty="0"/>
              <a:t>: 1,478,798</a:t>
            </a:r>
          </a:p>
          <a:p>
            <a:pPr lvl="1">
              <a:lnSpc>
                <a:spcPct val="50000"/>
              </a:lnSpc>
            </a:pPr>
            <a:r>
              <a:rPr lang="en-US" sz="960" dirty="0"/>
              <a:t>OBSS: 2,361,358</a:t>
            </a:r>
          </a:p>
          <a:p>
            <a:pPr lvl="1">
              <a:lnSpc>
                <a:spcPct val="50000"/>
              </a:lnSpc>
            </a:pPr>
            <a:r>
              <a:rPr lang="en-US" sz="960" dirty="0"/>
              <a:t>Total: 3,840,156</a:t>
            </a:r>
          </a:p>
          <a:p>
            <a:pPr>
              <a:lnSpc>
                <a:spcPct val="50000"/>
              </a:lnSpc>
            </a:pPr>
            <a:endParaRPr lang="en-US" sz="960" dirty="0"/>
          </a:p>
          <a:p>
            <a:pPr>
              <a:lnSpc>
                <a:spcPct val="50000"/>
              </a:lnSpc>
            </a:pPr>
            <a:r>
              <a:rPr lang="en-US" sz="960" dirty="0"/>
              <a:t>Traffic below -72dBm:</a:t>
            </a:r>
          </a:p>
          <a:p>
            <a:pPr lvl="1">
              <a:lnSpc>
                <a:spcPct val="50000"/>
              </a:lnSpc>
            </a:pPr>
            <a:r>
              <a:rPr lang="en-US" sz="960" dirty="0" err="1"/>
              <a:t>MyBSS</a:t>
            </a:r>
            <a:r>
              <a:rPr lang="en-US" sz="960" dirty="0"/>
              <a:t>: 5.5%</a:t>
            </a:r>
          </a:p>
          <a:p>
            <a:pPr lvl="1">
              <a:lnSpc>
                <a:spcPct val="50000"/>
              </a:lnSpc>
            </a:pPr>
            <a:r>
              <a:rPr lang="en-US" sz="960" dirty="0"/>
              <a:t>OBSS: 97%</a:t>
            </a:r>
          </a:p>
          <a:p>
            <a:pPr lvl="1">
              <a:lnSpc>
                <a:spcPct val="50000"/>
              </a:lnSpc>
            </a:pPr>
            <a:r>
              <a:rPr lang="en-US" sz="960" dirty="0" err="1"/>
              <a:t>MyBSS+OBSS</a:t>
            </a:r>
            <a:r>
              <a:rPr lang="en-US" sz="960" dirty="0"/>
              <a:t>: 62%</a:t>
            </a:r>
          </a:p>
          <a:p>
            <a:endParaRPr lang="en-US" sz="960" dirty="0"/>
          </a:p>
          <a:p>
            <a:pPr marL="228600" indent="-228600">
              <a:buFont typeface="Arial" panose="020B0604020202020204" pitchFamily="34" charset="0"/>
              <a:buChar char="•"/>
            </a:pPr>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13</a:t>
            </a:fld>
            <a:endParaRPr lang="en-US">
              <a:solidFill>
                <a:srgbClr val="617D78"/>
              </a:solidFill>
            </a:endParaRPr>
          </a:p>
        </p:txBody>
      </p:sp>
      <p:sp>
        <p:nvSpPr>
          <p:cNvPr id="3" name="Date Placeholder 2"/>
          <p:cNvSpPr>
            <a:spLocks noGrp="1"/>
          </p:cNvSpPr>
          <p:nvPr>
            <p:ph type="dt" sz="half" idx="10"/>
          </p:nvPr>
        </p:nvSpPr>
        <p:spPr/>
        <p:txBody>
          <a:bodyPr/>
          <a:lstStyle/>
          <a:p>
            <a:r>
              <a:rPr lang="en-US" sz="800" smtClean="0">
                <a:solidFill>
                  <a:prstClr val="black"/>
                </a:solidFill>
              </a:rPr>
              <a:t>July 2016</a:t>
            </a:r>
            <a:endParaRPr lang="en-US" sz="800" dirty="0">
              <a:solidFill>
                <a:prstClr val="black"/>
              </a:solidFill>
            </a:endParaRPr>
          </a:p>
        </p:txBody>
      </p:sp>
      <p:cxnSp>
        <p:nvCxnSpPr>
          <p:cNvPr id="7" name="Straight Connector 6"/>
          <p:cNvCxnSpPr/>
          <p:nvPr/>
        </p:nvCxnSpPr>
        <p:spPr>
          <a:xfrm flipH="1" flipV="1">
            <a:off x="2811781" y="2209800"/>
            <a:ext cx="6927" cy="324796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1946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512035" y="2133600"/>
            <a:ext cx="6230170" cy="3657600"/>
          </a:xfrm>
          <a:prstGeom prst="rect">
            <a:avLst/>
          </a:prstGeom>
        </p:spPr>
      </p:pic>
      <p:sp>
        <p:nvSpPr>
          <p:cNvPr id="2" name="Title 1"/>
          <p:cNvSpPr>
            <a:spLocks noGrp="1"/>
          </p:cNvSpPr>
          <p:nvPr>
            <p:ph type="title"/>
          </p:nvPr>
        </p:nvSpPr>
        <p:spPr/>
        <p:txBody>
          <a:bodyPr/>
          <a:lstStyle/>
          <a:p>
            <a:pPr algn="l"/>
            <a:r>
              <a:rPr lang="en-US" dirty="0" smtClean="0"/>
              <a:t>Measurement Results: Bay Area Enterprise (Channel 108+)</a:t>
            </a:r>
            <a:endParaRPr lang="en-US" dirty="0"/>
          </a:p>
        </p:txBody>
      </p:sp>
      <p:sp>
        <p:nvSpPr>
          <p:cNvPr id="6" name="Text Placeholder 5"/>
          <p:cNvSpPr>
            <a:spLocks noGrp="1"/>
          </p:cNvSpPr>
          <p:nvPr>
            <p:ph type="body" sz="half" idx="2"/>
          </p:nvPr>
        </p:nvSpPr>
        <p:spPr>
          <a:xfrm>
            <a:off x="6858000" y="1981200"/>
            <a:ext cx="2375027" cy="4876800"/>
          </a:xfrm>
        </p:spPr>
        <p:txBody>
          <a:bodyPr/>
          <a:lstStyle/>
          <a:p>
            <a:pPr>
              <a:lnSpc>
                <a:spcPct val="50000"/>
              </a:lnSpc>
            </a:pPr>
            <a:r>
              <a:rPr lang="en-US" sz="960" dirty="0"/>
              <a:t>Duration:  16 min</a:t>
            </a:r>
          </a:p>
          <a:p>
            <a:pPr>
              <a:lnSpc>
                <a:spcPct val="50000"/>
              </a:lnSpc>
            </a:pPr>
            <a:r>
              <a:rPr lang="en-US" sz="960" dirty="0"/>
              <a:t>Noise floor: -92dBm</a:t>
            </a:r>
          </a:p>
          <a:p>
            <a:pPr>
              <a:lnSpc>
                <a:spcPct val="50000"/>
              </a:lnSpc>
            </a:pPr>
            <a:endParaRPr lang="en-US" sz="960" dirty="0"/>
          </a:p>
          <a:p>
            <a:pPr>
              <a:lnSpc>
                <a:spcPct val="50000"/>
              </a:lnSpc>
            </a:pPr>
            <a:r>
              <a:rPr lang="en-US" sz="960" dirty="0" err="1"/>
              <a:t>MyBSSID</a:t>
            </a:r>
            <a:r>
              <a:rPr lang="en-US" sz="960" dirty="0"/>
              <a:t> Count: 3</a:t>
            </a:r>
          </a:p>
          <a:p>
            <a:pPr>
              <a:lnSpc>
                <a:spcPct val="50000"/>
              </a:lnSpc>
            </a:pPr>
            <a:r>
              <a:rPr lang="en-US" sz="960" dirty="0"/>
              <a:t>OBSSID Count: 38</a:t>
            </a:r>
          </a:p>
          <a:p>
            <a:pPr>
              <a:lnSpc>
                <a:spcPct val="50000"/>
              </a:lnSpc>
            </a:pPr>
            <a:r>
              <a:rPr lang="en-US" sz="960" dirty="0"/>
              <a:t>My STA Count: 67</a:t>
            </a:r>
          </a:p>
          <a:p>
            <a:pPr>
              <a:lnSpc>
                <a:spcPct val="50000"/>
              </a:lnSpc>
            </a:pPr>
            <a:r>
              <a:rPr lang="en-US" sz="960" dirty="0"/>
              <a:t>OBSS STA Count: 267</a:t>
            </a:r>
          </a:p>
          <a:p>
            <a:pPr>
              <a:lnSpc>
                <a:spcPct val="50000"/>
              </a:lnSpc>
            </a:pPr>
            <a:endParaRPr lang="en-US" sz="960" dirty="0"/>
          </a:p>
          <a:p>
            <a:pPr>
              <a:lnSpc>
                <a:spcPct val="50000"/>
              </a:lnSpc>
            </a:pPr>
            <a:r>
              <a:rPr lang="en-US" sz="960" dirty="0"/>
              <a:t>Packets Captured:</a:t>
            </a:r>
          </a:p>
          <a:p>
            <a:pPr lvl="1">
              <a:lnSpc>
                <a:spcPct val="50000"/>
              </a:lnSpc>
            </a:pPr>
            <a:r>
              <a:rPr lang="en-US" sz="960" dirty="0" err="1"/>
              <a:t>MyBSS</a:t>
            </a:r>
            <a:r>
              <a:rPr lang="en-US" sz="960" dirty="0"/>
              <a:t>: 1,809,392</a:t>
            </a:r>
          </a:p>
          <a:p>
            <a:pPr lvl="1">
              <a:lnSpc>
                <a:spcPct val="50000"/>
              </a:lnSpc>
            </a:pPr>
            <a:r>
              <a:rPr lang="en-US" sz="960" dirty="0"/>
              <a:t>OBSS: 3,660,724</a:t>
            </a:r>
          </a:p>
          <a:p>
            <a:pPr lvl="1">
              <a:lnSpc>
                <a:spcPct val="50000"/>
              </a:lnSpc>
            </a:pPr>
            <a:r>
              <a:rPr lang="en-US" sz="960" dirty="0"/>
              <a:t>Total: 5,470,116</a:t>
            </a:r>
          </a:p>
          <a:p>
            <a:pPr>
              <a:lnSpc>
                <a:spcPct val="50000"/>
              </a:lnSpc>
            </a:pPr>
            <a:endParaRPr lang="en-US" sz="960" dirty="0"/>
          </a:p>
          <a:p>
            <a:pPr>
              <a:lnSpc>
                <a:spcPct val="50000"/>
              </a:lnSpc>
            </a:pPr>
            <a:r>
              <a:rPr lang="en-US" sz="960" dirty="0"/>
              <a:t>Traffic below -72dBm:</a:t>
            </a:r>
          </a:p>
          <a:p>
            <a:pPr lvl="1">
              <a:lnSpc>
                <a:spcPct val="50000"/>
              </a:lnSpc>
            </a:pPr>
            <a:r>
              <a:rPr lang="en-US" sz="960" dirty="0" err="1"/>
              <a:t>MyBSS</a:t>
            </a:r>
            <a:r>
              <a:rPr lang="en-US" sz="960" dirty="0"/>
              <a:t>: 1.4%</a:t>
            </a:r>
          </a:p>
          <a:p>
            <a:pPr lvl="1">
              <a:lnSpc>
                <a:spcPct val="50000"/>
              </a:lnSpc>
            </a:pPr>
            <a:r>
              <a:rPr lang="en-US" sz="960" dirty="0"/>
              <a:t>OBSS: 32%</a:t>
            </a:r>
          </a:p>
          <a:p>
            <a:pPr lvl="1">
              <a:lnSpc>
                <a:spcPct val="50000"/>
              </a:lnSpc>
            </a:pPr>
            <a:r>
              <a:rPr lang="en-US" sz="960" dirty="0" err="1"/>
              <a:t>MyBSS+OBSS</a:t>
            </a:r>
            <a:r>
              <a:rPr lang="en-US" sz="960" dirty="0"/>
              <a:t>: 22%</a:t>
            </a:r>
          </a:p>
          <a:p>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14</a:t>
            </a:fld>
            <a:endParaRPr lang="en-US">
              <a:solidFill>
                <a:srgbClr val="617D78"/>
              </a:solidFill>
            </a:endParaRPr>
          </a:p>
        </p:txBody>
      </p:sp>
      <p:sp>
        <p:nvSpPr>
          <p:cNvPr id="3" name="Date Placeholder 2"/>
          <p:cNvSpPr>
            <a:spLocks noGrp="1"/>
          </p:cNvSpPr>
          <p:nvPr>
            <p:ph type="dt" sz="half" idx="10"/>
          </p:nvPr>
        </p:nvSpPr>
        <p:spPr/>
        <p:txBody>
          <a:bodyPr/>
          <a:lstStyle/>
          <a:p>
            <a:r>
              <a:rPr lang="en-US" sz="800" smtClean="0">
                <a:solidFill>
                  <a:prstClr val="black"/>
                </a:solidFill>
              </a:rPr>
              <a:t>July 2016</a:t>
            </a:r>
            <a:endParaRPr lang="en-US" sz="800" dirty="0">
              <a:solidFill>
                <a:prstClr val="black"/>
              </a:solidFill>
            </a:endParaRPr>
          </a:p>
        </p:txBody>
      </p:sp>
      <p:cxnSp>
        <p:nvCxnSpPr>
          <p:cNvPr id="8" name="Straight Connector 7"/>
          <p:cNvCxnSpPr/>
          <p:nvPr/>
        </p:nvCxnSpPr>
        <p:spPr>
          <a:xfrm flipH="1" flipV="1">
            <a:off x="2819400" y="2202180"/>
            <a:ext cx="0" cy="324796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18151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512035" y="2133600"/>
            <a:ext cx="6230170" cy="3657600"/>
          </a:xfrm>
          <a:prstGeom prst="rect">
            <a:avLst/>
          </a:prstGeom>
        </p:spPr>
      </p:pic>
      <p:sp>
        <p:nvSpPr>
          <p:cNvPr id="2" name="Title 1"/>
          <p:cNvSpPr>
            <a:spLocks noGrp="1"/>
          </p:cNvSpPr>
          <p:nvPr>
            <p:ph type="title"/>
          </p:nvPr>
        </p:nvSpPr>
        <p:spPr/>
        <p:txBody>
          <a:bodyPr/>
          <a:lstStyle/>
          <a:p>
            <a:pPr algn="l"/>
            <a:r>
              <a:rPr lang="en-US" dirty="0" smtClean="0"/>
              <a:t>Measurement Results: Bay Area Enterprise (Channel 157+)</a:t>
            </a:r>
            <a:endParaRPr lang="en-US" dirty="0"/>
          </a:p>
        </p:txBody>
      </p:sp>
      <p:sp>
        <p:nvSpPr>
          <p:cNvPr id="6" name="Text Placeholder 5"/>
          <p:cNvSpPr>
            <a:spLocks noGrp="1"/>
          </p:cNvSpPr>
          <p:nvPr>
            <p:ph type="body" sz="half" idx="2"/>
          </p:nvPr>
        </p:nvSpPr>
        <p:spPr>
          <a:xfrm>
            <a:off x="6858000" y="1981200"/>
            <a:ext cx="2375027" cy="4876800"/>
          </a:xfrm>
        </p:spPr>
        <p:txBody>
          <a:bodyPr/>
          <a:lstStyle/>
          <a:p>
            <a:pPr>
              <a:lnSpc>
                <a:spcPct val="50000"/>
              </a:lnSpc>
            </a:pPr>
            <a:r>
              <a:rPr lang="en-US" sz="960" dirty="0"/>
              <a:t>Duration:  16 min</a:t>
            </a:r>
          </a:p>
          <a:p>
            <a:pPr>
              <a:lnSpc>
                <a:spcPct val="50000"/>
              </a:lnSpc>
            </a:pPr>
            <a:r>
              <a:rPr lang="en-US" sz="960" dirty="0"/>
              <a:t>Noise floor: -92dBm</a:t>
            </a:r>
          </a:p>
          <a:p>
            <a:pPr>
              <a:lnSpc>
                <a:spcPct val="50000"/>
              </a:lnSpc>
            </a:pPr>
            <a:endParaRPr lang="en-US" sz="960" dirty="0"/>
          </a:p>
          <a:p>
            <a:pPr>
              <a:lnSpc>
                <a:spcPct val="50000"/>
              </a:lnSpc>
            </a:pPr>
            <a:r>
              <a:rPr lang="en-US" sz="960" dirty="0" err="1"/>
              <a:t>MyBSSID</a:t>
            </a:r>
            <a:r>
              <a:rPr lang="en-US" sz="960" dirty="0"/>
              <a:t> Count: 3</a:t>
            </a:r>
          </a:p>
          <a:p>
            <a:pPr>
              <a:lnSpc>
                <a:spcPct val="50000"/>
              </a:lnSpc>
            </a:pPr>
            <a:r>
              <a:rPr lang="en-US" sz="960" dirty="0"/>
              <a:t>OBSSID Count: 54</a:t>
            </a:r>
          </a:p>
          <a:p>
            <a:pPr>
              <a:lnSpc>
                <a:spcPct val="50000"/>
              </a:lnSpc>
            </a:pPr>
            <a:r>
              <a:rPr lang="en-US" sz="960" dirty="0"/>
              <a:t>My STA Count: 63</a:t>
            </a:r>
          </a:p>
          <a:p>
            <a:pPr>
              <a:lnSpc>
                <a:spcPct val="50000"/>
              </a:lnSpc>
            </a:pPr>
            <a:r>
              <a:rPr lang="en-US" sz="960" dirty="0"/>
              <a:t>OBSS STA Count: 250</a:t>
            </a:r>
          </a:p>
          <a:p>
            <a:pPr>
              <a:lnSpc>
                <a:spcPct val="50000"/>
              </a:lnSpc>
            </a:pPr>
            <a:endParaRPr lang="en-US" sz="960" dirty="0"/>
          </a:p>
          <a:p>
            <a:pPr>
              <a:lnSpc>
                <a:spcPct val="50000"/>
              </a:lnSpc>
            </a:pPr>
            <a:r>
              <a:rPr lang="en-US" sz="960" dirty="0"/>
              <a:t>Packets Captured:</a:t>
            </a:r>
          </a:p>
          <a:p>
            <a:pPr lvl="1">
              <a:lnSpc>
                <a:spcPct val="50000"/>
              </a:lnSpc>
            </a:pPr>
            <a:r>
              <a:rPr lang="en-US" sz="960" dirty="0" err="1"/>
              <a:t>MyBSS</a:t>
            </a:r>
            <a:r>
              <a:rPr lang="en-US" sz="960" dirty="0"/>
              <a:t>: 2,652,961</a:t>
            </a:r>
          </a:p>
          <a:p>
            <a:pPr lvl="1">
              <a:lnSpc>
                <a:spcPct val="50000"/>
              </a:lnSpc>
            </a:pPr>
            <a:r>
              <a:rPr lang="en-US" sz="960" dirty="0"/>
              <a:t>OBSS: 1,380,848</a:t>
            </a:r>
          </a:p>
          <a:p>
            <a:pPr lvl="1">
              <a:lnSpc>
                <a:spcPct val="50000"/>
              </a:lnSpc>
            </a:pPr>
            <a:r>
              <a:rPr lang="en-US" sz="960" dirty="0"/>
              <a:t>Total: 4,033,809</a:t>
            </a:r>
          </a:p>
          <a:p>
            <a:pPr>
              <a:lnSpc>
                <a:spcPct val="50000"/>
              </a:lnSpc>
            </a:pPr>
            <a:endParaRPr lang="en-US" sz="960" dirty="0"/>
          </a:p>
          <a:p>
            <a:pPr>
              <a:lnSpc>
                <a:spcPct val="50000"/>
              </a:lnSpc>
            </a:pPr>
            <a:r>
              <a:rPr lang="en-US" sz="960" dirty="0"/>
              <a:t>Traffic below -72dBm:</a:t>
            </a:r>
          </a:p>
          <a:p>
            <a:pPr lvl="1">
              <a:lnSpc>
                <a:spcPct val="50000"/>
              </a:lnSpc>
            </a:pPr>
            <a:r>
              <a:rPr lang="en-US" sz="960" dirty="0" err="1"/>
              <a:t>MyBSS</a:t>
            </a:r>
            <a:r>
              <a:rPr lang="en-US" sz="960" dirty="0"/>
              <a:t>: 0.8%</a:t>
            </a:r>
          </a:p>
          <a:p>
            <a:pPr lvl="1">
              <a:lnSpc>
                <a:spcPct val="50000"/>
              </a:lnSpc>
            </a:pPr>
            <a:r>
              <a:rPr lang="en-US" sz="960" dirty="0"/>
              <a:t>OBSS: 99%</a:t>
            </a:r>
          </a:p>
          <a:p>
            <a:pPr lvl="1">
              <a:lnSpc>
                <a:spcPct val="50000"/>
              </a:lnSpc>
            </a:pPr>
            <a:r>
              <a:rPr lang="en-US" sz="960" dirty="0" err="1"/>
              <a:t>MyBSS+OBSS</a:t>
            </a:r>
            <a:r>
              <a:rPr lang="en-US" sz="960" dirty="0"/>
              <a:t>: 35%</a:t>
            </a:r>
          </a:p>
          <a:p>
            <a:endParaRPr lang="en-US" sz="960" dirty="0"/>
          </a:p>
          <a:p>
            <a:pPr marL="228600" indent="-228600">
              <a:buFont typeface="Arial" panose="020B0604020202020204" pitchFamily="34" charset="0"/>
              <a:buChar char="•"/>
            </a:pPr>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15</a:t>
            </a:fld>
            <a:endParaRPr lang="en-US">
              <a:solidFill>
                <a:srgbClr val="617D78"/>
              </a:solidFill>
            </a:endParaRPr>
          </a:p>
        </p:txBody>
      </p:sp>
      <p:sp>
        <p:nvSpPr>
          <p:cNvPr id="3" name="Date Placeholder 2"/>
          <p:cNvSpPr>
            <a:spLocks noGrp="1"/>
          </p:cNvSpPr>
          <p:nvPr>
            <p:ph type="dt" sz="half" idx="10"/>
          </p:nvPr>
        </p:nvSpPr>
        <p:spPr/>
        <p:txBody>
          <a:bodyPr/>
          <a:lstStyle/>
          <a:p>
            <a:r>
              <a:rPr lang="en-US" sz="800" smtClean="0">
                <a:solidFill>
                  <a:prstClr val="black"/>
                </a:solidFill>
              </a:rPr>
              <a:t>July 2016</a:t>
            </a:r>
            <a:endParaRPr lang="en-US" sz="800" dirty="0">
              <a:solidFill>
                <a:prstClr val="black"/>
              </a:solidFill>
            </a:endParaRPr>
          </a:p>
        </p:txBody>
      </p:sp>
      <p:cxnSp>
        <p:nvCxnSpPr>
          <p:cNvPr id="8" name="Straight Connector 7"/>
          <p:cNvCxnSpPr/>
          <p:nvPr/>
        </p:nvCxnSpPr>
        <p:spPr>
          <a:xfrm flipH="1" flipV="1">
            <a:off x="2811780" y="2217420"/>
            <a:ext cx="0" cy="322764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380263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Indoor </a:t>
            </a:r>
            <a:r>
              <a:rPr lang="en-US" dirty="0" smtClean="0"/>
              <a:t>Enterprise</a:t>
            </a:r>
            <a:endParaRPr lang="en-US" dirty="0"/>
          </a:p>
        </p:txBody>
      </p:sp>
      <p:sp>
        <p:nvSpPr>
          <p:cNvPr id="9" name="Text Placeholder 8"/>
          <p:cNvSpPr>
            <a:spLocks noGrp="1"/>
          </p:cNvSpPr>
          <p:nvPr>
            <p:ph type="body" sz="quarter" idx="14"/>
          </p:nvPr>
        </p:nvSpPr>
        <p:spPr/>
        <p:txBody>
          <a:bodyPr/>
          <a:lstStyle/>
          <a:p>
            <a:pPr algn="ctr"/>
            <a:r>
              <a:rPr lang="en-US" dirty="0" smtClean="0"/>
              <a:t>Microsoft Enterprise </a:t>
            </a:r>
            <a:r>
              <a:rPr lang="en-US" dirty="0" smtClean="0"/>
              <a:t>Network</a:t>
            </a:r>
            <a:endParaRPr lang="en-US" dirty="0"/>
          </a:p>
        </p:txBody>
      </p:sp>
      <p:sp>
        <p:nvSpPr>
          <p:cNvPr id="5" name="Slide Number Placeholder 4"/>
          <p:cNvSpPr>
            <a:spLocks noGrp="1"/>
          </p:cNvSpPr>
          <p:nvPr>
            <p:ph type="sldNum" sz="quarter" idx="12"/>
          </p:nvPr>
        </p:nvSpPr>
        <p:spPr/>
        <p:txBody>
          <a:bodyPr/>
          <a:lstStyle/>
          <a:p>
            <a:fld id="{B016F8AB-BCEA-4347-8BA6-BE776009BC89}" type="slidenum">
              <a:rPr lang="en-US" smtClean="0">
                <a:solidFill>
                  <a:srgbClr val="617D78"/>
                </a:solidFill>
              </a:rPr>
              <a:pPr/>
              <a:t>16</a:t>
            </a:fld>
            <a:endParaRPr lang="en-US">
              <a:solidFill>
                <a:srgbClr val="617D78"/>
              </a:solidFill>
            </a:endParaRPr>
          </a:p>
        </p:txBody>
      </p:sp>
      <p:sp>
        <p:nvSpPr>
          <p:cNvPr id="2" name="Date Placeholder 1"/>
          <p:cNvSpPr>
            <a:spLocks noGrp="1"/>
          </p:cNvSpPr>
          <p:nvPr>
            <p:ph type="dt" sz="half" idx="10"/>
          </p:nvPr>
        </p:nvSpPr>
        <p:spPr/>
        <p:txBody>
          <a:bodyPr/>
          <a:lstStyle/>
          <a:p>
            <a:r>
              <a:rPr lang="en-US" smtClean="0">
                <a:solidFill>
                  <a:prstClr val="black"/>
                </a:solidFill>
              </a:rPr>
              <a:t>July 2016</a:t>
            </a:r>
            <a:endParaRPr lang="en-US">
              <a:solidFill>
                <a:prstClr val="black"/>
              </a:solidFill>
            </a:endParaRPr>
          </a:p>
        </p:txBody>
      </p:sp>
      <p:sp>
        <p:nvSpPr>
          <p:cNvPr id="7" name="Rectangle 6"/>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78813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12035" y="2133600"/>
            <a:ext cx="6230170" cy="3657600"/>
          </a:xfrm>
          <a:prstGeom prst="rect">
            <a:avLst/>
          </a:prstGeom>
        </p:spPr>
      </p:pic>
      <p:sp>
        <p:nvSpPr>
          <p:cNvPr id="2" name="Title 1"/>
          <p:cNvSpPr>
            <a:spLocks noGrp="1"/>
          </p:cNvSpPr>
          <p:nvPr>
            <p:ph type="title"/>
          </p:nvPr>
        </p:nvSpPr>
        <p:spPr/>
        <p:txBody>
          <a:bodyPr/>
          <a:lstStyle/>
          <a:p>
            <a:pPr algn="l"/>
            <a:r>
              <a:rPr lang="en-US" dirty="0" smtClean="0"/>
              <a:t>Measurement Results: </a:t>
            </a:r>
            <a:r>
              <a:rPr lang="en-US" dirty="0" smtClean="0"/>
              <a:t>Microsoft Enterprise Network (</a:t>
            </a:r>
            <a:r>
              <a:rPr lang="en-US" dirty="0" smtClean="0"/>
              <a:t>Channel 149+)</a:t>
            </a:r>
            <a:endParaRPr lang="en-US" dirty="0"/>
          </a:p>
        </p:txBody>
      </p:sp>
      <p:sp>
        <p:nvSpPr>
          <p:cNvPr id="6" name="Text Placeholder 5"/>
          <p:cNvSpPr>
            <a:spLocks noGrp="1"/>
          </p:cNvSpPr>
          <p:nvPr>
            <p:ph type="body" sz="half" idx="2"/>
          </p:nvPr>
        </p:nvSpPr>
        <p:spPr>
          <a:xfrm>
            <a:off x="6888480" y="1981200"/>
            <a:ext cx="2375027" cy="4876800"/>
          </a:xfrm>
        </p:spPr>
        <p:txBody>
          <a:bodyPr/>
          <a:lstStyle/>
          <a:p>
            <a:pPr>
              <a:lnSpc>
                <a:spcPct val="50000"/>
              </a:lnSpc>
            </a:pPr>
            <a:r>
              <a:rPr lang="en-US" sz="960" dirty="0"/>
              <a:t>Duration:  5 min</a:t>
            </a:r>
          </a:p>
          <a:p>
            <a:pPr>
              <a:lnSpc>
                <a:spcPct val="50000"/>
              </a:lnSpc>
            </a:pPr>
            <a:r>
              <a:rPr lang="en-US" sz="960" dirty="0"/>
              <a:t>Noise floor: -97dBm</a:t>
            </a:r>
          </a:p>
          <a:p>
            <a:pPr>
              <a:lnSpc>
                <a:spcPct val="50000"/>
              </a:lnSpc>
            </a:pPr>
            <a:endParaRPr lang="en-US" sz="960" dirty="0"/>
          </a:p>
          <a:p>
            <a:pPr>
              <a:lnSpc>
                <a:spcPct val="50000"/>
              </a:lnSpc>
            </a:pPr>
            <a:r>
              <a:rPr lang="en-US" sz="960" dirty="0" err="1"/>
              <a:t>MyBSSID</a:t>
            </a:r>
            <a:r>
              <a:rPr lang="en-US" sz="960" dirty="0"/>
              <a:t> Count: 3</a:t>
            </a:r>
          </a:p>
          <a:p>
            <a:pPr>
              <a:lnSpc>
                <a:spcPct val="50000"/>
              </a:lnSpc>
            </a:pPr>
            <a:r>
              <a:rPr lang="en-US" sz="960" dirty="0"/>
              <a:t>OBSSID Count: 61</a:t>
            </a:r>
          </a:p>
          <a:p>
            <a:pPr>
              <a:lnSpc>
                <a:spcPct val="50000"/>
              </a:lnSpc>
            </a:pPr>
            <a:r>
              <a:rPr lang="en-US" sz="960" dirty="0"/>
              <a:t>My STA Count: 2</a:t>
            </a:r>
          </a:p>
          <a:p>
            <a:pPr>
              <a:lnSpc>
                <a:spcPct val="50000"/>
              </a:lnSpc>
            </a:pPr>
            <a:r>
              <a:rPr lang="en-US" sz="960" dirty="0"/>
              <a:t>OBSS STA Count: 11</a:t>
            </a:r>
          </a:p>
          <a:p>
            <a:pPr>
              <a:lnSpc>
                <a:spcPct val="50000"/>
              </a:lnSpc>
            </a:pPr>
            <a:endParaRPr lang="en-US" sz="960" dirty="0"/>
          </a:p>
          <a:p>
            <a:pPr>
              <a:lnSpc>
                <a:spcPct val="50000"/>
              </a:lnSpc>
            </a:pPr>
            <a:r>
              <a:rPr lang="en-US" sz="960" dirty="0"/>
              <a:t>Packets Captured:</a:t>
            </a:r>
          </a:p>
          <a:p>
            <a:pPr lvl="1">
              <a:lnSpc>
                <a:spcPct val="50000"/>
              </a:lnSpc>
            </a:pPr>
            <a:r>
              <a:rPr lang="en-US" sz="960" dirty="0" err="1"/>
              <a:t>MyBSS</a:t>
            </a:r>
            <a:r>
              <a:rPr lang="en-US" sz="960" dirty="0"/>
              <a:t>: 19,028</a:t>
            </a:r>
          </a:p>
          <a:p>
            <a:pPr lvl="1">
              <a:lnSpc>
                <a:spcPct val="50000"/>
              </a:lnSpc>
            </a:pPr>
            <a:r>
              <a:rPr lang="en-US" sz="960" dirty="0"/>
              <a:t>OBSS: 146,069</a:t>
            </a:r>
          </a:p>
          <a:p>
            <a:pPr lvl="1">
              <a:lnSpc>
                <a:spcPct val="50000"/>
              </a:lnSpc>
            </a:pPr>
            <a:r>
              <a:rPr lang="en-US" sz="960" dirty="0"/>
              <a:t>Total: 165,097</a:t>
            </a:r>
          </a:p>
          <a:p>
            <a:pPr>
              <a:lnSpc>
                <a:spcPct val="50000"/>
              </a:lnSpc>
            </a:pPr>
            <a:endParaRPr lang="en-US" sz="960" dirty="0"/>
          </a:p>
          <a:p>
            <a:pPr>
              <a:lnSpc>
                <a:spcPct val="50000"/>
              </a:lnSpc>
            </a:pPr>
            <a:r>
              <a:rPr lang="en-US" sz="960" dirty="0"/>
              <a:t>Traffic below -72dBm:</a:t>
            </a:r>
          </a:p>
          <a:p>
            <a:pPr lvl="1">
              <a:lnSpc>
                <a:spcPct val="50000"/>
              </a:lnSpc>
            </a:pPr>
            <a:r>
              <a:rPr lang="en-US" sz="960" dirty="0" err="1"/>
              <a:t>MyBSS</a:t>
            </a:r>
            <a:r>
              <a:rPr lang="en-US" sz="960" dirty="0"/>
              <a:t>: 0.9%</a:t>
            </a:r>
          </a:p>
          <a:p>
            <a:pPr lvl="1">
              <a:lnSpc>
                <a:spcPct val="50000"/>
              </a:lnSpc>
            </a:pPr>
            <a:r>
              <a:rPr lang="en-US" sz="960" dirty="0"/>
              <a:t>OBSS: 36%</a:t>
            </a:r>
          </a:p>
          <a:p>
            <a:pPr lvl="1">
              <a:lnSpc>
                <a:spcPct val="50000"/>
              </a:lnSpc>
            </a:pPr>
            <a:r>
              <a:rPr lang="en-US" sz="960" dirty="0" err="1"/>
              <a:t>MyBSS+OBSS</a:t>
            </a:r>
            <a:r>
              <a:rPr lang="en-US" sz="960" dirty="0"/>
              <a:t>: 32%</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17</a:t>
            </a:fld>
            <a:endParaRPr lang="en-US">
              <a:solidFill>
                <a:srgbClr val="617D78"/>
              </a:solidFill>
            </a:endParaRPr>
          </a:p>
        </p:txBody>
      </p:sp>
      <p:cxnSp>
        <p:nvCxnSpPr>
          <p:cNvPr id="8" name="Straight Connector 7"/>
          <p:cNvCxnSpPr/>
          <p:nvPr/>
        </p:nvCxnSpPr>
        <p:spPr>
          <a:xfrm flipV="1">
            <a:off x="2836718" y="2217420"/>
            <a:ext cx="0" cy="322002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Date Placeholder 5"/>
          <p:cNvSpPr>
            <a:spLocks noGrp="1"/>
          </p:cNvSpPr>
          <p:nvPr>
            <p:ph type="dt" sz="half" idx="10"/>
          </p:nvPr>
        </p:nvSpPr>
        <p:spPr>
          <a:xfrm>
            <a:off x="4478570" y="6055283"/>
            <a:ext cx="796462" cy="168250"/>
          </a:xfrm>
        </p:spPr>
        <p:txBody>
          <a:bodyPr/>
          <a:lstStyle/>
          <a:p>
            <a:r>
              <a:rPr lang="en-US" sz="800" smtClean="0">
                <a:solidFill>
                  <a:prstClr val="black"/>
                </a:solidFill>
              </a:rPr>
              <a:t>July 2016</a:t>
            </a:r>
            <a:endParaRPr lang="en-US" sz="800" dirty="0">
              <a:solidFill>
                <a:prstClr val="black"/>
              </a:solidFill>
            </a:endParaRPr>
          </a:p>
        </p:txBody>
      </p:sp>
      <p:sp>
        <p:nvSpPr>
          <p:cNvPr id="10" name="Rectangle 9"/>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335579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stretch>
            <a:fillRect/>
          </a:stretch>
        </p:blipFill>
        <p:spPr>
          <a:xfrm>
            <a:off x="512035" y="2133600"/>
            <a:ext cx="6230170" cy="3657600"/>
          </a:xfrm>
          <a:prstGeom prst="rect">
            <a:avLst/>
          </a:prstGeom>
        </p:spPr>
      </p:pic>
      <p:sp>
        <p:nvSpPr>
          <p:cNvPr id="2" name="Title 1"/>
          <p:cNvSpPr>
            <a:spLocks noGrp="1"/>
          </p:cNvSpPr>
          <p:nvPr>
            <p:ph type="title"/>
          </p:nvPr>
        </p:nvSpPr>
        <p:spPr/>
        <p:txBody>
          <a:bodyPr/>
          <a:lstStyle/>
          <a:p>
            <a:pPr algn="l"/>
            <a:r>
              <a:rPr lang="en-US" dirty="0" smtClean="0"/>
              <a:t>Measurement Results: </a:t>
            </a:r>
            <a:r>
              <a:rPr lang="en-US" dirty="0" smtClean="0"/>
              <a:t>Microsoft </a:t>
            </a:r>
            <a:r>
              <a:rPr lang="en-US" dirty="0" smtClean="0"/>
              <a:t>Enterprise </a:t>
            </a:r>
            <a:r>
              <a:rPr lang="en-US" dirty="0" smtClean="0"/>
              <a:t>Network (Channel 161-)</a:t>
            </a:r>
            <a:endParaRPr lang="en-US" dirty="0"/>
          </a:p>
        </p:txBody>
      </p:sp>
      <p:sp>
        <p:nvSpPr>
          <p:cNvPr id="6" name="Text Placeholder 5"/>
          <p:cNvSpPr>
            <a:spLocks noGrp="1"/>
          </p:cNvSpPr>
          <p:nvPr>
            <p:ph type="body" sz="half" idx="2"/>
          </p:nvPr>
        </p:nvSpPr>
        <p:spPr>
          <a:xfrm>
            <a:off x="6888480" y="1981200"/>
            <a:ext cx="2375027" cy="4876800"/>
          </a:xfrm>
        </p:spPr>
        <p:txBody>
          <a:bodyPr/>
          <a:lstStyle/>
          <a:p>
            <a:pPr>
              <a:lnSpc>
                <a:spcPct val="50000"/>
              </a:lnSpc>
            </a:pPr>
            <a:r>
              <a:rPr lang="en-US" sz="960" dirty="0"/>
              <a:t>Duration:  5 min</a:t>
            </a:r>
          </a:p>
          <a:p>
            <a:pPr>
              <a:lnSpc>
                <a:spcPct val="50000"/>
              </a:lnSpc>
            </a:pPr>
            <a:r>
              <a:rPr lang="en-US" sz="960" dirty="0"/>
              <a:t>Noise floor: -97dBm</a:t>
            </a:r>
          </a:p>
          <a:p>
            <a:pPr>
              <a:lnSpc>
                <a:spcPct val="50000"/>
              </a:lnSpc>
            </a:pPr>
            <a:endParaRPr lang="en-US" sz="960" dirty="0"/>
          </a:p>
          <a:p>
            <a:pPr>
              <a:lnSpc>
                <a:spcPct val="50000"/>
              </a:lnSpc>
            </a:pPr>
            <a:r>
              <a:rPr lang="en-US" sz="960" dirty="0" err="1"/>
              <a:t>MyBSSID</a:t>
            </a:r>
            <a:r>
              <a:rPr lang="en-US" sz="960" dirty="0"/>
              <a:t> Count: 2</a:t>
            </a:r>
          </a:p>
          <a:p>
            <a:pPr>
              <a:lnSpc>
                <a:spcPct val="50000"/>
              </a:lnSpc>
            </a:pPr>
            <a:r>
              <a:rPr lang="en-US" sz="960" dirty="0"/>
              <a:t>OBSSID Count: 36</a:t>
            </a:r>
          </a:p>
          <a:p>
            <a:pPr>
              <a:lnSpc>
                <a:spcPct val="50000"/>
              </a:lnSpc>
            </a:pPr>
            <a:r>
              <a:rPr lang="en-US" sz="960" dirty="0"/>
              <a:t>My STA Count: 4</a:t>
            </a:r>
          </a:p>
          <a:p>
            <a:pPr>
              <a:lnSpc>
                <a:spcPct val="50000"/>
              </a:lnSpc>
            </a:pPr>
            <a:r>
              <a:rPr lang="en-US" sz="960" dirty="0"/>
              <a:t>OBSS STA Count: 7</a:t>
            </a:r>
          </a:p>
          <a:p>
            <a:pPr>
              <a:lnSpc>
                <a:spcPct val="50000"/>
              </a:lnSpc>
            </a:pPr>
            <a:endParaRPr lang="en-US" sz="960" dirty="0"/>
          </a:p>
          <a:p>
            <a:pPr>
              <a:lnSpc>
                <a:spcPct val="50000"/>
              </a:lnSpc>
            </a:pPr>
            <a:r>
              <a:rPr lang="en-US" sz="960" dirty="0"/>
              <a:t>Packets Captured:</a:t>
            </a:r>
          </a:p>
          <a:p>
            <a:pPr lvl="1">
              <a:lnSpc>
                <a:spcPct val="50000"/>
              </a:lnSpc>
            </a:pPr>
            <a:r>
              <a:rPr lang="en-US" sz="960" dirty="0" err="1"/>
              <a:t>MyBSS</a:t>
            </a:r>
            <a:r>
              <a:rPr lang="en-US" sz="960" dirty="0"/>
              <a:t>: 46,106</a:t>
            </a:r>
          </a:p>
          <a:p>
            <a:pPr lvl="1">
              <a:lnSpc>
                <a:spcPct val="50000"/>
              </a:lnSpc>
            </a:pPr>
            <a:r>
              <a:rPr lang="en-US" sz="960" dirty="0"/>
              <a:t>OBSS: 26,167</a:t>
            </a:r>
          </a:p>
          <a:p>
            <a:pPr lvl="1">
              <a:lnSpc>
                <a:spcPct val="50000"/>
              </a:lnSpc>
            </a:pPr>
            <a:r>
              <a:rPr lang="en-US" sz="960" dirty="0"/>
              <a:t>Total: 72,273</a:t>
            </a:r>
          </a:p>
          <a:p>
            <a:pPr>
              <a:lnSpc>
                <a:spcPct val="50000"/>
              </a:lnSpc>
            </a:pPr>
            <a:endParaRPr lang="en-US" sz="960" dirty="0"/>
          </a:p>
          <a:p>
            <a:pPr>
              <a:lnSpc>
                <a:spcPct val="50000"/>
              </a:lnSpc>
            </a:pPr>
            <a:r>
              <a:rPr lang="en-US" sz="960" dirty="0"/>
              <a:t>Traffic below -72dBm:</a:t>
            </a:r>
          </a:p>
          <a:p>
            <a:pPr lvl="1">
              <a:lnSpc>
                <a:spcPct val="50000"/>
              </a:lnSpc>
            </a:pPr>
            <a:r>
              <a:rPr lang="en-US" sz="960" dirty="0" err="1"/>
              <a:t>MyBSS</a:t>
            </a:r>
            <a:r>
              <a:rPr lang="en-US" sz="960" dirty="0"/>
              <a:t>: 0.2%</a:t>
            </a:r>
          </a:p>
          <a:p>
            <a:pPr lvl="1">
              <a:lnSpc>
                <a:spcPct val="50000"/>
              </a:lnSpc>
            </a:pPr>
            <a:r>
              <a:rPr lang="en-US" sz="960" dirty="0"/>
              <a:t>OBSS: 99%</a:t>
            </a:r>
          </a:p>
          <a:p>
            <a:pPr lvl="1">
              <a:lnSpc>
                <a:spcPct val="50000"/>
              </a:lnSpc>
            </a:pPr>
            <a:r>
              <a:rPr lang="en-US" sz="960" dirty="0" err="1"/>
              <a:t>MyBSS+OBSS</a:t>
            </a:r>
            <a:r>
              <a:rPr lang="en-US" sz="960" dirty="0"/>
              <a:t>: 36%</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18</a:t>
            </a:fld>
            <a:endParaRPr lang="en-US">
              <a:solidFill>
                <a:srgbClr val="617D78"/>
              </a:solidFill>
            </a:endParaRPr>
          </a:p>
        </p:txBody>
      </p:sp>
      <p:cxnSp>
        <p:nvCxnSpPr>
          <p:cNvPr id="8" name="Straight Connector 7"/>
          <p:cNvCxnSpPr/>
          <p:nvPr/>
        </p:nvCxnSpPr>
        <p:spPr>
          <a:xfrm flipV="1">
            <a:off x="2844338" y="2133600"/>
            <a:ext cx="0" cy="331908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Date Placeholder 5"/>
          <p:cNvSpPr>
            <a:spLocks noGrp="1"/>
          </p:cNvSpPr>
          <p:nvPr>
            <p:ph type="dt" sz="half" idx="10"/>
          </p:nvPr>
        </p:nvSpPr>
        <p:spPr>
          <a:xfrm>
            <a:off x="4478570" y="6055283"/>
            <a:ext cx="796462" cy="168250"/>
          </a:xfrm>
        </p:spPr>
        <p:txBody>
          <a:bodyPr/>
          <a:lstStyle/>
          <a:p>
            <a:r>
              <a:rPr lang="en-US" sz="800" smtClean="0">
                <a:solidFill>
                  <a:prstClr val="black"/>
                </a:solidFill>
              </a:rPr>
              <a:t>July 2016</a:t>
            </a:r>
            <a:endParaRPr lang="en-US" sz="800" dirty="0">
              <a:solidFill>
                <a:prstClr val="black"/>
              </a:solidFill>
            </a:endParaRPr>
          </a:p>
        </p:txBody>
      </p:sp>
      <p:sp>
        <p:nvSpPr>
          <p:cNvPr id="11" name="Rectangle 10"/>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54631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Large Public Venue</a:t>
            </a:r>
            <a:endParaRPr lang="en-US" dirty="0"/>
          </a:p>
        </p:txBody>
      </p:sp>
      <p:sp>
        <p:nvSpPr>
          <p:cNvPr id="9" name="Text Placeholder 8"/>
          <p:cNvSpPr>
            <a:spLocks noGrp="1"/>
          </p:cNvSpPr>
          <p:nvPr>
            <p:ph type="body" sz="quarter" idx="14"/>
          </p:nvPr>
        </p:nvSpPr>
        <p:spPr/>
        <p:txBody>
          <a:bodyPr/>
          <a:lstStyle/>
          <a:p>
            <a:pPr algn="ctr"/>
            <a:r>
              <a:rPr lang="en-US" dirty="0" smtClean="0"/>
              <a:t>Levi’s Stadium</a:t>
            </a:r>
            <a:endParaRPr lang="en-US" dirty="0"/>
          </a:p>
        </p:txBody>
      </p:sp>
      <p:sp>
        <p:nvSpPr>
          <p:cNvPr id="4" name="Date Placeholder 3"/>
          <p:cNvSpPr>
            <a:spLocks noGrp="1"/>
          </p:cNvSpPr>
          <p:nvPr>
            <p:ph type="dt" sz="half" idx="10"/>
          </p:nvPr>
        </p:nvSpPr>
        <p:spPr/>
        <p:txBody>
          <a:bodyPr/>
          <a:lstStyle/>
          <a:p>
            <a:r>
              <a:rPr lang="en-US" sz="800" smtClean="0">
                <a:solidFill>
                  <a:prstClr val="black"/>
                </a:solidFill>
              </a:rPr>
              <a:t>July 2016</a:t>
            </a:r>
            <a:endParaRPr lang="en-US" sz="800"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lang="en-US" smtClean="0">
                <a:solidFill>
                  <a:srgbClr val="617D78"/>
                </a:solidFill>
              </a:rPr>
              <a:pPr/>
              <a:t>19</a:t>
            </a:fld>
            <a:endParaRPr lang="en-US">
              <a:solidFill>
                <a:srgbClr val="617D78"/>
              </a:solidFill>
            </a:endParaRPr>
          </a:p>
        </p:txBody>
      </p:sp>
      <p:sp>
        <p:nvSpPr>
          <p:cNvPr id="6" name="Rectangle 5"/>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394786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smtClean="0"/>
              <a:t>July 2016</a:t>
            </a:r>
            <a:endParaRPr lang="en-GB" dirty="0"/>
          </a:p>
        </p:txBody>
      </p:sp>
      <p:sp>
        <p:nvSpPr>
          <p:cNvPr id="5" name="Footer Placeholder 4"/>
          <p:cNvSpPr>
            <a:spLocks noGrp="1"/>
          </p:cNvSpPr>
          <p:nvPr>
            <p:ph type="ftr" idx="14"/>
          </p:nvPr>
        </p:nvSpPr>
        <p:spPr>
          <a:xfrm>
            <a:off x="5867407" y="6907108"/>
            <a:ext cx="3244420" cy="193040"/>
          </a:xfrm>
        </p:spPr>
        <p:txBody>
          <a:bodyPr/>
          <a:lstStyle/>
          <a:p>
            <a:r>
              <a:rPr lang="en-GB" smtClean="0"/>
              <a:t>HP Enterprise</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a:t>Abstract</a:t>
            </a:r>
          </a:p>
        </p:txBody>
      </p:sp>
      <p:sp>
        <p:nvSpPr>
          <p:cNvPr id="4098" name="Rectangle 2"/>
          <p:cNvSpPr>
            <a:spLocks noGrp="1" noChangeArrowheads="1"/>
          </p:cNvSpPr>
          <p:nvPr>
            <p:ph type="body" idx="1"/>
          </p:nvPr>
        </p:nvSpPr>
        <p:spPr>
          <a:xfrm>
            <a:off x="731520" y="2113280"/>
            <a:ext cx="8290560" cy="438912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t>This document presents data captured in a variety of venues that show how detected energy from an overlapping network (OBSS) impacts a Wi-Fi network at detect levels above, at and below -72 </a:t>
            </a:r>
            <a:r>
              <a:rPr lang="en-GB" dirty="0" err="1" smtClean="0"/>
              <a:t>dBm</a:t>
            </a:r>
            <a:endParaRPr lang="en-GB" dirty="0" smtClean="0"/>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t>This is presented for information only</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493532" y="2133600"/>
            <a:ext cx="6267177" cy="3657600"/>
          </a:xfrm>
          <a:prstGeom prst="rect">
            <a:avLst/>
          </a:prstGeom>
        </p:spPr>
      </p:pic>
      <p:sp>
        <p:nvSpPr>
          <p:cNvPr id="2" name="Title 1"/>
          <p:cNvSpPr>
            <a:spLocks noGrp="1"/>
          </p:cNvSpPr>
          <p:nvPr>
            <p:ph type="title"/>
          </p:nvPr>
        </p:nvSpPr>
        <p:spPr/>
        <p:txBody>
          <a:bodyPr/>
          <a:lstStyle/>
          <a:p>
            <a:pPr algn="l"/>
            <a:r>
              <a:rPr lang="en-US" dirty="0" smtClean="0"/>
              <a:t>Measurement Results: Levi’s Stadium (Channel 149)</a:t>
            </a:r>
            <a:endParaRPr lang="en-US" dirty="0"/>
          </a:p>
        </p:txBody>
      </p:sp>
      <p:sp>
        <p:nvSpPr>
          <p:cNvPr id="6" name="Text Placeholder 5"/>
          <p:cNvSpPr>
            <a:spLocks noGrp="1"/>
          </p:cNvSpPr>
          <p:nvPr>
            <p:ph type="body" sz="half" idx="2"/>
          </p:nvPr>
        </p:nvSpPr>
        <p:spPr/>
        <p:txBody>
          <a:bodyPr/>
          <a:lstStyle/>
          <a:p>
            <a:pPr lvl="0">
              <a:lnSpc>
                <a:spcPct val="50000"/>
              </a:lnSpc>
            </a:pPr>
            <a:r>
              <a:rPr lang="en-US" sz="960" dirty="0">
                <a:solidFill>
                  <a:prstClr val="black"/>
                </a:solidFill>
              </a:rPr>
              <a:t>Section 405 </a:t>
            </a:r>
          </a:p>
          <a:p>
            <a:pPr lvl="0">
              <a:lnSpc>
                <a:spcPct val="50000"/>
              </a:lnSpc>
            </a:pPr>
            <a:r>
              <a:rPr lang="en-US" sz="960" dirty="0">
                <a:solidFill>
                  <a:prstClr val="black"/>
                </a:solidFill>
              </a:rPr>
              <a:t>Duration: 10 min</a:t>
            </a:r>
          </a:p>
          <a:p>
            <a:pPr lvl="0">
              <a:lnSpc>
                <a:spcPct val="50000"/>
              </a:lnSpc>
            </a:pPr>
            <a:r>
              <a:rPr lang="en-US" sz="960" dirty="0">
                <a:solidFill>
                  <a:prstClr val="black"/>
                </a:solidFill>
              </a:rPr>
              <a:t>Noise floor: -92dBm</a:t>
            </a:r>
          </a:p>
          <a:p>
            <a:pPr lvl="0">
              <a:lnSpc>
                <a:spcPct val="50000"/>
              </a:lnSpc>
            </a:pPr>
            <a:endParaRPr lang="en-US" sz="960" dirty="0">
              <a:solidFill>
                <a:prstClr val="black"/>
              </a:solidFill>
            </a:endParaRPr>
          </a:p>
          <a:p>
            <a:pPr lvl="0">
              <a:lnSpc>
                <a:spcPct val="50000"/>
              </a:lnSpc>
            </a:pPr>
            <a:r>
              <a:rPr lang="en-US" sz="960" dirty="0" err="1">
                <a:solidFill>
                  <a:prstClr val="black"/>
                </a:solidFill>
              </a:rPr>
              <a:t>MyBSSID</a:t>
            </a:r>
            <a:r>
              <a:rPr lang="en-US" sz="960" dirty="0">
                <a:solidFill>
                  <a:prstClr val="black"/>
                </a:solidFill>
              </a:rPr>
              <a:t> Count: 1</a:t>
            </a:r>
          </a:p>
          <a:p>
            <a:pPr lvl="0">
              <a:lnSpc>
                <a:spcPct val="50000"/>
              </a:lnSpc>
            </a:pPr>
            <a:r>
              <a:rPr lang="en-US" sz="960" dirty="0">
                <a:solidFill>
                  <a:prstClr val="black"/>
                </a:solidFill>
              </a:rPr>
              <a:t>OBSSID Count: 68</a:t>
            </a:r>
          </a:p>
          <a:p>
            <a:pPr lvl="0">
              <a:lnSpc>
                <a:spcPct val="50000"/>
              </a:lnSpc>
            </a:pPr>
            <a:r>
              <a:rPr lang="en-US" sz="960" dirty="0">
                <a:solidFill>
                  <a:prstClr val="black"/>
                </a:solidFill>
              </a:rPr>
              <a:t>My STA Count: 21</a:t>
            </a:r>
          </a:p>
          <a:p>
            <a:pPr lvl="0">
              <a:lnSpc>
                <a:spcPct val="50000"/>
              </a:lnSpc>
            </a:pPr>
            <a:r>
              <a:rPr lang="en-US" sz="960" dirty="0">
                <a:solidFill>
                  <a:prstClr val="black"/>
                </a:solidFill>
              </a:rPr>
              <a:t>OBSS STA Count: 163</a:t>
            </a:r>
          </a:p>
          <a:p>
            <a:pPr lvl="0">
              <a:lnSpc>
                <a:spcPct val="50000"/>
              </a:lnSpc>
            </a:pPr>
            <a:endParaRPr lang="en-US" sz="960" dirty="0">
              <a:solidFill>
                <a:prstClr val="black"/>
              </a:solidFill>
            </a:endParaRPr>
          </a:p>
          <a:p>
            <a:pPr lvl="0">
              <a:lnSpc>
                <a:spcPct val="50000"/>
              </a:lnSpc>
            </a:pPr>
            <a:r>
              <a:rPr lang="en-US" sz="960" dirty="0">
                <a:solidFill>
                  <a:prstClr val="black"/>
                </a:solidFill>
              </a:rPr>
              <a:t>Packets Captured:</a:t>
            </a:r>
          </a:p>
          <a:p>
            <a:pPr lvl="1">
              <a:lnSpc>
                <a:spcPct val="50000"/>
              </a:lnSpc>
            </a:pPr>
            <a:r>
              <a:rPr lang="en-US" sz="960" dirty="0" err="1">
                <a:solidFill>
                  <a:prstClr val="black"/>
                </a:solidFill>
              </a:rPr>
              <a:t>MyBSS</a:t>
            </a:r>
            <a:r>
              <a:rPr lang="en-US" sz="960" dirty="0">
                <a:solidFill>
                  <a:prstClr val="black"/>
                </a:solidFill>
              </a:rPr>
              <a:t>: 286,754</a:t>
            </a:r>
          </a:p>
          <a:p>
            <a:pPr lvl="1">
              <a:lnSpc>
                <a:spcPct val="50000"/>
              </a:lnSpc>
            </a:pPr>
            <a:r>
              <a:rPr lang="en-US" sz="960" dirty="0">
                <a:solidFill>
                  <a:prstClr val="black"/>
                </a:solidFill>
              </a:rPr>
              <a:t>OBSS: 287,437</a:t>
            </a:r>
          </a:p>
          <a:p>
            <a:pPr lvl="1">
              <a:lnSpc>
                <a:spcPct val="50000"/>
              </a:lnSpc>
            </a:pPr>
            <a:r>
              <a:rPr lang="en-US" sz="960" dirty="0">
                <a:solidFill>
                  <a:prstClr val="black"/>
                </a:solidFill>
              </a:rPr>
              <a:t>Total: 574,191</a:t>
            </a:r>
          </a:p>
          <a:p>
            <a:pPr lvl="0">
              <a:lnSpc>
                <a:spcPct val="50000"/>
              </a:lnSpc>
            </a:pPr>
            <a:endParaRPr lang="en-US" sz="960" dirty="0">
              <a:solidFill>
                <a:prstClr val="black"/>
              </a:solidFill>
            </a:endParaRPr>
          </a:p>
          <a:p>
            <a:pPr lvl="0">
              <a:lnSpc>
                <a:spcPct val="50000"/>
              </a:lnSpc>
            </a:pPr>
            <a:r>
              <a:rPr lang="en-US" sz="960" dirty="0">
                <a:solidFill>
                  <a:prstClr val="black"/>
                </a:solidFill>
              </a:rPr>
              <a:t>Traffic below -72dBm:</a:t>
            </a:r>
          </a:p>
          <a:p>
            <a:pPr lvl="1">
              <a:lnSpc>
                <a:spcPct val="50000"/>
              </a:lnSpc>
            </a:pPr>
            <a:r>
              <a:rPr lang="en-US" sz="960" dirty="0" err="1">
                <a:solidFill>
                  <a:prstClr val="black"/>
                </a:solidFill>
              </a:rPr>
              <a:t>MyBSS</a:t>
            </a:r>
            <a:r>
              <a:rPr lang="en-US" sz="960" dirty="0">
                <a:solidFill>
                  <a:prstClr val="black"/>
                </a:solidFill>
              </a:rPr>
              <a:t>: 28%</a:t>
            </a:r>
          </a:p>
          <a:p>
            <a:pPr lvl="1">
              <a:lnSpc>
                <a:spcPct val="50000"/>
              </a:lnSpc>
            </a:pPr>
            <a:r>
              <a:rPr lang="en-US" sz="960" dirty="0">
                <a:solidFill>
                  <a:prstClr val="black"/>
                </a:solidFill>
              </a:rPr>
              <a:t>OBSS: 98%</a:t>
            </a:r>
          </a:p>
          <a:p>
            <a:pPr lvl="1">
              <a:lnSpc>
                <a:spcPct val="50000"/>
              </a:lnSpc>
            </a:pPr>
            <a:r>
              <a:rPr lang="en-US" sz="960" dirty="0" err="1">
                <a:solidFill>
                  <a:prstClr val="black"/>
                </a:solidFill>
              </a:rPr>
              <a:t>MyBSS+OBSS</a:t>
            </a:r>
            <a:r>
              <a:rPr lang="en-US" sz="960" dirty="0">
                <a:solidFill>
                  <a:prstClr val="black"/>
                </a:solidFill>
              </a:rPr>
              <a:t>: 63%</a:t>
            </a:r>
          </a:p>
          <a:p>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20</a:t>
            </a:fld>
            <a:endParaRPr lang="en-US">
              <a:solidFill>
                <a:srgbClr val="617D78"/>
              </a:solidFill>
            </a:endParaRPr>
          </a:p>
        </p:txBody>
      </p:sp>
      <p:sp>
        <p:nvSpPr>
          <p:cNvPr id="3" name="Date Placeholder 2"/>
          <p:cNvSpPr>
            <a:spLocks noGrp="1"/>
          </p:cNvSpPr>
          <p:nvPr>
            <p:ph type="dt" sz="half" idx="10"/>
          </p:nvPr>
        </p:nvSpPr>
        <p:spPr/>
        <p:txBody>
          <a:bodyPr/>
          <a:lstStyle/>
          <a:p>
            <a:r>
              <a:rPr lang="en-US" sz="800" smtClean="0">
                <a:solidFill>
                  <a:prstClr val="black"/>
                </a:solidFill>
              </a:rPr>
              <a:t>July 2016</a:t>
            </a:r>
            <a:endParaRPr lang="en-US" sz="800" dirty="0">
              <a:solidFill>
                <a:prstClr val="black"/>
              </a:solidFill>
            </a:endParaRPr>
          </a:p>
        </p:txBody>
      </p:sp>
      <p:cxnSp>
        <p:nvCxnSpPr>
          <p:cNvPr id="8" name="Straight Connector 7"/>
          <p:cNvCxnSpPr/>
          <p:nvPr/>
        </p:nvCxnSpPr>
        <p:spPr>
          <a:xfrm flipV="1">
            <a:off x="2827528" y="2212848"/>
            <a:ext cx="1016" cy="324104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325262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492035" y="2133600"/>
            <a:ext cx="6270171" cy="3657600"/>
          </a:xfrm>
          <a:prstGeom prst="rect">
            <a:avLst/>
          </a:prstGeom>
        </p:spPr>
      </p:pic>
      <p:sp>
        <p:nvSpPr>
          <p:cNvPr id="2" name="Title 1"/>
          <p:cNvSpPr>
            <a:spLocks noGrp="1"/>
          </p:cNvSpPr>
          <p:nvPr>
            <p:ph type="title"/>
          </p:nvPr>
        </p:nvSpPr>
        <p:spPr/>
        <p:txBody>
          <a:bodyPr/>
          <a:lstStyle/>
          <a:p>
            <a:pPr algn="l"/>
            <a:r>
              <a:rPr lang="en-US" dirty="0" smtClean="0"/>
              <a:t>Measurement Results: Levi’s Stadium (Channel 157)</a:t>
            </a:r>
            <a:endParaRPr lang="en-US" dirty="0"/>
          </a:p>
        </p:txBody>
      </p:sp>
      <p:sp>
        <p:nvSpPr>
          <p:cNvPr id="6" name="Text Placeholder 5"/>
          <p:cNvSpPr>
            <a:spLocks noGrp="1"/>
          </p:cNvSpPr>
          <p:nvPr>
            <p:ph type="body" sz="half" idx="2"/>
          </p:nvPr>
        </p:nvSpPr>
        <p:spPr/>
        <p:txBody>
          <a:bodyPr/>
          <a:lstStyle/>
          <a:p>
            <a:pPr lvl="0">
              <a:lnSpc>
                <a:spcPct val="50000"/>
              </a:lnSpc>
            </a:pPr>
            <a:r>
              <a:rPr lang="en-US" sz="960" dirty="0">
                <a:solidFill>
                  <a:prstClr val="black"/>
                </a:solidFill>
              </a:rPr>
              <a:t>Section 115 </a:t>
            </a:r>
          </a:p>
          <a:p>
            <a:pPr lvl="0">
              <a:lnSpc>
                <a:spcPct val="50000"/>
              </a:lnSpc>
            </a:pPr>
            <a:r>
              <a:rPr lang="en-US" sz="960" dirty="0">
                <a:solidFill>
                  <a:prstClr val="black"/>
                </a:solidFill>
              </a:rPr>
              <a:t>Duration: 15 min</a:t>
            </a:r>
          </a:p>
          <a:p>
            <a:pPr lvl="0">
              <a:lnSpc>
                <a:spcPct val="50000"/>
              </a:lnSpc>
            </a:pPr>
            <a:r>
              <a:rPr lang="en-US" sz="960" dirty="0">
                <a:solidFill>
                  <a:prstClr val="black"/>
                </a:solidFill>
              </a:rPr>
              <a:t>Noise floor: -92dBm</a:t>
            </a:r>
          </a:p>
          <a:p>
            <a:pPr lvl="0">
              <a:lnSpc>
                <a:spcPct val="50000"/>
              </a:lnSpc>
            </a:pPr>
            <a:endParaRPr lang="en-US" sz="960" dirty="0">
              <a:solidFill>
                <a:prstClr val="black"/>
              </a:solidFill>
            </a:endParaRPr>
          </a:p>
          <a:p>
            <a:pPr lvl="0">
              <a:lnSpc>
                <a:spcPct val="50000"/>
              </a:lnSpc>
            </a:pPr>
            <a:r>
              <a:rPr lang="en-US" sz="960" dirty="0" err="1">
                <a:solidFill>
                  <a:prstClr val="black"/>
                </a:solidFill>
              </a:rPr>
              <a:t>MyBSSID</a:t>
            </a:r>
            <a:r>
              <a:rPr lang="en-US" sz="960" dirty="0">
                <a:solidFill>
                  <a:prstClr val="black"/>
                </a:solidFill>
              </a:rPr>
              <a:t> Count: 1</a:t>
            </a:r>
          </a:p>
          <a:p>
            <a:pPr lvl="0">
              <a:lnSpc>
                <a:spcPct val="50000"/>
              </a:lnSpc>
            </a:pPr>
            <a:r>
              <a:rPr lang="en-US" sz="960" dirty="0">
                <a:solidFill>
                  <a:prstClr val="black"/>
                </a:solidFill>
              </a:rPr>
              <a:t>OBSSID Count: 75</a:t>
            </a:r>
          </a:p>
          <a:p>
            <a:pPr lvl="0">
              <a:lnSpc>
                <a:spcPct val="50000"/>
              </a:lnSpc>
            </a:pPr>
            <a:r>
              <a:rPr lang="en-US" sz="960" dirty="0">
                <a:solidFill>
                  <a:prstClr val="black"/>
                </a:solidFill>
              </a:rPr>
              <a:t>My STA Count: 9</a:t>
            </a:r>
          </a:p>
          <a:p>
            <a:pPr lvl="0">
              <a:lnSpc>
                <a:spcPct val="50000"/>
              </a:lnSpc>
            </a:pPr>
            <a:r>
              <a:rPr lang="en-US" sz="960" dirty="0">
                <a:solidFill>
                  <a:prstClr val="black"/>
                </a:solidFill>
              </a:rPr>
              <a:t>OBSS STA Count: 312</a:t>
            </a:r>
          </a:p>
          <a:p>
            <a:pPr lvl="0">
              <a:lnSpc>
                <a:spcPct val="50000"/>
              </a:lnSpc>
            </a:pPr>
            <a:endParaRPr lang="en-US" sz="960" dirty="0">
              <a:solidFill>
                <a:prstClr val="black"/>
              </a:solidFill>
            </a:endParaRPr>
          </a:p>
          <a:p>
            <a:pPr lvl="0">
              <a:lnSpc>
                <a:spcPct val="50000"/>
              </a:lnSpc>
            </a:pPr>
            <a:r>
              <a:rPr lang="en-US" sz="960" dirty="0">
                <a:solidFill>
                  <a:prstClr val="black"/>
                </a:solidFill>
              </a:rPr>
              <a:t>Packets Captured:</a:t>
            </a:r>
          </a:p>
          <a:p>
            <a:pPr lvl="1">
              <a:lnSpc>
                <a:spcPct val="50000"/>
              </a:lnSpc>
            </a:pPr>
            <a:r>
              <a:rPr lang="en-US" sz="960" dirty="0" err="1">
                <a:solidFill>
                  <a:prstClr val="black"/>
                </a:solidFill>
              </a:rPr>
              <a:t>MyBSS</a:t>
            </a:r>
            <a:r>
              <a:rPr lang="en-US" sz="960" dirty="0">
                <a:solidFill>
                  <a:prstClr val="black"/>
                </a:solidFill>
              </a:rPr>
              <a:t>: 74,592</a:t>
            </a:r>
          </a:p>
          <a:p>
            <a:pPr lvl="1">
              <a:lnSpc>
                <a:spcPct val="50000"/>
              </a:lnSpc>
            </a:pPr>
            <a:r>
              <a:rPr lang="en-US" sz="960" dirty="0">
                <a:solidFill>
                  <a:prstClr val="black"/>
                </a:solidFill>
              </a:rPr>
              <a:t>OBSS: 610,511</a:t>
            </a:r>
          </a:p>
          <a:p>
            <a:pPr lvl="1">
              <a:lnSpc>
                <a:spcPct val="50000"/>
              </a:lnSpc>
            </a:pPr>
            <a:r>
              <a:rPr lang="en-US" sz="960" dirty="0">
                <a:solidFill>
                  <a:prstClr val="black"/>
                </a:solidFill>
              </a:rPr>
              <a:t>Total: 685,103</a:t>
            </a:r>
          </a:p>
          <a:p>
            <a:pPr lvl="0">
              <a:lnSpc>
                <a:spcPct val="50000"/>
              </a:lnSpc>
            </a:pPr>
            <a:endParaRPr lang="en-US" sz="960" dirty="0">
              <a:solidFill>
                <a:prstClr val="black"/>
              </a:solidFill>
            </a:endParaRPr>
          </a:p>
          <a:p>
            <a:pPr lvl="0">
              <a:lnSpc>
                <a:spcPct val="50000"/>
              </a:lnSpc>
            </a:pPr>
            <a:r>
              <a:rPr lang="en-US" sz="960" dirty="0">
                <a:solidFill>
                  <a:prstClr val="black"/>
                </a:solidFill>
              </a:rPr>
              <a:t>Traffic below -72dBm:</a:t>
            </a:r>
          </a:p>
          <a:p>
            <a:pPr lvl="1">
              <a:lnSpc>
                <a:spcPct val="50000"/>
              </a:lnSpc>
            </a:pPr>
            <a:r>
              <a:rPr lang="en-US" sz="960" dirty="0" err="1">
                <a:solidFill>
                  <a:prstClr val="black"/>
                </a:solidFill>
              </a:rPr>
              <a:t>MyBSS</a:t>
            </a:r>
            <a:r>
              <a:rPr lang="en-US" sz="960" dirty="0">
                <a:solidFill>
                  <a:prstClr val="black"/>
                </a:solidFill>
              </a:rPr>
              <a:t>: 12%</a:t>
            </a:r>
          </a:p>
          <a:p>
            <a:pPr lvl="1">
              <a:lnSpc>
                <a:spcPct val="50000"/>
              </a:lnSpc>
            </a:pPr>
            <a:r>
              <a:rPr lang="en-US" sz="960" dirty="0">
                <a:solidFill>
                  <a:prstClr val="black"/>
                </a:solidFill>
              </a:rPr>
              <a:t>OBSS: 99%</a:t>
            </a:r>
          </a:p>
          <a:p>
            <a:pPr lvl="1">
              <a:lnSpc>
                <a:spcPct val="50000"/>
              </a:lnSpc>
            </a:pPr>
            <a:r>
              <a:rPr lang="en-US" sz="960" dirty="0" err="1">
                <a:solidFill>
                  <a:prstClr val="black"/>
                </a:solidFill>
              </a:rPr>
              <a:t>MyBSS+OBSS</a:t>
            </a:r>
            <a:r>
              <a:rPr lang="en-US" sz="960" dirty="0">
                <a:solidFill>
                  <a:prstClr val="black"/>
                </a:solidFill>
              </a:rPr>
              <a:t>: 90%</a:t>
            </a:r>
          </a:p>
          <a:p>
            <a:endParaRPr lang="en-US" sz="960" dirty="0"/>
          </a:p>
          <a:p>
            <a:pPr marL="228600" indent="-228600">
              <a:buFont typeface="Arial" panose="020B0604020202020204" pitchFamily="34" charset="0"/>
              <a:buChar char="•"/>
            </a:pPr>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21</a:t>
            </a:fld>
            <a:endParaRPr lang="en-US">
              <a:solidFill>
                <a:srgbClr val="617D78"/>
              </a:solidFill>
            </a:endParaRPr>
          </a:p>
        </p:txBody>
      </p:sp>
      <p:sp>
        <p:nvSpPr>
          <p:cNvPr id="3" name="Date Placeholder 2"/>
          <p:cNvSpPr>
            <a:spLocks noGrp="1"/>
          </p:cNvSpPr>
          <p:nvPr>
            <p:ph type="dt" sz="half" idx="10"/>
          </p:nvPr>
        </p:nvSpPr>
        <p:spPr/>
        <p:txBody>
          <a:bodyPr/>
          <a:lstStyle/>
          <a:p>
            <a:r>
              <a:rPr lang="en-US" sz="800" smtClean="0">
                <a:solidFill>
                  <a:prstClr val="black"/>
                </a:solidFill>
              </a:rPr>
              <a:t>July 2016</a:t>
            </a:r>
            <a:endParaRPr lang="en-US" sz="800">
              <a:solidFill>
                <a:prstClr val="black"/>
              </a:solidFill>
            </a:endParaRPr>
          </a:p>
        </p:txBody>
      </p:sp>
      <p:cxnSp>
        <p:nvCxnSpPr>
          <p:cNvPr id="8" name="Straight Connector 7"/>
          <p:cNvCxnSpPr/>
          <p:nvPr/>
        </p:nvCxnSpPr>
        <p:spPr>
          <a:xfrm flipH="1" flipV="1">
            <a:off x="2834640" y="2225040"/>
            <a:ext cx="0" cy="32212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11207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512035" y="2133600"/>
            <a:ext cx="6230170" cy="3657600"/>
          </a:xfrm>
          <a:prstGeom prst="rect">
            <a:avLst/>
          </a:prstGeom>
        </p:spPr>
      </p:pic>
      <p:sp>
        <p:nvSpPr>
          <p:cNvPr id="2" name="Title 1"/>
          <p:cNvSpPr>
            <a:spLocks noGrp="1"/>
          </p:cNvSpPr>
          <p:nvPr>
            <p:ph type="title"/>
          </p:nvPr>
        </p:nvSpPr>
        <p:spPr/>
        <p:txBody>
          <a:bodyPr/>
          <a:lstStyle/>
          <a:p>
            <a:pPr algn="l"/>
            <a:r>
              <a:rPr lang="en-US" dirty="0" smtClean="0"/>
              <a:t>Measurement Results: Levi’s Stadium (Channel 161)</a:t>
            </a:r>
            <a:endParaRPr lang="en-US" dirty="0"/>
          </a:p>
        </p:txBody>
      </p:sp>
      <p:sp>
        <p:nvSpPr>
          <p:cNvPr id="6" name="Text Placeholder 5"/>
          <p:cNvSpPr>
            <a:spLocks noGrp="1"/>
          </p:cNvSpPr>
          <p:nvPr>
            <p:ph type="body" sz="half" idx="2"/>
          </p:nvPr>
        </p:nvSpPr>
        <p:spPr/>
        <p:txBody>
          <a:bodyPr/>
          <a:lstStyle/>
          <a:p>
            <a:pPr lvl="0">
              <a:lnSpc>
                <a:spcPct val="50000"/>
              </a:lnSpc>
            </a:pPr>
            <a:r>
              <a:rPr lang="en-US" sz="960" dirty="0">
                <a:solidFill>
                  <a:prstClr val="black"/>
                </a:solidFill>
              </a:rPr>
              <a:t>Section 216 </a:t>
            </a:r>
          </a:p>
          <a:p>
            <a:pPr lvl="0">
              <a:lnSpc>
                <a:spcPct val="50000"/>
              </a:lnSpc>
            </a:pPr>
            <a:r>
              <a:rPr lang="en-US" sz="960" dirty="0">
                <a:solidFill>
                  <a:prstClr val="black"/>
                </a:solidFill>
              </a:rPr>
              <a:t>Duration: 17 min</a:t>
            </a:r>
          </a:p>
          <a:p>
            <a:pPr lvl="0">
              <a:lnSpc>
                <a:spcPct val="50000"/>
              </a:lnSpc>
            </a:pPr>
            <a:r>
              <a:rPr lang="en-US" sz="960" dirty="0">
                <a:solidFill>
                  <a:prstClr val="black"/>
                </a:solidFill>
              </a:rPr>
              <a:t>Noise floor: -92dBm</a:t>
            </a:r>
          </a:p>
          <a:p>
            <a:pPr lvl="0">
              <a:lnSpc>
                <a:spcPct val="50000"/>
              </a:lnSpc>
            </a:pPr>
            <a:endParaRPr lang="en-US" sz="960" dirty="0">
              <a:solidFill>
                <a:prstClr val="black"/>
              </a:solidFill>
            </a:endParaRPr>
          </a:p>
          <a:p>
            <a:pPr lvl="0">
              <a:lnSpc>
                <a:spcPct val="50000"/>
              </a:lnSpc>
            </a:pPr>
            <a:r>
              <a:rPr lang="en-US" sz="960" dirty="0" err="1">
                <a:solidFill>
                  <a:prstClr val="black"/>
                </a:solidFill>
              </a:rPr>
              <a:t>MyBSSID</a:t>
            </a:r>
            <a:r>
              <a:rPr lang="en-US" sz="960" dirty="0">
                <a:solidFill>
                  <a:prstClr val="black"/>
                </a:solidFill>
              </a:rPr>
              <a:t> Count: 1</a:t>
            </a:r>
          </a:p>
          <a:p>
            <a:pPr lvl="0">
              <a:lnSpc>
                <a:spcPct val="50000"/>
              </a:lnSpc>
            </a:pPr>
            <a:r>
              <a:rPr lang="en-US" sz="960" dirty="0">
                <a:solidFill>
                  <a:prstClr val="black"/>
                </a:solidFill>
              </a:rPr>
              <a:t>OBSSID Count: 116</a:t>
            </a:r>
          </a:p>
          <a:p>
            <a:pPr lvl="0">
              <a:lnSpc>
                <a:spcPct val="50000"/>
              </a:lnSpc>
            </a:pPr>
            <a:r>
              <a:rPr lang="en-US" sz="960" dirty="0">
                <a:solidFill>
                  <a:prstClr val="black"/>
                </a:solidFill>
              </a:rPr>
              <a:t>My STA Count: 5</a:t>
            </a:r>
          </a:p>
          <a:p>
            <a:pPr lvl="0">
              <a:lnSpc>
                <a:spcPct val="50000"/>
              </a:lnSpc>
            </a:pPr>
            <a:r>
              <a:rPr lang="en-US" sz="960" dirty="0">
                <a:solidFill>
                  <a:prstClr val="black"/>
                </a:solidFill>
              </a:rPr>
              <a:t>OBSS STA Count: 354</a:t>
            </a:r>
          </a:p>
          <a:p>
            <a:pPr lvl="0">
              <a:lnSpc>
                <a:spcPct val="50000"/>
              </a:lnSpc>
            </a:pPr>
            <a:endParaRPr lang="en-US" sz="960" dirty="0">
              <a:solidFill>
                <a:prstClr val="black"/>
              </a:solidFill>
            </a:endParaRPr>
          </a:p>
          <a:p>
            <a:pPr lvl="0">
              <a:lnSpc>
                <a:spcPct val="50000"/>
              </a:lnSpc>
            </a:pPr>
            <a:r>
              <a:rPr lang="en-US" sz="960" dirty="0">
                <a:solidFill>
                  <a:prstClr val="black"/>
                </a:solidFill>
              </a:rPr>
              <a:t>Packets Captured:</a:t>
            </a:r>
          </a:p>
          <a:p>
            <a:pPr lvl="1">
              <a:lnSpc>
                <a:spcPct val="50000"/>
              </a:lnSpc>
            </a:pPr>
            <a:r>
              <a:rPr lang="en-US" sz="960" dirty="0" err="1">
                <a:solidFill>
                  <a:prstClr val="black"/>
                </a:solidFill>
              </a:rPr>
              <a:t>MyBSS</a:t>
            </a:r>
            <a:r>
              <a:rPr lang="en-US" sz="960" dirty="0">
                <a:solidFill>
                  <a:prstClr val="black"/>
                </a:solidFill>
              </a:rPr>
              <a:t>: 19,931</a:t>
            </a:r>
          </a:p>
          <a:p>
            <a:pPr lvl="1">
              <a:lnSpc>
                <a:spcPct val="50000"/>
              </a:lnSpc>
            </a:pPr>
            <a:r>
              <a:rPr lang="en-US" sz="960" dirty="0">
                <a:solidFill>
                  <a:prstClr val="black"/>
                </a:solidFill>
              </a:rPr>
              <a:t>OBSS: 253,567</a:t>
            </a:r>
          </a:p>
          <a:p>
            <a:pPr lvl="1">
              <a:lnSpc>
                <a:spcPct val="50000"/>
              </a:lnSpc>
            </a:pPr>
            <a:r>
              <a:rPr lang="en-US" sz="960" dirty="0">
                <a:solidFill>
                  <a:prstClr val="black"/>
                </a:solidFill>
              </a:rPr>
              <a:t>Total: 273,498</a:t>
            </a:r>
          </a:p>
          <a:p>
            <a:pPr lvl="0">
              <a:lnSpc>
                <a:spcPct val="50000"/>
              </a:lnSpc>
            </a:pPr>
            <a:endParaRPr lang="en-US" sz="960" dirty="0">
              <a:solidFill>
                <a:prstClr val="black"/>
              </a:solidFill>
            </a:endParaRPr>
          </a:p>
          <a:p>
            <a:pPr lvl="0">
              <a:lnSpc>
                <a:spcPct val="50000"/>
              </a:lnSpc>
            </a:pPr>
            <a:r>
              <a:rPr lang="en-US" sz="960" dirty="0">
                <a:solidFill>
                  <a:prstClr val="black"/>
                </a:solidFill>
              </a:rPr>
              <a:t>Traffic below -72dBm:</a:t>
            </a:r>
          </a:p>
          <a:p>
            <a:pPr lvl="1">
              <a:lnSpc>
                <a:spcPct val="50000"/>
              </a:lnSpc>
            </a:pPr>
            <a:r>
              <a:rPr lang="en-US" sz="960" dirty="0" err="1">
                <a:solidFill>
                  <a:prstClr val="black"/>
                </a:solidFill>
              </a:rPr>
              <a:t>MyBSS</a:t>
            </a:r>
            <a:r>
              <a:rPr lang="en-US" sz="960" dirty="0">
                <a:solidFill>
                  <a:prstClr val="black"/>
                </a:solidFill>
              </a:rPr>
              <a:t>: 9.2%</a:t>
            </a:r>
          </a:p>
          <a:p>
            <a:pPr lvl="1">
              <a:lnSpc>
                <a:spcPct val="50000"/>
              </a:lnSpc>
            </a:pPr>
            <a:r>
              <a:rPr lang="en-US" sz="960" dirty="0">
                <a:solidFill>
                  <a:prstClr val="black"/>
                </a:solidFill>
              </a:rPr>
              <a:t>OBSS: 99%</a:t>
            </a:r>
          </a:p>
          <a:p>
            <a:pPr lvl="1">
              <a:lnSpc>
                <a:spcPct val="50000"/>
              </a:lnSpc>
            </a:pPr>
            <a:r>
              <a:rPr lang="en-US" sz="960" dirty="0" err="1">
                <a:solidFill>
                  <a:prstClr val="black"/>
                </a:solidFill>
              </a:rPr>
              <a:t>MyBSS+OBSS</a:t>
            </a:r>
            <a:r>
              <a:rPr lang="en-US" sz="960" dirty="0">
                <a:solidFill>
                  <a:prstClr val="black"/>
                </a:solidFill>
              </a:rPr>
              <a:t>: 93%</a:t>
            </a:r>
          </a:p>
          <a:p>
            <a:endParaRPr lang="en-US" sz="960" dirty="0"/>
          </a:p>
          <a:p>
            <a:pPr marL="228600" indent="-228600">
              <a:buFont typeface="Arial" panose="020B0604020202020204" pitchFamily="34" charset="0"/>
              <a:buChar char="•"/>
            </a:pPr>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22</a:t>
            </a:fld>
            <a:endParaRPr lang="en-US">
              <a:solidFill>
                <a:srgbClr val="617D78"/>
              </a:solidFill>
            </a:endParaRPr>
          </a:p>
        </p:txBody>
      </p:sp>
      <p:sp>
        <p:nvSpPr>
          <p:cNvPr id="3" name="Date Placeholder 2"/>
          <p:cNvSpPr>
            <a:spLocks noGrp="1"/>
          </p:cNvSpPr>
          <p:nvPr>
            <p:ph type="dt" sz="half" idx="10"/>
          </p:nvPr>
        </p:nvSpPr>
        <p:spPr/>
        <p:txBody>
          <a:bodyPr/>
          <a:lstStyle/>
          <a:p>
            <a:r>
              <a:rPr lang="en-US" sz="800" smtClean="0">
                <a:solidFill>
                  <a:prstClr val="black"/>
                </a:solidFill>
              </a:rPr>
              <a:t>July 2016</a:t>
            </a:r>
            <a:endParaRPr lang="en-US" sz="800" dirty="0">
              <a:solidFill>
                <a:prstClr val="black"/>
              </a:solidFill>
            </a:endParaRPr>
          </a:p>
        </p:txBody>
      </p:sp>
      <p:cxnSp>
        <p:nvCxnSpPr>
          <p:cNvPr id="8" name="Straight Connector 7"/>
          <p:cNvCxnSpPr/>
          <p:nvPr/>
        </p:nvCxnSpPr>
        <p:spPr>
          <a:xfrm flipH="1" flipV="1">
            <a:off x="2836164" y="2212848"/>
            <a:ext cx="0" cy="324104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289428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487680" y="1836624"/>
            <a:ext cx="8775827" cy="4945176"/>
          </a:xfrm>
        </p:spPr>
        <p:txBody>
          <a:bodyPr/>
          <a:lstStyle/>
          <a:p>
            <a:r>
              <a:rPr lang="en-US" sz="1800" dirty="0" smtClean="0"/>
              <a:t>Ericsson indoor </a:t>
            </a:r>
            <a:r>
              <a:rPr lang="en-US" sz="1800" dirty="0"/>
              <a:t>Wi-Fi RSSI </a:t>
            </a:r>
            <a:r>
              <a:rPr lang="en-US" sz="1800" dirty="0" smtClean="0"/>
              <a:t>measurements have shown median UL/DL RSSI for </a:t>
            </a:r>
            <a:r>
              <a:rPr lang="en-US" sz="1800" dirty="0" err="1" smtClean="0"/>
              <a:t>MyBSS</a:t>
            </a:r>
            <a:r>
              <a:rPr lang="en-US" sz="1800" dirty="0" smtClean="0"/>
              <a:t> associated STAs of -46/-51 </a:t>
            </a:r>
            <a:r>
              <a:rPr lang="en-US" sz="1800" dirty="0" err="1" smtClean="0"/>
              <a:t>dBm</a:t>
            </a:r>
            <a:r>
              <a:rPr lang="en-US" sz="1800" dirty="0" smtClean="0"/>
              <a:t> for indoor enterprise case</a:t>
            </a:r>
          </a:p>
          <a:p>
            <a:r>
              <a:rPr lang="en-US" sz="1800" dirty="0" smtClean="0"/>
              <a:t>Ericsson measurements at a 50,000 seat stadium have shown median UL RSSI for </a:t>
            </a:r>
            <a:r>
              <a:rPr lang="en-US" sz="1800" dirty="0" err="1" smtClean="0"/>
              <a:t>MyBSS</a:t>
            </a:r>
            <a:r>
              <a:rPr lang="en-US" sz="1800" dirty="0" smtClean="0"/>
              <a:t> associated STAs of -56 </a:t>
            </a:r>
            <a:r>
              <a:rPr lang="en-US" sz="1800" dirty="0" err="1" smtClean="0"/>
              <a:t>dBm</a:t>
            </a:r>
            <a:r>
              <a:rPr lang="en-US" sz="1800" dirty="0" smtClean="0"/>
              <a:t> for “authenticated sessions” and asserted DL RSSI from best serving AP &gt; -50 </a:t>
            </a:r>
            <a:r>
              <a:rPr lang="en-US" sz="1800" dirty="0" err="1" smtClean="0"/>
              <a:t>dBm</a:t>
            </a:r>
            <a:r>
              <a:rPr lang="en-US" sz="1800" dirty="0" smtClean="0"/>
              <a:t> based on </a:t>
            </a:r>
            <a:r>
              <a:rPr lang="en-US" sz="1800" dirty="0" err="1" smtClean="0"/>
              <a:t>AirMagnet</a:t>
            </a:r>
            <a:r>
              <a:rPr lang="en-US" sz="1800" dirty="0" smtClean="0"/>
              <a:t> survey data</a:t>
            </a:r>
          </a:p>
          <a:p>
            <a:r>
              <a:rPr lang="en-US" sz="1800" dirty="0" smtClean="0"/>
              <a:t>These results confirm expectations that </a:t>
            </a:r>
            <a:r>
              <a:rPr lang="en-US" sz="1800" dirty="0" err="1" smtClean="0"/>
              <a:t>MyBSS</a:t>
            </a:r>
            <a:r>
              <a:rPr lang="en-US" sz="1800" dirty="0" smtClean="0"/>
              <a:t> STAs in highly planned dense deployments should generally be above the roaming threshold of typical client devices.  For Apple IOS this is -70 </a:t>
            </a:r>
            <a:r>
              <a:rPr lang="en-US" sz="1800" dirty="0" err="1" smtClean="0"/>
              <a:t>dBm</a:t>
            </a:r>
            <a:r>
              <a:rPr lang="en-US" sz="1800" dirty="0" smtClean="0"/>
              <a:t>.</a:t>
            </a:r>
          </a:p>
          <a:p>
            <a:r>
              <a:rPr lang="en-US" sz="1800" dirty="0" smtClean="0"/>
              <a:t>OBSS traffic RSSI is far more important than </a:t>
            </a:r>
            <a:r>
              <a:rPr lang="en-US" sz="1800" dirty="0" err="1" smtClean="0"/>
              <a:t>MyBSS</a:t>
            </a:r>
            <a:r>
              <a:rPr lang="en-US" sz="1800" dirty="0" smtClean="0"/>
              <a:t> STA RSSI due to 802.11 CSMA algorithm which asserts channel busy for valid PLCP preambles down to the RX sensitivity threshold (typically below -90 </a:t>
            </a:r>
            <a:r>
              <a:rPr lang="en-US" sz="1800" dirty="0" err="1" smtClean="0"/>
              <a:t>dBm</a:t>
            </a:r>
            <a:r>
              <a:rPr lang="en-US" sz="1800" dirty="0" smtClean="0"/>
              <a:t> in modern clients and APs)</a:t>
            </a:r>
          </a:p>
          <a:p>
            <a:r>
              <a:rPr lang="en-US" sz="1800" dirty="0" smtClean="0"/>
              <a:t>This contribution includes both </a:t>
            </a:r>
            <a:r>
              <a:rPr lang="en-US" sz="1800" dirty="0" err="1" smtClean="0"/>
              <a:t>MyBSS</a:t>
            </a:r>
            <a:r>
              <a:rPr lang="en-US" sz="1800" dirty="0" smtClean="0"/>
              <a:t> and OBSS signal measurements in multiple locations at two large indoor enterprise WLANs and one 68K seat stadium.  We find significant OBSS traffic below -72 </a:t>
            </a:r>
            <a:r>
              <a:rPr lang="en-US" sz="1800" dirty="0" err="1" smtClean="0"/>
              <a:t>dBm</a:t>
            </a:r>
            <a:endParaRPr lang="en-US" sz="1800" dirty="0" smtClean="0"/>
          </a:p>
          <a:p>
            <a:r>
              <a:rPr lang="en-US" sz="1800" dirty="0" smtClean="0"/>
              <a:t>We conclude that WFA’s -77dBm test level is critical to evaluating fair coexistence in real world networks</a:t>
            </a:r>
            <a:endParaRPr lang="en-US" sz="1800" dirty="0"/>
          </a:p>
        </p:txBody>
      </p:sp>
      <p:sp>
        <p:nvSpPr>
          <p:cNvPr id="5" name="Slide Number Placeholder 4"/>
          <p:cNvSpPr>
            <a:spLocks noGrp="1"/>
          </p:cNvSpPr>
          <p:nvPr>
            <p:ph type="sldNum" sz="quarter" idx="12"/>
          </p:nvPr>
        </p:nvSpPr>
        <p:spPr/>
        <p:txBody>
          <a:bodyPr/>
          <a:lstStyle/>
          <a:p>
            <a:fld id="{B016F8AB-BCEA-4347-8BA6-BE776009BC89}" type="slidenum">
              <a:rPr lang="en-US" smtClean="0">
                <a:solidFill>
                  <a:srgbClr val="617D78"/>
                </a:solidFill>
              </a:rPr>
              <a:pPr/>
              <a:t>3</a:t>
            </a:fld>
            <a:endParaRPr lang="en-US" dirty="0">
              <a:solidFill>
                <a:srgbClr val="617D78"/>
              </a:solidFill>
            </a:endParaRPr>
          </a:p>
        </p:txBody>
      </p:sp>
      <p:sp>
        <p:nvSpPr>
          <p:cNvPr id="6" name="Date Placeholder 5"/>
          <p:cNvSpPr>
            <a:spLocks noGrp="1"/>
          </p:cNvSpPr>
          <p:nvPr>
            <p:ph type="dt" idx="15"/>
          </p:nvPr>
        </p:nvSpPr>
        <p:spPr/>
        <p:txBody>
          <a:bodyPr/>
          <a:lstStyle/>
          <a:p>
            <a:r>
              <a:rPr lang="en-US" smtClean="0"/>
              <a:t>July 2016</a:t>
            </a:r>
            <a:endParaRPr lang="en-GB" dirty="0"/>
          </a:p>
        </p:txBody>
      </p:sp>
      <p:sp>
        <p:nvSpPr>
          <p:cNvPr id="8" name="Footer Placeholder 7"/>
          <p:cNvSpPr>
            <a:spLocks noGrp="1"/>
          </p:cNvSpPr>
          <p:nvPr>
            <p:ph type="ftr" idx="14"/>
          </p:nvPr>
        </p:nvSpPr>
        <p:spPr/>
        <p:txBody>
          <a:bodyPr/>
          <a:lstStyle/>
          <a:p>
            <a:r>
              <a:rPr lang="en-GB" smtClean="0"/>
              <a:t>HP Enterprise</a:t>
            </a:r>
            <a:endParaRPr lang="en-GB" dirty="0"/>
          </a:p>
        </p:txBody>
      </p:sp>
    </p:spTree>
    <p:extLst>
      <p:ext uri="{BB962C8B-B14F-4D97-AF65-F5344CB8AC3E}">
        <p14:creationId xmlns:p14="http://schemas.microsoft.com/office/powerpoint/2010/main" val="399082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Sites and Conditions: Indoor Enterprise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Site 1: Bay Area </a:t>
            </a:r>
            <a:r>
              <a:rPr lang="en-US" dirty="0" smtClean="0"/>
              <a:t>Enterprise </a:t>
            </a:r>
            <a:endParaRPr lang="en-US" dirty="0" smtClean="0"/>
          </a:p>
          <a:p>
            <a:pPr lvl="1"/>
            <a:r>
              <a:rPr lang="en-US" dirty="0" smtClean="0"/>
              <a:t>Indoor office environment:  430,000 ft</a:t>
            </a:r>
            <a:r>
              <a:rPr lang="en-US" baseline="30000" dirty="0" smtClean="0"/>
              <a:t>2</a:t>
            </a:r>
            <a:r>
              <a:rPr lang="en-US" dirty="0" smtClean="0"/>
              <a:t> </a:t>
            </a:r>
            <a:r>
              <a:rPr lang="en-US" dirty="0"/>
              <a:t>(</a:t>
            </a:r>
            <a:r>
              <a:rPr lang="en-US" dirty="0" smtClean="0"/>
              <a:t>37,680 m</a:t>
            </a:r>
            <a:r>
              <a:rPr lang="en-US" baseline="30000" dirty="0" smtClean="0"/>
              <a:t>2</a:t>
            </a:r>
            <a:r>
              <a:rPr lang="en-US" dirty="0" smtClean="0"/>
              <a:t>); 2,800 employees; 203 APs</a:t>
            </a:r>
            <a:endParaRPr lang="en-US" baseline="30000" dirty="0" smtClean="0"/>
          </a:p>
          <a:p>
            <a:pPr lvl="1"/>
            <a:r>
              <a:rPr lang="en-US" dirty="0" smtClean="0"/>
              <a:t>5 sets of packet capture data captured over periods of ~15 minutes directly under serving APs operating on 5GHz 40MHz channels 36+, 44+, 52+, 108+, and 157+ during morning busy hour (10am - 11am)</a:t>
            </a:r>
          </a:p>
          <a:p>
            <a:pPr lvl="1"/>
            <a:r>
              <a:rPr lang="en-US" dirty="0" smtClean="0"/>
              <a:t>Data capture method: Air capture</a:t>
            </a:r>
          </a:p>
          <a:p>
            <a:pPr lvl="1"/>
            <a:r>
              <a:rPr lang="en-US" dirty="0" smtClean="0"/>
              <a:t>Data capture tool: 11ac 3SS MacBook Pro (Wireless Diagnostic Tool)</a:t>
            </a:r>
            <a:endParaRPr lang="en-US" strike="sngStrike" dirty="0" smtClean="0">
              <a:solidFill>
                <a:srgbClr val="FFC000"/>
              </a:solidFill>
            </a:endParaRPr>
          </a:p>
          <a:p>
            <a:pPr lvl="1"/>
            <a:r>
              <a:rPr lang="en-US" dirty="0" smtClean="0"/>
              <a:t>Includes upstream and downstream data, control, and management traffic</a:t>
            </a:r>
          </a:p>
          <a:p>
            <a:pPr marL="182880" lvl="1" indent="0">
              <a:buNone/>
            </a:pPr>
            <a:endParaRPr lang="en-US" dirty="0" smtClean="0"/>
          </a:p>
          <a:p>
            <a:r>
              <a:rPr lang="en-US" dirty="0" smtClean="0"/>
              <a:t>Site 2: </a:t>
            </a:r>
            <a:r>
              <a:rPr lang="en-US" dirty="0" smtClean="0"/>
              <a:t>Microsoft Enterprise </a:t>
            </a:r>
            <a:r>
              <a:rPr lang="en-US" dirty="0" smtClean="0"/>
              <a:t>Network </a:t>
            </a:r>
          </a:p>
          <a:p>
            <a:pPr lvl="1"/>
            <a:r>
              <a:rPr lang="en-US" dirty="0" smtClean="0"/>
              <a:t>Indoor office environment   276,000 </a:t>
            </a:r>
            <a:r>
              <a:rPr lang="en-US" dirty="0"/>
              <a:t>ft</a:t>
            </a:r>
            <a:r>
              <a:rPr lang="en-US" baseline="30000" dirty="0"/>
              <a:t>2</a:t>
            </a:r>
            <a:r>
              <a:rPr lang="en-US" dirty="0"/>
              <a:t> </a:t>
            </a:r>
            <a:r>
              <a:rPr lang="en-US" dirty="0" smtClean="0"/>
              <a:t>(25,640 m</a:t>
            </a:r>
            <a:r>
              <a:rPr lang="en-US" baseline="30000" dirty="0" smtClean="0"/>
              <a:t>2</a:t>
            </a:r>
            <a:r>
              <a:rPr lang="en-US" dirty="0" smtClean="0"/>
              <a:t>); 840 employees; 300 APs</a:t>
            </a:r>
          </a:p>
          <a:p>
            <a:pPr lvl="1"/>
            <a:r>
              <a:rPr lang="en-US" dirty="0"/>
              <a:t>2</a:t>
            </a:r>
            <a:r>
              <a:rPr lang="en-US" dirty="0" smtClean="0"/>
              <a:t> sets of packet capture data over periods of ~5 minutes from APs operating on 5GHz 40MHz channels 149+, and 161-</a:t>
            </a:r>
          </a:p>
          <a:p>
            <a:pPr lvl="1"/>
            <a:r>
              <a:rPr lang="en-US" dirty="0" smtClean="0"/>
              <a:t>Data capture method: Aruba AP </a:t>
            </a:r>
            <a:r>
              <a:rPr lang="en-US" dirty="0" err="1" smtClean="0"/>
              <a:t>RPcap</a:t>
            </a:r>
            <a:endParaRPr lang="en-US" dirty="0" smtClean="0"/>
          </a:p>
          <a:p>
            <a:pPr lvl="1"/>
            <a:r>
              <a:rPr lang="en-US" dirty="0" smtClean="0"/>
              <a:t>Data capture tool: AP-225 3x3:3 802.11ac Wave1 AP</a:t>
            </a:r>
          </a:p>
          <a:p>
            <a:pPr lvl="1"/>
            <a:r>
              <a:rPr lang="en-US" dirty="0" smtClean="0"/>
              <a:t>Includes </a:t>
            </a:r>
            <a:r>
              <a:rPr lang="en-US" dirty="0"/>
              <a:t>upstream and downstream data, control, and </a:t>
            </a:r>
            <a:r>
              <a:rPr lang="en-US" dirty="0" smtClean="0"/>
              <a:t>management traffic</a:t>
            </a:r>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4</a:t>
            </a:fld>
            <a:endParaRPr lang="en-US">
              <a:solidFill>
                <a:srgbClr val="617D78"/>
              </a:solidFill>
            </a:endParaRPr>
          </a:p>
        </p:txBody>
      </p:sp>
      <p:sp>
        <p:nvSpPr>
          <p:cNvPr id="5" name="Date Placeholder 4"/>
          <p:cNvSpPr>
            <a:spLocks noGrp="1"/>
          </p:cNvSpPr>
          <p:nvPr>
            <p:ph type="dt" idx="15"/>
          </p:nvPr>
        </p:nvSpPr>
        <p:spPr/>
        <p:txBody>
          <a:bodyPr/>
          <a:lstStyle/>
          <a:p>
            <a:r>
              <a:rPr lang="en-US" smtClean="0"/>
              <a:t>July 2016</a:t>
            </a:r>
            <a:endParaRPr lang="en-GB" dirty="0"/>
          </a:p>
        </p:txBody>
      </p:sp>
      <p:sp>
        <p:nvSpPr>
          <p:cNvPr id="7" name="Footer Placeholder 6"/>
          <p:cNvSpPr>
            <a:spLocks noGrp="1"/>
          </p:cNvSpPr>
          <p:nvPr>
            <p:ph type="ftr" idx="14"/>
          </p:nvPr>
        </p:nvSpPr>
        <p:spPr/>
        <p:txBody>
          <a:bodyPr/>
          <a:lstStyle/>
          <a:p>
            <a:r>
              <a:rPr lang="en-GB" smtClean="0"/>
              <a:t>HP Enterprise</a:t>
            </a:r>
            <a:endParaRPr lang="en-GB" dirty="0"/>
          </a:p>
        </p:txBody>
      </p:sp>
    </p:spTree>
    <p:extLst>
      <p:ext uri="{BB962C8B-B14F-4D97-AF65-F5344CB8AC3E}">
        <p14:creationId xmlns:p14="http://schemas.microsoft.com/office/powerpoint/2010/main" val="36057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xfrm>
            <a:off x="512418" y="2133600"/>
            <a:ext cx="6229405" cy="3657600"/>
          </a:xfrm>
          <a:prstGeom prst="rect">
            <a:avLst/>
          </a:prstGeom>
        </p:spPr>
      </p:pic>
      <p:sp>
        <p:nvSpPr>
          <p:cNvPr id="2" name="Title 1"/>
          <p:cNvSpPr>
            <a:spLocks noGrp="1"/>
          </p:cNvSpPr>
          <p:nvPr>
            <p:ph type="title"/>
          </p:nvPr>
        </p:nvSpPr>
        <p:spPr/>
        <p:txBody>
          <a:bodyPr/>
          <a:lstStyle/>
          <a:p>
            <a:pPr algn="l"/>
            <a:r>
              <a:rPr lang="en-US" dirty="0" smtClean="0"/>
              <a:t>Measurement Results: Bay Area Enterprise (All Channels)</a:t>
            </a:r>
            <a:endParaRPr lang="en-US" dirty="0"/>
          </a:p>
        </p:txBody>
      </p:sp>
      <p:sp>
        <p:nvSpPr>
          <p:cNvPr id="6" name="Text Placeholder 5"/>
          <p:cNvSpPr>
            <a:spLocks noGrp="1"/>
          </p:cNvSpPr>
          <p:nvPr>
            <p:ph type="body" sz="half" idx="2"/>
          </p:nvPr>
        </p:nvSpPr>
        <p:spPr>
          <a:xfrm>
            <a:off x="6888480" y="1981200"/>
            <a:ext cx="2375027" cy="4876800"/>
          </a:xfrm>
        </p:spPr>
        <p:txBody>
          <a:bodyPr/>
          <a:lstStyle/>
          <a:p>
            <a:pPr>
              <a:lnSpc>
                <a:spcPct val="50000"/>
              </a:lnSpc>
            </a:pPr>
            <a:r>
              <a:rPr lang="en-US" sz="960" dirty="0"/>
              <a:t>Channels: 36+, 44+, 52+, 108+ and 157+</a:t>
            </a:r>
          </a:p>
          <a:p>
            <a:pPr>
              <a:lnSpc>
                <a:spcPct val="50000"/>
              </a:lnSpc>
            </a:pPr>
            <a:r>
              <a:rPr lang="en-US" sz="960" dirty="0"/>
              <a:t>Duration:  ~15 min on each channel</a:t>
            </a:r>
          </a:p>
          <a:p>
            <a:pPr>
              <a:lnSpc>
                <a:spcPct val="50000"/>
              </a:lnSpc>
            </a:pPr>
            <a:r>
              <a:rPr lang="en-US" sz="960" dirty="0"/>
              <a:t>Noise floor: -92dBm</a:t>
            </a:r>
          </a:p>
          <a:p>
            <a:pPr>
              <a:lnSpc>
                <a:spcPct val="50000"/>
              </a:lnSpc>
            </a:pPr>
            <a:endParaRPr lang="en-US" sz="960" dirty="0"/>
          </a:p>
          <a:p>
            <a:pPr>
              <a:lnSpc>
                <a:spcPct val="50000"/>
              </a:lnSpc>
            </a:pPr>
            <a:r>
              <a:rPr lang="en-US" sz="960" dirty="0" err="1"/>
              <a:t>MyBSSID</a:t>
            </a:r>
            <a:r>
              <a:rPr lang="en-US" sz="960" dirty="0"/>
              <a:t> Count: 15</a:t>
            </a:r>
          </a:p>
          <a:p>
            <a:pPr>
              <a:lnSpc>
                <a:spcPct val="50000"/>
              </a:lnSpc>
            </a:pPr>
            <a:r>
              <a:rPr lang="en-US" sz="960" dirty="0"/>
              <a:t>OBSSID Count: 199</a:t>
            </a:r>
          </a:p>
          <a:p>
            <a:pPr>
              <a:lnSpc>
                <a:spcPct val="50000"/>
              </a:lnSpc>
            </a:pPr>
            <a:r>
              <a:rPr lang="en-US" sz="960" dirty="0"/>
              <a:t>My STA Count: 378</a:t>
            </a:r>
          </a:p>
          <a:p>
            <a:pPr>
              <a:lnSpc>
                <a:spcPct val="50000"/>
              </a:lnSpc>
            </a:pPr>
            <a:r>
              <a:rPr lang="en-US" sz="960" dirty="0"/>
              <a:t>OBSS STA Count: 1157</a:t>
            </a:r>
          </a:p>
          <a:p>
            <a:pPr>
              <a:lnSpc>
                <a:spcPct val="50000"/>
              </a:lnSpc>
            </a:pPr>
            <a:endParaRPr lang="en-US" sz="960" dirty="0"/>
          </a:p>
          <a:p>
            <a:pPr>
              <a:lnSpc>
                <a:spcPct val="50000"/>
              </a:lnSpc>
            </a:pPr>
            <a:r>
              <a:rPr lang="en-US" sz="960" dirty="0"/>
              <a:t>Packets Captured:</a:t>
            </a:r>
          </a:p>
          <a:p>
            <a:pPr lvl="1">
              <a:lnSpc>
                <a:spcPct val="50000"/>
              </a:lnSpc>
            </a:pPr>
            <a:r>
              <a:rPr lang="en-US" sz="960" dirty="0" err="1"/>
              <a:t>MyBSS</a:t>
            </a:r>
            <a:r>
              <a:rPr lang="en-US" sz="960" dirty="0"/>
              <a:t>: 12,839,489</a:t>
            </a:r>
          </a:p>
          <a:p>
            <a:pPr lvl="1">
              <a:lnSpc>
                <a:spcPct val="50000"/>
              </a:lnSpc>
            </a:pPr>
            <a:r>
              <a:rPr lang="en-US" sz="960" dirty="0"/>
              <a:t>OBSS: 13,631,534</a:t>
            </a:r>
          </a:p>
          <a:p>
            <a:pPr lvl="1">
              <a:lnSpc>
                <a:spcPct val="50000"/>
              </a:lnSpc>
            </a:pPr>
            <a:r>
              <a:rPr lang="en-US" sz="960" dirty="0"/>
              <a:t>Total: 26,471,023</a:t>
            </a:r>
          </a:p>
          <a:p>
            <a:pPr>
              <a:lnSpc>
                <a:spcPct val="50000"/>
              </a:lnSpc>
            </a:pPr>
            <a:endParaRPr lang="en-US" sz="960" dirty="0"/>
          </a:p>
          <a:p>
            <a:pPr>
              <a:lnSpc>
                <a:spcPct val="50000"/>
              </a:lnSpc>
            </a:pPr>
            <a:r>
              <a:rPr lang="en-US" sz="960" dirty="0"/>
              <a:t>Traffic below -72dBm:</a:t>
            </a:r>
          </a:p>
          <a:p>
            <a:pPr lvl="1">
              <a:lnSpc>
                <a:spcPct val="50000"/>
              </a:lnSpc>
            </a:pPr>
            <a:r>
              <a:rPr lang="en-US" sz="960" dirty="0" err="1"/>
              <a:t>MyBSS</a:t>
            </a:r>
            <a:r>
              <a:rPr lang="en-US" sz="960" dirty="0"/>
              <a:t>: 5.4%</a:t>
            </a:r>
          </a:p>
          <a:p>
            <a:pPr lvl="1">
              <a:lnSpc>
                <a:spcPct val="50000"/>
              </a:lnSpc>
            </a:pPr>
            <a:r>
              <a:rPr lang="en-US" sz="960" dirty="0"/>
              <a:t>OBSS: 65%</a:t>
            </a:r>
          </a:p>
          <a:p>
            <a:pPr lvl="1">
              <a:lnSpc>
                <a:spcPct val="50000"/>
              </a:lnSpc>
            </a:pPr>
            <a:r>
              <a:rPr lang="en-US" sz="960" dirty="0" err="1"/>
              <a:t>MyBSS+OBSS</a:t>
            </a:r>
            <a:r>
              <a:rPr lang="en-US" sz="960" dirty="0"/>
              <a:t>: 36%</a:t>
            </a:r>
          </a:p>
          <a:p>
            <a:pPr marL="228600" indent="-228600">
              <a:buFont typeface="Arial" panose="020B0604020202020204" pitchFamily="34" charset="0"/>
              <a:buChar char="•"/>
            </a:pPr>
            <a:endParaRPr lang="en-US" sz="960" dirty="0"/>
          </a:p>
          <a:p>
            <a:pPr marL="228600" indent="-228600">
              <a:buFont typeface="Arial" panose="020B0604020202020204" pitchFamily="34" charset="0"/>
              <a:buChar char="•"/>
            </a:pPr>
            <a:endParaRPr lang="en-US" sz="960" dirty="0"/>
          </a:p>
          <a:p>
            <a:pPr marL="228600" indent="-228600">
              <a:buFont typeface="Arial" panose="020B0604020202020204" pitchFamily="34" charset="0"/>
              <a:buChar char="•"/>
            </a:pPr>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5</a:t>
            </a:fld>
            <a:endParaRPr lang="en-US">
              <a:solidFill>
                <a:srgbClr val="617D78"/>
              </a:solidFill>
            </a:endParaRPr>
          </a:p>
        </p:txBody>
      </p:sp>
      <p:sp>
        <p:nvSpPr>
          <p:cNvPr id="3" name="Date Placeholder 2"/>
          <p:cNvSpPr>
            <a:spLocks noGrp="1"/>
          </p:cNvSpPr>
          <p:nvPr>
            <p:ph type="dt" sz="half" idx="10"/>
          </p:nvPr>
        </p:nvSpPr>
        <p:spPr/>
        <p:txBody>
          <a:bodyPr/>
          <a:lstStyle/>
          <a:p>
            <a:r>
              <a:rPr lang="en-US" sz="800" smtClean="0">
                <a:solidFill>
                  <a:prstClr val="black"/>
                </a:solidFill>
              </a:rPr>
              <a:t>July 2016</a:t>
            </a:r>
            <a:endParaRPr lang="en-US" sz="800">
              <a:solidFill>
                <a:prstClr val="black"/>
              </a:solidFill>
            </a:endParaRPr>
          </a:p>
        </p:txBody>
      </p:sp>
      <p:cxnSp>
        <p:nvCxnSpPr>
          <p:cNvPr id="7" name="Straight Connector 6"/>
          <p:cNvCxnSpPr/>
          <p:nvPr/>
        </p:nvCxnSpPr>
        <p:spPr>
          <a:xfrm flipH="1" flipV="1">
            <a:off x="2799081" y="2209801"/>
            <a:ext cx="6927" cy="324796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427758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12418" y="2133600"/>
            <a:ext cx="6229405" cy="3657600"/>
          </a:xfrm>
          <a:prstGeom prst="rect">
            <a:avLst/>
          </a:prstGeom>
        </p:spPr>
      </p:pic>
      <p:sp>
        <p:nvSpPr>
          <p:cNvPr id="2" name="Title 1"/>
          <p:cNvSpPr>
            <a:spLocks noGrp="1"/>
          </p:cNvSpPr>
          <p:nvPr>
            <p:ph type="title"/>
          </p:nvPr>
        </p:nvSpPr>
        <p:spPr/>
        <p:txBody>
          <a:bodyPr/>
          <a:lstStyle/>
          <a:p>
            <a:pPr algn="l"/>
            <a:r>
              <a:rPr lang="en-US" dirty="0" smtClean="0"/>
              <a:t>Measurement Results: </a:t>
            </a:r>
            <a:r>
              <a:rPr lang="en-US" dirty="0" smtClean="0"/>
              <a:t>Microsoft Enterprise </a:t>
            </a:r>
            <a:r>
              <a:rPr lang="en-US" dirty="0" smtClean="0"/>
              <a:t>Network (All Channels)</a:t>
            </a:r>
            <a:endParaRPr lang="en-US" dirty="0"/>
          </a:p>
        </p:txBody>
      </p:sp>
      <p:sp>
        <p:nvSpPr>
          <p:cNvPr id="6" name="Text Placeholder 5"/>
          <p:cNvSpPr>
            <a:spLocks noGrp="1"/>
          </p:cNvSpPr>
          <p:nvPr>
            <p:ph type="body" sz="half" idx="2"/>
          </p:nvPr>
        </p:nvSpPr>
        <p:spPr>
          <a:xfrm>
            <a:off x="6888480" y="1981200"/>
            <a:ext cx="2375027" cy="4876800"/>
          </a:xfrm>
        </p:spPr>
        <p:txBody>
          <a:bodyPr/>
          <a:lstStyle/>
          <a:p>
            <a:pPr lvl="0">
              <a:lnSpc>
                <a:spcPct val="50000"/>
              </a:lnSpc>
            </a:pPr>
            <a:r>
              <a:rPr lang="en-US" sz="960" dirty="0">
                <a:solidFill>
                  <a:prstClr val="black"/>
                </a:solidFill>
              </a:rPr>
              <a:t>Channels: 149+ and 161-</a:t>
            </a:r>
          </a:p>
          <a:p>
            <a:pPr lvl="0">
              <a:lnSpc>
                <a:spcPct val="50000"/>
              </a:lnSpc>
            </a:pPr>
            <a:r>
              <a:rPr lang="en-US" sz="960" dirty="0">
                <a:solidFill>
                  <a:prstClr val="black"/>
                </a:solidFill>
              </a:rPr>
              <a:t>Duration:  ~5 min on each channel</a:t>
            </a:r>
          </a:p>
          <a:p>
            <a:pPr lvl="0">
              <a:lnSpc>
                <a:spcPct val="50000"/>
              </a:lnSpc>
            </a:pPr>
            <a:r>
              <a:rPr lang="en-US" sz="960" dirty="0">
                <a:solidFill>
                  <a:prstClr val="black"/>
                </a:solidFill>
              </a:rPr>
              <a:t>Noise floor: -97dBm</a:t>
            </a:r>
          </a:p>
          <a:p>
            <a:pPr lvl="0">
              <a:lnSpc>
                <a:spcPct val="50000"/>
              </a:lnSpc>
            </a:pPr>
            <a:endParaRPr lang="en-US" sz="960" dirty="0">
              <a:solidFill>
                <a:prstClr val="black"/>
              </a:solidFill>
            </a:endParaRPr>
          </a:p>
          <a:p>
            <a:pPr lvl="0">
              <a:lnSpc>
                <a:spcPct val="50000"/>
              </a:lnSpc>
            </a:pPr>
            <a:r>
              <a:rPr lang="en-US" sz="960" dirty="0" err="1">
                <a:solidFill>
                  <a:prstClr val="black"/>
                </a:solidFill>
              </a:rPr>
              <a:t>MyBSSID</a:t>
            </a:r>
            <a:r>
              <a:rPr lang="en-US" sz="960" dirty="0">
                <a:solidFill>
                  <a:prstClr val="black"/>
                </a:solidFill>
              </a:rPr>
              <a:t> Count: 5</a:t>
            </a:r>
          </a:p>
          <a:p>
            <a:pPr lvl="0">
              <a:lnSpc>
                <a:spcPct val="50000"/>
              </a:lnSpc>
            </a:pPr>
            <a:r>
              <a:rPr lang="en-US" sz="960" dirty="0">
                <a:solidFill>
                  <a:prstClr val="black"/>
                </a:solidFill>
              </a:rPr>
              <a:t>OBSSID Count: 97</a:t>
            </a:r>
          </a:p>
          <a:p>
            <a:pPr lvl="0">
              <a:lnSpc>
                <a:spcPct val="50000"/>
              </a:lnSpc>
            </a:pPr>
            <a:r>
              <a:rPr lang="en-US" sz="960" dirty="0">
                <a:solidFill>
                  <a:prstClr val="black"/>
                </a:solidFill>
              </a:rPr>
              <a:t>My STA Count: 6</a:t>
            </a:r>
          </a:p>
          <a:p>
            <a:pPr lvl="0">
              <a:lnSpc>
                <a:spcPct val="50000"/>
              </a:lnSpc>
            </a:pPr>
            <a:r>
              <a:rPr lang="en-US" sz="960" dirty="0">
                <a:solidFill>
                  <a:prstClr val="black"/>
                </a:solidFill>
              </a:rPr>
              <a:t>OBSS STA Count: 18</a:t>
            </a:r>
          </a:p>
          <a:p>
            <a:pPr lvl="0">
              <a:lnSpc>
                <a:spcPct val="50000"/>
              </a:lnSpc>
            </a:pPr>
            <a:endParaRPr lang="en-US" sz="960" dirty="0">
              <a:solidFill>
                <a:prstClr val="black"/>
              </a:solidFill>
            </a:endParaRPr>
          </a:p>
          <a:p>
            <a:pPr lvl="0">
              <a:lnSpc>
                <a:spcPct val="50000"/>
              </a:lnSpc>
            </a:pPr>
            <a:r>
              <a:rPr lang="en-US" sz="960" dirty="0">
                <a:solidFill>
                  <a:prstClr val="black"/>
                </a:solidFill>
              </a:rPr>
              <a:t>Packets Captured:</a:t>
            </a:r>
          </a:p>
          <a:p>
            <a:pPr lvl="1">
              <a:lnSpc>
                <a:spcPct val="50000"/>
              </a:lnSpc>
            </a:pPr>
            <a:r>
              <a:rPr lang="en-US" sz="960" dirty="0" err="1">
                <a:solidFill>
                  <a:prstClr val="black"/>
                </a:solidFill>
              </a:rPr>
              <a:t>MyBSS</a:t>
            </a:r>
            <a:r>
              <a:rPr lang="en-US" sz="960" dirty="0">
                <a:solidFill>
                  <a:prstClr val="black"/>
                </a:solidFill>
              </a:rPr>
              <a:t>: 65,134</a:t>
            </a:r>
          </a:p>
          <a:p>
            <a:pPr lvl="1">
              <a:lnSpc>
                <a:spcPct val="50000"/>
              </a:lnSpc>
            </a:pPr>
            <a:r>
              <a:rPr lang="en-US" sz="960" dirty="0">
                <a:solidFill>
                  <a:prstClr val="black"/>
                </a:solidFill>
              </a:rPr>
              <a:t>OBSS: 172,236</a:t>
            </a:r>
          </a:p>
          <a:p>
            <a:pPr lvl="1">
              <a:lnSpc>
                <a:spcPct val="50000"/>
              </a:lnSpc>
            </a:pPr>
            <a:r>
              <a:rPr lang="en-US" sz="960" dirty="0">
                <a:solidFill>
                  <a:prstClr val="black"/>
                </a:solidFill>
              </a:rPr>
              <a:t>Total: 237,370</a:t>
            </a:r>
          </a:p>
          <a:p>
            <a:pPr lvl="0">
              <a:lnSpc>
                <a:spcPct val="50000"/>
              </a:lnSpc>
            </a:pPr>
            <a:endParaRPr lang="en-US" sz="960" dirty="0">
              <a:solidFill>
                <a:prstClr val="black"/>
              </a:solidFill>
            </a:endParaRPr>
          </a:p>
          <a:p>
            <a:pPr lvl="0">
              <a:lnSpc>
                <a:spcPct val="50000"/>
              </a:lnSpc>
            </a:pPr>
            <a:r>
              <a:rPr lang="en-US" sz="960" dirty="0">
                <a:solidFill>
                  <a:prstClr val="black"/>
                </a:solidFill>
              </a:rPr>
              <a:t>Traffic below -72dBm:</a:t>
            </a:r>
          </a:p>
          <a:p>
            <a:pPr lvl="1">
              <a:lnSpc>
                <a:spcPct val="50000"/>
              </a:lnSpc>
            </a:pPr>
            <a:r>
              <a:rPr lang="en-US" sz="960" dirty="0" err="1">
                <a:solidFill>
                  <a:prstClr val="black"/>
                </a:solidFill>
              </a:rPr>
              <a:t>MyBSS</a:t>
            </a:r>
            <a:r>
              <a:rPr lang="en-US" sz="960" dirty="0">
                <a:solidFill>
                  <a:prstClr val="black"/>
                </a:solidFill>
              </a:rPr>
              <a:t>: 0.4%</a:t>
            </a:r>
          </a:p>
          <a:p>
            <a:pPr lvl="1">
              <a:lnSpc>
                <a:spcPct val="50000"/>
              </a:lnSpc>
            </a:pPr>
            <a:r>
              <a:rPr lang="en-US" sz="960" dirty="0">
                <a:solidFill>
                  <a:prstClr val="black"/>
                </a:solidFill>
              </a:rPr>
              <a:t>OBSS: 46%</a:t>
            </a:r>
          </a:p>
          <a:p>
            <a:pPr lvl="1">
              <a:lnSpc>
                <a:spcPct val="50000"/>
              </a:lnSpc>
            </a:pPr>
            <a:r>
              <a:rPr lang="en-US" sz="960" dirty="0" err="1">
                <a:solidFill>
                  <a:prstClr val="black"/>
                </a:solidFill>
              </a:rPr>
              <a:t>MyBSS+OBSS</a:t>
            </a:r>
            <a:r>
              <a:rPr lang="en-US" sz="960" dirty="0">
                <a:solidFill>
                  <a:prstClr val="black"/>
                </a:solidFill>
              </a:rPr>
              <a:t>: 33%</a:t>
            </a:r>
          </a:p>
          <a:p>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6</a:t>
            </a:fld>
            <a:endParaRPr lang="en-US">
              <a:solidFill>
                <a:srgbClr val="617D78"/>
              </a:solidFill>
            </a:endParaRPr>
          </a:p>
        </p:txBody>
      </p:sp>
      <p:sp>
        <p:nvSpPr>
          <p:cNvPr id="8" name="Date Placeholder 5"/>
          <p:cNvSpPr>
            <a:spLocks noGrp="1"/>
          </p:cNvSpPr>
          <p:nvPr>
            <p:ph type="dt" sz="half" idx="10"/>
          </p:nvPr>
        </p:nvSpPr>
        <p:spPr>
          <a:xfrm>
            <a:off x="4478570" y="6055283"/>
            <a:ext cx="796462" cy="168250"/>
          </a:xfrm>
        </p:spPr>
        <p:txBody>
          <a:bodyPr/>
          <a:lstStyle/>
          <a:p>
            <a:r>
              <a:rPr lang="en-US" sz="800" smtClean="0">
                <a:solidFill>
                  <a:prstClr val="black"/>
                </a:solidFill>
              </a:rPr>
              <a:t>July 2016</a:t>
            </a:r>
            <a:endParaRPr lang="en-US" sz="800" dirty="0">
              <a:solidFill>
                <a:prstClr val="black"/>
              </a:solidFill>
            </a:endParaRPr>
          </a:p>
        </p:txBody>
      </p:sp>
      <p:cxnSp>
        <p:nvCxnSpPr>
          <p:cNvPr id="10" name="Straight Connector 9"/>
          <p:cNvCxnSpPr/>
          <p:nvPr/>
        </p:nvCxnSpPr>
        <p:spPr>
          <a:xfrm flipH="1" flipV="1">
            <a:off x="2829561" y="2209801"/>
            <a:ext cx="6927" cy="324796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86439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Measurements Sites and Conditions: 68,500 Seat Stadium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Site 3: Levi’s Stadium</a:t>
            </a:r>
          </a:p>
          <a:p>
            <a:pPr lvl="1"/>
            <a:r>
              <a:rPr lang="en-US" dirty="0" smtClean="0"/>
              <a:t>American football stadium.  68,500 seat capacity</a:t>
            </a:r>
          </a:p>
          <a:p>
            <a:pPr lvl="1"/>
            <a:r>
              <a:rPr lang="en-US" dirty="0" smtClean="0"/>
              <a:t>Event: Copa America </a:t>
            </a:r>
            <a:r>
              <a:rPr lang="en-US" dirty="0" err="1" smtClean="0"/>
              <a:t>Centenario</a:t>
            </a:r>
            <a:r>
              <a:rPr lang="en-US" dirty="0" smtClean="0"/>
              <a:t>, USA vs. Colombia  6/3/2016.  Attendance = 67,439 (98.5% full)</a:t>
            </a:r>
          </a:p>
          <a:p>
            <a:pPr lvl="1"/>
            <a:r>
              <a:rPr lang="en-US" dirty="0" err="1" smtClean="0"/>
              <a:t>Underseat</a:t>
            </a:r>
            <a:r>
              <a:rPr lang="en-US" dirty="0" smtClean="0"/>
              <a:t> </a:t>
            </a:r>
            <a:r>
              <a:rPr lang="en-US" dirty="0" err="1" smtClean="0"/>
              <a:t>picocell</a:t>
            </a:r>
            <a:r>
              <a:rPr lang="en-US" dirty="0" smtClean="0"/>
              <a:t> deployment.  802.11ac Wave 1 3x3:3 APs; 20 MHz channels</a:t>
            </a:r>
          </a:p>
          <a:p>
            <a:pPr lvl="1"/>
            <a:r>
              <a:rPr lang="en-US" dirty="0" smtClean="0"/>
              <a:t>3 sets of packet capture data taken at midfield on three different levels:</a:t>
            </a:r>
          </a:p>
          <a:p>
            <a:pPr lvl="3"/>
            <a:r>
              <a:rPr lang="en-US" dirty="0" smtClean="0"/>
              <a:t>Section 115, Row 31, Seat 2, Channel 157 – 15 minutes</a:t>
            </a:r>
          </a:p>
          <a:p>
            <a:pPr lvl="3"/>
            <a:r>
              <a:rPr lang="en-US" dirty="0" smtClean="0"/>
              <a:t>Section 216, Row </a:t>
            </a:r>
            <a:r>
              <a:rPr lang="en-US" dirty="0"/>
              <a:t>4</a:t>
            </a:r>
            <a:r>
              <a:rPr lang="en-US" dirty="0" smtClean="0"/>
              <a:t>, Seat </a:t>
            </a:r>
            <a:r>
              <a:rPr lang="en-US" dirty="0"/>
              <a:t>7</a:t>
            </a:r>
            <a:r>
              <a:rPr lang="en-US" dirty="0" smtClean="0"/>
              <a:t>, Channel 161 – 17 minutes</a:t>
            </a:r>
          </a:p>
          <a:p>
            <a:pPr lvl="3"/>
            <a:r>
              <a:rPr lang="en-US" dirty="0" smtClean="0"/>
              <a:t>Section 405, Row 21, Seat 15, Channel 149 – 10 minutes</a:t>
            </a:r>
          </a:p>
          <a:p>
            <a:pPr lvl="1"/>
            <a:r>
              <a:rPr lang="en-US" dirty="0" smtClean="0"/>
              <a:t>Data capture method: Air capture, sitting directly on top of </a:t>
            </a:r>
            <a:r>
              <a:rPr lang="en-US" dirty="0" err="1" smtClean="0"/>
              <a:t>picocell</a:t>
            </a:r>
            <a:r>
              <a:rPr lang="en-US" dirty="0" smtClean="0"/>
              <a:t> AP</a:t>
            </a:r>
          </a:p>
          <a:p>
            <a:pPr lvl="1"/>
            <a:r>
              <a:rPr lang="en-US" dirty="0" smtClean="0"/>
              <a:t>Data capture tool: 11ac 3SS MacBook Pro (Wireless Diagnostic Tool)</a:t>
            </a:r>
            <a:endParaRPr lang="en-US" strike="sngStrike" dirty="0" smtClean="0"/>
          </a:p>
          <a:p>
            <a:pPr lvl="1"/>
            <a:r>
              <a:rPr lang="en-US" dirty="0" smtClean="0"/>
              <a:t>Includes upstream and downstream data, control, and management traffic</a:t>
            </a:r>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7</a:t>
            </a:fld>
            <a:endParaRPr lang="en-US">
              <a:solidFill>
                <a:srgbClr val="617D78"/>
              </a:solidFill>
            </a:endParaRPr>
          </a:p>
        </p:txBody>
      </p:sp>
      <p:sp>
        <p:nvSpPr>
          <p:cNvPr id="5" name="Date Placeholder 4"/>
          <p:cNvSpPr>
            <a:spLocks noGrp="1"/>
          </p:cNvSpPr>
          <p:nvPr>
            <p:ph type="dt" idx="15"/>
          </p:nvPr>
        </p:nvSpPr>
        <p:spPr/>
        <p:txBody>
          <a:bodyPr/>
          <a:lstStyle/>
          <a:p>
            <a:r>
              <a:rPr lang="en-US" smtClean="0"/>
              <a:t>July 2016</a:t>
            </a:r>
            <a:endParaRPr lang="en-GB" dirty="0"/>
          </a:p>
        </p:txBody>
      </p:sp>
      <p:sp>
        <p:nvSpPr>
          <p:cNvPr id="7" name="Footer Placeholder 6"/>
          <p:cNvSpPr>
            <a:spLocks noGrp="1"/>
          </p:cNvSpPr>
          <p:nvPr>
            <p:ph type="ftr" idx="14"/>
          </p:nvPr>
        </p:nvSpPr>
        <p:spPr/>
        <p:txBody>
          <a:bodyPr/>
          <a:lstStyle/>
          <a:p>
            <a:r>
              <a:rPr lang="en-GB" dirty="0" smtClean="0"/>
              <a:t>HP Enterprise</a:t>
            </a:r>
            <a:endParaRPr lang="en-GB" dirty="0"/>
          </a:p>
        </p:txBody>
      </p:sp>
    </p:spTree>
    <p:extLst>
      <p:ext uri="{BB962C8B-B14F-4D97-AF65-F5344CB8AC3E}">
        <p14:creationId xmlns:p14="http://schemas.microsoft.com/office/powerpoint/2010/main" val="229656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Measurement Results: Levi’s Stadium (All Channels)</a:t>
            </a:r>
            <a:endParaRPr lang="en-US" dirty="0"/>
          </a:p>
        </p:txBody>
      </p:sp>
      <p:pic>
        <p:nvPicPr>
          <p:cNvPr id="10" name="Content Placeholder 9"/>
          <p:cNvPicPr>
            <a:picLocks noGrp="1" noChangeAspect="1"/>
          </p:cNvPicPr>
          <p:nvPr>
            <p:ph idx="1"/>
          </p:nvPr>
        </p:nvPicPr>
        <p:blipFill>
          <a:blip r:embed="rId2"/>
          <a:stretch>
            <a:fillRect/>
          </a:stretch>
        </p:blipFill>
        <p:spPr>
          <a:xfrm>
            <a:off x="512418" y="2133600"/>
            <a:ext cx="6229405" cy="3657600"/>
          </a:xfrm>
          <a:prstGeom prst="rect">
            <a:avLst/>
          </a:prstGeom>
        </p:spPr>
      </p:pic>
      <p:sp>
        <p:nvSpPr>
          <p:cNvPr id="6" name="Text Placeholder 5"/>
          <p:cNvSpPr>
            <a:spLocks noGrp="1"/>
          </p:cNvSpPr>
          <p:nvPr>
            <p:ph type="body" sz="half" idx="2"/>
          </p:nvPr>
        </p:nvSpPr>
        <p:spPr>
          <a:xfrm>
            <a:off x="6888480" y="1981200"/>
            <a:ext cx="2375027" cy="4876800"/>
          </a:xfrm>
        </p:spPr>
        <p:txBody>
          <a:bodyPr/>
          <a:lstStyle/>
          <a:p>
            <a:pPr lvl="0">
              <a:lnSpc>
                <a:spcPct val="50000"/>
              </a:lnSpc>
            </a:pPr>
            <a:r>
              <a:rPr lang="en-US" sz="960" dirty="0">
                <a:solidFill>
                  <a:prstClr val="black"/>
                </a:solidFill>
              </a:rPr>
              <a:t>Channels: 149, 157, and 161</a:t>
            </a:r>
          </a:p>
          <a:p>
            <a:pPr lvl="0">
              <a:lnSpc>
                <a:spcPct val="50000"/>
              </a:lnSpc>
            </a:pPr>
            <a:r>
              <a:rPr lang="en-US" sz="960" dirty="0">
                <a:solidFill>
                  <a:prstClr val="black"/>
                </a:solidFill>
              </a:rPr>
              <a:t>Duration:  10 - 17 min on each channel</a:t>
            </a:r>
          </a:p>
          <a:p>
            <a:pPr lvl="0">
              <a:lnSpc>
                <a:spcPct val="50000"/>
              </a:lnSpc>
            </a:pPr>
            <a:r>
              <a:rPr lang="en-US" sz="960" dirty="0">
                <a:solidFill>
                  <a:prstClr val="black"/>
                </a:solidFill>
              </a:rPr>
              <a:t>Noise floor: -92dBm</a:t>
            </a:r>
          </a:p>
          <a:p>
            <a:pPr lvl="0">
              <a:lnSpc>
                <a:spcPct val="50000"/>
              </a:lnSpc>
            </a:pPr>
            <a:endParaRPr lang="en-US" sz="960" dirty="0">
              <a:solidFill>
                <a:prstClr val="black"/>
              </a:solidFill>
            </a:endParaRPr>
          </a:p>
          <a:p>
            <a:pPr lvl="0">
              <a:lnSpc>
                <a:spcPct val="50000"/>
              </a:lnSpc>
            </a:pPr>
            <a:r>
              <a:rPr lang="en-US" sz="960" dirty="0" err="1">
                <a:solidFill>
                  <a:prstClr val="black"/>
                </a:solidFill>
              </a:rPr>
              <a:t>MyBSSID</a:t>
            </a:r>
            <a:r>
              <a:rPr lang="en-US" sz="960" dirty="0">
                <a:solidFill>
                  <a:prstClr val="black"/>
                </a:solidFill>
              </a:rPr>
              <a:t> Count: 3</a:t>
            </a:r>
          </a:p>
          <a:p>
            <a:pPr lvl="0">
              <a:lnSpc>
                <a:spcPct val="50000"/>
              </a:lnSpc>
            </a:pPr>
            <a:r>
              <a:rPr lang="en-US" sz="960" dirty="0">
                <a:solidFill>
                  <a:prstClr val="black"/>
                </a:solidFill>
              </a:rPr>
              <a:t>OBSSID Count: 259</a:t>
            </a:r>
          </a:p>
          <a:p>
            <a:pPr lvl="0">
              <a:lnSpc>
                <a:spcPct val="50000"/>
              </a:lnSpc>
            </a:pPr>
            <a:r>
              <a:rPr lang="en-US" sz="960" dirty="0">
                <a:solidFill>
                  <a:prstClr val="black"/>
                </a:solidFill>
              </a:rPr>
              <a:t>My STA Count: 35</a:t>
            </a:r>
          </a:p>
          <a:p>
            <a:pPr lvl="0">
              <a:lnSpc>
                <a:spcPct val="50000"/>
              </a:lnSpc>
            </a:pPr>
            <a:r>
              <a:rPr lang="en-US" sz="960" dirty="0">
                <a:solidFill>
                  <a:prstClr val="black"/>
                </a:solidFill>
              </a:rPr>
              <a:t>OBSS STA Count: 829</a:t>
            </a:r>
          </a:p>
          <a:p>
            <a:pPr lvl="0">
              <a:lnSpc>
                <a:spcPct val="50000"/>
              </a:lnSpc>
            </a:pPr>
            <a:endParaRPr lang="en-US" sz="960" dirty="0">
              <a:solidFill>
                <a:prstClr val="black"/>
              </a:solidFill>
            </a:endParaRPr>
          </a:p>
          <a:p>
            <a:pPr lvl="0">
              <a:lnSpc>
                <a:spcPct val="50000"/>
              </a:lnSpc>
            </a:pPr>
            <a:r>
              <a:rPr lang="en-US" sz="960" dirty="0">
                <a:solidFill>
                  <a:prstClr val="black"/>
                </a:solidFill>
              </a:rPr>
              <a:t>Packets Captured:</a:t>
            </a:r>
          </a:p>
          <a:p>
            <a:pPr lvl="1">
              <a:lnSpc>
                <a:spcPct val="50000"/>
              </a:lnSpc>
            </a:pPr>
            <a:r>
              <a:rPr lang="en-US" sz="960" dirty="0" err="1">
                <a:solidFill>
                  <a:prstClr val="black"/>
                </a:solidFill>
              </a:rPr>
              <a:t>MyBSS</a:t>
            </a:r>
            <a:r>
              <a:rPr lang="en-US" sz="960" dirty="0">
                <a:solidFill>
                  <a:prstClr val="black"/>
                </a:solidFill>
              </a:rPr>
              <a:t>: 381,277</a:t>
            </a:r>
          </a:p>
          <a:p>
            <a:pPr lvl="1">
              <a:lnSpc>
                <a:spcPct val="50000"/>
              </a:lnSpc>
            </a:pPr>
            <a:r>
              <a:rPr lang="en-US" sz="960" dirty="0">
                <a:solidFill>
                  <a:prstClr val="black"/>
                </a:solidFill>
              </a:rPr>
              <a:t>OBSS: 1,151,515</a:t>
            </a:r>
          </a:p>
          <a:p>
            <a:pPr lvl="1">
              <a:lnSpc>
                <a:spcPct val="50000"/>
              </a:lnSpc>
            </a:pPr>
            <a:r>
              <a:rPr lang="en-US" sz="960" dirty="0">
                <a:solidFill>
                  <a:prstClr val="black"/>
                </a:solidFill>
              </a:rPr>
              <a:t>Total: 1,532,792</a:t>
            </a:r>
          </a:p>
          <a:p>
            <a:pPr lvl="0">
              <a:lnSpc>
                <a:spcPct val="50000"/>
              </a:lnSpc>
            </a:pPr>
            <a:endParaRPr lang="en-US" sz="960" dirty="0">
              <a:solidFill>
                <a:prstClr val="black"/>
              </a:solidFill>
            </a:endParaRPr>
          </a:p>
          <a:p>
            <a:pPr lvl="0">
              <a:lnSpc>
                <a:spcPct val="50000"/>
              </a:lnSpc>
            </a:pPr>
            <a:r>
              <a:rPr lang="en-US" sz="960" dirty="0">
                <a:solidFill>
                  <a:prstClr val="black"/>
                </a:solidFill>
              </a:rPr>
              <a:t>Traffic below -72dBm:</a:t>
            </a:r>
          </a:p>
          <a:p>
            <a:pPr lvl="1">
              <a:lnSpc>
                <a:spcPct val="50000"/>
              </a:lnSpc>
            </a:pPr>
            <a:r>
              <a:rPr lang="en-US" sz="960" dirty="0" err="1">
                <a:solidFill>
                  <a:prstClr val="black"/>
                </a:solidFill>
              </a:rPr>
              <a:t>MyBSS</a:t>
            </a:r>
            <a:r>
              <a:rPr lang="en-US" sz="960" dirty="0">
                <a:solidFill>
                  <a:prstClr val="black"/>
                </a:solidFill>
              </a:rPr>
              <a:t>: 24%</a:t>
            </a:r>
          </a:p>
          <a:p>
            <a:pPr lvl="1">
              <a:lnSpc>
                <a:spcPct val="50000"/>
              </a:lnSpc>
            </a:pPr>
            <a:r>
              <a:rPr lang="en-US" sz="960" dirty="0">
                <a:solidFill>
                  <a:prstClr val="black"/>
                </a:solidFill>
              </a:rPr>
              <a:t>OBSS: 99%</a:t>
            </a:r>
          </a:p>
          <a:p>
            <a:pPr lvl="1">
              <a:lnSpc>
                <a:spcPct val="50000"/>
              </a:lnSpc>
            </a:pPr>
            <a:r>
              <a:rPr lang="en-US" sz="960" dirty="0" err="1">
                <a:solidFill>
                  <a:prstClr val="black"/>
                </a:solidFill>
              </a:rPr>
              <a:t>MyBSS+OBSS</a:t>
            </a:r>
            <a:r>
              <a:rPr lang="en-US" sz="960" dirty="0">
                <a:solidFill>
                  <a:prstClr val="black"/>
                </a:solidFill>
              </a:rPr>
              <a:t>: 80%</a:t>
            </a:r>
          </a:p>
          <a:p>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8</a:t>
            </a:fld>
            <a:endParaRPr lang="en-US">
              <a:solidFill>
                <a:srgbClr val="617D78"/>
              </a:solidFill>
            </a:endParaRPr>
          </a:p>
        </p:txBody>
      </p:sp>
      <p:sp>
        <p:nvSpPr>
          <p:cNvPr id="3" name="Date Placeholder 2"/>
          <p:cNvSpPr>
            <a:spLocks noGrp="1"/>
          </p:cNvSpPr>
          <p:nvPr>
            <p:ph type="dt" sz="half" idx="10"/>
          </p:nvPr>
        </p:nvSpPr>
        <p:spPr/>
        <p:txBody>
          <a:bodyPr/>
          <a:lstStyle/>
          <a:p>
            <a:r>
              <a:rPr lang="en-US" sz="800" smtClean="0">
                <a:solidFill>
                  <a:prstClr val="black"/>
                </a:solidFill>
              </a:rPr>
              <a:t>July 2016</a:t>
            </a:r>
            <a:endParaRPr lang="en-US" sz="800">
              <a:solidFill>
                <a:prstClr val="black"/>
              </a:solidFill>
            </a:endParaRPr>
          </a:p>
        </p:txBody>
      </p:sp>
      <p:cxnSp>
        <p:nvCxnSpPr>
          <p:cNvPr id="11" name="Straight Connector 10"/>
          <p:cNvCxnSpPr/>
          <p:nvPr/>
        </p:nvCxnSpPr>
        <p:spPr>
          <a:xfrm flipH="1" flipV="1">
            <a:off x="2817369" y="2209801"/>
            <a:ext cx="6927" cy="324796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34775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and Conclusions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Our measurements of the signal level distribution of </a:t>
            </a:r>
            <a:r>
              <a:rPr lang="en-US" dirty="0" err="1" smtClean="0"/>
              <a:t>MyBSS</a:t>
            </a:r>
            <a:r>
              <a:rPr lang="en-US" dirty="0" smtClean="0"/>
              <a:t> traffic are consistent with indoor data previously presented by Ericsson</a:t>
            </a:r>
          </a:p>
          <a:p>
            <a:r>
              <a:rPr lang="en-US" dirty="0" smtClean="0"/>
              <a:t>However, previously presented data showed only the distribution of signal levels among associated STAs and neglected other Wi-Fi traffic audible to the serving APs</a:t>
            </a:r>
          </a:p>
          <a:p>
            <a:r>
              <a:rPr lang="en-US" dirty="0" smtClean="0"/>
              <a:t>Here we observe significant OBSS traffic at levels well below -72dBm</a:t>
            </a:r>
          </a:p>
          <a:p>
            <a:r>
              <a:rPr lang="en-US" b="1" u="sng" dirty="0" smtClean="0"/>
              <a:t>This is crucial to fair coexistence because </a:t>
            </a:r>
            <a:r>
              <a:rPr lang="en-US" b="1" u="sng" dirty="0" err="1" smtClean="0"/>
              <a:t>MyBSS</a:t>
            </a:r>
            <a:r>
              <a:rPr lang="en-US" b="1" u="sng" dirty="0" smtClean="0"/>
              <a:t> STAs must defer to OBSS Wi-Fi traffic above RX sensitivity level, however LTE-U/LAA nodes are not required to defer to other LTE-U/LAA  </a:t>
            </a:r>
            <a:r>
              <a:rPr lang="en-US" b="1" u="sng" dirty="0" err="1" smtClean="0"/>
              <a:t>eNBs</a:t>
            </a:r>
            <a:r>
              <a:rPr lang="en-US" b="1" u="sng" dirty="0" smtClean="0"/>
              <a:t> or UEs below -72 </a:t>
            </a:r>
            <a:r>
              <a:rPr lang="en-US" b="1" u="sng" dirty="0" err="1" smtClean="0"/>
              <a:t>dBm</a:t>
            </a:r>
            <a:r>
              <a:rPr lang="en-US" b="1" u="sng" dirty="0" smtClean="0"/>
              <a:t>.</a:t>
            </a:r>
          </a:p>
          <a:p>
            <a:r>
              <a:rPr lang="en-US" dirty="0" smtClean="0"/>
              <a:t>The disruption of Wi-Fi networks by LTE-U systems that do not take this traffic into consideration deserves further scrutiny</a:t>
            </a:r>
          </a:p>
          <a:p>
            <a:r>
              <a:rPr lang="en-US" b="1" u="sng" dirty="0" smtClean="0"/>
              <a:t>Testing and grading of LTE-U / Wi-Fi coexistence at signal levels below the -72dBm level should be mandatory</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9</a:t>
            </a:fld>
            <a:endParaRPr lang="en-US">
              <a:solidFill>
                <a:srgbClr val="617D78"/>
              </a:solidFill>
            </a:endParaRPr>
          </a:p>
        </p:txBody>
      </p:sp>
      <p:sp>
        <p:nvSpPr>
          <p:cNvPr id="6" name="Date Placeholder 5"/>
          <p:cNvSpPr>
            <a:spLocks noGrp="1"/>
          </p:cNvSpPr>
          <p:nvPr>
            <p:ph type="dt" idx="15"/>
          </p:nvPr>
        </p:nvSpPr>
        <p:spPr/>
        <p:txBody>
          <a:bodyPr/>
          <a:lstStyle/>
          <a:p>
            <a:r>
              <a:rPr lang="en-US" smtClean="0"/>
              <a:t>July 2016</a:t>
            </a:r>
            <a:endParaRPr lang="en-GB" dirty="0"/>
          </a:p>
        </p:txBody>
      </p:sp>
      <p:sp>
        <p:nvSpPr>
          <p:cNvPr id="7" name="Footer Placeholder 6"/>
          <p:cNvSpPr>
            <a:spLocks noGrp="1"/>
          </p:cNvSpPr>
          <p:nvPr>
            <p:ph type="ftr" idx="14"/>
          </p:nvPr>
        </p:nvSpPr>
        <p:spPr/>
        <p:txBody>
          <a:bodyPr/>
          <a:lstStyle/>
          <a:p>
            <a:r>
              <a:rPr lang="en-GB" smtClean="0"/>
              <a:t>HP Enterprise</a:t>
            </a:r>
            <a:endParaRPr lang="en-GB" dirty="0"/>
          </a:p>
        </p:txBody>
      </p:sp>
    </p:spTree>
    <p:extLst>
      <p:ext uri="{BB962C8B-B14F-4D97-AF65-F5344CB8AC3E}">
        <p14:creationId xmlns:p14="http://schemas.microsoft.com/office/powerpoint/2010/main" val="219727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55</TotalTime>
  <Words>1847</Words>
  <Application>Microsoft Office PowerPoint</Application>
  <PresentationFormat>Custom</PresentationFormat>
  <Paragraphs>379</Paragraphs>
  <Slides>22</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 Unicode MS</vt:lpstr>
      <vt:lpstr>MS Gothic</vt:lpstr>
      <vt:lpstr>Arial</vt:lpstr>
      <vt:lpstr>Calibri</vt:lpstr>
      <vt:lpstr>Courier New</vt:lpstr>
      <vt:lpstr>Times New Roman</vt:lpstr>
      <vt:lpstr>Office Theme</vt:lpstr>
      <vt:lpstr>Document</vt:lpstr>
      <vt:lpstr>Wi-Fi Network Signal Strength Field Data</vt:lpstr>
      <vt:lpstr>Abstract</vt:lpstr>
      <vt:lpstr>Summary </vt:lpstr>
      <vt:lpstr>Measurements Sites and Conditions: Indoor Enterprise</vt:lpstr>
      <vt:lpstr>Measurement Results: Bay Area Enterprise (All Channels)</vt:lpstr>
      <vt:lpstr>Measurement Results: Microsoft Enterprise Network (All Channels)</vt:lpstr>
      <vt:lpstr>Measurements Sites and Conditions: 68,500 Seat Stadium</vt:lpstr>
      <vt:lpstr>Measurement Results: Levi’s Stadium (All Channels)</vt:lpstr>
      <vt:lpstr>Observations and Conclusions</vt:lpstr>
      <vt:lpstr>Indoor Enterprise</vt:lpstr>
      <vt:lpstr>Measurement Results: Bay Area Enterprise (Channel 36+)</vt:lpstr>
      <vt:lpstr>Measurement Results: Bay Area Enterprise (Channel 44+)</vt:lpstr>
      <vt:lpstr>Measurement Results: Bay Area Enterprise (Channel 52+)</vt:lpstr>
      <vt:lpstr>Measurement Results: Bay Area Enterprise (Channel 108+)</vt:lpstr>
      <vt:lpstr>Measurement Results: Bay Area Enterprise (Channel 157+)</vt:lpstr>
      <vt:lpstr>Indoor Enterprise</vt:lpstr>
      <vt:lpstr>Measurement Results: Microsoft Enterprise Network (Channel 149+)</vt:lpstr>
      <vt:lpstr>Measurement Results: Microsoft Enterprise Network (Channel 161-)</vt:lpstr>
      <vt:lpstr>Large Public Venue</vt:lpstr>
      <vt:lpstr>Measurement Results: Levi’s Stadium (Channel 149)</vt:lpstr>
      <vt:lpstr>Measurement Results: Levi’s Stadium (Channel 157)</vt:lpstr>
      <vt:lpstr>Measurement Results: Levi’s Stadium (Channel 161)</vt:lpstr>
    </vt:vector>
  </TitlesOfParts>
  <Company>Qualcomm Incorporated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Kennedy, Rich</cp:lastModifiedBy>
  <cp:revision>46</cp:revision>
  <cp:lastPrinted>2014-11-08T20:15:38Z</cp:lastPrinted>
  <dcterms:created xsi:type="dcterms:W3CDTF">2014-10-30T17:06:39Z</dcterms:created>
  <dcterms:modified xsi:type="dcterms:W3CDTF">2016-07-05T18:34:52Z</dcterms:modified>
</cp:coreProperties>
</file>