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17" r:id="rId3"/>
    <p:sldId id="327" r:id="rId4"/>
    <p:sldId id="323" r:id="rId5"/>
    <p:sldId id="328" r:id="rId6"/>
    <p:sldId id="329" r:id="rId7"/>
    <p:sldId id="330" r:id="rId8"/>
    <p:sldId id="331" r:id="rId9"/>
    <p:sldId id="320" r:id="rId10"/>
    <p:sldId id="321" r:id="rId11"/>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2" d="100"/>
          <a:sy n="52" d="100"/>
        </p:scale>
        <p:origin x="-1572"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May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May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802.19-16/0102r0</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May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May 2016 TG1a Closing Report</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2016-05-18</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69262773"/>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244"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July 2016 Plenary </a:t>
            </a:r>
            <a:r>
              <a:rPr kumimoji="1" lang="en-US" altLang="ja-JP" dirty="0"/>
              <a:t>O</a:t>
            </a:r>
            <a:r>
              <a:rPr kumimoji="1" lang="en-US" altLang="ja-JP" dirty="0" smtClean="0"/>
              <a:t>bjectives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Start to resolve comments from TG review</a:t>
            </a:r>
          </a:p>
          <a:p>
            <a:r>
              <a:rPr kumimoji="1" lang="en-US" altLang="ja-JP" dirty="0"/>
              <a:t>D</a:t>
            </a:r>
            <a:r>
              <a:rPr kumimoji="1" lang="en-US" altLang="ja-JP" dirty="0" smtClean="0"/>
              <a:t>iscuss technical presentations</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623717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This is TG1a closing report from May 2016 IEEE 802.19 meeting in Waikoloa, HI.</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1069707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 (1/2)</a:t>
            </a:r>
            <a:endParaRPr kumimoji="1" lang="ja-JP" altLang="en-US" dirty="0"/>
          </a:p>
        </p:txBody>
      </p:sp>
      <p:sp>
        <p:nvSpPr>
          <p:cNvPr id="3" name="コンテンツ プレースホルダー 2"/>
          <p:cNvSpPr>
            <a:spLocks noGrp="1"/>
          </p:cNvSpPr>
          <p:nvPr>
            <p:ph idx="1"/>
          </p:nvPr>
        </p:nvSpPr>
        <p:spPr/>
        <p:txBody>
          <a:bodyPr>
            <a:normAutofit fontScale="62500" lnSpcReduction="20000"/>
          </a:bodyPr>
          <a:lstStyle/>
          <a:p>
            <a:r>
              <a:rPr kumimoji="1" lang="en-US" altLang="ja-JP" dirty="0" smtClean="0"/>
              <a:t>Technical contributions and text proposals were discussed</a:t>
            </a:r>
          </a:p>
          <a:p>
            <a:pPr lvl="1"/>
            <a:r>
              <a:rPr kumimoji="1" lang="pt-BR" altLang="ja-JP" dirty="0"/>
              <a:t>Doc. 19-16/0095r0: Editorial proposal (C. Sun</a:t>
            </a:r>
            <a:r>
              <a:rPr kumimoji="1" lang="pt-BR" altLang="ja-JP" dirty="0" smtClean="0"/>
              <a:t>)</a:t>
            </a:r>
            <a:endParaRPr kumimoji="1" lang="en-US" altLang="ja-JP" dirty="0" smtClean="0"/>
          </a:p>
          <a:p>
            <a:pPr lvl="1"/>
            <a:r>
              <a:rPr kumimoji="1" lang="en-US" altLang="ja-JP" dirty="0" smtClean="0"/>
              <a:t>Doc</a:t>
            </a:r>
            <a:r>
              <a:rPr kumimoji="1" lang="en-US" altLang="ja-JP" dirty="0"/>
              <a:t>. 19-16/0096r1: Text proposal on treatment of WSO definition (C. Sun)</a:t>
            </a:r>
          </a:p>
          <a:p>
            <a:pPr lvl="1"/>
            <a:r>
              <a:rPr kumimoji="1" lang="en-US" altLang="ja-JP" dirty="0" smtClean="0"/>
              <a:t>Doc</a:t>
            </a:r>
            <a:r>
              <a:rPr kumimoji="1" lang="en-US" altLang="ja-JP" dirty="0"/>
              <a:t>. 19-16/0069r1: Coexistence management considering spectrum release (C. Sun)</a:t>
            </a:r>
          </a:p>
          <a:p>
            <a:pPr lvl="1"/>
            <a:r>
              <a:rPr kumimoji="1" lang="en-US" altLang="ja-JP" dirty="0"/>
              <a:t>Doc. 19-19/0083r0:: Text proposal on the coexistence management considering spectrum release( C. Sun)</a:t>
            </a:r>
          </a:p>
          <a:p>
            <a:pPr lvl="1"/>
            <a:r>
              <a:rPr kumimoji="1" lang="en-US" altLang="ja-JP" dirty="0"/>
              <a:t>Doc. 19-16/0070r1: Coexistence management over a region by controlling the number of </a:t>
            </a:r>
            <a:r>
              <a:rPr kumimoji="1" lang="en-US" altLang="ja-JP" dirty="0" err="1"/>
              <a:t>cochannel</a:t>
            </a:r>
            <a:r>
              <a:rPr kumimoji="1" lang="en-US" altLang="ja-JP" dirty="0"/>
              <a:t> GCOs (C. Sun)</a:t>
            </a:r>
          </a:p>
          <a:p>
            <a:pPr lvl="1"/>
            <a:r>
              <a:rPr kumimoji="1" lang="en-US" altLang="ja-JP" dirty="0"/>
              <a:t>Doc. 19-16/0084r0: Text proposal on the coexistence management over a region by controlling the number of </a:t>
            </a:r>
            <a:r>
              <a:rPr kumimoji="1" lang="en-US" altLang="ja-JP" dirty="0" err="1"/>
              <a:t>cochannel</a:t>
            </a:r>
            <a:r>
              <a:rPr kumimoji="1" lang="en-US" altLang="ja-JP" dirty="0"/>
              <a:t> GCOs (C. Sun)</a:t>
            </a:r>
          </a:p>
          <a:p>
            <a:pPr lvl="1"/>
            <a:r>
              <a:rPr kumimoji="1" lang="en-US" altLang="ja-JP" dirty="0"/>
              <a:t>Doc. 19-16/0085r0: Coexistence management with spectrum request modification (C. Sun)</a:t>
            </a:r>
          </a:p>
          <a:p>
            <a:pPr lvl="1"/>
            <a:r>
              <a:rPr kumimoji="1" lang="en-US" altLang="ja-JP" dirty="0"/>
              <a:t>Doc. 19-16/0086r0: Text proposal on Coexistence management with spectrum request modification (C. Sun)</a:t>
            </a:r>
          </a:p>
          <a:p>
            <a:pPr lvl="1"/>
            <a:r>
              <a:rPr kumimoji="1" lang="en-US" altLang="ja-JP" dirty="0"/>
              <a:t>Doc. 19-16/0087r0: Low Complexity Resource Reassignment for Coexistence Management (C. Sun)</a:t>
            </a:r>
          </a:p>
          <a:p>
            <a:pPr lvl="1"/>
            <a:r>
              <a:rPr kumimoji="1" lang="en-US" altLang="ja-JP" dirty="0"/>
              <a:t>Doc. 19-16/0088r0: Text proposal on Low Complexity Resource Reassignment for Coexistence Management (C. Sun)</a:t>
            </a:r>
          </a:p>
          <a:p>
            <a:pPr lvl="1"/>
            <a:r>
              <a:rPr kumimoji="1" lang="en-US" altLang="ja-JP" dirty="0" smtClean="0"/>
              <a:t>Doc</a:t>
            </a:r>
            <a:r>
              <a:rPr kumimoji="1" lang="en-US" altLang="ja-JP" dirty="0"/>
              <a:t>. 19-16/0089r0: Text proposal on Section 5 (S. </a:t>
            </a:r>
            <a:r>
              <a:rPr kumimoji="1" lang="en-US" altLang="ja-JP" dirty="0" err="1"/>
              <a:t>Furuichi</a:t>
            </a:r>
            <a:r>
              <a:rPr kumimoji="1" lang="en-US" altLang="ja-JP" dirty="0"/>
              <a:t>)</a:t>
            </a:r>
          </a:p>
          <a:p>
            <a:pPr lvl="1"/>
            <a:r>
              <a:rPr kumimoji="1" lang="en-US" altLang="ja-JP" dirty="0" smtClean="0"/>
              <a:t>Doc</a:t>
            </a:r>
            <a:r>
              <a:rPr kumimoji="1" lang="en-US" altLang="ja-JP" dirty="0"/>
              <a:t>. 19-16/0090r0: Text proposal on amendment to Section 6 (S. </a:t>
            </a:r>
            <a:r>
              <a:rPr kumimoji="1" lang="en-US" altLang="ja-JP" dirty="0" err="1"/>
              <a:t>Furuichi</a:t>
            </a:r>
            <a:r>
              <a:rPr kumimoji="1" lang="en-US" altLang="ja-JP" dirty="0"/>
              <a:t>)</a:t>
            </a:r>
          </a:p>
          <a:p>
            <a:pPr lvl="1"/>
            <a:r>
              <a:rPr kumimoji="1" lang="en-US" altLang="ja-JP" dirty="0" smtClean="0"/>
              <a:t>Doc</a:t>
            </a:r>
            <a:r>
              <a:rPr kumimoji="1" lang="en-US" altLang="ja-JP" dirty="0"/>
              <a:t>. 19-16/0091r0: Text proposal on Section 7 (S. </a:t>
            </a:r>
            <a:r>
              <a:rPr kumimoji="1" lang="en-US" altLang="ja-JP" dirty="0" err="1"/>
              <a:t>Furuichi</a:t>
            </a:r>
            <a:r>
              <a:rPr kumimoji="1" lang="en-US" altLang="ja-JP" dirty="0"/>
              <a:t>)</a:t>
            </a:r>
          </a:p>
          <a:p>
            <a:pPr lvl="1"/>
            <a:r>
              <a:rPr kumimoji="1" lang="en-US" altLang="ja-JP" dirty="0" smtClean="0"/>
              <a:t>Doc</a:t>
            </a:r>
            <a:r>
              <a:rPr kumimoji="1" lang="en-US" altLang="ja-JP" dirty="0"/>
              <a:t>. 19-16/0092r0:  Text proposal on Annex A (S. </a:t>
            </a:r>
            <a:r>
              <a:rPr kumimoji="1" lang="en-US" altLang="ja-JP" dirty="0" err="1"/>
              <a:t>Furuichi</a:t>
            </a:r>
            <a:r>
              <a:rPr kumimoji="1" lang="en-US" altLang="ja-JP" dirty="0"/>
              <a:t>)</a:t>
            </a:r>
          </a:p>
          <a:p>
            <a:pPr lvl="1"/>
            <a:r>
              <a:rPr kumimoji="1" lang="en-US" altLang="ja-JP" dirty="0"/>
              <a:t>Doc. 19-16/0093r0:  Text proposal on Annex B (S. </a:t>
            </a:r>
            <a:r>
              <a:rPr kumimoji="1" lang="en-US" altLang="ja-JP" dirty="0" err="1"/>
              <a:t>Furuichi</a:t>
            </a:r>
            <a:r>
              <a:rPr kumimoji="1" lang="en-US" altLang="ja-JP" dirty="0"/>
              <a:t>)</a:t>
            </a:r>
          </a:p>
          <a:p>
            <a:pPr lvl="1"/>
            <a:r>
              <a:rPr kumimoji="1" lang="en-US" altLang="ja-JP" dirty="0"/>
              <a:t>Doc. 19-16/0094r0:  Text Proposal on Annex C (S. </a:t>
            </a:r>
            <a:r>
              <a:rPr kumimoji="1" lang="en-US" altLang="ja-JP" dirty="0" err="1"/>
              <a:t>Furuichi</a:t>
            </a:r>
            <a:r>
              <a:rPr kumimoji="1" lang="en-US" altLang="ja-JP" dirty="0"/>
              <a:t>)</a:t>
            </a:r>
          </a:p>
          <a:p>
            <a:pPr lvl="1"/>
            <a:r>
              <a:rPr kumimoji="1" lang="en-US" altLang="ja-JP" dirty="0" smtClean="0"/>
              <a:t>Doc</a:t>
            </a:r>
            <a:r>
              <a:rPr kumimoji="1" lang="en-US" altLang="ja-JP" dirty="0"/>
              <a:t>. 19-16/0098r0: A coexistence discovery mechanism (H. Kang</a:t>
            </a:r>
            <a:r>
              <a:rPr kumimoji="1" lang="en-US" altLang="ja-JP" dirty="0" smtClean="0"/>
              <a:t>)</a:t>
            </a:r>
          </a:p>
          <a:p>
            <a:pPr lvl="1"/>
            <a:r>
              <a:rPr kumimoji="1" lang="en-US" altLang="ja-JP" dirty="0"/>
              <a:t>Doc. 19-16/0101r0: Text proposal on Section 5.2 (S. </a:t>
            </a:r>
            <a:r>
              <a:rPr kumimoji="1" lang="en-US" altLang="ja-JP" dirty="0" err="1"/>
              <a:t>Furuichi</a:t>
            </a:r>
            <a:r>
              <a:rPr kumimoji="1" lang="en-US" altLang="ja-JP" dirty="0"/>
              <a:t>)</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329587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Results of the week (2/2)</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P</a:t>
            </a:r>
            <a:r>
              <a:rPr kumimoji="1" lang="en-US" altLang="ja-JP" dirty="0" smtClean="0"/>
              <a:t>roject </a:t>
            </a:r>
            <a:r>
              <a:rPr kumimoji="1" lang="en-US" altLang="ja-JP" dirty="0" smtClean="0"/>
              <a:t>time </a:t>
            </a:r>
            <a:r>
              <a:rPr kumimoji="1" lang="en-US" altLang="ja-JP" dirty="0" smtClean="0"/>
              <a:t>line was reviewed</a:t>
            </a:r>
            <a:endParaRPr kumimoji="1" lang="en-US" altLang="ja-JP" dirty="0" smtClean="0"/>
          </a:p>
          <a:p>
            <a:pPr lvl="1"/>
            <a:r>
              <a:rPr kumimoji="1" lang="en-US" altLang="ja-JP" dirty="0" smtClean="0"/>
              <a:t>No change (Doc. 19-15/0096r0) and move to TG review for comments collection</a:t>
            </a:r>
          </a:p>
          <a:p>
            <a:pPr lvl="1"/>
            <a:r>
              <a:rPr kumimoji="1" lang="en-US" altLang="ja-JP" dirty="0" smtClean="0"/>
              <a:t>Next milestone: WG LB will start after November 2016 meeting</a:t>
            </a:r>
            <a:endParaRPr kumimoji="1" lang="en-US" altLang="ja-JP" dirty="0"/>
          </a:p>
          <a:p>
            <a:r>
              <a:rPr kumimoji="1" lang="en-US" altLang="ja-JP" dirty="0" smtClean="0"/>
              <a:t>TG </a:t>
            </a:r>
            <a:r>
              <a:rPr kumimoji="1" lang="en-US" altLang="ja-JP" dirty="0"/>
              <a:t>review </a:t>
            </a:r>
            <a:r>
              <a:rPr kumimoji="1" lang="en-US" altLang="ja-JP" dirty="0" smtClean="0"/>
              <a:t>procedure was discussed</a:t>
            </a:r>
            <a:endParaRPr kumimoji="1" lang="en-US" altLang="ja-JP" dirty="0"/>
          </a:p>
          <a:p>
            <a:pPr lvl="1"/>
            <a:r>
              <a:rPr kumimoji="1" lang="en-US" altLang="ja-JP" dirty="0" smtClean="0"/>
              <a:t>Doc</a:t>
            </a:r>
            <a:r>
              <a:rPr kumimoji="1" lang="en-US" altLang="ja-JP" dirty="0"/>
              <a:t>. 19-16/0097r0: Plan of TG review (N. Sato</a:t>
            </a:r>
            <a:r>
              <a:rPr kumimoji="1" lang="en-US" altLang="ja-JP" dirty="0" smtClean="0"/>
              <a:t>)</a:t>
            </a:r>
          </a:p>
          <a:p>
            <a:pPr lvl="1"/>
            <a:endParaRPr kumimoji="1" lang="en-US" altLang="ja-JP" dirty="0"/>
          </a:p>
          <a:p>
            <a:r>
              <a:rPr kumimoji="1" lang="en-US" altLang="ja-JP" dirty="0" smtClean="0"/>
              <a:t>Run the some TG motions</a:t>
            </a:r>
          </a:p>
          <a:p>
            <a:pPr lvl="1"/>
            <a:r>
              <a:rPr kumimoji="1" lang="en-US" altLang="ja-JP" dirty="0" smtClean="0"/>
              <a:t>Please see following slides;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0735017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TG 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to change </a:t>
            </a:r>
            <a:r>
              <a:rPr kumimoji="1" lang="en-US" altLang="ja-JP" dirty="0" smtClean="0"/>
              <a:t>the table of contents </a:t>
            </a:r>
            <a:r>
              <a:rPr kumimoji="1" lang="en-US" altLang="ja-JP" dirty="0"/>
              <a:t>in the IEEE P802.19.1a candidate draft D0.3 as shown in slide 5 of </a:t>
            </a:r>
            <a:r>
              <a:rPr kumimoji="1" lang="en-US" altLang="ja-JP" dirty="0" smtClean="0"/>
              <a:t>19-16/0095r1</a:t>
            </a:r>
            <a:endParaRPr kumimoji="1" lang="en-US" altLang="ja-JP" dirty="0"/>
          </a:p>
          <a:p>
            <a:endParaRPr kumimoji="1" lang="en-US" altLang="ja-JP" dirty="0"/>
          </a:p>
          <a:p>
            <a:pPr lvl="1"/>
            <a:r>
              <a:rPr kumimoji="1" lang="en-US" altLang="ja-JP" dirty="0"/>
              <a:t>Move</a:t>
            </a:r>
            <a:r>
              <a:rPr kumimoji="1" lang="en-US" altLang="ja-JP" dirty="0" smtClean="0"/>
              <a:t>: C. Sun</a:t>
            </a:r>
            <a:endParaRPr kumimoji="1" lang="en-US" altLang="ja-JP" dirty="0"/>
          </a:p>
          <a:p>
            <a:pPr lvl="1"/>
            <a:r>
              <a:rPr kumimoji="1" lang="en-US" altLang="ja-JP" dirty="0"/>
              <a:t>Second</a:t>
            </a:r>
            <a:r>
              <a:rPr kumimoji="1" lang="en-US" altLang="ja-JP" dirty="0" smtClean="0"/>
              <a:t>: S. </a:t>
            </a:r>
            <a:r>
              <a:rPr kumimoji="1" lang="en-US" altLang="ja-JP" dirty="0" err="1" smtClean="0"/>
              <a:t>Furuichi</a:t>
            </a:r>
            <a:endParaRPr kumimoji="1" lang="en-US" altLang="ja-JP" dirty="0" smtClean="0"/>
          </a:p>
          <a:p>
            <a:pPr lvl="1"/>
            <a:r>
              <a:rPr kumimoji="1" lang="en-US" altLang="ja-JP" dirty="0"/>
              <a:t>Approved by unanimous consent</a:t>
            </a:r>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10570888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TG 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text proposals in doc. 19-16/0083r1, doc. 19-16/0084r2, doc. 19-16/0086r1, doc. 19-16/0088r1, doc. 19-16/0089r1, doc. 19-16/0090r1, </a:t>
            </a:r>
            <a:r>
              <a:rPr kumimoji="1" lang="en-US" altLang="ja-JP" dirty="0" smtClean="0"/>
              <a:t>19-16/0091r1, </a:t>
            </a:r>
            <a:r>
              <a:rPr kumimoji="1" lang="en-US" altLang="ja-JP" dirty="0"/>
              <a:t>19-16/0092r1, 19-16/0093r1, </a:t>
            </a:r>
            <a:r>
              <a:rPr kumimoji="1" lang="en-US" altLang="ja-JP" dirty="0" smtClean="0"/>
              <a:t>19-16/0094r1, </a:t>
            </a:r>
            <a:r>
              <a:rPr kumimoji="1" lang="en-US" altLang="ja-JP" dirty="0"/>
              <a:t>doc. </a:t>
            </a:r>
            <a:r>
              <a:rPr kumimoji="1" lang="en-US" altLang="ja-JP" dirty="0" smtClean="0"/>
              <a:t>19-16/0096r2 and 19-16/0101r0, </a:t>
            </a:r>
            <a:r>
              <a:rPr kumimoji="1" lang="en-US" altLang="ja-JP" dirty="0"/>
              <a:t>instruct the TG editor to implement approved text proposals and update the IEEE P802.19.1a candidate draft D0.3 by June 16, 2016.</a:t>
            </a:r>
          </a:p>
          <a:p>
            <a:endParaRPr kumimoji="1" lang="en-US" altLang="ja-JP" dirty="0"/>
          </a:p>
          <a:p>
            <a:pPr lvl="1"/>
            <a:r>
              <a:rPr kumimoji="1" lang="en-US" altLang="ja-JP" dirty="0"/>
              <a:t>Move: </a:t>
            </a:r>
            <a:r>
              <a:rPr kumimoji="1" lang="en-US" altLang="ja-JP" dirty="0" smtClean="0"/>
              <a:t> S. </a:t>
            </a:r>
            <a:r>
              <a:rPr kumimoji="1" lang="en-US" altLang="ja-JP" dirty="0" err="1" smtClean="0"/>
              <a:t>Furuichi</a:t>
            </a:r>
            <a:endParaRPr kumimoji="1" lang="en-US" altLang="ja-JP" dirty="0"/>
          </a:p>
          <a:p>
            <a:pPr lvl="1"/>
            <a:r>
              <a:rPr kumimoji="1" lang="en-US" altLang="ja-JP" dirty="0"/>
              <a:t>Second</a:t>
            </a:r>
            <a:r>
              <a:rPr kumimoji="1" lang="en-US" altLang="ja-JP" dirty="0" smtClean="0"/>
              <a:t>: H. Kang</a:t>
            </a:r>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9287040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TG Motion</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Approve to run </a:t>
            </a:r>
            <a:r>
              <a:rPr kumimoji="1" lang="en-US" altLang="ja-JP" dirty="0" smtClean="0"/>
              <a:t>a task </a:t>
            </a:r>
            <a:r>
              <a:rPr kumimoji="1" lang="en-US" altLang="ja-JP" dirty="0"/>
              <a:t>group review for comments collection from June 17, 2016 to July 15, 2016 using the IEEE P802.19.1a candidate draft </a:t>
            </a:r>
            <a:r>
              <a:rPr kumimoji="1" lang="en-US" altLang="ja-JP" dirty="0" smtClean="0"/>
              <a:t>D0.3</a:t>
            </a:r>
            <a:endParaRPr kumimoji="1" lang="en-US" altLang="ja-JP" dirty="0"/>
          </a:p>
          <a:p>
            <a:endParaRPr kumimoji="1" lang="en-US" altLang="ja-JP" dirty="0"/>
          </a:p>
          <a:p>
            <a:pPr lvl="1"/>
            <a:r>
              <a:rPr kumimoji="1" lang="en-US" altLang="ja-JP" dirty="0"/>
              <a:t>Move</a:t>
            </a:r>
            <a:r>
              <a:rPr kumimoji="1" lang="en-US" altLang="ja-JP" dirty="0" smtClean="0"/>
              <a:t>: H. Kang</a:t>
            </a:r>
            <a:endParaRPr kumimoji="1" lang="en-US" altLang="ja-JP" dirty="0"/>
          </a:p>
          <a:p>
            <a:pPr lvl="1"/>
            <a:r>
              <a:rPr kumimoji="1" lang="en-US" altLang="ja-JP" dirty="0"/>
              <a:t>Second</a:t>
            </a:r>
            <a:r>
              <a:rPr kumimoji="1" lang="en-US" altLang="ja-JP" dirty="0" smtClean="0"/>
              <a:t>: S. </a:t>
            </a:r>
            <a:r>
              <a:rPr kumimoji="1" lang="en-US" altLang="ja-JP" dirty="0" err="1" smtClean="0"/>
              <a:t>Furuichi</a:t>
            </a:r>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39782401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Plan of TG1a review</a:t>
            </a:r>
            <a:endParaRPr kumimoji="1" lang="ja-JP" altLang="en-US" dirty="0"/>
          </a:p>
        </p:txBody>
      </p:sp>
      <p:sp>
        <p:nvSpPr>
          <p:cNvPr id="3" name="コンテンツ プレースホルダー 2"/>
          <p:cNvSpPr>
            <a:spLocks noGrp="1"/>
          </p:cNvSpPr>
          <p:nvPr>
            <p:ph idx="1"/>
          </p:nvPr>
        </p:nvSpPr>
        <p:spPr/>
        <p:txBody>
          <a:bodyPr>
            <a:normAutofit fontScale="92500" lnSpcReduction="20000"/>
          </a:bodyPr>
          <a:lstStyle/>
          <a:p>
            <a:r>
              <a:rPr kumimoji="1" lang="en-US" altLang="ja-JP" dirty="0" smtClean="0"/>
              <a:t>Follow IEEE 802.19 TG1 </a:t>
            </a:r>
            <a:r>
              <a:rPr kumimoji="1" lang="en-US" altLang="ja-JP" dirty="0" smtClean="0"/>
              <a:t>procedure</a:t>
            </a:r>
            <a:endParaRPr kumimoji="1" lang="en-US" altLang="ja-JP" dirty="0" smtClean="0"/>
          </a:p>
          <a:p>
            <a:pPr lvl="1"/>
            <a:r>
              <a:rPr kumimoji="1" lang="en-US" altLang="ja-JP" dirty="0" smtClean="0"/>
              <a:t>After May ‘16 meeting, Technical editor will prepare the candidate draft before kicking off first TG review.</a:t>
            </a:r>
          </a:p>
          <a:p>
            <a:pPr lvl="1"/>
            <a:r>
              <a:rPr kumimoji="1" lang="en-US" altLang="ja-JP" dirty="0" smtClean="0"/>
              <a:t>On </a:t>
            </a:r>
            <a:r>
              <a:rPr kumimoji="1" lang="en-US" altLang="ja-JP" dirty="0" smtClean="0">
                <a:solidFill>
                  <a:srgbClr val="FF0000"/>
                </a:solidFill>
              </a:rPr>
              <a:t>Jun. 17, 2016</a:t>
            </a:r>
            <a:r>
              <a:rPr kumimoji="1" lang="en-US" altLang="ja-JP" dirty="0" smtClean="0"/>
              <a:t>, kick off first TG review for four weeks.</a:t>
            </a:r>
          </a:p>
          <a:p>
            <a:pPr lvl="1"/>
            <a:r>
              <a:rPr kumimoji="1" lang="en-US" altLang="ja-JP" dirty="0" smtClean="0"/>
              <a:t>On </a:t>
            </a:r>
            <a:r>
              <a:rPr kumimoji="1" lang="en-US" altLang="ja-JP" dirty="0" smtClean="0">
                <a:solidFill>
                  <a:srgbClr val="FF0000"/>
                </a:solidFill>
              </a:rPr>
              <a:t>Jul. 15, 2016</a:t>
            </a:r>
            <a:r>
              <a:rPr kumimoji="1" lang="en-US" altLang="ja-JP" dirty="0" smtClean="0"/>
              <a:t>, close comments collection.</a:t>
            </a:r>
          </a:p>
          <a:p>
            <a:pPr lvl="1"/>
            <a:r>
              <a:rPr kumimoji="1" lang="en-US" altLang="ja-JP" dirty="0" smtClean="0"/>
              <a:t>Hold teleconference </a:t>
            </a:r>
            <a:r>
              <a:rPr kumimoji="1" lang="en-US" altLang="ja-JP" dirty="0" smtClean="0"/>
              <a:t>on Jul</a:t>
            </a:r>
            <a:r>
              <a:rPr kumimoji="1" lang="en-US" altLang="ja-JP" dirty="0" smtClean="0"/>
              <a:t>. </a:t>
            </a:r>
            <a:r>
              <a:rPr kumimoji="1" lang="en-US" altLang="ja-JP" dirty="0" smtClean="0"/>
              <a:t>20</a:t>
            </a:r>
            <a:endParaRPr kumimoji="1" lang="en-US" altLang="ja-JP" dirty="0" smtClean="0"/>
          </a:p>
          <a:p>
            <a:pPr lvl="1"/>
            <a:r>
              <a:rPr kumimoji="1" lang="en-US" altLang="ja-JP" dirty="0" smtClean="0"/>
              <a:t>Start to resolve comments in July ‘16 meeting.</a:t>
            </a:r>
          </a:p>
          <a:p>
            <a:pPr lvl="1"/>
            <a:r>
              <a:rPr kumimoji="1" lang="en-US" altLang="ja-JP" dirty="0" smtClean="0"/>
              <a:t>After July or September ‘16 meeting, move to second review.</a:t>
            </a:r>
          </a:p>
          <a:p>
            <a:pPr lvl="1"/>
            <a:r>
              <a:rPr kumimoji="1" lang="en-US" altLang="ja-JP" dirty="0" smtClean="0"/>
              <a:t>Resolve all comments by the end of November ‘16 meeting and move to WG Letter Ballot after November ‘16 meeting.</a:t>
            </a:r>
          </a:p>
          <a:p>
            <a:pPr lvl="1"/>
            <a:endParaRPr kumimoji="1" lang="en-US" altLang="ja-JP" dirty="0"/>
          </a:p>
          <a:p>
            <a:pPr lvl="1"/>
            <a:r>
              <a:rPr kumimoji="1" lang="en-US" altLang="ja-JP" dirty="0" smtClean="0"/>
              <a:t>IEEE 802.19 voters </a:t>
            </a:r>
            <a:r>
              <a:rPr kumimoji="1" lang="en-US" altLang="ja-JP" dirty="0"/>
              <a:t>may provide </a:t>
            </a:r>
            <a:r>
              <a:rPr kumimoji="1" lang="en-US" altLang="ja-JP" dirty="0" smtClean="0"/>
              <a:t>comments.</a:t>
            </a:r>
          </a:p>
          <a:p>
            <a:pPr lvl="1"/>
            <a:r>
              <a:rPr kumimoji="1" lang="en-US" altLang="ja-JP" dirty="0"/>
              <a:t>If you are an </a:t>
            </a:r>
            <a:r>
              <a:rPr kumimoji="1" lang="en-US" altLang="ja-JP" dirty="0" smtClean="0"/>
              <a:t>IEEE 802.19 </a:t>
            </a:r>
            <a:r>
              <a:rPr kumimoji="1" lang="en-US" altLang="ja-JP" dirty="0"/>
              <a:t>voter, this comments collection will have no effect on your </a:t>
            </a:r>
            <a:r>
              <a:rPr kumimoji="1" lang="en-US" altLang="ja-JP" dirty="0" smtClean="0"/>
              <a:t>IEEE 802.19 </a:t>
            </a:r>
            <a:r>
              <a:rPr kumimoji="1" lang="en-US" altLang="ja-JP" dirty="0"/>
              <a:t>membership, regardless of whether you respond or not</a:t>
            </a:r>
            <a:r>
              <a:rPr kumimoji="1" lang="en-US" altLang="ja-JP" dirty="0" smtClean="0"/>
              <a:t>.</a:t>
            </a:r>
          </a:p>
          <a:p>
            <a:pPr lvl="1"/>
            <a:endParaRPr kumimoji="1" lang="en-US" altLang="ja-JP" dirty="0" smtClean="0"/>
          </a:p>
          <a:p>
            <a:r>
              <a:rPr kumimoji="1" lang="en-US" altLang="ja-JP" dirty="0" smtClean="0"/>
              <a:t>We will use e-poll system on mentor</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Tree>
    <p:extLst>
      <p:ext uri="{BB962C8B-B14F-4D97-AF65-F5344CB8AC3E}">
        <p14:creationId xmlns:p14="http://schemas.microsoft.com/office/powerpoint/2010/main" val="27975418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Conference calls</a:t>
            </a:r>
            <a:endParaRPr kumimoji="1" lang="ja-JP" altLang="en-US" dirty="0"/>
          </a:p>
        </p:txBody>
      </p:sp>
      <p:graphicFrame>
        <p:nvGraphicFramePr>
          <p:cNvPr id="7" name="コンテンツ プレースホルダー 6"/>
          <p:cNvGraphicFramePr>
            <a:graphicFrameLocks noGrp="1"/>
          </p:cNvGraphicFramePr>
          <p:nvPr>
            <p:ph idx="1"/>
            <p:extLst>
              <p:ext uri="{D42A27DB-BD31-4B8C-83A1-F6EECF244321}">
                <p14:modId xmlns:p14="http://schemas.microsoft.com/office/powerpoint/2010/main" val="3450646201"/>
              </p:ext>
            </p:extLst>
          </p:nvPr>
        </p:nvGraphicFramePr>
        <p:xfrm>
          <a:off x="457201" y="1600200"/>
          <a:ext cx="8791571" cy="767080"/>
        </p:xfrm>
        <a:graphic>
          <a:graphicData uri="http://schemas.openxmlformats.org/drawingml/2006/table">
            <a:tbl>
              <a:tblPr firstRow="1" bandRow="1">
                <a:tableStyleId>{5C22544A-7EE6-4342-B048-85BDC9FD1C3A}</a:tableStyleId>
              </a:tblPr>
              <a:tblGrid>
                <a:gridCol w="1295399"/>
                <a:gridCol w="1219200"/>
                <a:gridCol w="2209800"/>
                <a:gridCol w="2286000"/>
                <a:gridCol w="1781172"/>
              </a:tblGrid>
              <a:tr h="370840">
                <a:tc>
                  <a:txBody>
                    <a:bodyPr/>
                    <a:lstStyle/>
                    <a:p>
                      <a:r>
                        <a:rPr kumimoji="1" lang="en-US" altLang="ja-JP" sz="2000" dirty="0" smtClean="0">
                          <a:latin typeface="Calibri" panose="020F0502020204030204" pitchFamily="34" charset="0"/>
                        </a:rPr>
                        <a:t>Day</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Date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Start</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End</a:t>
                      </a:r>
                      <a:r>
                        <a:rPr kumimoji="1" lang="en-US" altLang="ja-JP" sz="2000" baseline="0" dirty="0" smtClean="0">
                          <a:latin typeface="Calibri" panose="020F0502020204030204" pitchFamily="34" charset="0"/>
                        </a:rPr>
                        <a:t> Time</a:t>
                      </a:r>
                      <a:endParaRPr kumimoji="1" lang="ja-JP" altLang="en-US" sz="2000" dirty="0">
                        <a:latin typeface="Calibri" panose="020F0502020204030204" pitchFamily="34" charset="0"/>
                      </a:endParaRPr>
                    </a:p>
                  </a:txBody>
                  <a:tcPr/>
                </a:tc>
                <a:tc>
                  <a:txBody>
                    <a:bodyPr/>
                    <a:lstStyle/>
                    <a:p>
                      <a:r>
                        <a:rPr kumimoji="1" lang="en-US" altLang="ja-JP" sz="2000" dirty="0" smtClean="0">
                          <a:latin typeface="Calibri" panose="020F0502020204030204" pitchFamily="34" charset="0"/>
                        </a:rPr>
                        <a:t>Call Host</a:t>
                      </a:r>
                      <a:endParaRPr kumimoji="1" lang="ja-JP" altLang="en-US" sz="2000" dirty="0">
                        <a:latin typeface="Calibri" panose="020F0502020204030204" pitchFamily="34" charset="0"/>
                      </a:endParaRPr>
                    </a:p>
                  </a:txBody>
                  <a:tcPr/>
                </a:tc>
              </a:tr>
              <a:tr h="370840">
                <a:tc>
                  <a:txBody>
                    <a:bodyPr/>
                    <a:lstStyle/>
                    <a:p>
                      <a:r>
                        <a:rPr kumimoji="1" lang="en-US" altLang="ja-JP" sz="1800" dirty="0" smtClean="0">
                          <a:latin typeface="Calibri" panose="020F0502020204030204" pitchFamily="34" charset="0"/>
                        </a:rPr>
                        <a:t>Wednesday</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Jul.</a:t>
                      </a:r>
                      <a:r>
                        <a:rPr kumimoji="1" lang="en-US" altLang="ja-JP" sz="1800" baseline="0" dirty="0" smtClean="0">
                          <a:latin typeface="Calibri" panose="020F0502020204030204" pitchFamily="34" charset="0"/>
                        </a:rPr>
                        <a:t> 20</a:t>
                      </a:r>
                    </a:p>
                  </a:txBody>
                  <a:tcPr/>
                </a:tc>
                <a:tc>
                  <a:txBody>
                    <a:bodyPr/>
                    <a:lstStyle/>
                    <a:p>
                      <a:r>
                        <a:rPr kumimoji="1" lang="en-US" altLang="ja-JP" sz="1800" dirty="0" smtClean="0">
                          <a:latin typeface="Calibri" panose="020F0502020204030204" pitchFamily="34" charset="0"/>
                        </a:rPr>
                        <a:t>2:00AM</a:t>
                      </a:r>
                      <a:r>
                        <a:rPr kumimoji="1" lang="en-US" altLang="ja-JP" sz="1800" baseline="0" dirty="0" smtClean="0">
                          <a:latin typeface="Calibri" panose="020F0502020204030204" pitchFamily="34" charset="0"/>
                        </a:rPr>
                        <a:t> EDT</a:t>
                      </a:r>
                      <a:endParaRPr kumimoji="1" lang="ja-JP" altLang="en-US" sz="1800" dirty="0">
                        <a:latin typeface="Calibri" panose="020F0502020204030204" pitchFamily="34" charset="0"/>
                      </a:endParaRPr>
                    </a:p>
                  </a:txBody>
                  <a:tcPr/>
                </a:tc>
                <a:tc>
                  <a:txBody>
                    <a:bodyPr/>
                    <a:lstStyle/>
                    <a:p>
                      <a:r>
                        <a:rPr kumimoji="1" lang="en-US" altLang="ja-JP" sz="1800" dirty="0" smtClean="0">
                          <a:latin typeface="Calibri" panose="020F0502020204030204" pitchFamily="34" charset="0"/>
                        </a:rPr>
                        <a:t>3:00AM</a:t>
                      </a:r>
                      <a:r>
                        <a:rPr kumimoji="1" lang="en-US" altLang="ja-JP" sz="1800" baseline="0" dirty="0" smtClean="0">
                          <a:latin typeface="Calibri" panose="020F0502020204030204" pitchFamily="34" charset="0"/>
                        </a:rPr>
                        <a:t> EDT</a:t>
                      </a:r>
                      <a:endParaRPr kumimoji="1" lang="ja-JP" altLang="en-US" sz="1800" dirty="0">
                        <a:latin typeface="Calibri" panose="020F0502020204030204" pitchFamily="34" charset="0"/>
                      </a:endParaRPr>
                    </a:p>
                  </a:txBody>
                  <a:tcPr/>
                </a:tc>
                <a:tc>
                  <a:txBody>
                    <a:bodyPr/>
                    <a:lstStyle/>
                    <a:p>
                      <a:r>
                        <a:rPr kumimoji="1" lang="en-US" altLang="ja-JP" sz="1800" dirty="0" err="1" smtClean="0">
                          <a:latin typeface="Calibri" panose="020F0502020204030204" pitchFamily="34" charset="0"/>
                        </a:rPr>
                        <a:t>Naotaka</a:t>
                      </a:r>
                      <a:r>
                        <a:rPr kumimoji="1" lang="en-US" altLang="ja-JP" sz="1800" dirty="0" smtClean="0">
                          <a:latin typeface="Calibri" panose="020F0502020204030204" pitchFamily="34" charset="0"/>
                        </a:rPr>
                        <a:t> Sato</a:t>
                      </a:r>
                      <a:endParaRPr kumimoji="1" lang="ja-JP" altLang="en-US" sz="1800" dirty="0">
                        <a:latin typeface="Calibri" panose="020F0502020204030204" pitchFamily="34" charset="0"/>
                      </a:endParaRPr>
                    </a:p>
                  </a:txBody>
                  <a:tcPr/>
                </a:tc>
              </a:tr>
            </a:tbl>
          </a:graphicData>
        </a:graphic>
      </p:graphicFrame>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May 2016</a:t>
            </a:r>
            <a:endParaRPr lang="en-GB" dirty="0"/>
          </a:p>
        </p:txBody>
      </p:sp>
      <p:sp>
        <p:nvSpPr>
          <p:cNvPr id="8" name="コンテンツ プレースホルダー 2"/>
          <p:cNvSpPr txBox="1">
            <a:spLocks/>
          </p:cNvSpPr>
          <p:nvPr/>
        </p:nvSpPr>
        <p:spPr bwMode="auto">
          <a:xfrm>
            <a:off x="731520" y="2895600"/>
            <a:ext cx="8288868" cy="39624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Meeting Logistics</a:t>
            </a:r>
          </a:p>
          <a:p>
            <a:pPr lvl="1"/>
            <a:r>
              <a:rPr kumimoji="1" lang="en-US" altLang="ja-JP" dirty="0"/>
              <a:t>Use “Join Me”</a:t>
            </a:r>
          </a:p>
          <a:p>
            <a:pPr lvl="2"/>
            <a:r>
              <a:rPr lang="en-US" altLang="ja-JP" sz="1800" dirty="0"/>
              <a:t>Join the meeting: </a:t>
            </a:r>
            <a:r>
              <a:rPr lang="en-US" altLang="ja-JP" sz="1800" dirty="0">
                <a:hlinkClick r:id="rId2"/>
              </a:rPr>
              <a:t>https://join.me/ieeesawg802.19</a:t>
            </a:r>
            <a:r>
              <a:rPr lang="en-US" altLang="ja-JP" sz="1800" dirty="0"/>
              <a:t> </a:t>
            </a:r>
            <a:br>
              <a:rPr lang="en-US" altLang="ja-JP" sz="1800" dirty="0"/>
            </a:br>
            <a:r>
              <a:rPr lang="en-US" altLang="ja-JP" sz="1800" dirty="0"/>
              <a:t/>
            </a:r>
            <a:br>
              <a:rPr lang="en-US" altLang="ja-JP" sz="1800" dirty="0"/>
            </a:br>
            <a:r>
              <a:rPr lang="en-US" altLang="ja-JP" sz="1800" dirty="0"/>
              <a:t>On a computer, use any browser. Nothing to download. </a:t>
            </a:r>
            <a:br>
              <a:rPr lang="en-US" altLang="ja-JP" sz="1800" dirty="0"/>
            </a:br>
            <a:r>
              <a:rPr lang="en-US" altLang="ja-JP" sz="1800" dirty="0"/>
              <a:t>On a phone or tablet, launch the </a:t>
            </a:r>
            <a:r>
              <a:rPr lang="en-US" altLang="ja-JP" sz="1800" dirty="0">
                <a:hlinkClick r:id="rId3"/>
              </a:rPr>
              <a:t>join.me app</a:t>
            </a:r>
            <a:r>
              <a:rPr lang="en-US" altLang="ja-JP" sz="1800" dirty="0"/>
              <a:t> and enter meeting code:ieeesawg802.19 </a:t>
            </a:r>
            <a:br>
              <a:rPr lang="en-US" altLang="ja-JP" sz="1800" dirty="0"/>
            </a:br>
            <a:r>
              <a:rPr lang="en-US" altLang="ja-JP" sz="1800" dirty="0"/>
              <a:t/>
            </a:r>
            <a:br>
              <a:rPr lang="en-US" altLang="ja-JP" sz="1800" dirty="0"/>
            </a:br>
            <a:r>
              <a:rPr lang="en-US" altLang="ja-JP" sz="1800" dirty="0"/>
              <a:t>Join the audio conference: </a:t>
            </a:r>
            <a:br>
              <a:rPr lang="en-US" altLang="ja-JP" sz="1800" dirty="0"/>
            </a:br>
            <a:r>
              <a:rPr lang="en-US" altLang="ja-JP" sz="1800" dirty="0"/>
              <a:t>Dial a phone number and enter access code, or connect via internet. </a:t>
            </a:r>
            <a:br>
              <a:rPr lang="en-US" altLang="ja-JP" sz="1800" dirty="0"/>
            </a:br>
            <a:endParaRPr kumimoji="1" lang="en-US" altLang="ja-JP" sz="1800" dirty="0"/>
          </a:p>
          <a:p>
            <a:pPr lvl="1"/>
            <a:r>
              <a:rPr kumimoji="1" lang="en-US" altLang="ja-JP" dirty="0"/>
              <a:t>The chair will send out a notification to IEEE 802.19 reflector in advance of the meeting</a:t>
            </a:r>
          </a:p>
          <a:p>
            <a:endParaRPr kumimoji="1" lang="en-US" altLang="ja-JP" kern="0" dirty="0" smtClean="0"/>
          </a:p>
          <a:p>
            <a:endParaRPr kumimoji="1" lang="en-US" altLang="ja-JP" kern="0" dirty="0" smtClean="0"/>
          </a:p>
        </p:txBody>
      </p:sp>
    </p:spTree>
    <p:extLst>
      <p:ext uri="{BB962C8B-B14F-4D97-AF65-F5344CB8AC3E}">
        <p14:creationId xmlns:p14="http://schemas.microsoft.com/office/powerpoint/2010/main" val="3762135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6160</TotalTime>
  <Words>909</Words>
  <Application>Microsoft Office PowerPoint</Application>
  <PresentationFormat>ユーザー設定</PresentationFormat>
  <Paragraphs>119</Paragraphs>
  <Slides>10</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10</vt:i4>
      </vt:variant>
    </vt:vector>
  </HeadingPairs>
  <TitlesOfParts>
    <vt:vector size="12" baseType="lpstr">
      <vt:lpstr>Office Theme</vt:lpstr>
      <vt:lpstr>Document</vt:lpstr>
      <vt:lpstr>May 2016 TG1a Closing Report</vt:lpstr>
      <vt:lpstr>Abstract</vt:lpstr>
      <vt:lpstr>Results of the week (1/2)</vt:lpstr>
      <vt:lpstr>Results of the week (2/2)</vt:lpstr>
      <vt:lpstr>TG Motion</vt:lpstr>
      <vt:lpstr>TG Motion</vt:lpstr>
      <vt:lpstr>TG Motion</vt:lpstr>
      <vt:lpstr>Plan of TG1a review</vt:lpstr>
      <vt:lpstr>Conference calls</vt:lpstr>
      <vt:lpstr>July 2016 Plenary Objectives</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207</cp:revision>
  <cp:lastPrinted>2014-11-08T20:15:38Z</cp:lastPrinted>
  <dcterms:created xsi:type="dcterms:W3CDTF">2014-10-30T17:06:39Z</dcterms:created>
  <dcterms:modified xsi:type="dcterms:W3CDTF">2016-05-19T02:06:13Z</dcterms:modified>
</cp:coreProperties>
</file>