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9"/>
  </p:notesMasterIdLst>
  <p:handoutMasterIdLst>
    <p:handoutMasterId r:id="rId10"/>
  </p:handoutMasterIdLst>
  <p:sldIdLst>
    <p:sldId id="256" r:id="rId2"/>
    <p:sldId id="257" r:id="rId3"/>
    <p:sldId id="260" r:id="rId4"/>
    <p:sldId id="263" r:id="rId5"/>
    <p:sldId id="258" r:id="rId6"/>
    <p:sldId id="262" r:id="rId7"/>
    <p:sldId id="261" r:id="rId8"/>
  </p:sldIdLst>
  <p:sldSz cx="9753600" cy="7315200"/>
  <p:notesSz cx="6934200" cy="9280525"/>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xmlns="">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xmlns="">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22228B"/>
    <a:srgbClr val="FF9933"/>
    <a:srgbClr val="FF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151" autoAdjust="0"/>
    <p:restoredTop sz="94660"/>
  </p:normalViewPr>
  <p:slideViewPr>
    <p:cSldViewPr>
      <p:cViewPr>
        <p:scale>
          <a:sx n="90" d="100"/>
          <a:sy n="90" d="100"/>
        </p:scale>
        <p:origin x="-1301" y="-178"/>
      </p:cViewPr>
      <p:guideLst>
        <p:guide orient="horz" pos="2304"/>
        <p:guide pos="3072"/>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2" d="100"/>
          <a:sy n="52" d="100"/>
        </p:scale>
        <p:origin x="-1572" y="-10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5/18/2016</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5700" y="701675"/>
            <a:ext cx="462121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731520" y="731523"/>
            <a:ext cx="8288868" cy="716277"/>
          </a:xfrm>
        </p:spPr>
        <p:txBody>
          <a:bodyPr/>
          <a:lstStyle/>
          <a:p>
            <a:r>
              <a:rPr lang="en-US" smtClean="0"/>
              <a:t>Click to edit Master title style</a:t>
            </a:r>
            <a:endParaRPr lang="en-GB"/>
          </a:p>
        </p:txBody>
      </p:sp>
      <p:sp>
        <p:nvSpPr>
          <p:cNvPr id="3" name="Content Placeholder 2"/>
          <p:cNvSpPr>
            <a:spLocks noGrp="1"/>
          </p:cNvSpPr>
          <p:nvPr>
            <p:ph idx="1"/>
          </p:nvPr>
        </p:nvSpPr>
        <p:spPr>
          <a:xfrm>
            <a:off x="731520" y="1600200"/>
            <a:ext cx="8288868" cy="5257800"/>
          </a:xfrm>
        </p:spPr>
        <p:txBody>
          <a:bodyPr/>
          <a:lstStyle>
            <a:lvl1pPr>
              <a:buFont typeface="Arial" panose="020B0604020202020204" pitchFamily="34" charset="0"/>
              <a:buChar char="•"/>
              <a:defRPr sz="2400"/>
            </a:lvl1pPr>
            <a:lvl2pPr marL="853463" indent="-365770">
              <a:buFont typeface="Courier New" panose="02070309020205020404" pitchFamily="49" charset="0"/>
              <a:buChar char="o"/>
              <a:defRPr sz="2000"/>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smtClean="0"/>
              <a:t>Click to edit Master text styles</a:t>
            </a:r>
          </a:p>
          <a:p>
            <a:pPr lvl="1"/>
            <a:r>
              <a:rPr lang="en-US" dirty="0" smtClean="0"/>
              <a:t>Second level</a:t>
            </a:r>
          </a:p>
          <a:p>
            <a:pPr lvl="2"/>
            <a:r>
              <a:rPr lang="en-US" dirty="0" smtClean="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dirty="0" smtClean="0"/>
              <a:t>Chen Sun, Sony China</a:t>
            </a:r>
            <a:endParaRPr lang="en-GB" dirty="0"/>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altLang="ja-JP" dirty="0" smtClean="0"/>
              <a:t>May 2016</a:t>
            </a:r>
            <a:endParaRPr lang="en-GB"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smtClean="0"/>
              <a:t>Click to edit the outline text format</a:t>
            </a:r>
          </a:p>
          <a:p>
            <a:pPr lvl="1"/>
            <a:r>
              <a:rPr lang="en-GB" dirty="0" smtClean="0"/>
              <a:t>Second Outline Level</a:t>
            </a:r>
          </a:p>
          <a:p>
            <a:pPr lvl="2"/>
            <a:r>
              <a:rPr lang="en-GB" dirty="0" smtClean="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altLang="ja-JP" dirty="0" smtClean="0"/>
              <a:t>May 2016</a:t>
            </a:r>
            <a:endParaRPr lang="en-GB" altLang="ja-JP"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US" altLang="ja-JP" dirty="0" smtClean="0"/>
              <a:t>Chen Sun</a:t>
            </a:r>
            <a:r>
              <a:rPr lang="en-GB" dirty="0" smtClean="0"/>
              <a:t>, Sony China</a:t>
            </a:r>
            <a:endParaRPr lang="en-GB" dirty="0"/>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smtClean="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doc.: IEEE 802.19-16/00</a:t>
            </a:r>
            <a:r>
              <a:rPr kumimoji="0" lang="en-US"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95</a:t>
            </a: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r1</a:t>
            </a:r>
            <a:endPar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50" r:id="rId1"/>
  </p:sldLayoutIdLst>
  <p:timing>
    <p:tnLst>
      <p:par>
        <p:cTn id="1" dur="indefinite" restart="never" nodeType="tmRoot"/>
      </p:par>
    </p:tnLst>
  </p:timing>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6" Type="http://schemas.openxmlformats.org/officeDocument/2006/relationships/image" Target="../media/image1.emf"/><Relationship Id="rId5" Type="http://schemas.openxmlformats.org/officeDocument/2006/relationships/oleObject" Target="../embeddings/Microsoft_Word_97_-_2003_Document1.doc"/><Relationship Id="rId4" Type="http://schemas.openxmlformats.org/officeDocument/2006/relationships/oleObject" Target="../embeddings/oleObject1.bin"/></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emf"/><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43373" y="355601"/>
            <a:ext cx="2457015" cy="291254"/>
          </a:xfrm>
        </p:spPr>
        <p:txBody>
          <a:bodyPr/>
          <a:lstStyle/>
          <a:p>
            <a:r>
              <a:rPr lang="en-US" altLang="ja-JP" dirty="0" smtClean="0"/>
              <a:t>May </a:t>
            </a:r>
            <a:r>
              <a:rPr lang="en-US" altLang="ja-JP" dirty="0"/>
              <a:t>2016</a:t>
            </a:r>
            <a:endParaRPr lang="en-GB" altLang="ja-JP" dirty="0"/>
          </a:p>
        </p:txBody>
      </p:sp>
      <p:sp>
        <p:nvSpPr>
          <p:cNvPr id="7" name="Footer Placeholder 4"/>
          <p:cNvSpPr>
            <a:spLocks noGrp="1"/>
          </p:cNvSpPr>
          <p:nvPr>
            <p:ph type="ftr" idx="14"/>
          </p:nvPr>
        </p:nvSpPr>
        <p:spPr>
          <a:xfrm>
            <a:off x="5867407" y="6907108"/>
            <a:ext cx="3244420" cy="193040"/>
          </a:xfrm>
        </p:spPr>
        <p:txBody>
          <a:bodyPr/>
          <a:lstStyle/>
          <a:p>
            <a:r>
              <a:rPr lang="en-US" altLang="ja-JP" dirty="0" smtClean="0"/>
              <a:t>Chen Sun, Sony China</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31520" y="731520"/>
            <a:ext cx="8290560" cy="1137920"/>
          </a:xfrm>
          <a:ln/>
        </p:spPr>
        <p:txBody>
          <a:bodyPr>
            <a:norm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US" altLang="ja-JP" sz="3200" dirty="0" smtClean="0"/>
              <a:t>Editorial proposal</a:t>
            </a:r>
            <a:endParaRPr lang="en-GB" sz="3200" dirty="0"/>
          </a:p>
        </p:txBody>
      </p:sp>
      <p:sp>
        <p:nvSpPr>
          <p:cNvPr id="3074" name="Rectangle 2"/>
          <p:cNvSpPr>
            <a:spLocks noGrp="1" noChangeArrowheads="1"/>
          </p:cNvSpPr>
          <p:nvPr>
            <p:ph type="body" idx="1"/>
          </p:nvPr>
        </p:nvSpPr>
        <p:spPr>
          <a:xfrm>
            <a:off x="731520" y="1786466"/>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133" dirty="0"/>
              <a:t>Date:</a:t>
            </a:r>
            <a:r>
              <a:rPr lang="en-GB" sz="2133" b="0" dirty="0"/>
              <a:t> </a:t>
            </a:r>
            <a:r>
              <a:rPr lang="en-GB" sz="2133" b="0" dirty="0" smtClean="0"/>
              <a:t>2016-05-</a:t>
            </a:r>
            <a:r>
              <a:rPr lang="en-US" sz="2133" b="0" smtClean="0"/>
              <a:t>16</a:t>
            </a:r>
            <a:endParaRPr lang="en-GB" sz="2133"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2794247438"/>
              </p:ext>
            </p:extLst>
          </p:nvPr>
        </p:nvGraphicFramePr>
        <p:xfrm>
          <a:off x="708040" y="2538412"/>
          <a:ext cx="8301037" cy="2566988"/>
        </p:xfrm>
        <a:graphic>
          <a:graphicData uri="http://schemas.openxmlformats.org/presentationml/2006/ole">
            <mc:AlternateContent xmlns:mc="http://schemas.openxmlformats.org/markup-compatibility/2006">
              <mc:Choice xmlns:v="urn:schemas-microsoft-com:vml" Requires="v">
                <p:oleObj spid="_x0000_s3277" name="Document" r:id="rId5" imgW="8236552" imgH="2560527" progId="Word.Document.8">
                  <p:embed/>
                </p:oleObj>
              </mc:Choice>
              <mc:Fallback>
                <p:oleObj name="Document" r:id="rId5" imgW="8236552" imgH="2560527" progId="Word.Document.8">
                  <p:embed/>
                  <p:pic>
                    <p:nvPicPr>
                      <p:cNvPr id="0" name="Picture 3"/>
                      <p:cNvPicPr>
                        <a:picLocks noChangeAspect="1" noChangeArrowheads="1"/>
                      </p:cNvPicPr>
                      <p:nvPr/>
                    </p:nvPicPr>
                    <p:blipFill>
                      <a:blip r:embed="rId6"/>
                      <a:srcRect/>
                      <a:stretch>
                        <a:fillRect/>
                      </a:stretch>
                    </p:blipFill>
                    <p:spPr bwMode="auto">
                      <a:xfrm>
                        <a:off x="708040" y="2538412"/>
                        <a:ext cx="8301037" cy="2566988"/>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68960" y="2069253"/>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133" dirty="0">
                <a:solidFill>
                  <a:srgbClr val="000000"/>
                </a:solidFill>
                <a:latin typeface="Calibri" panose="020F0502020204030204" pitchFamily="34" charset="0"/>
              </a:rPr>
              <a:t>Authors:</a:t>
            </a: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dirty="0"/>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Background</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smtClean="0"/>
              <a:t>As of today, 11 text proposals have been approved to be implemented in the candidate draft for IEEE P802.19.1a.</a:t>
            </a:r>
          </a:p>
          <a:p>
            <a:endParaRPr kumimoji="1" lang="en-US" altLang="ja-JP" dirty="0" smtClean="0"/>
          </a:p>
          <a:p>
            <a:r>
              <a:rPr kumimoji="1" lang="en-US" altLang="ja-JP" dirty="0" smtClean="0"/>
              <a:t>All the texts are provided for profile 3.</a:t>
            </a:r>
          </a:p>
          <a:p>
            <a:pPr lvl="1"/>
            <a:r>
              <a:rPr kumimoji="1" lang="en-US" altLang="ja-JP" dirty="0" smtClean="0"/>
              <a:t>No proposal for profile 1 and 2</a:t>
            </a:r>
          </a:p>
          <a:p>
            <a:pPr lvl="1"/>
            <a:r>
              <a:rPr kumimoji="1" lang="en-US" altLang="ja-JP" dirty="0" smtClean="0"/>
              <a:t>In other words, profile 1 and 2 cannot support IEEE P802.19.1a so far.</a:t>
            </a:r>
          </a:p>
          <a:p>
            <a:endParaRPr kumimoji="1" lang="en-US" altLang="ja-JP" dirty="0" smtClean="0"/>
          </a:p>
          <a:p>
            <a:r>
              <a:rPr kumimoji="1" lang="en-US" altLang="ja-JP" dirty="0" smtClean="0"/>
              <a:t>If the texts are directly implemented in the candidate draft, it seems compatibility issue will be occurred.</a:t>
            </a:r>
          </a:p>
          <a:p>
            <a:pPr lvl="1"/>
            <a:endParaRPr kumimoji="1" lang="en-US" altLang="ja-JP" dirty="0"/>
          </a:p>
          <a:p>
            <a:r>
              <a:rPr kumimoji="1" lang="en-US" altLang="ja-JP" dirty="0" smtClean="0"/>
              <a:t>In order to avoid this issue, I would like to propose some things.</a:t>
            </a:r>
            <a:endParaRPr kumimoji="1" lang="ja-JP" altLang="en-US"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フッター プレースホルダー 4"/>
          <p:cNvSpPr>
            <a:spLocks noGrp="1"/>
          </p:cNvSpPr>
          <p:nvPr>
            <p:ph type="ftr" idx="14"/>
          </p:nvPr>
        </p:nvSpPr>
        <p:spPr/>
        <p:txBody>
          <a:bodyPr/>
          <a:lstStyle/>
          <a:p>
            <a:r>
              <a:rPr lang="en-GB" smtClean="0"/>
              <a:t>Chen Sun, Sony China</a:t>
            </a:r>
            <a:endParaRPr lang="en-GB" dirty="0"/>
          </a:p>
        </p:txBody>
      </p:sp>
      <p:sp>
        <p:nvSpPr>
          <p:cNvPr id="6" name="日付プレースホルダー 5"/>
          <p:cNvSpPr>
            <a:spLocks noGrp="1"/>
          </p:cNvSpPr>
          <p:nvPr>
            <p:ph type="dt" idx="15"/>
          </p:nvPr>
        </p:nvSpPr>
        <p:spPr/>
        <p:txBody>
          <a:bodyPr/>
          <a:lstStyle/>
          <a:p>
            <a:r>
              <a:rPr lang="en-US" altLang="ja-JP" smtClean="0"/>
              <a:t>May 2016</a:t>
            </a:r>
            <a:endParaRPr lang="en-GB" dirty="0"/>
          </a:p>
        </p:txBody>
      </p:sp>
    </p:spTree>
    <p:extLst>
      <p:ext uri="{BB962C8B-B14F-4D97-AF65-F5344CB8AC3E}">
        <p14:creationId xmlns:p14="http://schemas.microsoft.com/office/powerpoint/2010/main" val="264371874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Compatibility issue in ASN.1</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smtClean="0"/>
              <a:t>ASN.1</a:t>
            </a:r>
          </a:p>
          <a:p>
            <a:pPr lvl="1"/>
            <a:r>
              <a:rPr kumimoji="1" lang="en-US" altLang="ja-JP" dirty="0" smtClean="0"/>
              <a:t>In the current candidate draft, all “WSO” is revised as “GCO”.</a:t>
            </a:r>
          </a:p>
          <a:p>
            <a:pPr lvl="1"/>
            <a:r>
              <a:rPr kumimoji="1" lang="en-US" altLang="ja-JP" dirty="0" smtClean="0"/>
              <a:t>If all the “WSO” in the overall of ASN.1 parts is revised as “GCO”, profile 1 and profile 2 so far will lose the activity in the amendment standard.</a:t>
            </a:r>
          </a:p>
          <a:p>
            <a:pPr lvl="1"/>
            <a:endParaRPr kumimoji="1" lang="en-US" altLang="ja-JP" dirty="0"/>
          </a:p>
          <a:p>
            <a:r>
              <a:rPr kumimoji="1" lang="en-US" altLang="ja-JP" dirty="0" smtClean="0"/>
              <a:t>Root cause</a:t>
            </a:r>
          </a:p>
          <a:p>
            <a:pPr lvl="1"/>
            <a:r>
              <a:rPr kumimoji="1" lang="en-US" altLang="ja-JP" dirty="0" smtClean="0"/>
              <a:t>No “WSO” definition in the current candidate draft.</a:t>
            </a:r>
          </a:p>
          <a:p>
            <a:pPr lvl="1"/>
            <a:endParaRPr kumimoji="1" lang="en-US" altLang="ja-JP" dirty="0"/>
          </a:p>
          <a:p>
            <a:pPr lvl="1"/>
            <a:r>
              <a:rPr kumimoji="1" lang="en-US" altLang="ja-JP" dirty="0" smtClean="0"/>
              <a:t>“Single” definitions of data types, primitives and messages.  </a:t>
            </a:r>
            <a:endParaRPr kumimoji="1" lang="ja-JP" altLang="en-US"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フッター プレースホルダー 4"/>
          <p:cNvSpPr>
            <a:spLocks noGrp="1"/>
          </p:cNvSpPr>
          <p:nvPr>
            <p:ph type="ftr" idx="14"/>
          </p:nvPr>
        </p:nvSpPr>
        <p:spPr/>
        <p:txBody>
          <a:bodyPr/>
          <a:lstStyle/>
          <a:p>
            <a:r>
              <a:rPr lang="en-GB" smtClean="0"/>
              <a:t>Chen Sun, Sony China</a:t>
            </a:r>
            <a:endParaRPr lang="en-GB" dirty="0"/>
          </a:p>
        </p:txBody>
      </p:sp>
      <p:sp>
        <p:nvSpPr>
          <p:cNvPr id="6" name="日付プレースホルダー 5"/>
          <p:cNvSpPr>
            <a:spLocks noGrp="1"/>
          </p:cNvSpPr>
          <p:nvPr>
            <p:ph type="dt" idx="15"/>
          </p:nvPr>
        </p:nvSpPr>
        <p:spPr/>
        <p:txBody>
          <a:bodyPr/>
          <a:lstStyle/>
          <a:p>
            <a:r>
              <a:rPr lang="en-US" altLang="ja-JP" smtClean="0"/>
              <a:t>May 2016</a:t>
            </a:r>
            <a:endParaRPr lang="en-GB" dirty="0"/>
          </a:p>
        </p:txBody>
      </p:sp>
    </p:spTree>
    <p:extLst>
      <p:ext uri="{BB962C8B-B14F-4D97-AF65-F5344CB8AC3E}">
        <p14:creationId xmlns:p14="http://schemas.microsoft.com/office/powerpoint/2010/main" val="262031517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Proposal 1: Reviving the WSO definition </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smtClean="0"/>
              <a:t>Current candidate draft D0.2</a:t>
            </a:r>
          </a:p>
          <a:p>
            <a:endParaRPr kumimoji="1" lang="en-US" altLang="ja-JP" dirty="0"/>
          </a:p>
          <a:p>
            <a:endParaRPr kumimoji="1" lang="en-US" altLang="ja-JP" dirty="0" smtClean="0"/>
          </a:p>
          <a:p>
            <a:endParaRPr kumimoji="1" lang="en-US" altLang="ja-JP" dirty="0"/>
          </a:p>
          <a:p>
            <a:pPr marL="975386" lvl="2" indent="0">
              <a:buNone/>
            </a:pPr>
            <a:r>
              <a:rPr kumimoji="1" lang="en-US" altLang="ja-JP" dirty="0" smtClean="0">
                <a:sym typeface="Wingdings" panose="05000000000000000000" pitchFamily="2" charset="2"/>
              </a:rPr>
              <a:t> No WSO definition.</a:t>
            </a:r>
            <a:endParaRPr kumimoji="1" lang="en-US" altLang="ja-JP" dirty="0" smtClean="0"/>
          </a:p>
          <a:p>
            <a:endParaRPr kumimoji="1" lang="en-US" altLang="ja-JP" dirty="0" smtClean="0"/>
          </a:p>
          <a:p>
            <a:r>
              <a:rPr kumimoji="1" lang="en-US" altLang="ja-JP" dirty="0" smtClean="0"/>
              <a:t>Proposal for candidate draft D0.3</a:t>
            </a:r>
          </a:p>
          <a:p>
            <a:pPr lvl="1"/>
            <a:endParaRPr kumimoji="1" lang="en-US" altLang="ja-JP" dirty="0"/>
          </a:p>
          <a:p>
            <a:pPr lvl="1"/>
            <a:endParaRPr kumimoji="1" lang="ja-JP" altLang="en-US"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フッター プレースホルダー 4"/>
          <p:cNvSpPr>
            <a:spLocks noGrp="1"/>
          </p:cNvSpPr>
          <p:nvPr>
            <p:ph type="ftr" idx="14"/>
          </p:nvPr>
        </p:nvSpPr>
        <p:spPr/>
        <p:txBody>
          <a:bodyPr/>
          <a:lstStyle/>
          <a:p>
            <a:r>
              <a:rPr lang="en-GB" smtClean="0"/>
              <a:t>Chen Sun, Sony China</a:t>
            </a:r>
            <a:endParaRPr lang="en-GB" dirty="0"/>
          </a:p>
        </p:txBody>
      </p:sp>
      <p:sp>
        <p:nvSpPr>
          <p:cNvPr id="6" name="日付プレースホルダー 5"/>
          <p:cNvSpPr>
            <a:spLocks noGrp="1"/>
          </p:cNvSpPr>
          <p:nvPr>
            <p:ph type="dt" idx="15"/>
          </p:nvPr>
        </p:nvSpPr>
        <p:spPr/>
        <p:txBody>
          <a:bodyPr/>
          <a:lstStyle/>
          <a:p>
            <a:r>
              <a:rPr lang="en-US" altLang="ja-JP" smtClean="0"/>
              <a:t>May 2016</a:t>
            </a:r>
            <a:endParaRPr lang="en-GB" dirty="0"/>
          </a:p>
        </p:txBody>
      </p:sp>
      <p:pic>
        <p:nvPicPr>
          <p:cNvPr id="4098"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752600" y="2133600"/>
            <a:ext cx="6705600" cy="1163732"/>
          </a:xfrm>
          <a:prstGeom prst="rect">
            <a:avLst/>
          </a:prstGeom>
          <a:noFill/>
          <a:ln w="28575">
            <a:noFill/>
          </a:ln>
          <a:effectLst/>
        </p:spPr>
      </p:pic>
      <p:pic>
        <p:nvPicPr>
          <p:cNvPr id="4099"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638300" y="4620935"/>
            <a:ext cx="6934200" cy="22041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 name="テキスト ボックス 8"/>
          <p:cNvSpPr txBox="1"/>
          <p:nvPr/>
        </p:nvSpPr>
        <p:spPr>
          <a:xfrm>
            <a:off x="5715000" y="6324600"/>
            <a:ext cx="3435556" cy="400110"/>
          </a:xfrm>
          <a:prstGeom prst="rect">
            <a:avLst/>
          </a:prstGeom>
          <a:noFill/>
        </p:spPr>
        <p:txBody>
          <a:bodyPr wrap="none" rtlCol="0">
            <a:spAutoFit/>
          </a:bodyPr>
          <a:lstStyle/>
          <a:p>
            <a:r>
              <a:rPr kumimoji="1" lang="en-US" altLang="ja-JP" sz="2000" b="1" dirty="0" smtClean="0">
                <a:solidFill>
                  <a:srgbClr val="FF0000"/>
                </a:solidFill>
              </a:rPr>
              <a:t>Coexistence of two definitions</a:t>
            </a:r>
            <a:endParaRPr kumimoji="1" lang="ja-JP" altLang="en-US" sz="2000" b="1" dirty="0">
              <a:solidFill>
                <a:srgbClr val="FF0000"/>
              </a:solidFill>
            </a:endParaRPr>
          </a:p>
        </p:txBody>
      </p:sp>
    </p:spTree>
    <p:extLst>
      <p:ext uri="{BB962C8B-B14F-4D97-AF65-F5344CB8AC3E}">
        <p14:creationId xmlns:p14="http://schemas.microsoft.com/office/powerpoint/2010/main" val="9850223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Proposal 2: Changing </a:t>
            </a:r>
            <a:r>
              <a:rPr kumimoji="1" lang="en-US" altLang="ja-JP" dirty="0" err="1" smtClean="0"/>
              <a:t>ToC</a:t>
            </a:r>
            <a:r>
              <a:rPr kumimoji="1" lang="en-US" altLang="ja-JP" dirty="0" smtClean="0"/>
              <a:t> of Annex</a:t>
            </a:r>
            <a:endParaRPr kumimoji="1" lang="ja-JP" altLang="en-US" dirty="0"/>
          </a:p>
        </p:txBody>
      </p:sp>
      <p:sp>
        <p:nvSpPr>
          <p:cNvPr id="3" name="コンテンツ プレースホルダー 2"/>
          <p:cNvSpPr>
            <a:spLocks noGrp="1"/>
          </p:cNvSpPr>
          <p:nvPr>
            <p:ph idx="1"/>
          </p:nvPr>
        </p:nvSpPr>
        <p:spPr>
          <a:xfrm>
            <a:off x="731520" y="1524000"/>
            <a:ext cx="3992880" cy="5257800"/>
          </a:xfrm>
        </p:spPr>
        <p:txBody>
          <a:bodyPr/>
          <a:lstStyle/>
          <a:p>
            <a:pPr marL="0" indent="0">
              <a:buNone/>
            </a:pPr>
            <a:r>
              <a:rPr kumimoji="1" lang="en-US" altLang="ja-JP" u="sng" dirty="0" smtClean="0"/>
              <a:t>IEEE 802.19.1-2014 </a:t>
            </a:r>
            <a:r>
              <a:rPr kumimoji="1" lang="en-US" altLang="ja-JP" u="sng" dirty="0" err="1" smtClean="0"/>
              <a:t>ToC</a:t>
            </a:r>
            <a:endParaRPr kumimoji="1" lang="en-US" altLang="ja-JP" u="sng" dirty="0"/>
          </a:p>
          <a:p>
            <a:r>
              <a:rPr kumimoji="1" lang="en-US" altLang="ja-JP" dirty="0" smtClean="0"/>
              <a:t>Annex A	</a:t>
            </a:r>
            <a:r>
              <a:rPr kumimoji="1" lang="en-US" altLang="ja-JP" dirty="0"/>
              <a:t>	</a:t>
            </a:r>
            <a:r>
              <a:rPr kumimoji="1" lang="en-US" altLang="ja-JP" dirty="0" smtClean="0"/>
              <a:t>Data types</a:t>
            </a:r>
          </a:p>
          <a:p>
            <a:r>
              <a:rPr kumimoji="1" lang="en-US" altLang="ja-JP" dirty="0" smtClean="0"/>
              <a:t>Annex B		Primitives</a:t>
            </a:r>
          </a:p>
          <a:p>
            <a:pPr lvl="1"/>
            <a:r>
              <a:rPr kumimoji="1" lang="en-US" altLang="ja-JP" dirty="0" smtClean="0"/>
              <a:t>B.1 Transport SAP</a:t>
            </a:r>
          </a:p>
          <a:p>
            <a:pPr lvl="1"/>
            <a:r>
              <a:rPr kumimoji="1" lang="en-US" altLang="ja-JP" dirty="0" smtClean="0"/>
              <a:t>B.2 Coexistence Media SAP</a:t>
            </a:r>
          </a:p>
          <a:p>
            <a:r>
              <a:rPr kumimoji="1" lang="en-US" altLang="ja-JP" dirty="0" smtClean="0"/>
              <a:t>Annex C		Messages</a:t>
            </a:r>
            <a:endParaRPr kumimoji="1" lang="ja-JP" altLang="en-US"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フッター プレースホルダー 4"/>
          <p:cNvSpPr>
            <a:spLocks noGrp="1"/>
          </p:cNvSpPr>
          <p:nvPr>
            <p:ph type="ftr" idx="14"/>
          </p:nvPr>
        </p:nvSpPr>
        <p:spPr/>
        <p:txBody>
          <a:bodyPr/>
          <a:lstStyle/>
          <a:p>
            <a:r>
              <a:rPr lang="en-GB" smtClean="0"/>
              <a:t>Chen Sun, Sony China</a:t>
            </a:r>
            <a:endParaRPr lang="en-GB" dirty="0"/>
          </a:p>
        </p:txBody>
      </p:sp>
      <p:sp>
        <p:nvSpPr>
          <p:cNvPr id="6" name="日付プレースホルダー 5"/>
          <p:cNvSpPr>
            <a:spLocks noGrp="1"/>
          </p:cNvSpPr>
          <p:nvPr>
            <p:ph type="dt" idx="15"/>
          </p:nvPr>
        </p:nvSpPr>
        <p:spPr/>
        <p:txBody>
          <a:bodyPr/>
          <a:lstStyle/>
          <a:p>
            <a:r>
              <a:rPr lang="en-US" altLang="ja-JP" smtClean="0"/>
              <a:t>May 2016</a:t>
            </a:r>
            <a:endParaRPr lang="en-GB" dirty="0"/>
          </a:p>
        </p:txBody>
      </p:sp>
      <p:sp>
        <p:nvSpPr>
          <p:cNvPr id="7" name="コンテンツ プレースホルダー 2"/>
          <p:cNvSpPr txBox="1">
            <a:spLocks/>
          </p:cNvSpPr>
          <p:nvPr/>
        </p:nvSpPr>
        <p:spPr bwMode="auto">
          <a:xfrm>
            <a:off x="4876800" y="1524000"/>
            <a:ext cx="4572000" cy="52578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000">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pPr marL="0" indent="0">
              <a:buFont typeface="Arial" panose="020B0604020202020204" pitchFamily="34" charset="0"/>
              <a:buNone/>
            </a:pPr>
            <a:r>
              <a:rPr kumimoji="1" lang="en-US" altLang="ja-JP" u="sng" kern="0" dirty="0" smtClean="0"/>
              <a:t>Proposed IEEE P802.19.1a </a:t>
            </a:r>
            <a:r>
              <a:rPr kumimoji="1" lang="en-US" altLang="ja-JP" u="sng" kern="0" dirty="0" err="1" smtClean="0"/>
              <a:t>ToC</a:t>
            </a:r>
            <a:endParaRPr kumimoji="1" lang="en-US" altLang="ja-JP" u="sng" kern="0" dirty="0" smtClean="0"/>
          </a:p>
          <a:p>
            <a:r>
              <a:rPr kumimoji="1" lang="en-US" altLang="ja-JP" kern="0" dirty="0" smtClean="0"/>
              <a:t>Annex A		Data types</a:t>
            </a:r>
          </a:p>
          <a:p>
            <a:pPr lvl="1"/>
            <a:r>
              <a:rPr kumimoji="1" lang="en-US" altLang="ja-JP" kern="0" dirty="0" smtClean="0"/>
              <a:t>A.1 Data types for IEEE 802.19.1</a:t>
            </a:r>
          </a:p>
          <a:p>
            <a:pPr lvl="1"/>
            <a:r>
              <a:rPr kumimoji="1" lang="en-US" altLang="ja-JP" kern="0" dirty="0" smtClean="0"/>
              <a:t>A.2 Data types for </a:t>
            </a:r>
            <a:r>
              <a:rPr kumimoji="1" lang="en-US" altLang="ja-JP" kern="0" dirty="0"/>
              <a:t>IEEE </a:t>
            </a:r>
            <a:r>
              <a:rPr kumimoji="1" lang="en-US" altLang="ja-JP" kern="0" dirty="0" smtClean="0"/>
              <a:t>802.19.1a</a:t>
            </a:r>
          </a:p>
          <a:p>
            <a:r>
              <a:rPr kumimoji="1" lang="en-US" altLang="ja-JP" kern="0" dirty="0" smtClean="0"/>
              <a:t>Annex B		Primitives</a:t>
            </a:r>
          </a:p>
          <a:p>
            <a:pPr lvl="1"/>
            <a:r>
              <a:rPr kumimoji="1" lang="en-US" altLang="ja-JP" kern="0" dirty="0" smtClean="0"/>
              <a:t>B.1 Primitives for </a:t>
            </a:r>
            <a:r>
              <a:rPr kumimoji="1" lang="en-US" altLang="ja-JP" kern="0" dirty="0"/>
              <a:t>IEEE 802.19.1</a:t>
            </a:r>
          </a:p>
          <a:p>
            <a:pPr lvl="2"/>
            <a:r>
              <a:rPr kumimoji="1" lang="en-US" altLang="ja-JP" sz="1600" kern="0" dirty="0" smtClean="0"/>
              <a:t>B.1.1 Transport SAP</a:t>
            </a:r>
          </a:p>
          <a:p>
            <a:pPr lvl="2"/>
            <a:r>
              <a:rPr kumimoji="1" lang="en-US" altLang="ja-JP" sz="1600" kern="0" dirty="0" smtClean="0"/>
              <a:t>B.1.2 Coexistence Media SAP</a:t>
            </a:r>
            <a:endParaRPr kumimoji="1" lang="en-US" altLang="ja-JP" sz="1600" kern="0" dirty="0"/>
          </a:p>
          <a:p>
            <a:pPr lvl="1"/>
            <a:r>
              <a:rPr kumimoji="1" lang="en-US" altLang="ja-JP" kern="0" dirty="0" smtClean="0"/>
              <a:t>B.2 </a:t>
            </a:r>
            <a:r>
              <a:rPr kumimoji="1" lang="en-US" altLang="ja-JP" kern="0" dirty="0"/>
              <a:t>Primitives for IEEE </a:t>
            </a:r>
            <a:r>
              <a:rPr kumimoji="1" lang="en-US" altLang="ja-JP" kern="0" dirty="0" smtClean="0"/>
              <a:t>802.19.1a</a:t>
            </a:r>
            <a:endParaRPr kumimoji="1" lang="en-US" altLang="ja-JP" kern="0" dirty="0"/>
          </a:p>
          <a:p>
            <a:pPr lvl="2"/>
            <a:r>
              <a:rPr kumimoji="1" lang="en-US" altLang="ja-JP" sz="1600" kern="0" dirty="0" smtClean="0"/>
              <a:t>B.2.1 </a:t>
            </a:r>
            <a:r>
              <a:rPr kumimoji="1" lang="en-US" altLang="ja-JP" sz="1600" kern="0" dirty="0"/>
              <a:t>Transport SAP</a:t>
            </a:r>
          </a:p>
          <a:p>
            <a:pPr lvl="2"/>
            <a:r>
              <a:rPr kumimoji="1" lang="en-US" altLang="ja-JP" sz="1600" kern="0" smtClean="0"/>
              <a:t>B.2.2 </a:t>
            </a:r>
            <a:r>
              <a:rPr kumimoji="1" lang="en-US" altLang="ja-JP" sz="1600" kern="0" dirty="0"/>
              <a:t>Coexistence Media </a:t>
            </a:r>
            <a:r>
              <a:rPr kumimoji="1" lang="en-US" altLang="ja-JP" sz="1600" kern="0" dirty="0" smtClean="0"/>
              <a:t>SAP</a:t>
            </a:r>
          </a:p>
          <a:p>
            <a:r>
              <a:rPr kumimoji="1" lang="en-US" altLang="ja-JP" kern="0" dirty="0" smtClean="0"/>
              <a:t>Annex C		Messages</a:t>
            </a:r>
          </a:p>
          <a:p>
            <a:pPr lvl="1"/>
            <a:r>
              <a:rPr kumimoji="1" lang="en-US" altLang="ja-JP" kern="0" dirty="0" smtClean="0"/>
              <a:t>C.1 Messages for </a:t>
            </a:r>
            <a:r>
              <a:rPr kumimoji="1" lang="en-US" altLang="ja-JP" kern="0" dirty="0"/>
              <a:t>IEEE 802.19.1</a:t>
            </a:r>
          </a:p>
          <a:p>
            <a:pPr lvl="1"/>
            <a:r>
              <a:rPr kumimoji="1" lang="en-US" altLang="ja-JP" kern="0" dirty="0" smtClean="0"/>
              <a:t>C.2 Messages </a:t>
            </a:r>
            <a:r>
              <a:rPr kumimoji="1" lang="en-US" altLang="ja-JP" kern="0" dirty="0"/>
              <a:t>for IEEE </a:t>
            </a:r>
            <a:r>
              <a:rPr kumimoji="1" lang="en-US" altLang="ja-JP" kern="0" dirty="0" smtClean="0"/>
              <a:t>802.19.1a</a:t>
            </a:r>
            <a:endParaRPr kumimoji="1" lang="en-US" altLang="ja-JP" kern="0" dirty="0"/>
          </a:p>
          <a:p>
            <a:pPr lvl="1"/>
            <a:endParaRPr kumimoji="1" lang="ja-JP" altLang="en-US" kern="0" dirty="0"/>
          </a:p>
        </p:txBody>
      </p:sp>
    </p:spTree>
    <p:extLst>
      <p:ext uri="{BB962C8B-B14F-4D97-AF65-F5344CB8AC3E}">
        <p14:creationId xmlns:p14="http://schemas.microsoft.com/office/powerpoint/2010/main" val="299726273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Proposal 2: Changing </a:t>
            </a:r>
            <a:r>
              <a:rPr kumimoji="1" lang="en-US" altLang="ja-JP" dirty="0" err="1"/>
              <a:t>ToC</a:t>
            </a:r>
            <a:r>
              <a:rPr kumimoji="1" lang="en-US" altLang="ja-JP" dirty="0"/>
              <a:t> of Annex</a:t>
            </a:r>
            <a:endParaRPr kumimoji="1" lang="ja-JP" altLang="en-US" dirty="0"/>
          </a:p>
        </p:txBody>
      </p:sp>
      <p:sp>
        <p:nvSpPr>
          <p:cNvPr id="3" name="コンテンツ プレースホルダー 2"/>
          <p:cNvSpPr>
            <a:spLocks noGrp="1"/>
          </p:cNvSpPr>
          <p:nvPr>
            <p:ph idx="1"/>
          </p:nvPr>
        </p:nvSpPr>
        <p:spPr>
          <a:xfrm>
            <a:off x="731520" y="1524000"/>
            <a:ext cx="3992880" cy="5257800"/>
          </a:xfrm>
        </p:spPr>
        <p:txBody>
          <a:bodyPr/>
          <a:lstStyle/>
          <a:p>
            <a:pPr marL="0" indent="0">
              <a:buNone/>
            </a:pPr>
            <a:r>
              <a:rPr kumimoji="1" lang="en-US" altLang="ja-JP" u="sng" dirty="0"/>
              <a:t>IEEE 802.19.1-2014 </a:t>
            </a:r>
            <a:r>
              <a:rPr kumimoji="1" lang="en-US" altLang="ja-JP" u="sng" dirty="0" err="1"/>
              <a:t>ToC</a:t>
            </a:r>
            <a:endParaRPr kumimoji="1" lang="en-US" altLang="ja-JP" u="sng" dirty="0"/>
          </a:p>
          <a:p>
            <a:r>
              <a:rPr kumimoji="1" lang="en-US" altLang="ja-JP" dirty="0" smtClean="0"/>
              <a:t>Annex A	</a:t>
            </a:r>
            <a:r>
              <a:rPr kumimoji="1" lang="en-US" altLang="ja-JP" dirty="0"/>
              <a:t>	</a:t>
            </a:r>
            <a:r>
              <a:rPr kumimoji="1" lang="en-US" altLang="ja-JP" dirty="0" smtClean="0"/>
              <a:t>Data types</a:t>
            </a:r>
          </a:p>
          <a:p>
            <a:r>
              <a:rPr kumimoji="1" lang="en-US" altLang="ja-JP" dirty="0" smtClean="0"/>
              <a:t>Annex B		Primitives</a:t>
            </a:r>
          </a:p>
          <a:p>
            <a:pPr lvl="1"/>
            <a:r>
              <a:rPr kumimoji="1" lang="en-US" altLang="ja-JP" dirty="0" smtClean="0"/>
              <a:t>B.1 Transport SAP</a:t>
            </a:r>
          </a:p>
          <a:p>
            <a:pPr lvl="1"/>
            <a:r>
              <a:rPr kumimoji="1" lang="en-US" altLang="ja-JP" dirty="0" smtClean="0"/>
              <a:t>B.2 Coexistence Media SAP</a:t>
            </a:r>
          </a:p>
          <a:p>
            <a:r>
              <a:rPr kumimoji="1" lang="en-US" altLang="ja-JP" dirty="0" smtClean="0"/>
              <a:t>Annex C		Messages</a:t>
            </a:r>
            <a:endParaRPr kumimoji="1" lang="ja-JP" altLang="en-US"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フッター プレースホルダー 4"/>
          <p:cNvSpPr>
            <a:spLocks noGrp="1"/>
          </p:cNvSpPr>
          <p:nvPr>
            <p:ph type="ftr" idx="14"/>
          </p:nvPr>
        </p:nvSpPr>
        <p:spPr/>
        <p:txBody>
          <a:bodyPr/>
          <a:lstStyle/>
          <a:p>
            <a:r>
              <a:rPr lang="en-GB" smtClean="0"/>
              <a:t>Chen Sun, Sony China</a:t>
            </a:r>
            <a:endParaRPr lang="en-GB" dirty="0"/>
          </a:p>
        </p:txBody>
      </p:sp>
      <p:sp>
        <p:nvSpPr>
          <p:cNvPr id="6" name="日付プレースホルダー 5"/>
          <p:cNvSpPr>
            <a:spLocks noGrp="1"/>
          </p:cNvSpPr>
          <p:nvPr>
            <p:ph type="dt" idx="15"/>
          </p:nvPr>
        </p:nvSpPr>
        <p:spPr/>
        <p:txBody>
          <a:bodyPr/>
          <a:lstStyle/>
          <a:p>
            <a:r>
              <a:rPr lang="en-US" altLang="ja-JP" smtClean="0"/>
              <a:t>May 2016</a:t>
            </a:r>
            <a:endParaRPr lang="en-GB" dirty="0"/>
          </a:p>
        </p:txBody>
      </p:sp>
      <p:sp>
        <p:nvSpPr>
          <p:cNvPr id="7" name="コンテンツ プレースホルダー 2"/>
          <p:cNvSpPr txBox="1">
            <a:spLocks/>
          </p:cNvSpPr>
          <p:nvPr/>
        </p:nvSpPr>
        <p:spPr bwMode="auto">
          <a:xfrm>
            <a:off x="4876800" y="1524000"/>
            <a:ext cx="4572000" cy="52578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000">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pPr marL="0" indent="0">
              <a:buNone/>
            </a:pPr>
            <a:r>
              <a:rPr kumimoji="1" lang="en-US" altLang="ja-JP" u="sng" kern="0" dirty="0"/>
              <a:t>Proposed IEEE P802.19.1a </a:t>
            </a:r>
            <a:r>
              <a:rPr kumimoji="1" lang="en-US" altLang="ja-JP" u="sng" kern="0" dirty="0" err="1"/>
              <a:t>ToC</a:t>
            </a:r>
            <a:endParaRPr kumimoji="1" lang="en-US" altLang="ja-JP" u="sng" kern="0" dirty="0" smtClean="0"/>
          </a:p>
          <a:p>
            <a:r>
              <a:rPr kumimoji="1" lang="en-US" altLang="ja-JP" kern="0" dirty="0" smtClean="0"/>
              <a:t>Annex A		Data types</a:t>
            </a:r>
          </a:p>
          <a:p>
            <a:pPr lvl="1"/>
            <a:r>
              <a:rPr kumimoji="1" lang="en-US" altLang="ja-JP" kern="0" dirty="0" smtClean="0"/>
              <a:t>A.1 Data types for IEEE 802.19.1</a:t>
            </a:r>
          </a:p>
          <a:p>
            <a:pPr lvl="1"/>
            <a:r>
              <a:rPr kumimoji="1" lang="en-US" altLang="ja-JP" kern="0" dirty="0" smtClean="0"/>
              <a:t>A.2 Data types for </a:t>
            </a:r>
            <a:r>
              <a:rPr kumimoji="1" lang="en-US" altLang="ja-JP" kern="0" dirty="0"/>
              <a:t>IEEE </a:t>
            </a:r>
            <a:r>
              <a:rPr kumimoji="1" lang="en-US" altLang="ja-JP" kern="0" dirty="0" smtClean="0"/>
              <a:t>802.19.1a</a:t>
            </a:r>
          </a:p>
          <a:p>
            <a:r>
              <a:rPr kumimoji="1" lang="en-US" altLang="ja-JP" kern="0" dirty="0" smtClean="0"/>
              <a:t>Annex B		Primitives</a:t>
            </a:r>
          </a:p>
          <a:p>
            <a:pPr lvl="1"/>
            <a:r>
              <a:rPr kumimoji="1" lang="en-US" altLang="ja-JP" kern="0" dirty="0" smtClean="0"/>
              <a:t>B.1 Primitives for </a:t>
            </a:r>
            <a:r>
              <a:rPr kumimoji="1" lang="en-US" altLang="ja-JP" kern="0" dirty="0"/>
              <a:t>IEEE 802.19.1</a:t>
            </a:r>
          </a:p>
          <a:p>
            <a:pPr lvl="2"/>
            <a:r>
              <a:rPr kumimoji="1" lang="en-US" altLang="ja-JP" sz="1600" kern="0" dirty="0" smtClean="0"/>
              <a:t>B.1.1 Transport SAP</a:t>
            </a:r>
          </a:p>
          <a:p>
            <a:pPr lvl="2"/>
            <a:r>
              <a:rPr kumimoji="1" lang="en-US" altLang="ja-JP" sz="1600" kern="0" dirty="0" smtClean="0"/>
              <a:t>B.1.2 Coexistence Media SAP</a:t>
            </a:r>
            <a:endParaRPr kumimoji="1" lang="en-US" altLang="ja-JP" sz="1600" kern="0" dirty="0"/>
          </a:p>
          <a:p>
            <a:pPr lvl="1"/>
            <a:r>
              <a:rPr kumimoji="1" lang="en-US" altLang="ja-JP" kern="0" dirty="0" smtClean="0"/>
              <a:t>B.2 </a:t>
            </a:r>
            <a:r>
              <a:rPr kumimoji="1" lang="en-US" altLang="ja-JP" kern="0" dirty="0"/>
              <a:t>Primitives for IEEE </a:t>
            </a:r>
            <a:r>
              <a:rPr kumimoji="1" lang="en-US" altLang="ja-JP" kern="0" dirty="0" smtClean="0"/>
              <a:t>802.19.1a</a:t>
            </a:r>
            <a:endParaRPr kumimoji="1" lang="en-US" altLang="ja-JP" kern="0" dirty="0"/>
          </a:p>
          <a:p>
            <a:pPr lvl="2"/>
            <a:r>
              <a:rPr kumimoji="1" lang="en-US" altLang="ja-JP" sz="1600" kern="0" dirty="0" smtClean="0"/>
              <a:t>B.2.1 </a:t>
            </a:r>
            <a:r>
              <a:rPr kumimoji="1" lang="en-US" altLang="ja-JP" sz="1600" kern="0" dirty="0"/>
              <a:t>Transport SAP</a:t>
            </a:r>
          </a:p>
          <a:p>
            <a:pPr lvl="2"/>
            <a:r>
              <a:rPr kumimoji="1" lang="en-US" altLang="ja-JP" sz="1600" kern="0" dirty="0" smtClean="0"/>
              <a:t>B.2.2 </a:t>
            </a:r>
            <a:r>
              <a:rPr kumimoji="1" lang="en-US" altLang="ja-JP" sz="1600" kern="0" dirty="0"/>
              <a:t>Coexistence Media </a:t>
            </a:r>
            <a:r>
              <a:rPr kumimoji="1" lang="en-US" altLang="ja-JP" sz="1600" kern="0" dirty="0" smtClean="0"/>
              <a:t>SAP</a:t>
            </a:r>
          </a:p>
          <a:p>
            <a:r>
              <a:rPr kumimoji="1" lang="en-US" altLang="ja-JP" kern="0" dirty="0" smtClean="0"/>
              <a:t>Annex C		Messages</a:t>
            </a:r>
          </a:p>
          <a:p>
            <a:pPr lvl="1"/>
            <a:r>
              <a:rPr kumimoji="1" lang="en-US" altLang="ja-JP" kern="0" dirty="0" smtClean="0"/>
              <a:t>C.1 Messages for </a:t>
            </a:r>
            <a:r>
              <a:rPr kumimoji="1" lang="en-US" altLang="ja-JP" kern="0" dirty="0"/>
              <a:t>IEEE 802.19.1</a:t>
            </a:r>
          </a:p>
          <a:p>
            <a:pPr lvl="1"/>
            <a:r>
              <a:rPr kumimoji="1" lang="en-US" altLang="ja-JP" kern="0" dirty="0" smtClean="0"/>
              <a:t>C.2 Messages </a:t>
            </a:r>
            <a:r>
              <a:rPr kumimoji="1" lang="en-US" altLang="ja-JP" kern="0" dirty="0"/>
              <a:t>for IEEE </a:t>
            </a:r>
            <a:r>
              <a:rPr kumimoji="1" lang="en-US" altLang="ja-JP" kern="0" dirty="0" smtClean="0"/>
              <a:t>802.19.1a</a:t>
            </a:r>
            <a:endParaRPr kumimoji="1" lang="en-US" altLang="ja-JP" kern="0" dirty="0"/>
          </a:p>
          <a:p>
            <a:pPr lvl="1"/>
            <a:endParaRPr kumimoji="1" lang="ja-JP" altLang="en-US" kern="0" dirty="0"/>
          </a:p>
        </p:txBody>
      </p:sp>
      <p:sp>
        <p:nvSpPr>
          <p:cNvPr id="8" name="角丸四角形 7"/>
          <p:cNvSpPr/>
          <p:nvPr/>
        </p:nvSpPr>
        <p:spPr bwMode="auto">
          <a:xfrm>
            <a:off x="5334000" y="2438400"/>
            <a:ext cx="3962400" cy="304800"/>
          </a:xfrm>
          <a:prstGeom prst="roundRect">
            <a:avLst/>
          </a:prstGeom>
          <a:noFill/>
          <a:ln w="38100" cap="flat" cmpd="sng" algn="ctr">
            <a:solidFill>
              <a:srgbClr val="0000FF"/>
            </a:solidFill>
            <a:prstDash val="solid"/>
            <a:round/>
            <a:headEnd type="none" w="med" len="med"/>
            <a:tailEnd type="none" w="med" len="med"/>
          </a:ln>
          <a:effectLst>
            <a:outerShdw blurRad="50800" dist="38100" dir="2700000" algn="tl" rotWithShape="0">
              <a:prstClr val="black">
                <a:alpha val="40000"/>
              </a:prstClr>
            </a:outerShdw>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9" name="角丸四角形 8"/>
          <p:cNvSpPr/>
          <p:nvPr/>
        </p:nvSpPr>
        <p:spPr bwMode="auto">
          <a:xfrm>
            <a:off x="5346583" y="3581400"/>
            <a:ext cx="3962400" cy="990600"/>
          </a:xfrm>
          <a:prstGeom prst="roundRect">
            <a:avLst/>
          </a:prstGeom>
          <a:noFill/>
          <a:ln w="38100" cap="flat" cmpd="sng" algn="ctr">
            <a:solidFill>
              <a:srgbClr val="0000FF"/>
            </a:solidFill>
            <a:prstDash val="solid"/>
            <a:round/>
            <a:headEnd type="none" w="med" len="med"/>
            <a:tailEnd type="none" w="med" len="med"/>
          </a:ln>
          <a:effectLst>
            <a:outerShdw blurRad="50800" dist="38100" dir="2700000" algn="tl" rotWithShape="0">
              <a:prstClr val="black">
                <a:alpha val="40000"/>
              </a:prstClr>
            </a:outerShdw>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1" name="角丸四角形 10"/>
          <p:cNvSpPr/>
          <p:nvPr/>
        </p:nvSpPr>
        <p:spPr bwMode="auto">
          <a:xfrm>
            <a:off x="5334000" y="6019800"/>
            <a:ext cx="3962400" cy="304800"/>
          </a:xfrm>
          <a:prstGeom prst="roundRect">
            <a:avLst/>
          </a:prstGeom>
          <a:noFill/>
          <a:ln w="38100" cap="flat" cmpd="sng" algn="ctr">
            <a:solidFill>
              <a:srgbClr val="0000FF"/>
            </a:solidFill>
            <a:prstDash val="solid"/>
            <a:round/>
            <a:headEnd type="none" w="med" len="med"/>
            <a:tailEnd type="none" w="med" len="med"/>
          </a:ln>
          <a:effectLst>
            <a:outerShdw blurRad="50800" dist="38100" dir="2700000" algn="tl" rotWithShape="0">
              <a:prstClr val="black">
                <a:alpha val="40000"/>
              </a:prstClr>
            </a:outerShdw>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smtClean="0">
              <a:ln>
                <a:noFill/>
              </a:ln>
              <a:solidFill>
                <a:schemeClr val="bg1"/>
              </a:solidFill>
              <a:effectLst/>
              <a:latin typeface="Times New Roman" pitchFamily="16" charset="0"/>
              <a:ea typeface="MS Gothic" charset="-128"/>
            </a:endParaRPr>
          </a:p>
        </p:txBody>
      </p:sp>
      <p:cxnSp>
        <p:nvCxnSpPr>
          <p:cNvPr id="13" name="直線矢印コネクタ 12"/>
          <p:cNvCxnSpPr>
            <a:stCxn id="22" idx="3"/>
            <a:endCxn id="8" idx="1"/>
          </p:cNvCxnSpPr>
          <p:nvPr/>
        </p:nvCxnSpPr>
        <p:spPr bwMode="auto">
          <a:xfrm flipV="1">
            <a:off x="3657600" y="2590800"/>
            <a:ext cx="1676400" cy="1962150"/>
          </a:xfrm>
          <a:prstGeom prst="straightConnector1">
            <a:avLst/>
          </a:prstGeom>
          <a:solidFill>
            <a:srgbClr val="00B8FF"/>
          </a:solidFill>
          <a:ln w="38100" cap="flat" cmpd="sng" algn="ctr">
            <a:solidFill>
              <a:srgbClr val="0000FF"/>
            </a:solidFill>
            <a:prstDash val="solid"/>
            <a:round/>
            <a:headEnd type="none" w="med" len="med"/>
            <a:tailEnd type="arrow"/>
          </a:ln>
          <a:effectLst>
            <a:outerShdw blurRad="50800" dist="38100" dir="2700000" algn="tl" rotWithShape="0">
              <a:prstClr val="black">
                <a:alpha val="40000"/>
              </a:prstClr>
            </a:outerShdw>
          </a:effectLst>
        </p:spPr>
      </p:cxnSp>
      <p:cxnSp>
        <p:nvCxnSpPr>
          <p:cNvPr id="14" name="直線矢印コネクタ 13"/>
          <p:cNvCxnSpPr>
            <a:stCxn id="22" idx="3"/>
            <a:endCxn id="9" idx="1"/>
          </p:cNvCxnSpPr>
          <p:nvPr/>
        </p:nvCxnSpPr>
        <p:spPr bwMode="auto">
          <a:xfrm flipV="1">
            <a:off x="3657600" y="4076700"/>
            <a:ext cx="1688983" cy="476250"/>
          </a:xfrm>
          <a:prstGeom prst="straightConnector1">
            <a:avLst/>
          </a:prstGeom>
          <a:solidFill>
            <a:srgbClr val="00B8FF"/>
          </a:solidFill>
          <a:ln w="38100" cap="flat" cmpd="sng" algn="ctr">
            <a:solidFill>
              <a:srgbClr val="0000FF"/>
            </a:solidFill>
            <a:prstDash val="solid"/>
            <a:round/>
            <a:headEnd type="none" w="med" len="med"/>
            <a:tailEnd type="arrow"/>
          </a:ln>
          <a:effectLst>
            <a:outerShdw blurRad="50800" dist="38100" dir="2700000" algn="tl" rotWithShape="0">
              <a:prstClr val="black">
                <a:alpha val="40000"/>
              </a:prstClr>
            </a:outerShdw>
          </a:effectLst>
        </p:spPr>
      </p:cxnSp>
      <p:cxnSp>
        <p:nvCxnSpPr>
          <p:cNvPr id="16" name="直線矢印コネクタ 15"/>
          <p:cNvCxnSpPr>
            <a:stCxn id="22" idx="3"/>
            <a:endCxn id="11" idx="1"/>
          </p:cNvCxnSpPr>
          <p:nvPr/>
        </p:nvCxnSpPr>
        <p:spPr bwMode="auto">
          <a:xfrm>
            <a:off x="3657600" y="4552950"/>
            <a:ext cx="1676400" cy="1619250"/>
          </a:xfrm>
          <a:prstGeom prst="straightConnector1">
            <a:avLst/>
          </a:prstGeom>
          <a:solidFill>
            <a:srgbClr val="00B8FF"/>
          </a:solidFill>
          <a:ln w="38100" cap="flat" cmpd="sng" algn="ctr">
            <a:solidFill>
              <a:srgbClr val="0000FF"/>
            </a:solidFill>
            <a:prstDash val="solid"/>
            <a:round/>
            <a:headEnd type="none" w="med" len="med"/>
            <a:tailEnd type="arrow"/>
          </a:ln>
          <a:effectLst>
            <a:outerShdw blurRad="50800" dist="38100" dir="2700000" algn="tl" rotWithShape="0">
              <a:prstClr val="black">
                <a:alpha val="40000"/>
              </a:prstClr>
            </a:outerShdw>
          </a:effectLst>
        </p:spPr>
      </p:cxnSp>
      <p:sp>
        <p:nvSpPr>
          <p:cNvPr id="22" name="角丸四角形 21"/>
          <p:cNvSpPr/>
          <p:nvPr/>
        </p:nvSpPr>
        <p:spPr bwMode="auto">
          <a:xfrm>
            <a:off x="304800" y="4152900"/>
            <a:ext cx="3352800" cy="800100"/>
          </a:xfrm>
          <a:prstGeom prst="roundRect">
            <a:avLst/>
          </a:prstGeom>
          <a:solidFill>
            <a:schemeClr val="bg1"/>
          </a:solidFill>
          <a:ln w="38100" cap="flat" cmpd="sng" algn="ctr">
            <a:solidFill>
              <a:srgbClr val="0000FF"/>
            </a:solidFill>
            <a:prstDash val="solid"/>
            <a:round/>
            <a:headEnd type="none" w="med" len="med"/>
            <a:tailEnd type="none" w="med" len="med"/>
          </a:ln>
          <a:effectLst>
            <a:outerShdw blurRad="50800" dist="38100" dir="2700000" algn="tl" rotWithShape="0">
              <a:prstClr val="black">
                <a:alpha val="40000"/>
              </a:prstClr>
            </a:outerShdw>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ja-JP" sz="2000" b="1" i="0" u="none" strike="noStrike" cap="none" normalizeH="0" baseline="0" dirty="0" smtClean="0">
                <a:ln>
                  <a:noFill/>
                </a:ln>
                <a:solidFill>
                  <a:srgbClr val="0000FF"/>
                </a:solidFill>
                <a:latin typeface="Calibri" panose="020F0502020204030204" pitchFamily="34" charset="0"/>
              </a:rPr>
              <a:t>Re-numbering</a:t>
            </a:r>
            <a:r>
              <a:rPr kumimoji="0" lang="en-US" altLang="ja-JP" sz="2000" b="1" i="0" u="none" strike="noStrike" cap="none" normalizeH="0" dirty="0" smtClean="0">
                <a:ln>
                  <a:noFill/>
                </a:ln>
                <a:solidFill>
                  <a:srgbClr val="0000FF"/>
                </a:solidFill>
                <a:latin typeface="Calibri" panose="020F0502020204030204" pitchFamily="34" charset="0"/>
              </a:rPr>
              <a:t> </a:t>
            </a:r>
            <a:r>
              <a:rPr kumimoji="0" lang="en-US" altLang="ja-JP" sz="2000" b="1" i="0" u="none" strike="noStrike" cap="none" normalizeH="0" baseline="0" dirty="0" smtClean="0">
                <a:ln>
                  <a:noFill/>
                </a:ln>
                <a:solidFill>
                  <a:srgbClr val="0000FF"/>
                </a:solidFill>
                <a:latin typeface="Calibri" panose="020F0502020204030204" pitchFamily="34" charset="0"/>
              </a:rPr>
              <a:t>of IEEE 802.19.1-2014 </a:t>
            </a:r>
            <a:endParaRPr kumimoji="0" lang="ja-JP" altLang="en-US" sz="2000" b="1" i="0" u="none" strike="noStrike" cap="none" normalizeH="0" baseline="0" dirty="0" smtClean="0">
              <a:ln>
                <a:noFill/>
              </a:ln>
              <a:solidFill>
                <a:srgbClr val="0000FF"/>
              </a:solidFill>
              <a:latin typeface="Calibri" panose="020F0502020204030204" pitchFamily="34" charset="0"/>
            </a:endParaRPr>
          </a:p>
        </p:txBody>
      </p:sp>
      <p:sp>
        <p:nvSpPr>
          <p:cNvPr id="26" name="角丸四角形 25"/>
          <p:cNvSpPr/>
          <p:nvPr/>
        </p:nvSpPr>
        <p:spPr bwMode="auto">
          <a:xfrm>
            <a:off x="304800" y="5528694"/>
            <a:ext cx="3352800" cy="800100"/>
          </a:xfrm>
          <a:prstGeom prst="roundRect">
            <a:avLst/>
          </a:prstGeom>
          <a:solidFill>
            <a:schemeClr val="bg1"/>
          </a:solidFill>
          <a:ln w="38100" cap="flat" cmpd="sng" algn="ctr">
            <a:solidFill>
              <a:srgbClr val="FF0000"/>
            </a:solidFill>
            <a:prstDash val="solid"/>
            <a:round/>
            <a:headEnd type="none" w="med" len="med"/>
            <a:tailEnd type="none" w="med" len="med"/>
          </a:ln>
          <a:effectLst>
            <a:outerShdw blurRad="50800" dist="38100" dir="2700000" algn="tl" rotWithShape="0">
              <a:prstClr val="black">
                <a:alpha val="40000"/>
              </a:prstClr>
            </a:outerShdw>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ja-JP" sz="2000" b="1" i="0" u="none" strike="noStrike" cap="none" normalizeH="0" baseline="0" dirty="0" smtClean="0">
                <a:ln>
                  <a:noFill/>
                </a:ln>
                <a:solidFill>
                  <a:srgbClr val="FF0000"/>
                </a:solidFill>
                <a:latin typeface="Calibri" panose="020F0502020204030204" pitchFamily="34" charset="0"/>
              </a:rPr>
              <a:t>Include the approved texts in TG1a</a:t>
            </a:r>
            <a:endParaRPr kumimoji="0" lang="ja-JP" altLang="en-US" sz="2000" b="1" i="0" u="none" strike="noStrike" cap="none" normalizeH="0" baseline="0" dirty="0" smtClean="0">
              <a:ln>
                <a:noFill/>
              </a:ln>
              <a:solidFill>
                <a:srgbClr val="FF0000"/>
              </a:solidFill>
              <a:latin typeface="Calibri" panose="020F0502020204030204" pitchFamily="34" charset="0"/>
            </a:endParaRPr>
          </a:p>
        </p:txBody>
      </p:sp>
      <p:sp>
        <p:nvSpPr>
          <p:cNvPr id="27" name="角丸四角形 26"/>
          <p:cNvSpPr/>
          <p:nvPr/>
        </p:nvSpPr>
        <p:spPr bwMode="auto">
          <a:xfrm>
            <a:off x="5346583" y="2819400"/>
            <a:ext cx="3962400" cy="304800"/>
          </a:xfrm>
          <a:prstGeom prst="roundRect">
            <a:avLst/>
          </a:prstGeom>
          <a:noFill/>
          <a:ln w="38100" cap="flat" cmpd="sng" algn="ctr">
            <a:solidFill>
              <a:srgbClr val="FF0000"/>
            </a:solidFill>
            <a:prstDash val="solid"/>
            <a:round/>
            <a:headEnd type="none" w="med" len="med"/>
            <a:tailEnd type="none" w="med" len="med"/>
          </a:ln>
          <a:effectLst>
            <a:outerShdw blurRad="50800" dist="38100" dir="2700000" algn="tl" rotWithShape="0">
              <a:prstClr val="black">
                <a:alpha val="40000"/>
              </a:prstClr>
            </a:outerShdw>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8" name="角丸四角形 27"/>
          <p:cNvSpPr/>
          <p:nvPr/>
        </p:nvSpPr>
        <p:spPr bwMode="auto">
          <a:xfrm>
            <a:off x="5334000" y="6400800"/>
            <a:ext cx="3962400" cy="304800"/>
          </a:xfrm>
          <a:prstGeom prst="roundRect">
            <a:avLst/>
          </a:prstGeom>
          <a:noFill/>
          <a:ln w="38100" cap="flat" cmpd="sng" algn="ctr">
            <a:solidFill>
              <a:srgbClr val="FF0000"/>
            </a:solidFill>
            <a:prstDash val="solid"/>
            <a:round/>
            <a:headEnd type="none" w="med" len="med"/>
            <a:tailEnd type="none" w="med" len="med"/>
          </a:ln>
          <a:effectLst>
            <a:outerShdw blurRad="50800" dist="38100" dir="2700000" algn="tl" rotWithShape="0">
              <a:prstClr val="black">
                <a:alpha val="40000"/>
              </a:prstClr>
            </a:outerShdw>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9" name="角丸四角形 28"/>
          <p:cNvSpPr/>
          <p:nvPr/>
        </p:nvSpPr>
        <p:spPr bwMode="auto">
          <a:xfrm>
            <a:off x="5334000" y="4648200"/>
            <a:ext cx="3962400" cy="880494"/>
          </a:xfrm>
          <a:prstGeom prst="roundRect">
            <a:avLst/>
          </a:prstGeom>
          <a:noFill/>
          <a:ln w="38100" cap="flat" cmpd="sng" algn="ctr">
            <a:solidFill>
              <a:srgbClr val="FF0000"/>
            </a:solidFill>
            <a:prstDash val="solid"/>
            <a:round/>
            <a:headEnd type="none" w="med" len="med"/>
            <a:tailEnd type="none" w="med" len="med"/>
          </a:ln>
          <a:effectLst>
            <a:outerShdw blurRad="50800" dist="38100" dir="2700000" algn="tl" rotWithShape="0">
              <a:prstClr val="black">
                <a:alpha val="40000"/>
              </a:prstClr>
            </a:outerShdw>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smtClean="0">
              <a:ln>
                <a:noFill/>
              </a:ln>
              <a:solidFill>
                <a:schemeClr val="bg1"/>
              </a:solidFill>
              <a:effectLst/>
              <a:latin typeface="Times New Roman" pitchFamily="16" charset="0"/>
              <a:ea typeface="MS Gothic" charset="-128"/>
            </a:endParaRPr>
          </a:p>
        </p:txBody>
      </p:sp>
      <p:cxnSp>
        <p:nvCxnSpPr>
          <p:cNvPr id="30" name="直線矢印コネクタ 29"/>
          <p:cNvCxnSpPr>
            <a:stCxn id="26" idx="3"/>
            <a:endCxn id="27" idx="1"/>
          </p:cNvCxnSpPr>
          <p:nvPr/>
        </p:nvCxnSpPr>
        <p:spPr bwMode="auto">
          <a:xfrm flipV="1">
            <a:off x="3657600" y="2971800"/>
            <a:ext cx="1688983" cy="2956944"/>
          </a:xfrm>
          <a:prstGeom prst="straightConnector1">
            <a:avLst/>
          </a:prstGeom>
          <a:solidFill>
            <a:srgbClr val="00B8FF"/>
          </a:solidFill>
          <a:ln w="38100" cap="flat" cmpd="sng" algn="ctr">
            <a:solidFill>
              <a:srgbClr val="FF0000"/>
            </a:solidFill>
            <a:prstDash val="solid"/>
            <a:round/>
            <a:headEnd type="none" w="med" len="med"/>
            <a:tailEnd type="arrow"/>
          </a:ln>
          <a:effectLst>
            <a:outerShdw blurRad="50800" dist="38100" dir="2700000" algn="tl" rotWithShape="0">
              <a:prstClr val="black">
                <a:alpha val="40000"/>
              </a:prstClr>
            </a:outerShdw>
          </a:effectLst>
        </p:spPr>
      </p:cxnSp>
      <p:cxnSp>
        <p:nvCxnSpPr>
          <p:cNvPr id="33" name="直線矢印コネクタ 32"/>
          <p:cNvCxnSpPr>
            <a:stCxn id="26" idx="3"/>
            <a:endCxn id="29" idx="1"/>
          </p:cNvCxnSpPr>
          <p:nvPr/>
        </p:nvCxnSpPr>
        <p:spPr bwMode="auto">
          <a:xfrm flipV="1">
            <a:off x="3657600" y="5088447"/>
            <a:ext cx="1676400" cy="840297"/>
          </a:xfrm>
          <a:prstGeom prst="straightConnector1">
            <a:avLst/>
          </a:prstGeom>
          <a:solidFill>
            <a:srgbClr val="00B8FF"/>
          </a:solidFill>
          <a:ln w="38100" cap="flat" cmpd="sng" algn="ctr">
            <a:solidFill>
              <a:srgbClr val="FF0000"/>
            </a:solidFill>
            <a:prstDash val="solid"/>
            <a:round/>
            <a:headEnd type="none" w="med" len="med"/>
            <a:tailEnd type="arrow"/>
          </a:ln>
          <a:effectLst>
            <a:outerShdw blurRad="50800" dist="38100" dir="2700000" algn="tl" rotWithShape="0">
              <a:prstClr val="black">
                <a:alpha val="40000"/>
              </a:prstClr>
            </a:outerShdw>
          </a:effectLst>
        </p:spPr>
      </p:cxnSp>
      <p:cxnSp>
        <p:nvCxnSpPr>
          <p:cNvPr id="36" name="直線矢印コネクタ 35"/>
          <p:cNvCxnSpPr>
            <a:stCxn id="26" idx="3"/>
            <a:endCxn id="28" idx="1"/>
          </p:cNvCxnSpPr>
          <p:nvPr/>
        </p:nvCxnSpPr>
        <p:spPr bwMode="auto">
          <a:xfrm>
            <a:off x="3657600" y="5928744"/>
            <a:ext cx="1676400" cy="624456"/>
          </a:xfrm>
          <a:prstGeom prst="straightConnector1">
            <a:avLst/>
          </a:prstGeom>
          <a:solidFill>
            <a:srgbClr val="00B8FF"/>
          </a:solidFill>
          <a:ln w="38100" cap="flat" cmpd="sng" algn="ctr">
            <a:solidFill>
              <a:srgbClr val="FF0000"/>
            </a:solidFill>
            <a:prstDash val="solid"/>
            <a:round/>
            <a:headEnd type="none" w="med" len="med"/>
            <a:tailEnd type="arrow"/>
          </a:ln>
          <a:effectLst>
            <a:outerShdw blurRad="50800" dist="38100" dir="2700000" algn="tl" rotWithShape="0">
              <a:prstClr val="black">
                <a:alpha val="40000"/>
              </a:prstClr>
            </a:outerShdw>
          </a:effectLst>
        </p:spPr>
      </p:cxnSp>
    </p:spTree>
    <p:extLst>
      <p:ext uri="{BB962C8B-B14F-4D97-AF65-F5344CB8AC3E}">
        <p14:creationId xmlns:p14="http://schemas.microsoft.com/office/powerpoint/2010/main" val="358225205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Conclusions</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smtClean="0"/>
              <a:t>Proposal 1 </a:t>
            </a:r>
          </a:p>
          <a:p>
            <a:pPr lvl="1"/>
            <a:r>
              <a:rPr kumimoji="1" lang="en-US" altLang="ja-JP" dirty="0" smtClean="0"/>
              <a:t>Please see doc. 19-16/00xxr0,</a:t>
            </a:r>
            <a:r>
              <a:rPr kumimoji="1" lang="ja-JP" altLang="en-US" dirty="0" smtClean="0"/>
              <a:t> </a:t>
            </a:r>
            <a:r>
              <a:rPr kumimoji="1" lang="en-US" altLang="ja-JP" dirty="0" smtClean="0"/>
              <a:t>“Text proposal on treatment of WSO definition”</a:t>
            </a:r>
          </a:p>
          <a:p>
            <a:r>
              <a:rPr kumimoji="1" lang="en-US" altLang="ja-JP" dirty="0" smtClean="0"/>
              <a:t>Proposal 2</a:t>
            </a:r>
          </a:p>
          <a:p>
            <a:pPr lvl="1"/>
            <a:r>
              <a:rPr kumimoji="1" lang="en-US" altLang="ja-JP" dirty="0" smtClean="0"/>
              <a:t>Need to discuss and make a decision in TG1a</a:t>
            </a:r>
            <a:endParaRPr kumimoji="1" lang="en-US" altLang="ja-JP" dirty="0"/>
          </a:p>
          <a:p>
            <a:pPr lvl="1"/>
            <a:endParaRPr kumimoji="1" lang="ja-JP" altLang="en-US"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フッター プレースホルダー 4"/>
          <p:cNvSpPr>
            <a:spLocks noGrp="1"/>
          </p:cNvSpPr>
          <p:nvPr>
            <p:ph type="ftr" idx="14"/>
          </p:nvPr>
        </p:nvSpPr>
        <p:spPr/>
        <p:txBody>
          <a:bodyPr/>
          <a:lstStyle/>
          <a:p>
            <a:r>
              <a:rPr lang="en-GB" smtClean="0"/>
              <a:t>Chen Sun, Sony China</a:t>
            </a:r>
            <a:endParaRPr lang="en-GB" dirty="0"/>
          </a:p>
        </p:txBody>
      </p:sp>
      <p:sp>
        <p:nvSpPr>
          <p:cNvPr id="6" name="日付プレースホルダー 5"/>
          <p:cNvSpPr>
            <a:spLocks noGrp="1"/>
          </p:cNvSpPr>
          <p:nvPr>
            <p:ph type="dt" idx="15"/>
          </p:nvPr>
        </p:nvSpPr>
        <p:spPr/>
        <p:txBody>
          <a:bodyPr/>
          <a:lstStyle/>
          <a:p>
            <a:r>
              <a:rPr lang="en-US" altLang="ja-JP" smtClean="0"/>
              <a:t>May 2016</a:t>
            </a:r>
            <a:endParaRPr lang="en-GB" dirty="0"/>
          </a:p>
        </p:txBody>
      </p:sp>
    </p:spTree>
    <p:extLst>
      <p:ext uri="{BB962C8B-B14F-4D97-AF65-F5344CB8AC3E}">
        <p14:creationId xmlns:p14="http://schemas.microsoft.com/office/powerpoint/2010/main" val="148626665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xmlns=""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11948</TotalTime>
  <Words>417</Words>
  <Application>Microsoft Office PowerPoint</Application>
  <PresentationFormat>Custom</PresentationFormat>
  <Paragraphs>106</Paragraphs>
  <Slides>7</Slides>
  <Notes>1</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7</vt:i4>
      </vt:variant>
    </vt:vector>
  </HeadingPairs>
  <TitlesOfParts>
    <vt:vector size="9" baseType="lpstr">
      <vt:lpstr>Office Theme</vt:lpstr>
      <vt:lpstr>Document</vt:lpstr>
      <vt:lpstr>Editorial proposal</vt:lpstr>
      <vt:lpstr>Background</vt:lpstr>
      <vt:lpstr>Compatibility issue in ASN.1</vt:lpstr>
      <vt:lpstr>Proposal 1: Reviving the WSO definition </vt:lpstr>
      <vt:lpstr>Proposal 2: Changing ToC of Annex</vt:lpstr>
      <vt:lpstr>Proposal 2: Changing ToC of Annex</vt:lpstr>
      <vt:lpstr>Conclusions</vt:lpstr>
    </vt:vector>
  </TitlesOfParts>
  <Company>Qualcomm Incorporated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Chen SUN</cp:lastModifiedBy>
  <cp:revision>285</cp:revision>
  <cp:lastPrinted>2014-11-08T20:15:38Z</cp:lastPrinted>
  <dcterms:created xsi:type="dcterms:W3CDTF">2014-10-30T17:06:39Z</dcterms:created>
  <dcterms:modified xsi:type="dcterms:W3CDTF">2016-05-18T01:15:36Z</dcterms:modified>
</cp:coreProperties>
</file>