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257" r:id="rId4"/>
    <p:sldId id="280" r:id="rId5"/>
    <p:sldId id="292" r:id="rId6"/>
    <p:sldId id="291" r:id="rId7"/>
    <p:sldId id="287" r:id="rId8"/>
    <p:sldId id="258" r:id="rId9"/>
    <p:sldId id="259" r:id="rId10"/>
    <p:sldId id="283" r:id="rId11"/>
    <p:sldId id="289" r:id="rId12"/>
    <p:sldId id="290"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F1" initials="S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2013" autoAdjust="0"/>
  </p:normalViewPr>
  <p:slideViewPr>
    <p:cSldViewPr>
      <p:cViewPr varScale="1">
        <p:scale>
          <a:sx n="92" d="100"/>
          <a:sy n="92" d="100"/>
        </p:scale>
        <p:origin x="-1027"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CB847-7FC2-4E83-BB7B-9B623FDEDC9D}" type="datetimeFigureOut">
              <a:rPr lang="zh-CN" altLang="en-US" smtClean="0"/>
              <a:t>2016/5/18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4FDE6-0446-4A54-ABFB-7142D24EF2B3}" type="slidenum">
              <a:rPr lang="zh-CN" altLang="en-US" smtClean="0"/>
              <a:t>‹#›</a:t>
            </a:fld>
            <a:endParaRPr lang="zh-CN" altLang="en-US"/>
          </a:p>
        </p:txBody>
      </p:sp>
    </p:spTree>
    <p:extLst>
      <p:ext uri="{BB962C8B-B14F-4D97-AF65-F5344CB8AC3E}">
        <p14:creationId xmlns:p14="http://schemas.microsoft.com/office/powerpoint/2010/main" val="406121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465D53FD-DB5F-4815-BF01-6488A8FBD189}" type="slidenum">
              <a:rPr lang="en-US">
                <a:solidFill>
                  <a:prstClr val="white"/>
                </a:solidFill>
              </a:rPr>
              <a:pPr/>
              <a:t>1</a:t>
            </a:fld>
            <a:endParaRPr lang="en-US" dirty="0">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CA5AFF69-4AEE-4693-9CD6-98E2EBC076EC}" type="slidenum">
              <a:rPr lang="en-US">
                <a:solidFill>
                  <a:prstClr val="white"/>
                </a:solidFill>
              </a:rPr>
              <a:pPr/>
              <a:t>2</a:t>
            </a:fld>
            <a:endParaRPr lang="en-US" dirty="0">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dirty="0" smtClean="0">
                <a:solidFill>
                  <a:prstClr val="white"/>
                </a:solidFill>
              </a:rPr>
              <a:t>doc.: IEEE 802.11-yy/xxxxr0</a:t>
            </a:r>
            <a:endParaRPr lang="en-US" dirty="0">
              <a:solidFill>
                <a:prstClr val="white"/>
              </a:solidFill>
            </a:endParaRPr>
          </a:p>
        </p:txBody>
      </p:sp>
      <p:sp>
        <p:nvSpPr>
          <p:cNvPr id="5" name="日付プレースホルダー 4"/>
          <p:cNvSpPr>
            <a:spLocks noGrp="1"/>
          </p:cNvSpPr>
          <p:nvPr>
            <p:ph type="dt" idx="11"/>
          </p:nvPr>
        </p:nvSpPr>
        <p:spPr/>
        <p:txBody>
          <a:bodyPr/>
          <a:lstStyle/>
          <a:p>
            <a:r>
              <a:rPr lang="en-US" dirty="0" smtClean="0">
                <a:solidFill>
                  <a:prstClr val="white"/>
                </a:solidFill>
              </a:rPr>
              <a:t>Month Year</a:t>
            </a:r>
            <a:endParaRPr lang="en-US" dirty="0">
              <a:solidFill>
                <a:prstClr val="white"/>
              </a:solidFill>
            </a:endParaRPr>
          </a:p>
        </p:txBody>
      </p:sp>
      <p:sp>
        <p:nvSpPr>
          <p:cNvPr id="6" name="フッター プレースホルダー 5"/>
          <p:cNvSpPr>
            <a:spLocks noGrp="1"/>
          </p:cNvSpPr>
          <p:nvPr>
            <p:ph type="ftr" idx="12"/>
          </p:nvPr>
        </p:nvSpPr>
        <p:spPr/>
        <p:txBody>
          <a:bodyPr/>
          <a:lstStyle/>
          <a:p>
            <a:r>
              <a:rPr lang="en-US" dirty="0" smtClean="0">
                <a:solidFill>
                  <a:prstClr val="white"/>
                </a:solidFill>
              </a:rPr>
              <a:t>John Doe, Some Company</a:t>
            </a:r>
            <a:endParaRPr lang="en-US" dirty="0">
              <a:solidFill>
                <a:prstClr val="white"/>
              </a:solidFill>
            </a:endParaRPr>
          </a:p>
        </p:txBody>
      </p:sp>
      <p:sp>
        <p:nvSpPr>
          <p:cNvPr id="7" name="スライド番号プレースホルダー 6"/>
          <p:cNvSpPr>
            <a:spLocks noGrp="1"/>
          </p:cNvSpPr>
          <p:nvPr>
            <p:ph type="sldNum" idx="13"/>
          </p:nvPr>
        </p:nvSpPr>
        <p:spPr/>
        <p:txBody>
          <a:bodyPr/>
          <a:lstStyle/>
          <a:p>
            <a:r>
              <a:rPr lang="en-US" dirty="0" smtClean="0">
                <a:solidFill>
                  <a:prstClr val="white"/>
                </a:solidFill>
              </a:rPr>
              <a:t>Page </a:t>
            </a:r>
            <a:fld id="{47A7FEEB-9CD2-43FE-843C-C5350BEACB45}" type="slidenum">
              <a:rPr lang="en-US" smtClean="0">
                <a:solidFill>
                  <a:prstClr val="white"/>
                </a:solidFill>
              </a:rPr>
              <a:pPr/>
              <a:t>7</a:t>
            </a:fld>
            <a:endParaRPr lang="en-US" dirty="0">
              <a:solidFill>
                <a:prstClr val="white"/>
              </a:solidFill>
            </a:endParaRPr>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dirty="0" smtClean="0">
                <a:solidFill>
                  <a:prstClr val="white"/>
                </a:solidFill>
              </a:rPr>
              <a:t>doc.: IEEE 802.11-yy/xxxxr0</a:t>
            </a:r>
            <a:endParaRPr lang="en-US" dirty="0">
              <a:solidFill>
                <a:prstClr val="white"/>
              </a:solidFill>
            </a:endParaRPr>
          </a:p>
        </p:txBody>
      </p:sp>
      <p:sp>
        <p:nvSpPr>
          <p:cNvPr id="5" name="日付プレースホルダー 4"/>
          <p:cNvSpPr>
            <a:spLocks noGrp="1"/>
          </p:cNvSpPr>
          <p:nvPr>
            <p:ph type="dt" idx="11"/>
          </p:nvPr>
        </p:nvSpPr>
        <p:spPr/>
        <p:txBody>
          <a:bodyPr/>
          <a:lstStyle/>
          <a:p>
            <a:r>
              <a:rPr lang="en-US" dirty="0" smtClean="0">
                <a:solidFill>
                  <a:prstClr val="white"/>
                </a:solidFill>
              </a:rPr>
              <a:t>Month Year</a:t>
            </a:r>
            <a:endParaRPr lang="en-US" dirty="0">
              <a:solidFill>
                <a:prstClr val="white"/>
              </a:solidFill>
            </a:endParaRPr>
          </a:p>
        </p:txBody>
      </p:sp>
      <p:sp>
        <p:nvSpPr>
          <p:cNvPr id="6" name="フッター プレースホルダー 5"/>
          <p:cNvSpPr>
            <a:spLocks noGrp="1"/>
          </p:cNvSpPr>
          <p:nvPr>
            <p:ph type="ftr" idx="12"/>
          </p:nvPr>
        </p:nvSpPr>
        <p:spPr/>
        <p:txBody>
          <a:bodyPr/>
          <a:lstStyle/>
          <a:p>
            <a:r>
              <a:rPr lang="en-US" dirty="0" smtClean="0">
                <a:solidFill>
                  <a:prstClr val="white"/>
                </a:solidFill>
              </a:rPr>
              <a:t>John Doe, Some Company</a:t>
            </a:r>
            <a:endParaRPr lang="en-US" dirty="0">
              <a:solidFill>
                <a:prstClr val="white"/>
              </a:solidFill>
            </a:endParaRPr>
          </a:p>
        </p:txBody>
      </p:sp>
      <p:sp>
        <p:nvSpPr>
          <p:cNvPr id="7" name="スライド番号プレースホルダー 6"/>
          <p:cNvSpPr>
            <a:spLocks noGrp="1"/>
          </p:cNvSpPr>
          <p:nvPr>
            <p:ph type="sldNum" idx="13"/>
          </p:nvPr>
        </p:nvSpPr>
        <p:spPr/>
        <p:txBody>
          <a:bodyPr/>
          <a:lstStyle/>
          <a:p>
            <a:r>
              <a:rPr lang="en-US" dirty="0" smtClean="0">
                <a:solidFill>
                  <a:prstClr val="white"/>
                </a:solidFill>
              </a:rPr>
              <a:t>Page </a:t>
            </a:r>
            <a:fld id="{47A7FEEB-9CD2-43FE-843C-C5350BEACB45}" type="slidenum">
              <a:rPr lang="en-US" smtClean="0">
                <a:solidFill>
                  <a:prstClr val="white"/>
                </a:solidFill>
              </a:rPr>
              <a:pPr/>
              <a:t>8</a:t>
            </a:fld>
            <a:endParaRPr lang="en-US" dirty="0">
              <a:solidFill>
                <a:prstClr val="white"/>
              </a:solidFill>
            </a:endParaRPr>
          </a:p>
        </p:txBody>
      </p:sp>
    </p:spTree>
    <p:extLst>
      <p:ext uri="{BB962C8B-B14F-4D97-AF65-F5344CB8AC3E}">
        <p14:creationId xmlns:p14="http://schemas.microsoft.com/office/powerpoint/2010/main" val="1038144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300"/>
            </a:lvl1pPr>
            <a:lvl2pPr marL="800122" indent="-342909">
              <a:buFont typeface="Courier New" panose="02070309020205020404" pitchFamily="49" charset="0"/>
              <a:buChar char="o"/>
              <a:defRPr sz="1900"/>
            </a:lvl2pPr>
            <a:lvl3pPr marL="1200183" indent="-285758">
              <a:buFont typeface="Arial" panose="020B0604020202020204" pitchFamily="34" charset="0"/>
              <a:buChar char="•"/>
              <a:defRPr/>
            </a:lvl3pPr>
            <a:lvl4pPr marL="1657394" indent="-285758">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ltLang="zh-CN" smtClean="0"/>
              <a:t>May 2016</a:t>
            </a:r>
            <a:endParaRPr lang="en-GB" dirty="0"/>
          </a:p>
        </p:txBody>
      </p:sp>
    </p:spTree>
    <p:extLst>
      <p:ext uri="{BB962C8B-B14F-4D97-AF65-F5344CB8AC3E}">
        <p14:creationId xmlns:p14="http://schemas.microsoft.com/office/powerpoint/2010/main" val="31865812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May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May 2016</a:t>
            </a:r>
            <a:endParaRPr lang="zh-CN" altLang="en-US"/>
          </a:p>
        </p:txBody>
      </p:sp>
      <p:sp>
        <p:nvSpPr>
          <p:cNvPr id="8" name="页脚占位符 7"/>
          <p:cNvSpPr>
            <a:spLocks noGrp="1"/>
          </p:cNvSpPr>
          <p:nvPr>
            <p:ph type="ftr" sz="quarter" idx="11"/>
          </p:nvPr>
        </p:nvSpPr>
        <p:spPr/>
        <p:txBody>
          <a:bodyPr/>
          <a:lstStyle/>
          <a:p>
            <a:r>
              <a:rPr lang="en-US" altLang="zh-CN" smtClean="0"/>
              <a:t>Chen SUN, Sony</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May 2016</a:t>
            </a:r>
            <a:endParaRPr lang="zh-CN" altLang="en-US"/>
          </a:p>
        </p:txBody>
      </p:sp>
      <p:sp>
        <p:nvSpPr>
          <p:cNvPr id="4" name="页脚占位符 3"/>
          <p:cNvSpPr>
            <a:spLocks noGrp="1"/>
          </p:cNvSpPr>
          <p:nvPr>
            <p:ph type="ftr" sz="quarter" idx="11"/>
          </p:nvPr>
        </p:nvSpPr>
        <p:spPr/>
        <p:txBody>
          <a:bodyPr/>
          <a:lstStyle/>
          <a:p>
            <a:r>
              <a:rPr lang="en-US" altLang="zh-CN" smtClean="0"/>
              <a:t>Chen SUN, Sony</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2016</a:t>
            </a:r>
            <a:endParaRPr lang="zh-CN" altLang="en-US"/>
          </a:p>
        </p:txBody>
      </p:sp>
      <p:sp>
        <p:nvSpPr>
          <p:cNvPr id="3" name="页脚占位符 2"/>
          <p:cNvSpPr>
            <a:spLocks noGrp="1"/>
          </p:cNvSpPr>
          <p:nvPr>
            <p:ph type="ftr" sz="quarter" idx="11"/>
          </p:nvPr>
        </p:nvSpPr>
        <p:spPr/>
        <p:txBody>
          <a:bodyPr/>
          <a:lstStyle/>
          <a:p>
            <a:r>
              <a:rPr lang="en-US" altLang="zh-CN" smtClean="0"/>
              <a:t>Chen SUN, Sony</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May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May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May 2016</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Chen SUN, Sony</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2"/>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US" altLang="zh-CN" smtClean="0"/>
              <a:t>May 2016</a:t>
            </a:r>
            <a:endParaRPr lang="en-GB" dirty="0"/>
          </a:p>
        </p:txBody>
      </p:sp>
      <p:sp>
        <p:nvSpPr>
          <p:cNvPr id="1028" name="Rectangle 4"/>
          <p:cNvSpPr>
            <a:spLocks noGrp="1" noChangeArrowheads="1"/>
          </p:cNvSpPr>
          <p:nvPr>
            <p:ph type="ftr"/>
          </p:nvPr>
        </p:nvSpPr>
        <p:spPr bwMode="auto">
          <a:xfrm>
            <a:off x="5357818" y="6475414"/>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altLang="ja-JP" smtClean="0"/>
              <a:t>Chen SUN, Sony</a:t>
            </a:r>
            <a:endParaRPr lang="en-GB" altLang="ja-JP" dirty="0"/>
          </a:p>
        </p:txBody>
      </p:sp>
      <p:sp>
        <p:nvSpPr>
          <p:cNvPr id="1029" name="Rectangle 5"/>
          <p:cNvSpPr>
            <a:spLocks noGrp="1" noChangeArrowheads="1"/>
          </p:cNvSpPr>
          <p:nvPr>
            <p:ph type="sldNum"/>
          </p:nvPr>
        </p:nvSpPr>
        <p:spPr bwMode="auto">
          <a:xfrm>
            <a:off x="4191001" y="6475415"/>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5234" eaLnBrk="0" fontAlgn="base" hangingPunct="0">
                <a:spcBef>
                  <a:spcPct val="0"/>
                </a:spcBef>
                <a:spcAft>
                  <a:spcPct val="0"/>
                </a:spcAft>
                <a:buClr>
                  <a:srgbClr val="000000"/>
                </a:buClr>
                <a:buSzPct val="100000"/>
                <a:buFont typeface="Times New Roman" pitchFamily="16" charset="0"/>
                <a:buNone/>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500" dirty="0">
              <a:solidFill>
                <a:srgbClr val="FFFFFF"/>
              </a:solidFill>
              <a:latin typeface="Calibri" panose="020F0502020204030204" pitchFamily="34" charset="0"/>
            </a:endParaRPr>
          </a:p>
        </p:txBody>
      </p:sp>
      <p:sp>
        <p:nvSpPr>
          <p:cNvPr id="1031" name="Rectangle 7"/>
          <p:cNvSpPr>
            <a:spLocks noChangeArrowheads="1"/>
          </p:cNvSpPr>
          <p:nvPr/>
        </p:nvSpPr>
        <p:spPr bwMode="auto">
          <a:xfrm>
            <a:off x="684214" y="6475414"/>
            <a:ext cx="958748" cy="246282"/>
          </a:xfrm>
          <a:prstGeom prst="rect">
            <a:avLst/>
          </a:prstGeom>
          <a:noFill/>
          <a:ln w="9525">
            <a:noFill/>
            <a:round/>
            <a:headEnd/>
            <a:tailEnd/>
          </a:ln>
          <a:effectLst/>
        </p:spPr>
        <p:txBody>
          <a:bodyPr wrap="none" lIns="0" tIns="0" rIns="0" bIns="0">
            <a:spAutoFit/>
          </a:bodyPr>
          <a:lstStyle/>
          <a:p>
            <a:pPr defTabSz="44523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800" dirty="0">
              <a:solidFill>
                <a:srgbClr val="FFFFFF"/>
              </a:solidFill>
              <a:latin typeface="Calibri" panose="020F0502020204030204" pitchFamily="34" charset="0"/>
            </a:endParaRPr>
          </a:p>
        </p:txBody>
      </p:sp>
      <p:sp>
        <p:nvSpPr>
          <p:cNvPr id="10" name="Date Placeholder 3"/>
          <p:cNvSpPr txBox="1">
            <a:spLocks/>
          </p:cNvSpPr>
          <p:nvPr userDrawn="1"/>
        </p:nvSpPr>
        <p:spPr bwMode="auto">
          <a:xfrm>
            <a:off x="5000628" y="357167"/>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7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a:pPr>
            <a:r>
              <a:rPr lang="en-GB" b="1" dirty="0" smtClean="0">
                <a:solidFill>
                  <a:srgbClr val="000000"/>
                </a:solidFill>
                <a:latin typeface="Calibri" panose="020F0502020204030204" pitchFamily="34" charset="0"/>
                <a:cs typeface="Arial Unicode MS" charset="0"/>
              </a:rPr>
              <a:t>doc.: IEEE 802.19-1</a:t>
            </a:r>
            <a:r>
              <a:rPr lang="en-US" altLang="ja-JP" b="1" dirty="0" smtClean="0">
                <a:solidFill>
                  <a:srgbClr val="000000"/>
                </a:solidFill>
                <a:latin typeface="Calibri" panose="020F0502020204030204" pitchFamily="34" charset="0"/>
                <a:cs typeface="Arial Unicode MS" charset="0"/>
              </a:rPr>
              <a:t>6</a:t>
            </a:r>
            <a:r>
              <a:rPr lang="en-GB" b="1" dirty="0" smtClean="0">
                <a:solidFill>
                  <a:srgbClr val="000000"/>
                </a:solidFill>
                <a:latin typeface="Calibri" panose="020F0502020204030204" pitchFamily="34" charset="0"/>
                <a:cs typeface="Arial Unicode MS" charset="0"/>
              </a:rPr>
              <a:t>/00</a:t>
            </a:r>
            <a:r>
              <a:rPr lang="en-US" b="1" dirty="0" smtClean="0">
                <a:solidFill>
                  <a:srgbClr val="000000"/>
                </a:solidFill>
                <a:latin typeface="Calibri" panose="020F0502020204030204" pitchFamily="34" charset="0"/>
                <a:cs typeface="Arial Unicode MS" charset="0"/>
              </a:rPr>
              <a:t>87</a:t>
            </a:r>
            <a:r>
              <a:rPr lang="en-GB" b="1" dirty="0" smtClean="0">
                <a:solidFill>
                  <a:srgbClr val="000000"/>
                </a:solidFill>
                <a:latin typeface="Calibri" panose="020F0502020204030204" pitchFamily="34" charset="0"/>
                <a:cs typeface="Arial Unicode MS" charset="0"/>
              </a:rPr>
              <a:t>r0</a:t>
            </a:r>
            <a:endParaRPr lang="en-GB" b="1" dirty="0" smtClean="0">
              <a:solidFill>
                <a:srgbClr val="000000"/>
              </a:solidFill>
              <a:latin typeface="Calibri" panose="020F0502020204030204" pitchFamily="34" charset="0"/>
              <a:cs typeface="Arial Unicode MS" charset="0"/>
            </a:endParaRPr>
          </a:p>
        </p:txBody>
      </p:sp>
    </p:spTree>
    <p:extLst>
      <p:ext uri="{BB962C8B-B14F-4D97-AF65-F5344CB8AC3E}">
        <p14:creationId xmlns:p14="http://schemas.microsoft.com/office/powerpoint/2010/main" val="35389578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p:txStyles>
    <p:titleStyle>
      <a:lvl1pPr algn="ctr" defTabSz="449274"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42971" indent="-285758"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30"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42"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54"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67"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79"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91"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303"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9" indent="-342909" algn="l" defTabSz="449274"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42971" indent="-285758" algn="l" defTabSz="449274"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143030" indent="-228606" algn="l" defTabSz="449274"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600242"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4pPr>
      <a:lvl5pPr marL="2057454"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5pPr>
      <a:lvl6pPr marL="2514667"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79"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91"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303"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24" rtl="0" eaLnBrk="1" latinLnBrk="0" hangingPunct="1">
        <a:defRPr sz="1800" kern="1200">
          <a:solidFill>
            <a:schemeClr val="tx1"/>
          </a:solidFill>
          <a:latin typeface="+mn-lt"/>
          <a:ea typeface="+mn-ea"/>
          <a:cs typeface="+mn-cs"/>
        </a:defRPr>
      </a:lvl1pPr>
      <a:lvl2pPr marL="457212" algn="l" defTabSz="914424" rtl="0" eaLnBrk="1" latinLnBrk="0" hangingPunct="1">
        <a:defRPr sz="1800" kern="1200">
          <a:solidFill>
            <a:schemeClr val="tx1"/>
          </a:solidFill>
          <a:latin typeface="+mn-lt"/>
          <a:ea typeface="+mn-ea"/>
          <a:cs typeface="+mn-cs"/>
        </a:defRPr>
      </a:lvl2pPr>
      <a:lvl3pPr marL="914424" algn="l" defTabSz="914424" rtl="0" eaLnBrk="1" latinLnBrk="0" hangingPunct="1">
        <a:defRPr sz="1800" kern="1200">
          <a:solidFill>
            <a:schemeClr val="tx1"/>
          </a:solidFill>
          <a:latin typeface="+mn-lt"/>
          <a:ea typeface="+mn-ea"/>
          <a:cs typeface="+mn-cs"/>
        </a:defRPr>
      </a:lvl3pPr>
      <a:lvl4pPr marL="1371637" algn="l" defTabSz="914424" rtl="0" eaLnBrk="1" latinLnBrk="0" hangingPunct="1">
        <a:defRPr sz="1800" kern="1200">
          <a:solidFill>
            <a:schemeClr val="tx1"/>
          </a:solidFill>
          <a:latin typeface="+mn-lt"/>
          <a:ea typeface="+mn-ea"/>
          <a:cs typeface="+mn-cs"/>
        </a:defRPr>
      </a:lvl4pPr>
      <a:lvl5pPr marL="1828849" algn="l" defTabSz="914424" rtl="0" eaLnBrk="1" latinLnBrk="0" hangingPunct="1">
        <a:defRPr sz="1800" kern="1200">
          <a:solidFill>
            <a:schemeClr val="tx1"/>
          </a:solidFill>
          <a:latin typeface="+mn-lt"/>
          <a:ea typeface="+mn-ea"/>
          <a:cs typeface="+mn-cs"/>
        </a:defRPr>
      </a:lvl5pPr>
      <a:lvl6pPr marL="2286061" algn="l" defTabSz="914424" rtl="0" eaLnBrk="1" latinLnBrk="0" hangingPunct="1">
        <a:defRPr sz="1800" kern="1200">
          <a:solidFill>
            <a:schemeClr val="tx1"/>
          </a:solidFill>
          <a:latin typeface="+mn-lt"/>
          <a:ea typeface="+mn-ea"/>
          <a:cs typeface="+mn-cs"/>
        </a:defRPr>
      </a:lvl6pPr>
      <a:lvl7pPr marL="2743273" algn="l" defTabSz="914424" rtl="0" eaLnBrk="1" latinLnBrk="0" hangingPunct="1">
        <a:defRPr sz="1800" kern="1200">
          <a:solidFill>
            <a:schemeClr val="tx1"/>
          </a:solidFill>
          <a:latin typeface="+mn-lt"/>
          <a:ea typeface="+mn-ea"/>
          <a:cs typeface="+mn-cs"/>
        </a:defRPr>
      </a:lvl7pPr>
      <a:lvl8pPr marL="3200485" algn="l" defTabSz="914424" rtl="0" eaLnBrk="1" latinLnBrk="0" hangingPunct="1">
        <a:defRPr sz="1800" kern="1200">
          <a:solidFill>
            <a:schemeClr val="tx1"/>
          </a:solidFill>
          <a:latin typeface="+mn-lt"/>
          <a:ea typeface="+mn-ea"/>
          <a:cs typeface="+mn-cs"/>
        </a:defRPr>
      </a:lvl8pPr>
      <a:lvl9pPr marL="3657698" algn="l" defTabSz="9144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0.png"/><Relationship Id="rId1" Type="http://schemas.openxmlformats.org/officeDocument/2006/relationships/slideLayout" Target="../slideLayouts/slideLayout1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7"/>
            <a:ext cx="2303452" cy="273051"/>
          </a:xfrm>
        </p:spPr>
        <p:txBody>
          <a:bodyPr/>
          <a:lstStyle/>
          <a:p>
            <a:r>
              <a:rPr lang="en-US" altLang="zh-CN" smtClean="0"/>
              <a:t>May 2016</a:t>
            </a:r>
            <a:endParaRPr lang="en-GB" altLang="ja-JP" dirty="0"/>
          </a:p>
        </p:txBody>
      </p:sp>
      <p:sp>
        <p:nvSpPr>
          <p:cNvPr id="7"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1"/>
            <a:ext cx="7772400" cy="1470711"/>
          </a:xfrm>
          <a:ln/>
        </p:spPr>
        <p:txBody>
          <a:bodyPr>
            <a:noAutofit/>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sz="2800" dirty="0" smtClean="0"/>
              <a:t>Low Complexity Resource Reassignment </a:t>
            </a:r>
            <a:br>
              <a:rPr lang="en-GB" sz="2800" dirty="0" smtClean="0"/>
            </a:br>
            <a:r>
              <a:rPr lang="en-GB" sz="2800" dirty="0" smtClean="0"/>
              <a:t>for Coexistence Management</a:t>
            </a:r>
            <a:endParaRPr lang="en-GB" sz="2800" dirty="0"/>
          </a:p>
        </p:txBody>
      </p:sp>
      <p:sp>
        <p:nvSpPr>
          <p:cNvPr id="3074" name="Rectangle 2"/>
          <p:cNvSpPr>
            <a:spLocks noGrp="1" noChangeArrowheads="1"/>
          </p:cNvSpPr>
          <p:nvPr>
            <p:ph type="body" idx="1"/>
          </p:nvPr>
        </p:nvSpPr>
        <p:spPr>
          <a:xfrm>
            <a:off x="687559" y="2156510"/>
            <a:ext cx="7772400" cy="396876"/>
          </a:xfrm>
          <a:ln/>
        </p:spPr>
        <p:txBody>
          <a:bodyPr/>
          <a:lstStyle/>
          <a:p>
            <a:pPr marL="0" indent="0" algn="ctr">
              <a:spcBef>
                <a:spcPts val="500"/>
              </a:spcBef>
              <a:buNone/>
              <a:tabLst>
                <a:tab pos="912780" algn="l"/>
                <a:tab pos="1827148" algn="l"/>
                <a:tab pos="2741514" algn="l"/>
                <a:tab pos="3655882" algn="l"/>
                <a:tab pos="4570250" algn="l"/>
                <a:tab pos="5484616" algn="l"/>
                <a:tab pos="6398983" algn="l"/>
                <a:tab pos="7313351" algn="l"/>
                <a:tab pos="8227718" algn="l"/>
                <a:tab pos="9142086" algn="l"/>
                <a:tab pos="10056452" algn="l"/>
              </a:tabLst>
            </a:pPr>
            <a:r>
              <a:rPr lang="en-GB" sz="2000" dirty="0"/>
              <a:t>Date:</a:t>
            </a:r>
            <a:r>
              <a:rPr lang="en-GB" sz="2000" b="0" dirty="0"/>
              <a:t> </a:t>
            </a:r>
            <a:r>
              <a:rPr lang="en-GB" sz="2000" b="0" dirty="0" smtClean="0"/>
              <a:t>2016-05</a:t>
            </a:r>
            <a:r>
              <a:rPr lang="en-US" altLang="zh-CN" sz="2000" b="0" dirty="0" smtClean="0"/>
              <a:t>-17</a:t>
            </a:r>
            <a:endParaRPr lang="en-GB" sz="2000" b="0" dirty="0"/>
          </a:p>
        </p:txBody>
      </p:sp>
      <p:grpSp>
        <p:nvGrpSpPr>
          <p:cNvPr id="12" name="Group 11"/>
          <p:cNvGrpSpPr/>
          <p:nvPr/>
        </p:nvGrpSpPr>
        <p:grpSpPr>
          <a:xfrm>
            <a:off x="571500" y="5754472"/>
            <a:ext cx="8001000" cy="650727"/>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pPr defTabSz="445207" eaLnBrk="0" fontAlgn="base" hangingPunct="0">
                <a:spcBef>
                  <a:spcPct val="0"/>
                </a:spcBef>
                <a:spcAft>
                  <a:spcPct val="0"/>
                </a:spcAft>
                <a:buClr>
                  <a:srgbClr val="000000"/>
                </a:buClr>
                <a:buSzPct val="100000"/>
              </a:pPr>
              <a:r>
                <a:rPr lang="en-US" sz="1200" dirty="0">
                  <a:solidFill>
                    <a:srgbClr val="000000"/>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49246" eaLnBrk="0" fontAlgn="base" hangingPunct="0">
                <a:spcBef>
                  <a:spcPct val="0"/>
                </a:spcBef>
                <a:spcAft>
                  <a:spcPct val="0"/>
                </a:spcAft>
                <a:buClr>
                  <a:srgbClr val="000000"/>
                </a:buClr>
                <a:buSzPct val="100000"/>
              </a:pPr>
              <a:endParaRPr lang="en-US" sz="2400" dirty="0">
                <a:solidFill>
                  <a:srgbClr val="FFFFFF"/>
                </a:solidFill>
              </a:endParaRPr>
            </a:p>
          </p:txBody>
        </p:sp>
      </p:grpSp>
      <p:graphicFrame>
        <p:nvGraphicFramePr>
          <p:cNvPr id="2" name="对象 1"/>
          <p:cNvGraphicFramePr>
            <a:graphicFrameLocks noChangeAspect="1"/>
          </p:cNvGraphicFramePr>
          <p:nvPr>
            <p:extLst>
              <p:ext uri="{D42A27DB-BD31-4B8C-83A1-F6EECF244321}">
                <p14:modId xmlns:p14="http://schemas.microsoft.com/office/powerpoint/2010/main" val="1474982088"/>
              </p:ext>
            </p:extLst>
          </p:nvPr>
        </p:nvGraphicFramePr>
        <p:xfrm>
          <a:off x="703263" y="2551113"/>
          <a:ext cx="7834312" cy="2435225"/>
        </p:xfrm>
        <a:graphic>
          <a:graphicData uri="http://schemas.openxmlformats.org/presentationml/2006/ole">
            <mc:AlternateContent xmlns:mc="http://schemas.openxmlformats.org/markup-compatibility/2006">
              <mc:Choice xmlns:v="urn:schemas-microsoft-com:vml" Requires="v">
                <p:oleObj spid="_x0000_s1554" name="Document" r:id="rId5" imgW="8253286" imgH="2563029" progId="Word.Document.8">
                  <p:embed/>
                </p:oleObj>
              </mc:Choice>
              <mc:Fallback>
                <p:oleObj name="Document" r:id="rId5" imgW="8253286" imgH="2563029" progId="Word.Document.8">
                  <p:embed/>
                  <p:pic>
                    <p:nvPicPr>
                      <p:cNvPr id="0" name=""/>
                      <p:cNvPicPr>
                        <a:picLocks noChangeAspect="1" noChangeArrowheads="1"/>
                      </p:cNvPicPr>
                      <p:nvPr/>
                    </p:nvPicPr>
                    <p:blipFill>
                      <a:blip r:embed="rId6"/>
                      <a:srcRect/>
                      <a:stretch>
                        <a:fillRect/>
                      </a:stretch>
                    </p:blipFill>
                    <p:spPr bwMode="auto">
                      <a:xfrm>
                        <a:off x="703263" y="2551113"/>
                        <a:ext cx="7834312" cy="24352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761437" y="2170403"/>
            <a:ext cx="1447800" cy="381000"/>
          </a:xfrm>
          <a:prstGeom prst="rect">
            <a:avLst/>
          </a:prstGeom>
          <a:noFill/>
          <a:ln w="9525">
            <a:noFill/>
            <a:round/>
            <a:headEnd/>
            <a:tailEnd/>
          </a:ln>
          <a:effectLst/>
        </p:spPr>
        <p:txBody>
          <a:bodyPr lIns="92154" tIns="46077" rIns="92154" bIns="46077"/>
          <a:lstStyle/>
          <a:p>
            <a:pPr defTabSz="445207" eaLnBrk="0" fontAlgn="base" hangingPunct="0">
              <a:spcBef>
                <a:spcPts val="500"/>
              </a:spcBef>
              <a:spcAft>
                <a:spcPct val="0"/>
              </a:spcAft>
              <a:buClr>
                <a:srgbClr val="000000"/>
              </a:buClr>
              <a:buSzPct val="100000"/>
              <a:tabLst>
                <a:tab pos="342888" algn="l"/>
                <a:tab pos="1257255" algn="l"/>
                <a:tab pos="2171622" algn="l"/>
                <a:tab pos="3085989" algn="l"/>
                <a:tab pos="4000356" algn="l"/>
                <a:tab pos="4914723" algn="l"/>
                <a:tab pos="5829091" algn="l"/>
                <a:tab pos="6743457" algn="l"/>
                <a:tab pos="7657824" algn="l"/>
                <a:tab pos="8572193" algn="l"/>
                <a:tab pos="9486559" algn="l"/>
                <a:tab pos="10400927" algn="l"/>
              </a:tabLst>
            </a:pPr>
            <a:r>
              <a:rPr lang="en-GB" sz="2000" dirty="0">
                <a:solidFill>
                  <a:srgbClr val="000000"/>
                </a:solidFill>
                <a:latin typeface="Calibri" panose="020F0502020204030204" pitchFamily="34" charset="0"/>
              </a:rPr>
              <a:t>Authors:</a:t>
            </a:r>
          </a:p>
        </p:txBody>
      </p:sp>
    </p:spTree>
    <p:extLst>
      <p:ext uri="{BB962C8B-B14F-4D97-AF65-F5344CB8AC3E}">
        <p14:creationId xmlns:p14="http://schemas.microsoft.com/office/powerpoint/2010/main" val="838615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p:txBody>
          <a:bodyPr/>
          <a:lstStyle/>
          <a:p>
            <a:r>
              <a:rPr lang="en-US" altLang="ko-KR" sz="2400" b="0" dirty="0" smtClean="0">
                <a:solidFill>
                  <a:schemeClr val="tx1"/>
                </a:solidFill>
                <a:ea typeface="굴림" charset="-127"/>
              </a:rPr>
              <a:t>Spectrum </a:t>
            </a:r>
            <a:r>
              <a:rPr lang="en-US" altLang="ko-KR" sz="2400" b="0" dirty="0">
                <a:solidFill>
                  <a:schemeClr val="tx1"/>
                </a:solidFill>
                <a:ea typeface="굴림" charset="-127"/>
              </a:rPr>
              <a:t>transition scheme </a:t>
            </a:r>
            <a:r>
              <a:rPr lang="en-US" altLang="ko-KR" sz="2400" b="0" dirty="0" smtClean="0">
                <a:solidFill>
                  <a:schemeClr val="tx1"/>
                </a:solidFill>
                <a:ea typeface="굴림" charset="-127"/>
              </a:rPr>
              <a:t>is quite efficient for reduction of the number of reconfiguration in channel reassignment</a:t>
            </a:r>
            <a:endParaRPr lang="en-US" altLang="ko-KR" sz="2400" b="0" strike="sngStrike" dirty="0" smtClean="0">
              <a:solidFill>
                <a:schemeClr val="tx1"/>
              </a:solidFill>
              <a:ea typeface="굴림" charset="-127"/>
            </a:endParaRPr>
          </a:p>
          <a:p>
            <a:r>
              <a:rPr lang="en-US" altLang="zh-CN" sz="2400" b="0" dirty="0" smtClean="0">
                <a:solidFill>
                  <a:schemeClr val="tx1"/>
                </a:solidFill>
                <a:ea typeface="굴림" charset="-127"/>
              </a:rPr>
              <a:t>Spectrum transition scheme as well as related data, procedure, message should be introduced into </a:t>
            </a:r>
            <a:r>
              <a:rPr lang="en-US" altLang="ko-KR" sz="2400" b="0" dirty="0">
                <a:solidFill>
                  <a:schemeClr val="tx1"/>
                </a:solidFill>
                <a:ea typeface="굴림" charset="-127"/>
              </a:rPr>
              <a:t>IEEE 802.19.1a system </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May 2016</a:t>
            </a:r>
            <a:endParaRPr lang="en-GB" dirty="0"/>
          </a:p>
        </p:txBody>
      </p:sp>
    </p:spTree>
    <p:extLst>
      <p:ext uri="{BB962C8B-B14F-4D97-AF65-F5344CB8AC3E}">
        <p14:creationId xmlns:p14="http://schemas.microsoft.com/office/powerpoint/2010/main" val="447453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00063" y="1981203"/>
            <a:ext cx="8101013" cy="4113213"/>
          </a:xfrm>
        </p:spPr>
        <p:txBody>
          <a:bodyPr/>
          <a:lstStyle/>
          <a:p>
            <a:pPr marL="0" indent="0">
              <a:buNone/>
            </a:pPr>
            <a:r>
              <a:rPr lang="en-SG" altLang="zh-CN" b="0" dirty="0"/>
              <a:t>[1] PCAST, “</a:t>
            </a:r>
            <a:r>
              <a:rPr lang="en-US" b="0" dirty="0"/>
              <a:t>REALIZING THE FULL POTENTIAL OF GOVERNMENT-HELD SPECTRUM TO SPUR ECONOMIC </a:t>
            </a:r>
            <a:r>
              <a:rPr lang="en-US" b="0" dirty="0" smtClean="0"/>
              <a:t>GROWTH,</a:t>
            </a:r>
            <a:r>
              <a:rPr lang="en-SG" altLang="zh-CN" b="0" dirty="0" smtClean="0"/>
              <a:t>” July 2012</a:t>
            </a:r>
            <a:endParaRPr lang="zh-CN" altLang="en-US" b="0" dirty="0" smtClean="0"/>
          </a:p>
          <a:p>
            <a:pPr marL="0" indent="0">
              <a:buNone/>
            </a:pPr>
            <a:endParaRPr kumimoji="1" lang="ja-JP" altLang="en-US" b="0" dirty="0"/>
          </a:p>
          <a:p>
            <a:pPr marL="0" indent="0">
              <a:buNone/>
            </a:pPr>
            <a:endParaRPr kumimoji="1" lang="ja-JP" altLang="en-US" b="0" dirty="0"/>
          </a:p>
          <a:p>
            <a:pPr marL="0" indent="0">
              <a:buNone/>
            </a:pPr>
            <a:endParaRPr kumimoji="1" lang="ja-JP" altLang="en-US" b="0"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May 2016</a:t>
            </a:r>
            <a:endParaRPr lang="en-GB" altLang="ja-JP" dirty="0"/>
          </a:p>
        </p:txBody>
      </p:sp>
      <p:sp>
        <p:nvSpPr>
          <p:cNvPr id="8"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Tree>
    <p:extLst>
      <p:ext uri="{BB962C8B-B14F-4D97-AF65-F5344CB8AC3E}">
        <p14:creationId xmlns:p14="http://schemas.microsoft.com/office/powerpoint/2010/main" val="1619248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dirty="0">
                <a:solidFill>
                  <a:schemeClr val="tx1"/>
                </a:solidFill>
              </a:rPr>
              <a:t>Abstract</a:t>
            </a:r>
          </a:p>
        </p:txBody>
      </p:sp>
      <p:sp>
        <p:nvSpPr>
          <p:cNvPr id="4098" name="Rectangle 2"/>
          <p:cNvSpPr>
            <a:spLocks noGrp="1" noChangeArrowheads="1"/>
          </p:cNvSpPr>
          <p:nvPr>
            <p:ph type="body" idx="1"/>
          </p:nvPr>
        </p:nvSpPr>
        <p:spPr>
          <a:xfrm>
            <a:off x="755576" y="1988840"/>
            <a:ext cx="7969802" cy="4176464"/>
          </a:xfrm>
          <a:ln/>
        </p:spPr>
        <p:txBody>
          <a:bodyPr>
            <a:normAutofit/>
          </a:bodyPr>
          <a:lstStyle/>
          <a:p>
            <a:r>
              <a:rPr lang="en-US" altLang="ko-KR" sz="2600" b="0" dirty="0" smtClean="0">
                <a:solidFill>
                  <a:schemeClr val="tx1"/>
                </a:solidFill>
                <a:ea typeface="굴림" charset="-127"/>
              </a:rPr>
              <a:t>This </a:t>
            </a:r>
            <a:r>
              <a:rPr lang="en-US" altLang="ko-KR" sz="2600" b="0" dirty="0">
                <a:solidFill>
                  <a:schemeClr val="tx1"/>
                </a:solidFill>
                <a:ea typeface="굴림" charset="-127"/>
              </a:rPr>
              <a:t>document </a:t>
            </a:r>
            <a:r>
              <a:rPr lang="en-US" altLang="ko-KR" sz="2600" b="0" dirty="0" smtClean="0">
                <a:solidFill>
                  <a:schemeClr val="tx1"/>
                </a:solidFill>
                <a:ea typeface="굴림" charset="-127"/>
              </a:rPr>
              <a:t>proposes </a:t>
            </a:r>
            <a:r>
              <a:rPr lang="en-US" altLang="ko-KR" sz="2600" b="0" dirty="0">
                <a:solidFill>
                  <a:schemeClr val="tx1"/>
                </a:solidFill>
                <a:ea typeface="굴림" charset="-127"/>
              </a:rPr>
              <a:t>spectrum transition scheme for IEEE P802.19.1a in order to enhance resource reassignment method with low reconfiguration complexity</a:t>
            </a:r>
          </a:p>
          <a:p>
            <a:pPr>
              <a:buNone/>
            </a:pPr>
            <a:endParaRPr lang="en-US" altLang="ko-KR" dirty="0">
              <a:solidFill>
                <a:schemeClr val="tx1"/>
              </a:solidFill>
              <a:ea typeface="굴림" charset="-127"/>
            </a:endParaRPr>
          </a:p>
        </p:txBody>
      </p:sp>
      <p:sp>
        <p:nvSpPr>
          <p:cNvPr id="7" name="Date Placeholder 3"/>
          <p:cNvSpPr>
            <a:spLocks noGrp="1"/>
          </p:cNvSpPr>
          <p:nvPr>
            <p:ph type="dt" idx="15"/>
          </p:nvPr>
        </p:nvSpPr>
        <p:spPr>
          <a:xfrm>
            <a:off x="696912" y="333377"/>
            <a:ext cx="2303452" cy="273051"/>
          </a:xfrm>
        </p:spPr>
        <p:txBody>
          <a:bodyPr/>
          <a:lstStyle/>
          <a:p>
            <a:r>
              <a:rPr lang="en-US" altLang="zh-CN" smtClean="0"/>
              <a:t>May 2016</a:t>
            </a:r>
            <a:endParaRPr lang="en-GB" altLang="ja-JP" dirty="0"/>
          </a:p>
        </p:txBody>
      </p:sp>
    </p:spTree>
    <p:extLst>
      <p:ext uri="{BB962C8B-B14F-4D97-AF65-F5344CB8AC3E}">
        <p14:creationId xmlns:p14="http://schemas.microsoft.com/office/powerpoint/2010/main" val="3206086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sz="3200" dirty="0" smtClean="0">
                <a:solidFill>
                  <a:schemeClr val="tx1"/>
                </a:solidFill>
              </a:rPr>
              <a:t>Motivation: Why we need resource reassignment scheme </a:t>
            </a:r>
            <a:r>
              <a:rPr lang="en-SG" sz="3200" dirty="0">
                <a:solidFill>
                  <a:schemeClr val="tx1"/>
                </a:solidFill>
              </a:rPr>
              <a:t>with </a:t>
            </a:r>
            <a:r>
              <a:rPr lang="en-SG" sz="3200" dirty="0" smtClean="0">
                <a:solidFill>
                  <a:schemeClr val="tx1"/>
                </a:solidFill>
              </a:rPr>
              <a:t>low </a:t>
            </a:r>
            <a:r>
              <a:rPr lang="en-SG" sz="3200" dirty="0">
                <a:solidFill>
                  <a:schemeClr val="tx1"/>
                </a:solidFill>
              </a:rPr>
              <a:t>reconfiguration complexity</a:t>
            </a:r>
            <a:endParaRPr lang="en-US" sz="3200" dirty="0">
              <a:solidFill>
                <a:schemeClr val="tx1"/>
              </a:solidFill>
            </a:endParaRPr>
          </a:p>
        </p:txBody>
      </p:sp>
      <p:sp>
        <p:nvSpPr>
          <p:cNvPr id="3" name="Content Placeholder 2"/>
          <p:cNvSpPr>
            <a:spLocks noGrp="1"/>
          </p:cNvSpPr>
          <p:nvPr>
            <p:ph idx="1"/>
          </p:nvPr>
        </p:nvSpPr>
        <p:spPr>
          <a:xfrm>
            <a:off x="539552" y="1981202"/>
            <a:ext cx="8136904" cy="4400126"/>
          </a:xfrm>
        </p:spPr>
        <p:txBody>
          <a:bodyPr/>
          <a:lstStyle/>
          <a:p>
            <a:r>
              <a:rPr lang="en-GB" altLang="zh-CN" sz="2000" b="0" dirty="0" smtClean="0">
                <a:solidFill>
                  <a:schemeClr val="tx1"/>
                </a:solidFill>
                <a:ea typeface="굴림" charset="-127"/>
              </a:rPr>
              <a:t>PCAST indicates </a:t>
            </a:r>
            <a:r>
              <a:rPr lang="en-SG" altLang="ko-KR" sz="2000" b="0" dirty="0" smtClean="0">
                <a:solidFill>
                  <a:schemeClr val="tx1"/>
                </a:solidFill>
                <a:ea typeface="굴림" charset="-127"/>
              </a:rPr>
              <a:t>“</a:t>
            </a:r>
            <a:r>
              <a:rPr lang="en-US" altLang="zh-CN" sz="2000" b="0" dirty="0">
                <a:solidFill>
                  <a:schemeClr val="tx1"/>
                </a:solidFill>
                <a:ea typeface="굴림" charset="-127"/>
              </a:rPr>
              <a:t>The number of mobile devices could rise to 50 billion by 2020</a:t>
            </a:r>
            <a:r>
              <a:rPr lang="en-SG" altLang="ko-KR" sz="2000" b="0" dirty="0">
                <a:solidFill>
                  <a:schemeClr val="tx1"/>
                </a:solidFill>
                <a:ea typeface="굴림" charset="-127"/>
              </a:rPr>
              <a:t>…</a:t>
            </a:r>
            <a:r>
              <a:rPr lang="en-US" altLang="ko-KR" sz="2000" b="0" dirty="0">
                <a:solidFill>
                  <a:schemeClr val="tx1"/>
                </a:solidFill>
                <a:ea typeface="굴림" charset="-127"/>
              </a:rPr>
              <a:t>O</a:t>
            </a:r>
            <a:r>
              <a:rPr lang="en-US" altLang="zh-CN" sz="2000" b="0" dirty="0">
                <a:solidFill>
                  <a:schemeClr val="tx1"/>
                </a:solidFill>
                <a:ea typeface="굴림" charset="-127"/>
              </a:rPr>
              <a:t>ne of the other important directions that spectrum policy must take is to create a marketplace that can accommodate the widest range of commercial users</a:t>
            </a:r>
            <a:r>
              <a:rPr lang="en-SG" altLang="ko-KR" sz="2000" b="0" dirty="0">
                <a:solidFill>
                  <a:schemeClr val="tx1"/>
                </a:solidFill>
                <a:ea typeface="굴림" charset="-127"/>
              </a:rPr>
              <a:t>” [1]</a:t>
            </a:r>
          </a:p>
          <a:p>
            <a:pPr lvl="1"/>
            <a:r>
              <a:rPr lang="en-GB" altLang="zh-CN" sz="1600" dirty="0" smtClean="0">
                <a:solidFill>
                  <a:schemeClr val="tx1"/>
                </a:solidFill>
                <a:ea typeface="굴림" charset="-127"/>
              </a:rPr>
              <a:t>We need to manage the large number of devices/networks.</a:t>
            </a:r>
            <a:endParaRPr lang="en-GB" altLang="zh-CN" sz="1600" b="0" dirty="0" smtClean="0">
              <a:solidFill>
                <a:schemeClr val="tx1"/>
              </a:solidFill>
              <a:ea typeface="굴림" charset="-127"/>
            </a:endParaRPr>
          </a:p>
          <a:p>
            <a:pPr lvl="2"/>
            <a:endParaRPr lang="en-GB" altLang="zh-CN" sz="1500" b="0" dirty="0" smtClean="0">
              <a:solidFill>
                <a:schemeClr val="tx1"/>
              </a:solidFill>
              <a:ea typeface="굴림" charset="-127"/>
            </a:endParaRPr>
          </a:p>
          <a:p>
            <a:r>
              <a:rPr lang="en-GB" altLang="zh-CN" sz="2000" b="0" dirty="0" smtClean="0">
                <a:solidFill>
                  <a:schemeClr val="tx1"/>
                </a:solidFill>
                <a:ea typeface="굴림" charset="-127"/>
              </a:rPr>
              <a:t>In IEEE P802.19.1a case, calculation load at CM might be critical issue.</a:t>
            </a:r>
          </a:p>
          <a:p>
            <a:endParaRPr lang="en-GB" altLang="zh-CN" sz="2000" b="0" dirty="0">
              <a:solidFill>
                <a:schemeClr val="tx1"/>
              </a:solidFill>
              <a:ea typeface="굴림" charset="-127"/>
            </a:endParaRPr>
          </a:p>
          <a:p>
            <a:r>
              <a:rPr lang="en-GB" altLang="zh-CN" sz="2000" b="0" dirty="0" smtClean="0">
                <a:solidFill>
                  <a:schemeClr val="tx1"/>
                </a:solidFill>
                <a:ea typeface="굴림" charset="-127"/>
              </a:rPr>
              <a:t>The issue might be occurred when </a:t>
            </a:r>
            <a:r>
              <a:rPr lang="en-US" altLang="zh-CN" sz="2000" b="0" dirty="0" smtClean="0">
                <a:solidFill>
                  <a:schemeClr val="tx1"/>
                </a:solidFill>
                <a:ea typeface="굴림" charset="-127"/>
              </a:rPr>
              <a:t>calculation for </a:t>
            </a:r>
            <a:r>
              <a:rPr lang="en-US" altLang="zh-CN" sz="2000" b="0" dirty="0">
                <a:solidFill>
                  <a:schemeClr val="tx1"/>
                </a:solidFill>
                <a:ea typeface="굴림" charset="-127"/>
              </a:rPr>
              <a:t>resource reassignment to reconfigure the </a:t>
            </a:r>
            <a:r>
              <a:rPr lang="en-US" altLang="zh-CN" sz="2000" b="0" dirty="0" smtClean="0">
                <a:solidFill>
                  <a:schemeClr val="tx1"/>
                </a:solidFill>
                <a:ea typeface="굴림" charset="-127"/>
              </a:rPr>
              <a:t>operating GCOs is triggered </a:t>
            </a:r>
            <a:r>
              <a:rPr lang="en-US" altLang="zh-CN" sz="2000" b="0" dirty="0">
                <a:solidFill>
                  <a:schemeClr val="tx1"/>
                </a:solidFill>
                <a:ea typeface="굴림" charset="-127"/>
              </a:rPr>
              <a:t>by new entrant </a:t>
            </a:r>
            <a:r>
              <a:rPr lang="en-US" altLang="zh-CN" sz="2000" b="0" dirty="0" smtClean="0">
                <a:solidFill>
                  <a:schemeClr val="tx1"/>
                </a:solidFill>
                <a:ea typeface="굴림" charset="-127"/>
              </a:rPr>
              <a:t>GCOs</a:t>
            </a:r>
            <a:r>
              <a:rPr lang="en-GB" altLang="zh-CN" sz="2000" b="0" dirty="0" smtClean="0">
                <a:solidFill>
                  <a:schemeClr val="tx1"/>
                </a:solidFill>
                <a:ea typeface="굴림" charset="-127"/>
              </a:rPr>
              <a:t>.</a:t>
            </a:r>
            <a:endParaRPr lang="en-GB" altLang="zh-CN" sz="1600" b="0" dirty="0" smtClean="0">
              <a:solidFill>
                <a:schemeClr val="tx1"/>
              </a:solidFill>
              <a:ea typeface="굴림" charset="-127"/>
            </a:endParaRPr>
          </a:p>
          <a:p>
            <a:pPr marL="457213" lvl="1" indent="0">
              <a:buNone/>
            </a:pPr>
            <a:r>
              <a:rPr lang="en-GB" altLang="zh-CN" sz="1600" b="0" dirty="0" smtClean="0">
                <a:solidFill>
                  <a:schemeClr val="tx1"/>
                </a:solidFill>
                <a:ea typeface="굴림" charset="-127"/>
                <a:sym typeface="Wingdings" panose="05000000000000000000" pitchFamily="2" charset="2"/>
              </a:rPr>
              <a:t> No </a:t>
            </a:r>
            <a:r>
              <a:rPr lang="en-GB" altLang="zh-CN" sz="1600" dirty="0">
                <a:solidFill>
                  <a:schemeClr val="tx1"/>
                </a:solidFill>
                <a:ea typeface="굴림" charset="-127"/>
                <a:sym typeface="Wingdings" panose="05000000000000000000" pitchFamily="2" charset="2"/>
              </a:rPr>
              <a:t>low complexity </a:t>
            </a:r>
            <a:r>
              <a:rPr lang="en-GB" altLang="zh-CN" sz="1600" b="0" dirty="0" smtClean="0">
                <a:solidFill>
                  <a:schemeClr val="tx1"/>
                </a:solidFill>
                <a:ea typeface="굴림" charset="-127"/>
                <a:sym typeface="Wingdings" panose="05000000000000000000" pitchFamily="2" charset="2"/>
              </a:rPr>
              <a:t>solution in IEEE P802.19.1a so far.</a:t>
            </a:r>
            <a:endParaRPr lang="en-GB" altLang="zh-CN" sz="1600" b="0" dirty="0" smtClean="0">
              <a:solidFill>
                <a:schemeClr val="tx1"/>
              </a:solidFill>
              <a:ea typeface="굴림" charset="-127"/>
            </a:endParaRPr>
          </a:p>
          <a:p>
            <a:endParaRPr lang="en-GB" altLang="zh-CN" sz="2000" b="0" dirty="0">
              <a:solidFill>
                <a:schemeClr val="tx1"/>
              </a:solidFill>
              <a:ea typeface="굴림" charset="-127"/>
            </a:endParaRPr>
          </a:p>
          <a:p>
            <a:endParaRPr lang="en-GB" altLang="zh-CN" sz="1600" b="0" dirty="0">
              <a:solidFill>
                <a:schemeClr val="tx1"/>
              </a:solidFill>
              <a:ea typeface="굴림" charset="-127"/>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May 2016</a:t>
            </a:r>
            <a:endParaRPr lang="en-GB" dirty="0"/>
          </a:p>
        </p:txBody>
      </p:sp>
    </p:spTree>
    <p:extLst>
      <p:ext uri="{BB962C8B-B14F-4D97-AF65-F5344CB8AC3E}">
        <p14:creationId xmlns:p14="http://schemas.microsoft.com/office/powerpoint/2010/main" val="3790691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 scenario</a:t>
            </a:r>
            <a:endParaRPr kumimoji="1" lang="ja-JP" altLang="en-US" dirty="0"/>
          </a:p>
        </p:txBody>
      </p:sp>
      <p:sp>
        <p:nvSpPr>
          <p:cNvPr id="3" name="コンテンツ プレースホルダー 2"/>
          <p:cNvSpPr>
            <a:spLocks noGrp="1"/>
          </p:cNvSpPr>
          <p:nvPr>
            <p:ph idx="1"/>
          </p:nvPr>
        </p:nvSpPr>
        <p:spPr>
          <a:xfrm>
            <a:off x="685800" y="1981202"/>
            <a:ext cx="4318248" cy="4113213"/>
          </a:xfrm>
        </p:spPr>
        <p:txBody>
          <a:bodyPr>
            <a:normAutofit fontScale="85000" lnSpcReduction="20000"/>
          </a:bodyPr>
          <a:lstStyle/>
          <a:p>
            <a:r>
              <a:rPr lang="en-GB" altLang="zh-CN" sz="2400" b="0" dirty="0" smtClean="0">
                <a:solidFill>
                  <a:schemeClr val="tx1"/>
                </a:solidFill>
                <a:ea typeface="굴림" charset="-127"/>
              </a:rPr>
              <a:t>CM </a:t>
            </a:r>
            <a:r>
              <a:rPr lang="en-GB" altLang="zh-CN" sz="2400" b="0" dirty="0">
                <a:solidFill>
                  <a:schemeClr val="tx1"/>
                </a:solidFill>
                <a:ea typeface="굴림" charset="-127"/>
              </a:rPr>
              <a:t>manages GCOs with different priorities (high/low).</a:t>
            </a:r>
          </a:p>
          <a:p>
            <a:r>
              <a:rPr lang="en-GB" altLang="zh-CN" sz="2400" b="0" dirty="0" smtClean="0">
                <a:solidFill>
                  <a:schemeClr val="tx1"/>
                </a:solidFill>
                <a:ea typeface="굴림" charset="-127"/>
              </a:rPr>
              <a:t>One new </a:t>
            </a:r>
            <a:r>
              <a:rPr lang="en-GB" altLang="zh-CN" sz="2400" b="0" dirty="0">
                <a:solidFill>
                  <a:schemeClr val="tx1"/>
                </a:solidFill>
                <a:ea typeface="굴림" charset="-127"/>
              </a:rPr>
              <a:t>entrant low-priority </a:t>
            </a:r>
            <a:r>
              <a:rPr lang="en-GB" altLang="zh-CN" sz="2400" b="0" dirty="0" smtClean="0">
                <a:solidFill>
                  <a:schemeClr val="tx1"/>
                </a:solidFill>
                <a:ea typeface="굴림" charset="-127"/>
              </a:rPr>
              <a:t>GCO requires channel.</a:t>
            </a:r>
            <a:endParaRPr lang="en-GB" altLang="zh-CN" sz="2400" b="0" dirty="0">
              <a:solidFill>
                <a:schemeClr val="tx1"/>
              </a:solidFill>
              <a:ea typeface="굴림" charset="-127"/>
            </a:endParaRPr>
          </a:p>
          <a:p>
            <a:r>
              <a:rPr lang="en-GB" altLang="zh-CN" sz="2400" b="0" dirty="0" smtClean="0">
                <a:solidFill>
                  <a:schemeClr val="tx1"/>
                </a:solidFill>
                <a:ea typeface="굴림" charset="-127"/>
              </a:rPr>
              <a:t>In order to ensure the network performance of high priority GCOs even after the resource assignment for the new entrant low-priority GCO, CM calculates to reassign channels among </a:t>
            </a:r>
            <a:r>
              <a:rPr lang="en-GB" altLang="zh-CN" sz="2400" b="0" dirty="0">
                <a:solidFill>
                  <a:schemeClr val="tx1"/>
                </a:solidFill>
                <a:ea typeface="굴림" charset="-127"/>
              </a:rPr>
              <a:t>only </a:t>
            </a:r>
            <a:r>
              <a:rPr lang="en-GB" altLang="zh-CN" sz="2400" b="0" dirty="0" smtClean="0">
                <a:solidFill>
                  <a:schemeClr val="tx1"/>
                </a:solidFill>
                <a:ea typeface="굴림" charset="-127"/>
              </a:rPr>
              <a:t>low-priority GCOs.</a:t>
            </a:r>
          </a:p>
          <a:p>
            <a:r>
              <a:rPr lang="en-GB" altLang="zh-CN" sz="2400" b="0" dirty="0" smtClean="0">
                <a:solidFill>
                  <a:schemeClr val="tx1"/>
                </a:solidFill>
                <a:ea typeface="굴림" charset="-127"/>
              </a:rPr>
              <a:t>After calculation for reassignment, CM reconfigures the operational parameters of all the low-priority GCOs.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Chen SUN, Sony</a:t>
            </a:r>
            <a:endParaRPr lang="en-GB" dirty="0"/>
          </a:p>
        </p:txBody>
      </p:sp>
      <p:sp>
        <p:nvSpPr>
          <p:cNvPr id="6" name="日付プレースホルダー 5"/>
          <p:cNvSpPr>
            <a:spLocks noGrp="1"/>
          </p:cNvSpPr>
          <p:nvPr>
            <p:ph type="dt" idx="15"/>
          </p:nvPr>
        </p:nvSpPr>
        <p:spPr/>
        <p:txBody>
          <a:bodyPr/>
          <a:lstStyle/>
          <a:p>
            <a:r>
              <a:rPr lang="en-US" altLang="zh-CN" smtClean="0"/>
              <a:t>May 2016</a:t>
            </a:r>
            <a:endParaRPr lang="en-GB" dirty="0"/>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1767328"/>
            <a:ext cx="4106794" cy="3474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6"/>
          <p:cNvSpPr txBox="1"/>
          <p:nvPr/>
        </p:nvSpPr>
        <p:spPr>
          <a:xfrm>
            <a:off x="6372200" y="5569495"/>
            <a:ext cx="2016224" cy="307777"/>
          </a:xfrm>
          <a:prstGeom prst="rect">
            <a:avLst/>
          </a:prstGeom>
          <a:noFill/>
        </p:spPr>
        <p:txBody>
          <a:bodyPr wrap="square" rtlCol="0">
            <a:spAutoFit/>
          </a:bodyPr>
          <a:lstStyle/>
          <a:p>
            <a:r>
              <a:rPr lang="en-US" altLang="zh-CN" sz="1400" dirty="0" smtClean="0"/>
              <a:t>Fig 1. Example Problem</a:t>
            </a:r>
            <a:endParaRPr lang="zh-CN" altLang="en-US" sz="1400" dirty="0"/>
          </a:p>
        </p:txBody>
      </p:sp>
    </p:spTree>
    <p:extLst>
      <p:ext uri="{BB962C8B-B14F-4D97-AF65-F5344CB8AC3E}">
        <p14:creationId xmlns:p14="http://schemas.microsoft.com/office/powerpoint/2010/main" val="3445556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Solution: </a:t>
            </a:r>
            <a:r>
              <a:rPr lang="en-US" altLang="zh-CN" dirty="0" smtClean="0"/>
              <a:t>spectrum transition</a:t>
            </a:r>
            <a:endParaRPr lang="zh-CN" altLang="en-US" dirty="0"/>
          </a:p>
        </p:txBody>
      </p:sp>
      <p:sp>
        <p:nvSpPr>
          <p:cNvPr id="3" name="内容占位符 2"/>
          <p:cNvSpPr>
            <a:spLocks noGrp="1"/>
          </p:cNvSpPr>
          <p:nvPr>
            <p:ph idx="1"/>
          </p:nvPr>
        </p:nvSpPr>
        <p:spPr>
          <a:xfrm>
            <a:off x="430064" y="1700808"/>
            <a:ext cx="5222056" cy="648072"/>
          </a:xfrm>
        </p:spPr>
        <p:txBody>
          <a:bodyPr/>
          <a:lstStyle/>
          <a:p>
            <a:r>
              <a:rPr lang="en-US" altLang="zh-CN" dirty="0" smtClean="0"/>
              <a:t>Two key steps of the solution</a:t>
            </a:r>
          </a:p>
          <a:p>
            <a:pPr lvl="1"/>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May 2016</a:t>
            </a:r>
            <a:endParaRPr lang="en-GB" dirty="0"/>
          </a:p>
        </p:txBody>
      </p:sp>
      <p:sp>
        <p:nvSpPr>
          <p:cNvPr id="13" name="TextBox 12"/>
          <p:cNvSpPr txBox="1"/>
          <p:nvPr/>
        </p:nvSpPr>
        <p:spPr>
          <a:xfrm>
            <a:off x="4743235" y="1844824"/>
            <a:ext cx="4264074" cy="830997"/>
          </a:xfrm>
          <a:prstGeom prst="rect">
            <a:avLst/>
          </a:prstGeom>
          <a:noFill/>
        </p:spPr>
        <p:txBody>
          <a:bodyPr wrap="square" rtlCol="0">
            <a:spAutoFit/>
          </a:bodyPr>
          <a:lstStyle/>
          <a:p>
            <a:pPr marL="0" lvl="1"/>
            <a:r>
              <a:rPr lang="en-US" altLang="zh-CN" sz="1200" dirty="0" smtClean="0"/>
              <a:t>Step 1. Guarantee that after the channel exchange, the newly aggregated interference is also kept below the threshold for any high priority GCO operating on the exchanged channel</a:t>
            </a:r>
            <a:endParaRPr lang="en-US" altLang="zh-CN" sz="1200" dirty="0"/>
          </a:p>
          <a:p>
            <a:endParaRPr lang="en-US" altLang="zh-CN" sz="1200" dirty="0" smtClean="0"/>
          </a:p>
        </p:txBody>
      </p:sp>
      <p:sp>
        <p:nvSpPr>
          <p:cNvPr id="15" name="TextBox 14"/>
          <p:cNvSpPr txBox="1"/>
          <p:nvPr/>
        </p:nvSpPr>
        <p:spPr>
          <a:xfrm>
            <a:off x="4716016" y="5157192"/>
            <a:ext cx="3888432" cy="646331"/>
          </a:xfrm>
          <a:prstGeom prst="rect">
            <a:avLst/>
          </a:prstGeom>
          <a:noFill/>
        </p:spPr>
        <p:txBody>
          <a:bodyPr wrap="square" rtlCol="0">
            <a:spAutoFit/>
          </a:bodyPr>
          <a:lstStyle/>
          <a:p>
            <a:r>
              <a:rPr lang="en-US" altLang="zh-CN" sz="1200" dirty="0" smtClean="0"/>
              <a:t>Step 2.  Find </a:t>
            </a:r>
            <a:r>
              <a:rPr lang="en-US" altLang="zh-CN" sz="1200" dirty="0"/>
              <a:t>the minimum number of channel exchange (reconfiguration</a:t>
            </a:r>
            <a:r>
              <a:rPr lang="en-US" altLang="zh-CN" sz="1200" dirty="0" smtClean="0"/>
              <a:t>) from the GCO releasing channel to the GCO requiring channel</a:t>
            </a:r>
          </a:p>
        </p:txBody>
      </p:sp>
      <p:pic>
        <p:nvPicPr>
          <p:cNvPr id="307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5949280"/>
            <a:ext cx="3829050"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1176408" y="5857527"/>
            <a:ext cx="2016224" cy="307777"/>
          </a:xfrm>
          <a:prstGeom prst="rect">
            <a:avLst/>
          </a:prstGeom>
          <a:noFill/>
        </p:spPr>
        <p:txBody>
          <a:bodyPr wrap="square" rtlCol="0">
            <a:spAutoFit/>
          </a:bodyPr>
          <a:lstStyle/>
          <a:p>
            <a:r>
              <a:rPr lang="en-US" altLang="zh-CN" sz="1400" dirty="0" smtClean="0"/>
              <a:t>Fig 2. Example Solution</a:t>
            </a:r>
            <a:endParaRPr lang="zh-CN" altLang="en-US" sz="1400" dirty="0"/>
          </a:p>
        </p:txBody>
      </p:sp>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3292" y="2490847"/>
            <a:ext cx="3787140" cy="22869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2454410"/>
            <a:ext cx="3891915" cy="33547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7453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Flowchart</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May 2016</a:t>
            </a:r>
            <a:endParaRPr lang="en-GB"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5482" y="1517131"/>
            <a:ext cx="3714750" cy="4867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8910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chemeClr val="tx1"/>
                </a:solidFill>
              </a:rPr>
              <a:t>Objective of simulation</a:t>
            </a:r>
            <a:endParaRPr kumimoji="1" lang="ja-JP" altLang="en-US" dirty="0">
              <a:solidFill>
                <a:schemeClr val="tx1"/>
              </a:solidFill>
            </a:endParaRPr>
          </a:p>
        </p:txBody>
      </p:sp>
      <p:sp>
        <p:nvSpPr>
          <p:cNvPr id="3" name="コンテンツ プレースホルダー 2"/>
          <p:cNvSpPr>
            <a:spLocks noGrp="1"/>
          </p:cNvSpPr>
          <p:nvPr>
            <p:ph idx="1"/>
          </p:nvPr>
        </p:nvSpPr>
        <p:spPr>
          <a:xfrm>
            <a:off x="589057" y="1955593"/>
            <a:ext cx="7943384" cy="4113213"/>
          </a:xfrm>
        </p:spPr>
        <p:txBody>
          <a:bodyPr/>
          <a:lstStyle/>
          <a:p>
            <a:r>
              <a:rPr lang="en-SG" sz="2600" b="0" dirty="0" smtClean="0">
                <a:solidFill>
                  <a:schemeClr val="tx1"/>
                </a:solidFill>
              </a:rPr>
              <a:t>To demonstrate that the spectrum transition scheme can be used for resource reassignment with very low reconfiguration complexity</a:t>
            </a:r>
          </a:p>
          <a:p>
            <a:pPr>
              <a:buNone/>
            </a:pPr>
            <a:endParaRPr kumimoji="1" lang="en-US" altLang="ja-JP" sz="2600" b="0" dirty="0"/>
          </a:p>
          <a:p>
            <a:endParaRPr kumimoji="1" lang="en-US" altLang="ja-JP" sz="2600" b="0"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smtClean="0"/>
              <a:t>Chen SUN, Sony</a:t>
            </a:r>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May 2016</a:t>
            </a:r>
            <a:endParaRPr lang="en-GB" altLang="ja-JP" dirty="0"/>
          </a:p>
        </p:txBody>
      </p:sp>
    </p:spTree>
    <p:extLst>
      <p:ext uri="{BB962C8B-B14F-4D97-AF65-F5344CB8AC3E}">
        <p14:creationId xmlns:p14="http://schemas.microsoft.com/office/powerpoint/2010/main" val="3894585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4532" y="482184"/>
            <a:ext cx="7770814" cy="1065213"/>
          </a:xfrm>
        </p:spPr>
        <p:txBody>
          <a:bodyPr/>
          <a:lstStyle/>
          <a:p>
            <a:r>
              <a:rPr kumimoji="1" lang="en-US" altLang="ja-JP" dirty="0" smtClean="0">
                <a:solidFill>
                  <a:schemeClr val="tx1"/>
                </a:solidFill>
              </a:rPr>
              <a:t>Simulation scenario and parameters</a:t>
            </a:r>
            <a:endParaRPr kumimoji="1" lang="ja-JP" altLang="en-US" dirty="0">
              <a:solidFill>
                <a:schemeClr val="tx1"/>
              </a:solidFill>
            </a:endParaRPr>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smtClean="0"/>
              <a:t>Chen SUN, Sony</a:t>
            </a:r>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May 2016</a:t>
            </a:r>
            <a:endParaRPr lang="en-GB" altLang="ja-JP" dirty="0"/>
          </a:p>
        </p:txBody>
      </p:sp>
      <mc:AlternateContent xmlns:mc="http://schemas.openxmlformats.org/markup-compatibility/2006" xmlns:a14="http://schemas.microsoft.com/office/drawing/2010/main">
        <mc:Choice Requires="a14">
          <p:graphicFrame>
            <p:nvGraphicFramePr>
              <p:cNvPr id="8" name="表格 7"/>
              <p:cNvGraphicFramePr>
                <a:graphicFrameLocks noGrp="1"/>
              </p:cNvGraphicFramePr>
              <p:nvPr>
                <p:extLst>
                  <p:ext uri="{D42A27DB-BD31-4B8C-83A1-F6EECF244321}">
                    <p14:modId xmlns:p14="http://schemas.microsoft.com/office/powerpoint/2010/main" val="2946728003"/>
                  </p:ext>
                </p:extLst>
              </p:nvPr>
            </p:nvGraphicFramePr>
            <p:xfrm>
              <a:off x="1043608" y="1556792"/>
              <a:ext cx="7200801" cy="2537828"/>
            </p:xfrm>
            <a:graphic>
              <a:graphicData uri="http://schemas.openxmlformats.org/drawingml/2006/table">
                <a:tbl>
                  <a:tblPr/>
                  <a:tblGrid>
                    <a:gridCol w="2325259"/>
                    <a:gridCol w="4875542"/>
                  </a:tblGrid>
                  <a:tr h="276196">
                    <a:tc>
                      <a:txBody>
                        <a:bodyPr/>
                        <a:lstStyle/>
                        <a:p>
                          <a:pPr algn="ctr">
                            <a:spcAft>
                              <a:spcPts val="0"/>
                            </a:spcAft>
                          </a:pPr>
                          <a:r>
                            <a:rPr lang="en-US" altLang="zh-CN" sz="1200" b="1" kern="100" dirty="0" smtClean="0">
                              <a:latin typeface="Times New Roman"/>
                              <a:ea typeface="宋体"/>
                              <a:cs typeface="Times New Roman"/>
                            </a:rPr>
                            <a:t>System</a:t>
                          </a:r>
                          <a:r>
                            <a:rPr lang="en-US" altLang="zh-CN" sz="1200" b="1" kern="100" baseline="0" dirty="0" smtClean="0">
                              <a:latin typeface="Times New Roman"/>
                              <a:ea typeface="宋体"/>
                              <a:cs typeface="Times New Roman"/>
                            </a:rPr>
                            <a:t> Setting</a:t>
                          </a:r>
                          <a:endParaRPr lang="zh-CN" sz="1200" b="1" kern="100" dirty="0">
                            <a:latin typeface="Times New Roman"/>
                            <a:ea typeface="宋体"/>
                            <a:cs typeface="Times New Roman"/>
                          </a:endParaRPr>
                        </a:p>
                      </a:txBody>
                      <a:tcPr marL="64294" marR="642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200" b="1" kern="100" dirty="0" smtClean="0">
                              <a:latin typeface="+mn-lt"/>
                              <a:ea typeface="宋体"/>
                              <a:cs typeface="Times New Roman"/>
                            </a:rPr>
                            <a:t>Value</a:t>
                          </a:r>
                          <a:endParaRPr lang="zh-CN" altLang="zh-CN" sz="1200" b="1" kern="100" dirty="0" smtClean="0">
                            <a:latin typeface="+mn-lt"/>
                            <a:ea typeface="宋体"/>
                            <a:cs typeface="Times New Roman"/>
                          </a:endParaRPr>
                        </a:p>
                      </a:txBody>
                      <a:tcPr marL="64294" marR="642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517">
                    <a:tc>
                      <a:txBody>
                        <a:bodyPr/>
                        <a:lstStyle/>
                        <a:p>
                          <a:pPr algn="l">
                            <a:spcAft>
                              <a:spcPts val="0"/>
                            </a:spcAft>
                          </a:pPr>
                          <a:r>
                            <a:rPr lang="en-US" altLang="zh-CN" sz="1200" kern="100" dirty="0" smtClean="0">
                              <a:solidFill>
                                <a:schemeClr val="tx1"/>
                              </a:solidFill>
                              <a:latin typeface="Times New Roman"/>
                              <a:ea typeface="宋体"/>
                              <a:cs typeface="Times New Roman"/>
                            </a:rPr>
                            <a:t>High</a:t>
                          </a:r>
                          <a:r>
                            <a:rPr lang="en-US" altLang="zh-CN" sz="1200" kern="100" baseline="0" dirty="0" smtClean="0">
                              <a:solidFill>
                                <a:schemeClr val="tx1"/>
                              </a:solidFill>
                              <a:latin typeface="Times New Roman"/>
                              <a:ea typeface="宋体"/>
                              <a:cs typeface="Times New Roman"/>
                            </a:rPr>
                            <a:t> Priority GCO (</a:t>
                          </a:r>
                          <a14:m>
                            <m:oMath xmlns:m="http://schemas.openxmlformats.org/officeDocument/2006/math">
                              <m:sSub>
                                <m:sSubPr>
                                  <m:ctrlPr>
                                    <a:rPr lang="en-US" altLang="zh-CN" sz="1200" i="1" kern="100" baseline="0" dirty="0" smtClean="0">
                                      <a:solidFill>
                                        <a:schemeClr val="tx1"/>
                                      </a:solidFill>
                                      <a:latin typeface="Cambria Math"/>
                                      <a:ea typeface="宋体"/>
                                      <a:cs typeface="Times New Roman"/>
                                    </a:rPr>
                                  </m:ctrlPr>
                                </m:sSubPr>
                                <m:e>
                                  <m:r>
                                    <a:rPr lang="en-US" altLang="zh-CN" sz="1200" b="0" i="1" kern="100" baseline="0" dirty="0" smtClean="0">
                                      <a:solidFill>
                                        <a:schemeClr val="tx1"/>
                                      </a:solidFill>
                                      <a:latin typeface="Cambria Math"/>
                                      <a:ea typeface="宋体"/>
                                      <a:cs typeface="Times New Roman"/>
                                    </a:rPr>
                                    <m:t>𝐺𝐶𝑂</m:t>
                                  </m:r>
                                </m:e>
                                <m:sub>
                                  <m:r>
                                    <a:rPr lang="en-US" altLang="zh-CN" sz="1200" b="0" i="1" kern="100" baseline="0" dirty="0" smtClean="0">
                                      <a:solidFill>
                                        <a:schemeClr val="tx1"/>
                                      </a:solidFill>
                                      <a:latin typeface="Cambria Math"/>
                                      <a:ea typeface="宋体"/>
                                      <a:cs typeface="Times New Roman"/>
                                    </a:rPr>
                                    <m:t>h𝑝</m:t>
                                  </m:r>
                                </m:sub>
                              </m:sSub>
                            </m:oMath>
                          </a14:m>
                          <a:r>
                            <a:rPr lang="en-US" altLang="zh-CN" sz="1200" kern="100" baseline="0" dirty="0" smtClean="0">
                              <a:solidFill>
                                <a:schemeClr val="tx1"/>
                              </a:solidFill>
                              <a:latin typeface="Times New Roman"/>
                              <a:ea typeface="宋体"/>
                              <a:cs typeface="Times New Roman"/>
                            </a:rPr>
                            <a:t>)</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24" rtl="0" eaLnBrk="1" fontAlgn="auto" latinLnBrk="0" hangingPunct="1">
                            <a:lnSpc>
                              <a:spcPct val="100000"/>
                            </a:lnSpc>
                            <a:spcBef>
                              <a:spcPts val="0"/>
                            </a:spcBef>
                            <a:spcAft>
                              <a:spcPts val="0"/>
                            </a:spcAft>
                            <a:buClrTx/>
                            <a:buSzTx/>
                            <a:buFontTx/>
                            <a:buNone/>
                            <a:tabLst/>
                            <a:defRPr/>
                          </a:pPr>
                          <a:r>
                            <a:rPr lang="en-US" altLang="zh-CN" sz="1200" kern="100" dirty="0" smtClean="0">
                              <a:solidFill>
                                <a:schemeClr val="tx1"/>
                              </a:solidFill>
                              <a:latin typeface="+mn-lt"/>
                              <a:ea typeface="宋体"/>
                              <a:cs typeface="Times New Roman"/>
                            </a:rPr>
                            <a:t>Uniformly</a:t>
                          </a:r>
                          <a:r>
                            <a:rPr lang="en-US" altLang="zh-CN" sz="1200" kern="100" baseline="0" dirty="0" smtClean="0">
                              <a:solidFill>
                                <a:schemeClr val="tx1"/>
                              </a:solidFill>
                              <a:latin typeface="+mn-lt"/>
                              <a:ea typeface="宋体"/>
                              <a:cs typeface="Times New Roman"/>
                            </a:rPr>
                            <a:t> distributed in the circle where the radius </a:t>
                          </a:r>
                          <a14:m>
                            <m:oMath xmlns:m="http://schemas.openxmlformats.org/officeDocument/2006/math">
                              <m:sSub>
                                <m:sSubPr>
                                  <m:ctrlPr>
                                    <a:rPr lang="en-US" altLang="zh-CN" sz="1200" i="1" kern="100" baseline="0" smtClean="0">
                                      <a:solidFill>
                                        <a:schemeClr val="tx1"/>
                                      </a:solidFill>
                                      <a:latin typeface="Cambria Math"/>
                                      <a:ea typeface="宋体"/>
                                      <a:cs typeface="Times New Roman"/>
                                    </a:rPr>
                                  </m:ctrlPr>
                                </m:sSubPr>
                                <m:e>
                                  <m:r>
                                    <a:rPr lang="en-US" altLang="zh-CN" sz="1200" b="0" i="1" kern="100" baseline="0" smtClean="0">
                                      <a:solidFill>
                                        <a:schemeClr val="tx1"/>
                                      </a:solidFill>
                                      <a:latin typeface="Cambria Math"/>
                                      <a:ea typeface="宋体"/>
                                      <a:cs typeface="Times New Roman"/>
                                    </a:rPr>
                                    <m:t>𝑅</m:t>
                                  </m:r>
                                </m:e>
                                <m:sub>
                                  <m:r>
                                    <a:rPr lang="en-US" altLang="zh-CN" sz="1200" i="1" kern="100" baseline="0" dirty="0" smtClean="0">
                                      <a:solidFill>
                                        <a:schemeClr val="tx1"/>
                                      </a:solidFill>
                                      <a:latin typeface="Cambria Math"/>
                                      <a:ea typeface="宋体"/>
                                      <a:cs typeface="Times New Roman"/>
                                    </a:rPr>
                                    <m:t>h</m:t>
                                  </m:r>
                                  <m:r>
                                    <a:rPr lang="en-US" altLang="zh-CN" sz="1200" b="0" i="1" kern="100" baseline="0" dirty="0" smtClean="0">
                                      <a:solidFill>
                                        <a:schemeClr val="tx1"/>
                                      </a:solidFill>
                                      <a:latin typeface="Cambria Math"/>
                                      <a:ea typeface="宋体"/>
                                      <a:cs typeface="Times New Roman"/>
                                    </a:rPr>
                                    <m:t>𝑝</m:t>
                                  </m:r>
                                </m:sub>
                              </m:sSub>
                              <m:r>
                                <a:rPr lang="en-US" altLang="zh-CN" sz="1200" b="0" i="1" kern="100" baseline="0" dirty="0" smtClean="0">
                                  <a:solidFill>
                                    <a:schemeClr val="tx1"/>
                                  </a:solidFill>
                                  <a:latin typeface="Cambria Math"/>
                                  <a:ea typeface="宋体"/>
                                  <a:cs typeface="Times New Roman"/>
                                </a:rPr>
                                <m:t>=10</m:t>
                              </m:r>
                              <m:r>
                                <a:rPr lang="en-US" altLang="zh-CN" sz="1200" b="0" i="1" kern="100" baseline="0" dirty="0" smtClean="0">
                                  <a:solidFill>
                                    <a:schemeClr val="tx1"/>
                                  </a:solidFill>
                                  <a:latin typeface="Cambria Math"/>
                                  <a:ea typeface="宋体"/>
                                  <a:cs typeface="Times New Roman"/>
                                </a:rPr>
                                <m:t>𝑘𝑚</m:t>
                              </m:r>
                            </m:oMath>
                          </a14:m>
                          <a:r>
                            <a:rPr lang="en-US" altLang="zh-CN" sz="1200" kern="100" dirty="0" smtClean="0">
                              <a:solidFill>
                                <a:schemeClr val="tx1"/>
                              </a:solidFill>
                              <a:latin typeface="+mn-lt"/>
                              <a:ea typeface="宋体"/>
                              <a:cs typeface="Times New Roman"/>
                            </a:rPr>
                            <a:t>.</a:t>
                          </a:r>
                          <a:endParaRPr lang="zh-CN" altLang="ja-JP" sz="1200" kern="100" dirty="0">
                            <a:solidFill>
                              <a:schemeClr val="tx1"/>
                            </a:solidFill>
                            <a:latin typeface="+mn-lt"/>
                            <a:ea typeface="宋体"/>
                            <a:cs typeface="Times New Roman"/>
                          </a:endParaRPr>
                        </a:p>
                        <a:p>
                          <a:pPr algn="l">
                            <a:spcAft>
                              <a:spcPts val="0"/>
                            </a:spcAft>
                          </a:pPr>
                          <a14:m>
                            <m:oMath xmlns:m="http://schemas.openxmlformats.org/officeDocument/2006/math">
                              <m:sSub>
                                <m:sSubPr>
                                  <m:ctrlPr>
                                    <a:rPr lang="en-US" altLang="zh-CN" sz="1200" i="1" kern="100" baseline="0" smtClean="0">
                                      <a:solidFill>
                                        <a:schemeClr val="tx1"/>
                                      </a:solidFill>
                                      <a:latin typeface="Cambria Math"/>
                                      <a:ea typeface="宋体"/>
                                      <a:cs typeface="Times New Roman"/>
                                    </a:rPr>
                                  </m:ctrlPr>
                                </m:sSubPr>
                                <m:e>
                                  <m:r>
                                    <a:rPr lang="en-US" altLang="zh-CN" sz="1200" b="0" i="1" kern="100" baseline="0" smtClean="0">
                                      <a:solidFill>
                                        <a:schemeClr val="tx1"/>
                                      </a:solidFill>
                                      <a:latin typeface="Cambria Math"/>
                                      <a:ea typeface="宋体"/>
                                      <a:cs typeface="Times New Roman"/>
                                    </a:rPr>
                                    <m:t>𝑁𝑈𝑀</m:t>
                                  </m:r>
                                </m:e>
                                <m:sub>
                                  <m:sSub>
                                    <m:sSubPr>
                                      <m:ctrlPr>
                                        <a:rPr lang="en-US" altLang="zh-CN" sz="1200" i="1" kern="100" baseline="0" dirty="0" smtClean="0">
                                          <a:solidFill>
                                            <a:schemeClr val="tx1"/>
                                          </a:solidFill>
                                          <a:latin typeface="Cambria Math"/>
                                          <a:ea typeface="宋体"/>
                                          <a:cs typeface="Times New Roman"/>
                                        </a:rPr>
                                      </m:ctrlPr>
                                    </m:sSubPr>
                                    <m:e>
                                      <m:r>
                                        <a:rPr lang="en-US" altLang="zh-CN" sz="1200" b="0" i="1" kern="100" baseline="0" dirty="0" smtClean="0">
                                          <a:solidFill>
                                            <a:schemeClr val="tx1"/>
                                          </a:solidFill>
                                          <a:latin typeface="Cambria Math"/>
                                          <a:ea typeface="宋体"/>
                                          <a:cs typeface="Times New Roman"/>
                                        </a:rPr>
                                        <m:t>𝐺𝐶𝑂</m:t>
                                      </m:r>
                                    </m:e>
                                    <m:sub>
                                      <m:r>
                                        <a:rPr lang="en-US" altLang="zh-CN" sz="1200" b="0" i="1" kern="100" baseline="0" dirty="0" smtClean="0">
                                          <a:solidFill>
                                            <a:schemeClr val="tx1"/>
                                          </a:solidFill>
                                          <a:latin typeface="Cambria Math"/>
                                          <a:ea typeface="宋体"/>
                                          <a:cs typeface="Times New Roman"/>
                                        </a:rPr>
                                        <m:t>h𝑝</m:t>
                                      </m:r>
                                    </m:sub>
                                  </m:sSub>
                                </m:sub>
                              </m:sSub>
                            </m:oMath>
                          </a14:m>
                          <a:r>
                            <a:rPr lang="en-US" sz="1200" kern="100" dirty="0" smtClean="0">
                              <a:solidFill>
                                <a:schemeClr val="tx1"/>
                              </a:solidFill>
                              <a:latin typeface="Times New Roman"/>
                              <a:ea typeface="宋体"/>
                              <a:cs typeface="Times New Roman"/>
                            </a:rPr>
                            <a:t>=20.</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154">
                    <a:tc>
                      <a:txBody>
                        <a:bodyPr/>
                        <a:lstStyle/>
                        <a:p>
                          <a:pPr algn="l">
                            <a:spcAft>
                              <a:spcPts val="0"/>
                            </a:spcAft>
                          </a:pPr>
                          <a:r>
                            <a:rPr lang="en-US" altLang="zh-CN" sz="1200" kern="100" dirty="0" smtClean="0">
                              <a:solidFill>
                                <a:schemeClr val="tx1"/>
                              </a:solidFill>
                              <a:latin typeface="+mn-lt"/>
                              <a:ea typeface="宋体"/>
                              <a:cs typeface="Times New Roman"/>
                            </a:rPr>
                            <a:t>Low</a:t>
                          </a:r>
                          <a:r>
                            <a:rPr lang="en-US" altLang="zh-CN" sz="1200" kern="100" baseline="0" dirty="0" smtClean="0">
                              <a:solidFill>
                                <a:schemeClr val="tx1"/>
                              </a:solidFill>
                              <a:latin typeface="+mn-lt"/>
                              <a:ea typeface="宋体"/>
                              <a:cs typeface="Times New Roman"/>
                            </a:rPr>
                            <a:t> Priority GCO (</a:t>
                          </a:r>
                          <a14:m>
                            <m:oMath xmlns:m="http://schemas.openxmlformats.org/officeDocument/2006/math">
                              <m:sSub>
                                <m:sSubPr>
                                  <m:ctrlPr>
                                    <a:rPr lang="en-US" altLang="zh-CN" sz="1200" i="1" kern="100" baseline="0" dirty="0" smtClean="0">
                                      <a:solidFill>
                                        <a:schemeClr val="tx1"/>
                                      </a:solidFill>
                                      <a:latin typeface="Cambria Math"/>
                                      <a:ea typeface="宋体"/>
                                      <a:cs typeface="Times New Roman"/>
                                    </a:rPr>
                                  </m:ctrlPr>
                                </m:sSubPr>
                                <m:e>
                                  <m:r>
                                    <a:rPr lang="en-US" altLang="zh-CN" sz="1200" b="0" i="1" kern="100" baseline="0" dirty="0" smtClean="0">
                                      <a:solidFill>
                                        <a:schemeClr val="tx1"/>
                                      </a:solidFill>
                                      <a:latin typeface="Cambria Math"/>
                                      <a:ea typeface="宋体"/>
                                      <a:cs typeface="Times New Roman"/>
                                    </a:rPr>
                                    <m:t>𝐺𝐶𝑂</m:t>
                                  </m:r>
                                </m:e>
                                <m:sub>
                                  <m:r>
                                    <a:rPr lang="en-US" altLang="zh-CN" sz="1200" b="0" i="1" kern="100" baseline="0" dirty="0" smtClean="0">
                                      <a:solidFill>
                                        <a:schemeClr val="tx1"/>
                                      </a:solidFill>
                                      <a:latin typeface="Cambria Math"/>
                                      <a:ea typeface="宋体"/>
                                      <a:cs typeface="Times New Roman"/>
                                    </a:rPr>
                                    <m:t>𝑙𝑝</m:t>
                                  </m:r>
                                </m:sub>
                              </m:sSub>
                            </m:oMath>
                          </a14:m>
                          <a:r>
                            <a:rPr lang="en-US" altLang="zh-CN" sz="1200" kern="100" baseline="0" dirty="0" smtClean="0">
                              <a:solidFill>
                                <a:schemeClr val="tx1"/>
                              </a:solidFill>
                              <a:latin typeface="+mn-lt"/>
                              <a:ea typeface="宋体"/>
                              <a:cs typeface="Times New Roman"/>
                            </a:rPr>
                            <a:t>)</a:t>
                          </a:r>
                          <a:endParaRPr lang="zh-CN" altLang="zh-CN" sz="1200" kern="100" dirty="0">
                            <a:solidFill>
                              <a:schemeClr val="tx1"/>
                            </a:solidFill>
                            <a:latin typeface="+mn-lt"/>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24" rtl="0" eaLnBrk="1" fontAlgn="auto" latinLnBrk="0" hangingPunct="1">
                            <a:lnSpc>
                              <a:spcPct val="100000"/>
                            </a:lnSpc>
                            <a:spcBef>
                              <a:spcPts val="0"/>
                            </a:spcBef>
                            <a:spcAft>
                              <a:spcPts val="0"/>
                            </a:spcAft>
                            <a:buClrTx/>
                            <a:buSzTx/>
                            <a:buFontTx/>
                            <a:buNone/>
                            <a:tabLst/>
                            <a:defRPr/>
                          </a:pPr>
                          <a:r>
                            <a:rPr lang="en-US" altLang="zh-CN" sz="1200" kern="100" dirty="0" smtClean="0">
                              <a:solidFill>
                                <a:schemeClr val="tx1"/>
                              </a:solidFill>
                              <a:latin typeface="+mn-lt"/>
                              <a:ea typeface="宋体"/>
                              <a:cs typeface="Times New Roman"/>
                            </a:rPr>
                            <a:t>Uniformly</a:t>
                          </a:r>
                          <a:r>
                            <a:rPr lang="en-US" altLang="zh-CN" sz="1200" kern="100" baseline="0" dirty="0" smtClean="0">
                              <a:solidFill>
                                <a:schemeClr val="tx1"/>
                              </a:solidFill>
                              <a:latin typeface="+mn-lt"/>
                              <a:ea typeface="宋体"/>
                              <a:cs typeface="Times New Roman"/>
                            </a:rPr>
                            <a:t> distributed in the circle where the radius </a:t>
                          </a:r>
                          <a14:m>
                            <m:oMath xmlns:m="http://schemas.openxmlformats.org/officeDocument/2006/math">
                              <m:sSub>
                                <m:sSubPr>
                                  <m:ctrlPr>
                                    <a:rPr lang="en-US" altLang="zh-CN" sz="1200" i="1" kern="100" baseline="0" smtClean="0">
                                      <a:solidFill>
                                        <a:schemeClr val="tx1"/>
                                      </a:solidFill>
                                      <a:latin typeface="Cambria Math"/>
                                      <a:ea typeface="宋体"/>
                                      <a:cs typeface="Times New Roman"/>
                                    </a:rPr>
                                  </m:ctrlPr>
                                </m:sSubPr>
                                <m:e>
                                  <m:r>
                                    <a:rPr lang="en-US" altLang="zh-CN" sz="1200" b="0" i="1" kern="100" baseline="0" smtClean="0">
                                      <a:solidFill>
                                        <a:schemeClr val="tx1"/>
                                      </a:solidFill>
                                      <a:latin typeface="Cambria Math"/>
                                      <a:ea typeface="宋体"/>
                                      <a:cs typeface="Times New Roman"/>
                                    </a:rPr>
                                    <m:t>𝑅</m:t>
                                  </m:r>
                                </m:e>
                                <m:sub>
                                  <m:r>
                                    <a:rPr lang="en-US" altLang="zh-CN" sz="1200" b="0" i="1" kern="100" baseline="0" smtClean="0">
                                      <a:solidFill>
                                        <a:schemeClr val="tx1"/>
                                      </a:solidFill>
                                      <a:latin typeface="Cambria Math"/>
                                      <a:ea typeface="宋体"/>
                                      <a:cs typeface="Times New Roman"/>
                                    </a:rPr>
                                    <m:t>𝑙</m:t>
                                  </m:r>
                                  <m:r>
                                    <a:rPr lang="en-US" altLang="zh-CN" sz="1200" b="0" i="1" kern="100" baseline="0" dirty="0" smtClean="0">
                                      <a:solidFill>
                                        <a:schemeClr val="tx1"/>
                                      </a:solidFill>
                                      <a:latin typeface="Cambria Math"/>
                                      <a:ea typeface="宋体"/>
                                      <a:cs typeface="Times New Roman"/>
                                    </a:rPr>
                                    <m:t>𝑝</m:t>
                                  </m:r>
                                </m:sub>
                              </m:sSub>
                              <m:r>
                                <a:rPr lang="en-US" altLang="zh-CN" sz="1200" b="0" i="1" kern="100" baseline="0" dirty="0" smtClean="0">
                                  <a:solidFill>
                                    <a:schemeClr val="tx1"/>
                                  </a:solidFill>
                                  <a:latin typeface="Cambria Math"/>
                                  <a:ea typeface="宋体"/>
                                  <a:cs typeface="Times New Roman"/>
                                </a:rPr>
                                <m:t>=10</m:t>
                              </m:r>
                              <m:r>
                                <a:rPr lang="en-US" altLang="zh-CN" sz="1200" b="0" i="1" kern="100" baseline="0" dirty="0" smtClean="0">
                                  <a:solidFill>
                                    <a:schemeClr val="tx1"/>
                                  </a:solidFill>
                                  <a:latin typeface="Cambria Math"/>
                                  <a:ea typeface="宋体"/>
                                  <a:cs typeface="Times New Roman"/>
                                </a:rPr>
                                <m:t>𝑘𝑚</m:t>
                              </m:r>
                            </m:oMath>
                          </a14:m>
                          <a:r>
                            <a:rPr lang="en-US" altLang="zh-CN" sz="1200" kern="100" dirty="0" smtClean="0">
                              <a:solidFill>
                                <a:schemeClr val="tx1"/>
                              </a:solidFill>
                              <a:latin typeface="+mn-lt"/>
                              <a:ea typeface="宋体"/>
                              <a:cs typeface="Times New Roman"/>
                            </a:rPr>
                            <a:t>.</a:t>
                          </a:r>
                          <a:endParaRPr lang="zh-CN" altLang="zh-CN" sz="1200" kern="100" dirty="0">
                            <a:solidFill>
                              <a:schemeClr val="tx1"/>
                            </a:solidFill>
                            <a:latin typeface="+mn-lt"/>
                            <a:ea typeface="宋体"/>
                            <a:cs typeface="Times New Roman"/>
                          </a:endParaRPr>
                        </a:p>
                        <a:p>
                          <a:pPr marL="0" marR="0" indent="0" algn="l" defTabSz="914424" rtl="0" eaLnBrk="1" fontAlgn="auto" latinLnBrk="0" hangingPunct="1">
                            <a:lnSpc>
                              <a:spcPct val="100000"/>
                            </a:lnSpc>
                            <a:spcBef>
                              <a:spcPts val="0"/>
                            </a:spcBef>
                            <a:spcAft>
                              <a:spcPts val="0"/>
                            </a:spcAft>
                            <a:buClrTx/>
                            <a:buSzTx/>
                            <a:buFontTx/>
                            <a:buNone/>
                            <a:tabLst/>
                            <a:defRPr/>
                          </a:pPr>
                          <a14:m>
                            <m:oMath xmlns:m="http://schemas.openxmlformats.org/officeDocument/2006/math">
                              <m:sSub>
                                <m:sSubPr>
                                  <m:ctrlPr>
                                    <a:rPr lang="en-US" altLang="zh-CN" sz="1200" i="1" kern="100" baseline="0" smtClean="0">
                                      <a:solidFill>
                                        <a:schemeClr val="tx1"/>
                                      </a:solidFill>
                                      <a:latin typeface="Cambria Math"/>
                                      <a:ea typeface="宋体"/>
                                      <a:cs typeface="Times New Roman"/>
                                    </a:rPr>
                                  </m:ctrlPr>
                                </m:sSubPr>
                                <m:e>
                                  <m:r>
                                    <a:rPr lang="en-US" altLang="zh-CN" sz="1200" b="0" i="1" kern="100" baseline="0" smtClean="0">
                                      <a:solidFill>
                                        <a:schemeClr val="tx1"/>
                                      </a:solidFill>
                                      <a:latin typeface="Cambria Math"/>
                                      <a:ea typeface="宋体"/>
                                      <a:cs typeface="Times New Roman"/>
                                    </a:rPr>
                                    <m:t>𝑁𝑈𝑀</m:t>
                                  </m:r>
                                </m:e>
                                <m:sub>
                                  <m:sSub>
                                    <m:sSubPr>
                                      <m:ctrlPr>
                                        <a:rPr lang="en-US" altLang="zh-CN" sz="1200" i="1" kern="100" baseline="0" dirty="0" smtClean="0">
                                          <a:solidFill>
                                            <a:schemeClr val="tx1"/>
                                          </a:solidFill>
                                          <a:latin typeface="Cambria Math"/>
                                          <a:ea typeface="宋体"/>
                                          <a:cs typeface="Times New Roman"/>
                                        </a:rPr>
                                      </m:ctrlPr>
                                    </m:sSubPr>
                                    <m:e>
                                      <m:r>
                                        <a:rPr lang="en-US" altLang="zh-CN" sz="1200" b="0" i="1" kern="100" baseline="0" dirty="0" smtClean="0">
                                          <a:solidFill>
                                            <a:schemeClr val="tx1"/>
                                          </a:solidFill>
                                          <a:latin typeface="Cambria Math"/>
                                          <a:ea typeface="宋体"/>
                                          <a:cs typeface="Times New Roman"/>
                                        </a:rPr>
                                        <m:t>𝐺𝐶𝑂</m:t>
                                      </m:r>
                                    </m:e>
                                    <m:sub>
                                      <m:r>
                                        <a:rPr lang="en-US" altLang="zh-CN" sz="1200" b="0" i="1" kern="100" baseline="0" dirty="0" smtClean="0">
                                          <a:solidFill>
                                            <a:schemeClr val="tx1"/>
                                          </a:solidFill>
                                          <a:latin typeface="Cambria Math"/>
                                          <a:ea typeface="宋体"/>
                                          <a:cs typeface="Times New Roman"/>
                                        </a:rPr>
                                        <m:t>𝑙𝑝</m:t>
                                      </m:r>
                                    </m:sub>
                                  </m:sSub>
                                </m:sub>
                              </m:sSub>
                            </m:oMath>
                          </a14:m>
                          <a:r>
                            <a:rPr lang="en-US" altLang="zh-CN" sz="1200" kern="100" baseline="0" dirty="0" smtClean="0">
                              <a:solidFill>
                                <a:schemeClr val="tx1"/>
                              </a:solidFill>
                              <a:latin typeface="+mn-lt"/>
                              <a:ea typeface="宋体"/>
                              <a:cs typeface="Times New Roman"/>
                            </a:rPr>
                            <a:t>is set as the maximum number of low-priority GCOs that meets requirement of aggregated interference to High Priority GCO, </a:t>
                          </a:r>
                          <a:endParaRPr lang="zh-CN" altLang="zh-CN" sz="1200" kern="100" dirty="0">
                            <a:solidFill>
                              <a:schemeClr val="tx1"/>
                            </a:solidFill>
                            <a:latin typeface="+mn-lt"/>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517">
                    <a:tc>
                      <a:txBody>
                        <a:bodyPr/>
                        <a:lstStyle/>
                        <a:p>
                          <a:pPr algn="l">
                            <a:spcAft>
                              <a:spcPts val="0"/>
                            </a:spcAft>
                          </a:pPr>
                          <a:r>
                            <a:rPr lang="en-US" altLang="zh-CN" sz="1200" kern="100" dirty="0" smtClean="0">
                              <a:latin typeface="Times New Roman"/>
                              <a:ea typeface="宋体"/>
                              <a:cs typeface="Times New Roman"/>
                            </a:rPr>
                            <a:t>Minimum distance </a:t>
                          </a:r>
                          <a:r>
                            <a:rPr lang="en-US" altLang="zh-CN" sz="1200" kern="100" baseline="0" dirty="0" smtClean="0">
                              <a:latin typeface="Times New Roman"/>
                              <a:ea typeface="宋体"/>
                              <a:cs typeface="Times New Roman"/>
                            </a:rPr>
                            <a:t>b/n two regions</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baseline="0" dirty="0" smtClean="0">
                              <a:latin typeface="+mn-lt"/>
                              <a:ea typeface="宋体"/>
                              <a:cs typeface="Times New Roman"/>
                            </a:rPr>
                            <a:t>0~15 (km)</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517">
                    <a:tc>
                      <a:txBody>
                        <a:bodyPr/>
                        <a:lstStyle/>
                        <a:p>
                          <a:pPr algn="l">
                            <a:spcAft>
                              <a:spcPts val="0"/>
                            </a:spcAft>
                          </a:pPr>
                          <a:r>
                            <a:rPr lang="en-US" altLang="zh-CN" sz="1200" kern="100" dirty="0" smtClean="0">
                              <a:latin typeface="Times New Roman"/>
                              <a:ea typeface="宋体"/>
                              <a:cs typeface="Times New Roman"/>
                            </a:rPr>
                            <a:t>Frequency</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dirty="0" smtClean="0">
                              <a:latin typeface="Times New Roman"/>
                              <a:ea typeface="宋体"/>
                              <a:cs typeface="Times New Roman"/>
                            </a:rPr>
                            <a:t>TV</a:t>
                          </a:r>
                          <a:r>
                            <a:rPr lang="en-US" altLang="zh-CN" sz="1200" kern="100" baseline="0" dirty="0" smtClean="0">
                              <a:latin typeface="Times New Roman"/>
                              <a:ea typeface="宋体"/>
                              <a:cs typeface="Times New Roman"/>
                            </a:rPr>
                            <a:t> band</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64">
                    <a:tc>
                      <a:txBody>
                        <a:bodyPr/>
                        <a:lstStyle/>
                        <a:p>
                          <a:pPr algn="l">
                            <a:spcAft>
                              <a:spcPts val="0"/>
                            </a:spcAft>
                          </a:pPr>
                          <a:r>
                            <a:rPr lang="en-US" altLang="zh-CN" sz="1200" kern="100" dirty="0" smtClean="0">
                              <a:solidFill>
                                <a:schemeClr val="tx1"/>
                              </a:solidFill>
                              <a:latin typeface="Times New Roman"/>
                              <a:ea typeface="宋体"/>
                              <a:cs typeface="Times New Roman"/>
                            </a:rPr>
                            <a:t>Channel Model</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200" dirty="0" smtClean="0">
                              <a:solidFill>
                                <a:schemeClr val="tx1"/>
                              </a:solidFill>
                              <a:effectLst/>
                              <a:latin typeface="+mn-lt"/>
                              <a:ea typeface="+mn-ea"/>
                              <a:cs typeface="+mn-cs"/>
                            </a:rPr>
                            <a:t>Okumara,</a:t>
                          </a:r>
                          <a:r>
                            <a:rPr lang="en-US" altLang="zh-CN" sz="1200" kern="1200" baseline="0" dirty="0" smtClean="0">
                              <a:solidFill>
                                <a:schemeClr val="tx1"/>
                              </a:solidFill>
                              <a:effectLst/>
                              <a:latin typeface="+mn-lt"/>
                              <a:ea typeface="+mn-ea"/>
                              <a:cs typeface="+mn-cs"/>
                            </a:rPr>
                            <a:t> Urban, </a:t>
                          </a:r>
                          <a14:m>
                            <m:oMath xmlns:m="http://schemas.openxmlformats.org/officeDocument/2006/math">
                              <m:r>
                                <a:rPr lang="zh-CN" altLang="en-US" sz="1200" i="1" kern="1200" baseline="0" smtClean="0">
                                  <a:solidFill>
                                    <a:schemeClr val="tx1"/>
                                  </a:solidFill>
                                  <a:effectLst/>
                                  <a:latin typeface="Cambria Math"/>
                                  <a:ea typeface="+mn-ea"/>
                                  <a:cs typeface="+mn-cs"/>
                                </a:rPr>
                                <m:t>𝛼</m:t>
                              </m:r>
                              <m:r>
                                <a:rPr lang="en-US" altLang="zh-CN" sz="1200" b="0" i="1" kern="1200" baseline="0" smtClean="0">
                                  <a:solidFill>
                                    <a:schemeClr val="tx1"/>
                                  </a:solidFill>
                                  <a:effectLst/>
                                  <a:latin typeface="Cambria Math"/>
                                  <a:ea typeface="+mn-ea"/>
                                  <a:cs typeface="+mn-cs"/>
                                </a:rPr>
                                <m:t>=3.52</m:t>
                              </m:r>
                            </m:oMath>
                          </a14:m>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64">
                    <a:tc>
                      <a:txBody>
                        <a:bodyPr/>
                        <a:lstStyle/>
                        <a:p>
                          <a:pPr algn="l">
                            <a:spcAft>
                              <a:spcPts val="0"/>
                            </a:spcAft>
                          </a:pPr>
                          <a:r>
                            <a:rPr lang="en-US" altLang="zh-CN" sz="1200" kern="100" dirty="0" smtClean="0">
                              <a:solidFill>
                                <a:schemeClr val="tx1"/>
                              </a:solidFill>
                              <a:latin typeface="Times New Roman"/>
                              <a:ea typeface="宋体"/>
                              <a:cs typeface="Times New Roman"/>
                            </a:rPr>
                            <a:t>Number</a:t>
                          </a:r>
                          <a:r>
                            <a:rPr lang="en-US" altLang="zh-CN" sz="1200" kern="100" dirty="0" smtClean="0">
                              <a:solidFill>
                                <a:srgbClr val="FF0000"/>
                              </a:solidFill>
                              <a:latin typeface="Times New Roman"/>
                              <a:ea typeface="宋体"/>
                              <a:cs typeface="Times New Roman"/>
                            </a:rPr>
                            <a:t> </a:t>
                          </a:r>
                          <a:r>
                            <a:rPr lang="en-US" altLang="zh-CN" sz="1200" kern="100" dirty="0" smtClean="0">
                              <a:solidFill>
                                <a:schemeClr val="tx1"/>
                              </a:solidFill>
                              <a:latin typeface="Times New Roman"/>
                              <a:ea typeface="宋体"/>
                              <a:cs typeface="Times New Roman"/>
                            </a:rPr>
                            <a:t>of channels</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dirty="0" smtClean="0">
                              <a:latin typeface="Times New Roman"/>
                              <a:ea typeface="宋体"/>
                              <a:cs typeface="Times New Roman"/>
                            </a:rPr>
                            <a:t>10</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64">
                    <a:tc>
                      <a:txBody>
                        <a:bodyPr/>
                        <a:lstStyle/>
                        <a:p>
                          <a:pPr algn="l">
                            <a:spcAft>
                              <a:spcPts val="0"/>
                            </a:spcAft>
                          </a:pPr>
                          <a:r>
                            <a:rPr lang="en-US" altLang="zh-CN" sz="1200" kern="100" dirty="0" smtClean="0">
                              <a:solidFill>
                                <a:schemeClr val="tx1"/>
                              </a:solidFill>
                              <a:latin typeface="Times New Roman"/>
                              <a:ea typeface="宋体"/>
                              <a:cs typeface="Times New Roman"/>
                            </a:rPr>
                            <a:t>Traffic Model</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dirty="0" smtClean="0">
                              <a:latin typeface="Times New Roman"/>
                              <a:ea typeface="宋体"/>
                              <a:cs typeface="Times New Roman"/>
                            </a:rPr>
                            <a:t>Arrive in Poisson Procedure</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8" name="表格 7"/>
              <p:cNvGraphicFramePr>
                <a:graphicFrameLocks noGrp="1"/>
              </p:cNvGraphicFramePr>
              <p:nvPr>
                <p:extLst>
                  <p:ext uri="{D42A27DB-BD31-4B8C-83A1-F6EECF244321}">
                    <p14:modId xmlns:p14="http://schemas.microsoft.com/office/powerpoint/2010/main" val="2946728003"/>
                  </p:ext>
                </p:extLst>
              </p:nvPr>
            </p:nvGraphicFramePr>
            <p:xfrm>
              <a:off x="1043608" y="1556792"/>
              <a:ext cx="7200801" cy="2537828"/>
            </p:xfrm>
            <a:graphic>
              <a:graphicData uri="http://schemas.openxmlformats.org/drawingml/2006/table">
                <a:tbl>
                  <a:tblPr/>
                  <a:tblGrid>
                    <a:gridCol w="2325259"/>
                    <a:gridCol w="4875542"/>
                  </a:tblGrid>
                  <a:tr h="276196">
                    <a:tc>
                      <a:txBody>
                        <a:bodyPr/>
                        <a:lstStyle/>
                        <a:p>
                          <a:pPr algn="ctr">
                            <a:spcAft>
                              <a:spcPts val="0"/>
                            </a:spcAft>
                          </a:pPr>
                          <a:r>
                            <a:rPr lang="en-US" altLang="zh-CN" sz="1200" b="1" kern="100" dirty="0" smtClean="0">
                              <a:latin typeface="Times New Roman"/>
                              <a:ea typeface="宋体"/>
                              <a:cs typeface="Times New Roman"/>
                            </a:rPr>
                            <a:t>System</a:t>
                          </a:r>
                          <a:r>
                            <a:rPr lang="en-US" altLang="zh-CN" sz="1200" b="1" kern="100" baseline="0" dirty="0" smtClean="0">
                              <a:latin typeface="Times New Roman"/>
                              <a:ea typeface="宋体"/>
                              <a:cs typeface="Times New Roman"/>
                            </a:rPr>
                            <a:t> Setting</a:t>
                          </a:r>
                          <a:endParaRPr lang="zh-CN" sz="1200" b="1" kern="100" dirty="0">
                            <a:latin typeface="Times New Roman"/>
                            <a:ea typeface="宋体"/>
                            <a:cs typeface="Times New Roman"/>
                          </a:endParaRPr>
                        </a:p>
                      </a:txBody>
                      <a:tcPr marL="64294" marR="642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200" b="1" kern="100" dirty="0" smtClean="0">
                              <a:latin typeface="+mn-lt"/>
                              <a:ea typeface="宋体"/>
                              <a:cs typeface="Times New Roman"/>
                            </a:rPr>
                            <a:t>Value</a:t>
                          </a:r>
                          <a:endParaRPr lang="zh-CN" altLang="zh-CN" sz="1200" b="1" kern="100" dirty="0" smtClean="0">
                            <a:latin typeface="+mn-lt"/>
                            <a:ea typeface="宋体"/>
                            <a:cs typeface="Times New Roman"/>
                          </a:endParaRPr>
                        </a:p>
                      </a:txBody>
                      <a:tcPr marL="64294" marR="642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163">
                    <a:tc>
                      <a:txBody>
                        <a:bodyPr/>
                        <a:lstStyle/>
                        <a:p>
                          <a:endParaRPr lang="zh-CN"/>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t="-65217" r="-210236" b="-449275"/>
                          </a:stretch>
                        </a:blipFill>
                      </a:tcPr>
                    </a:tc>
                    <a:tc>
                      <a:txBody>
                        <a:bodyPr/>
                        <a:lstStyle/>
                        <a:p>
                          <a:endParaRPr lang="zh-CN"/>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47625" t="-65217" r="-125" b="-449275"/>
                          </a:stretch>
                        </a:blipFill>
                      </a:tcPr>
                    </a:tc>
                  </a:tr>
                  <a:tr h="598043">
                    <a:tc>
                      <a:txBody>
                        <a:bodyPr/>
                        <a:lstStyle/>
                        <a:p>
                          <a:endParaRPr lang="zh-CN"/>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t="-116327" r="-210236" b="-216327"/>
                          </a:stretch>
                        </a:blipFill>
                      </a:tcPr>
                    </a:tc>
                    <a:tc>
                      <a:txBody>
                        <a:bodyPr/>
                        <a:lstStyle/>
                        <a:p>
                          <a:endParaRPr lang="zh-CN"/>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47625" t="-116327" r="-125" b="-216327"/>
                          </a:stretch>
                        </a:blipFill>
                      </a:tcPr>
                    </a:tc>
                  </a:tr>
                  <a:tr h="275517">
                    <a:tc>
                      <a:txBody>
                        <a:bodyPr/>
                        <a:lstStyle/>
                        <a:p>
                          <a:pPr algn="l">
                            <a:spcAft>
                              <a:spcPts val="0"/>
                            </a:spcAft>
                          </a:pPr>
                          <a:r>
                            <a:rPr lang="en-US" altLang="zh-CN" sz="1200" kern="100" dirty="0" smtClean="0">
                              <a:latin typeface="Times New Roman"/>
                              <a:ea typeface="宋体"/>
                              <a:cs typeface="Times New Roman"/>
                            </a:rPr>
                            <a:t>Minimum distance </a:t>
                          </a:r>
                          <a:r>
                            <a:rPr lang="en-US" altLang="zh-CN" sz="1200" kern="100" baseline="0" dirty="0" smtClean="0">
                              <a:latin typeface="Times New Roman"/>
                              <a:ea typeface="宋体"/>
                              <a:cs typeface="Times New Roman"/>
                            </a:rPr>
                            <a:t>b/n two regions</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baseline="0" dirty="0" smtClean="0">
                              <a:latin typeface="+mn-lt"/>
                              <a:ea typeface="宋体"/>
                              <a:cs typeface="Times New Roman"/>
                            </a:rPr>
                            <a:t>0~15 (km)</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517">
                    <a:tc>
                      <a:txBody>
                        <a:bodyPr/>
                        <a:lstStyle/>
                        <a:p>
                          <a:pPr algn="l">
                            <a:spcAft>
                              <a:spcPts val="0"/>
                            </a:spcAft>
                          </a:pPr>
                          <a:r>
                            <a:rPr lang="en-US" altLang="zh-CN" sz="1200" kern="100" dirty="0" smtClean="0">
                              <a:latin typeface="Times New Roman"/>
                              <a:ea typeface="宋体"/>
                              <a:cs typeface="Times New Roman"/>
                            </a:rPr>
                            <a:t>Frequency</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dirty="0" smtClean="0">
                              <a:latin typeface="Times New Roman"/>
                              <a:ea typeface="宋体"/>
                              <a:cs typeface="Times New Roman"/>
                            </a:rPr>
                            <a:t>TV</a:t>
                          </a:r>
                          <a:r>
                            <a:rPr lang="en-US" altLang="zh-CN" sz="1200" kern="100" baseline="0" dirty="0" smtClean="0">
                              <a:latin typeface="Times New Roman"/>
                              <a:ea typeface="宋体"/>
                              <a:cs typeface="Times New Roman"/>
                            </a:rPr>
                            <a:t> band</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64">
                    <a:tc>
                      <a:txBody>
                        <a:bodyPr/>
                        <a:lstStyle/>
                        <a:p>
                          <a:pPr algn="l">
                            <a:spcAft>
                              <a:spcPts val="0"/>
                            </a:spcAft>
                          </a:pPr>
                          <a:r>
                            <a:rPr lang="en-US" altLang="zh-CN" sz="1200" kern="100" dirty="0" smtClean="0">
                              <a:solidFill>
                                <a:schemeClr val="tx1"/>
                              </a:solidFill>
                              <a:latin typeface="Times New Roman"/>
                              <a:ea typeface="宋体"/>
                              <a:cs typeface="Times New Roman"/>
                            </a:rPr>
                            <a:t>Channel Model</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47625" t="-774359" r="-125" b="-212821"/>
                          </a:stretch>
                        </a:blipFill>
                      </a:tcPr>
                    </a:tc>
                  </a:tr>
                  <a:tr h="232464">
                    <a:tc>
                      <a:txBody>
                        <a:bodyPr/>
                        <a:lstStyle/>
                        <a:p>
                          <a:pPr algn="l">
                            <a:spcAft>
                              <a:spcPts val="0"/>
                            </a:spcAft>
                          </a:pPr>
                          <a:r>
                            <a:rPr lang="en-US" altLang="zh-CN" sz="1200" kern="100" dirty="0" smtClean="0">
                              <a:solidFill>
                                <a:schemeClr val="tx1"/>
                              </a:solidFill>
                              <a:latin typeface="Times New Roman"/>
                              <a:ea typeface="宋体"/>
                              <a:cs typeface="Times New Roman"/>
                            </a:rPr>
                            <a:t>Number</a:t>
                          </a:r>
                          <a:r>
                            <a:rPr lang="en-US" altLang="zh-CN" sz="1200" kern="100" dirty="0" smtClean="0">
                              <a:solidFill>
                                <a:srgbClr val="FF0000"/>
                              </a:solidFill>
                              <a:latin typeface="Times New Roman"/>
                              <a:ea typeface="宋体"/>
                              <a:cs typeface="Times New Roman"/>
                            </a:rPr>
                            <a:t> </a:t>
                          </a:r>
                          <a:r>
                            <a:rPr lang="en-US" altLang="zh-CN" sz="1200" kern="100" dirty="0" smtClean="0">
                              <a:solidFill>
                                <a:schemeClr val="tx1"/>
                              </a:solidFill>
                              <a:latin typeface="Times New Roman"/>
                              <a:ea typeface="宋体"/>
                              <a:cs typeface="Times New Roman"/>
                            </a:rPr>
                            <a:t>of channels</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dirty="0" smtClean="0">
                              <a:latin typeface="Times New Roman"/>
                              <a:ea typeface="宋体"/>
                              <a:cs typeface="Times New Roman"/>
                            </a:rPr>
                            <a:t>10</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64">
                    <a:tc>
                      <a:txBody>
                        <a:bodyPr/>
                        <a:lstStyle/>
                        <a:p>
                          <a:pPr algn="l">
                            <a:spcAft>
                              <a:spcPts val="0"/>
                            </a:spcAft>
                          </a:pPr>
                          <a:r>
                            <a:rPr lang="en-US" altLang="zh-CN" sz="1200" kern="100" dirty="0" smtClean="0">
                              <a:solidFill>
                                <a:schemeClr val="tx1"/>
                              </a:solidFill>
                              <a:latin typeface="Times New Roman"/>
                              <a:ea typeface="宋体"/>
                              <a:cs typeface="Times New Roman"/>
                            </a:rPr>
                            <a:t>Traffic Model</a:t>
                          </a:r>
                          <a:endParaRPr lang="zh-CN" sz="12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200" kern="100" dirty="0" smtClean="0">
                              <a:latin typeface="Times New Roman"/>
                              <a:ea typeface="宋体"/>
                              <a:cs typeface="Times New Roman"/>
                            </a:rPr>
                            <a:t>Arrive in Poisson Procedure</a:t>
                          </a:r>
                          <a:endParaRPr lang="zh-CN" sz="12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4293096"/>
            <a:ext cx="6469380" cy="2026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2603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solidFill>
                  <a:schemeClr val="tx1"/>
                </a:solidFill>
              </a:rPr>
              <a:t>Simulation result: reduction of the number of reconfiguration</a:t>
            </a:r>
            <a:endParaRPr lang="zh-CN" altLang="en-US" sz="3200" strike="sngStrike" dirty="0">
              <a:solidFill>
                <a:schemeClr val="tx1"/>
              </a:solidFill>
            </a:endParaRPr>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539066" y="4581128"/>
                <a:ext cx="8064896" cy="1800200"/>
              </a:xfrm>
            </p:spPr>
            <p:txBody>
              <a:bodyPr/>
              <a:lstStyle/>
              <a:p>
                <a:r>
                  <a:rPr lang="en-US" altLang="zh-CN" dirty="0" smtClean="0"/>
                  <a:t>Observation</a:t>
                </a:r>
              </a:p>
              <a:p>
                <a:pPr lvl="1"/>
                <a:r>
                  <a:rPr lang="en-US" altLang="zh-CN" sz="1800" dirty="0" smtClean="0"/>
                  <a:t>For given area, admitted </a:t>
                </a:r>
                <a14:m>
                  <m:oMath xmlns:m="http://schemas.openxmlformats.org/officeDocument/2006/math">
                    <m:sSub>
                      <m:sSubPr>
                        <m:ctrlPr>
                          <a:rPr lang="en-US" altLang="zh-CN" sz="1800" i="1" kern="100">
                            <a:latin typeface="Cambria Math"/>
                            <a:ea typeface="宋体"/>
                            <a:cs typeface="Times New Roman"/>
                          </a:rPr>
                        </m:ctrlPr>
                      </m:sSubPr>
                      <m:e>
                        <m:r>
                          <a:rPr lang="en-US" altLang="zh-CN" sz="1800" i="1" kern="100">
                            <a:latin typeface="Cambria Math"/>
                            <a:ea typeface="宋体"/>
                            <a:cs typeface="Times New Roman"/>
                          </a:rPr>
                          <m:t>𝑁𝑈𝑀</m:t>
                        </m:r>
                      </m:e>
                      <m:sub>
                        <m:sSub>
                          <m:sSubPr>
                            <m:ctrlPr>
                              <a:rPr lang="en-US" altLang="zh-CN" sz="1800" i="1" kern="100" dirty="0">
                                <a:latin typeface="Cambria Math"/>
                                <a:ea typeface="宋体"/>
                                <a:cs typeface="Times New Roman"/>
                              </a:rPr>
                            </m:ctrlPr>
                          </m:sSubPr>
                          <m:e>
                            <m:r>
                              <a:rPr lang="en-US" altLang="zh-CN" sz="1800" i="1" kern="100" dirty="0">
                                <a:latin typeface="Cambria Math"/>
                                <a:ea typeface="宋体"/>
                                <a:cs typeface="Times New Roman"/>
                              </a:rPr>
                              <m:t>𝑊𝑆𝑂</m:t>
                            </m:r>
                          </m:e>
                          <m:sub>
                            <m:r>
                              <a:rPr lang="en-US" altLang="zh-CN" sz="1800" i="1" kern="100" dirty="0">
                                <a:latin typeface="Cambria Math"/>
                                <a:ea typeface="宋体"/>
                                <a:cs typeface="Times New Roman"/>
                              </a:rPr>
                              <m:t>𝑙𝑝</m:t>
                            </m:r>
                          </m:sub>
                        </m:sSub>
                      </m:sub>
                    </m:sSub>
                  </m:oMath>
                </a14:m>
                <a:r>
                  <a:rPr lang="en-US" altLang="zh-CN" sz="1800" dirty="0" smtClean="0"/>
                  <a:t>increases with increasing the minimum distance b/n two regions;</a:t>
                </a:r>
              </a:p>
              <a:p>
                <a:pPr lvl="1"/>
                <a:r>
                  <a:rPr lang="en-US" altLang="zh-CN" sz="1800" dirty="0" smtClean="0"/>
                  <a:t>The number of reconfiguration </a:t>
                </a:r>
                <a14:m>
                  <m:oMath xmlns:m="http://schemas.openxmlformats.org/officeDocument/2006/math">
                    <m:sSub>
                      <m:sSubPr>
                        <m:ctrlPr>
                          <a:rPr lang="en-US" altLang="zh-CN" sz="1800" i="1" kern="100">
                            <a:latin typeface="Cambria Math"/>
                            <a:ea typeface="宋体"/>
                            <a:cs typeface="Times New Roman"/>
                          </a:rPr>
                        </m:ctrlPr>
                      </m:sSubPr>
                      <m:e>
                        <m:r>
                          <a:rPr lang="en-US" altLang="zh-CN" sz="1800" i="1" kern="100">
                            <a:latin typeface="Cambria Math"/>
                            <a:ea typeface="宋体"/>
                            <a:cs typeface="Times New Roman"/>
                          </a:rPr>
                          <m:t>𝑁𝑈𝑀</m:t>
                        </m:r>
                      </m:e>
                      <m:sub>
                        <m:r>
                          <a:rPr lang="en-US" altLang="zh-CN" sz="1800" b="0" i="1" kern="100" dirty="0" smtClean="0">
                            <a:latin typeface="Cambria Math"/>
                            <a:ea typeface="宋体"/>
                            <a:cs typeface="Times New Roman"/>
                          </a:rPr>
                          <m:t>h𝑜𝑝</m:t>
                        </m:r>
                      </m:sub>
                    </m:sSub>
                  </m:oMath>
                </a14:m>
                <a:r>
                  <a:rPr lang="en-US" altLang="zh-CN" sz="1800" dirty="0" smtClean="0"/>
                  <a:t> is kept tiny and stable;</a:t>
                </a: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539066" y="4581128"/>
                <a:ext cx="8064896" cy="1800200"/>
              </a:xfrm>
              <a:blipFill rotWithShape="1">
                <a:blip r:embed="rId2"/>
                <a:stretch>
                  <a:fillRect l="-907" t="-2365" r="-378"/>
                </a:stretch>
              </a:blipFill>
            </p:spPr>
            <p:txBody>
              <a:bodyPr/>
              <a:lstStyle/>
              <a:p>
                <a:r>
                  <a:rPr lang="zh-CN" altLang="en-US">
                    <a:noFill/>
                  </a:rPr>
                  <a:t> </a:t>
                </a:r>
              </a:p>
            </p:txBody>
          </p:sp>
        </mc:Fallback>
      </mc:AlternateContent>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May 2016</a:t>
            </a:r>
            <a:endParaRPr lang="en-GB" dirty="0"/>
          </a:p>
        </p:txBody>
      </p:sp>
      <p:pic>
        <p:nvPicPr>
          <p:cNvPr id="6147" name="Picture 3" descr="E:\(SHARING)\LOG_R&amp;D\03_SONY_SCRL\03_Proposal\CNPA13005\2016.04_IEEE.80219\draft\figures\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3772" y="1862217"/>
            <a:ext cx="3436620" cy="2718911"/>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E:\(SHARING)\LOG_R&amp;D\03_SONY_SCRL\03_Proposal\CNPA13005\2016.04_IEEE.80219\draft\figures\a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1862217"/>
            <a:ext cx="3436620" cy="2718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3309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12208</TotalTime>
  <Words>745</Words>
  <Application>Microsoft Office PowerPoint</Application>
  <PresentationFormat>On-screen Show (4:3)</PresentationFormat>
  <Paragraphs>106</Paragraphs>
  <Slides>11</Slides>
  <Notes>4</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14" baseType="lpstr">
      <vt:lpstr>Office 主题</vt:lpstr>
      <vt:lpstr>Office Theme</vt:lpstr>
      <vt:lpstr>Document</vt:lpstr>
      <vt:lpstr>Low Complexity Resource Reassignment  for Coexistence Management</vt:lpstr>
      <vt:lpstr>Abstract</vt:lpstr>
      <vt:lpstr>Motivation: Why we need resource reassignment scheme with low reconfiguration complexity</vt:lpstr>
      <vt:lpstr>Example scenario</vt:lpstr>
      <vt:lpstr>Solution: spectrum transition</vt:lpstr>
      <vt:lpstr>Flowchart</vt:lpstr>
      <vt:lpstr>Objective of simulation</vt:lpstr>
      <vt:lpstr>Simulation scenario and parameters</vt:lpstr>
      <vt:lpstr>Simulation result: reduction of the number of reconfiguration</vt:lpstr>
      <vt:lpstr>Conclusion</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Management Considering Pre-coding and Priority</dc:title>
  <dc:creator>dingwei</dc:creator>
  <cp:lastModifiedBy>Chen SUN</cp:lastModifiedBy>
  <cp:revision>464</cp:revision>
  <dcterms:created xsi:type="dcterms:W3CDTF">2015-10-30T01:17:04Z</dcterms:created>
  <dcterms:modified xsi:type="dcterms:W3CDTF">2016-05-17T18:10:07Z</dcterms:modified>
</cp:coreProperties>
</file>