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6" r:id="rId3"/>
    <p:sldId id="257" r:id="rId4"/>
    <p:sldId id="263" r:id="rId5"/>
    <p:sldId id="261" r:id="rId6"/>
    <p:sldId id="262" r:id="rId7"/>
    <p:sldId id="260"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914" autoAdjust="0"/>
  </p:normalViewPr>
  <p:slideViewPr>
    <p:cSldViewPr>
      <p:cViewPr varScale="1">
        <p:scale>
          <a:sx n="99" d="100"/>
          <a:sy n="99" d="100"/>
        </p:scale>
        <p:origin x="-97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2016/5/17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May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May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May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May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May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May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May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a:t>
            </a:r>
            <a:r>
              <a:rPr lang="en-GB" b="1" dirty="0" smtClean="0">
                <a:solidFill>
                  <a:srgbClr val="000000"/>
                </a:solidFill>
                <a:latin typeface="Calibri" panose="020F0502020204030204" pitchFamily="34" charset="0"/>
                <a:cs typeface="Arial Unicode MS" charset="0"/>
              </a:rPr>
              <a:t>802.19-16/0085r0</a:t>
            </a:r>
            <a:endParaRPr lang="en-GB" b="1" dirty="0" smtClean="0">
              <a:solidFill>
                <a:srgbClr val="000000"/>
              </a:solidFill>
              <a:latin typeface="Calibri" panose="020F0502020204030204" pitchFamily="34" charset="0"/>
              <a:cs typeface="Arial Unicode MS" charset="0"/>
            </a:endParaRP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May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Coexistence management with spectrum request modification</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2016-05</a:t>
            </a:r>
            <a:r>
              <a:rPr lang="en-US" altLang="zh-CN" sz="2000" b="0" dirty="0" smtClean="0"/>
              <a:t>-16</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4028807112"/>
              </p:ext>
            </p:extLst>
          </p:nvPr>
        </p:nvGraphicFramePr>
        <p:xfrm>
          <a:off x="698500" y="2552700"/>
          <a:ext cx="7905750" cy="2451100"/>
        </p:xfrm>
        <a:graphic>
          <a:graphicData uri="http://schemas.openxmlformats.org/presentationml/2006/ole">
            <mc:AlternateContent xmlns:mc="http://schemas.openxmlformats.org/markup-compatibility/2006">
              <mc:Choice xmlns:v="urn:schemas-microsoft-com:vml" Requires="v">
                <p:oleObj spid="_x0000_s1138" name="Document" r:id="rId4" imgW="8253286" imgH="2572783" progId="Word.Document.8">
                  <p:embed/>
                </p:oleObj>
              </mc:Choice>
              <mc:Fallback>
                <p:oleObj name="Document" r:id="rId4" imgW="8253286" imgH="2572783" progId="Word.Document.8">
                  <p:embed/>
                  <p:pic>
                    <p:nvPicPr>
                      <p:cNvPr id="0" name=""/>
                      <p:cNvPicPr>
                        <a:picLocks noChangeAspect="1" noChangeArrowheads="1"/>
                      </p:cNvPicPr>
                      <p:nvPr/>
                    </p:nvPicPr>
                    <p:blipFill>
                      <a:blip r:embed="rId5"/>
                      <a:srcRect/>
                      <a:stretch>
                        <a:fillRect/>
                      </a:stretch>
                    </p:blipFill>
                    <p:spPr bwMode="auto">
                      <a:xfrm>
                        <a:off x="698500" y="2552700"/>
                        <a:ext cx="7905750" cy="2451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smtClean="0"/>
              <a:t>Introduction</a:t>
            </a:r>
            <a:endParaRPr lang="en-GB" dirty="0"/>
          </a:p>
        </p:txBody>
      </p:sp>
      <p:sp>
        <p:nvSpPr>
          <p:cNvPr id="4098" name="Rectangle 2"/>
          <p:cNvSpPr>
            <a:spLocks noGrp="1" noChangeArrowheads="1"/>
          </p:cNvSpPr>
          <p:nvPr>
            <p:ph type="body" idx="1"/>
          </p:nvPr>
        </p:nvSpPr>
        <p:spPr>
          <a:xfrm>
            <a:off x="755576" y="1988840"/>
            <a:ext cx="7969802" cy="4176464"/>
          </a:xfrm>
          <a:ln/>
        </p:spPr>
        <p:txBody>
          <a:bodyPr>
            <a:normAutofit fontScale="85000" lnSpcReduction="10000"/>
          </a:bodyPr>
          <a:lstStyle/>
          <a:p>
            <a:r>
              <a:rPr lang="en-US" altLang="ko-KR" sz="2600" b="0" dirty="0" smtClean="0">
                <a:solidFill>
                  <a:schemeClr val="tx1"/>
                </a:solidFill>
                <a:ea typeface="굴림" charset="-127"/>
              </a:rPr>
              <a:t>GCOs that require coexistence management will subscribe to the IEEE 802.19.1a system and provide information on the available spectrum.</a:t>
            </a:r>
          </a:p>
          <a:p>
            <a:r>
              <a:rPr lang="en-SG" altLang="ko-KR" sz="2600" b="0" dirty="0" smtClean="0">
                <a:solidFill>
                  <a:schemeClr val="tx1"/>
                </a:solidFill>
                <a:ea typeface="굴림" charset="-127"/>
              </a:rPr>
              <a:t>The CM by using various algorithm adjust the spectrum utilization such as power and channel within the available channel.</a:t>
            </a:r>
          </a:p>
          <a:p>
            <a:r>
              <a:rPr lang="en-SG" altLang="ko-KR" sz="2600" b="0" dirty="0" smtClean="0">
                <a:solidFill>
                  <a:schemeClr val="tx1"/>
                </a:solidFill>
                <a:ea typeface="굴림" charset="-127"/>
              </a:rPr>
              <a:t>The coexistence management in terms of maximizing capacity etc. converts into a constrained optimization problem.</a:t>
            </a:r>
          </a:p>
          <a:p>
            <a:r>
              <a:rPr lang="en-SG" altLang="ko-KR" sz="2600" b="0" dirty="0" smtClean="0">
                <a:solidFill>
                  <a:schemeClr val="tx1"/>
                </a:solidFill>
                <a:ea typeface="굴림" charset="-127"/>
              </a:rPr>
              <a:t>The constraints, i.e., the available channels, will influence the outcome of optimization.</a:t>
            </a:r>
          </a:p>
          <a:p>
            <a:r>
              <a:rPr lang="en-SG" altLang="ko-KR" sz="2600" b="0" dirty="0" smtClean="0">
                <a:solidFill>
                  <a:schemeClr val="tx1"/>
                </a:solidFill>
                <a:ea typeface="굴림" charset="-127"/>
              </a:rPr>
              <a:t>Therefore, different available channels will bring different coexistence performance.</a:t>
            </a:r>
            <a:endParaRPr lang="en-US" altLang="ko-KR" sz="2600" b="0" dirty="0" smtClean="0">
              <a:solidFill>
                <a:schemeClr val="tx1"/>
              </a:solidFill>
              <a:ea typeface="굴림" charset="-127"/>
            </a:endParaRPr>
          </a:p>
          <a:p>
            <a:endParaRPr lang="en-US" altLang="ko-KR" sz="2600" b="0" dirty="0" smtClean="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May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SG" altLang="zh-CN" dirty="0" smtClean="0"/>
              <a:t>Application scenario</a:t>
            </a:r>
            <a:endParaRPr lang="zh-CN" altLang="en-US" dirty="0"/>
          </a:p>
        </p:txBody>
      </p:sp>
      <p:sp>
        <p:nvSpPr>
          <p:cNvPr id="3" name="内容占位符 2"/>
          <p:cNvSpPr>
            <a:spLocks noGrp="1"/>
          </p:cNvSpPr>
          <p:nvPr>
            <p:ph idx="1"/>
          </p:nvPr>
        </p:nvSpPr>
        <p:spPr/>
        <p:txBody>
          <a:bodyPr/>
          <a:lstStyle/>
          <a:p>
            <a:r>
              <a:rPr lang="en-SG" altLang="zh-CN" sz="2000" dirty="0" smtClean="0"/>
              <a:t>A number GCOs request available spectrum from the spectrum management database.</a:t>
            </a:r>
          </a:p>
          <a:p>
            <a:r>
              <a:rPr lang="en-SG" altLang="zh-CN" sz="2000" dirty="0" smtClean="0"/>
              <a:t>Different databases may employ different available spectrum calculation algorithms.</a:t>
            </a:r>
          </a:p>
          <a:p>
            <a:r>
              <a:rPr lang="en-SG" altLang="zh-CN" sz="2000" dirty="0" smtClean="0"/>
              <a:t>For example, the TVWS </a:t>
            </a:r>
            <a:r>
              <a:rPr lang="en-SG" altLang="zh-CN" sz="2000" dirty="0" err="1" smtClean="0"/>
              <a:t>geolocation</a:t>
            </a:r>
            <a:r>
              <a:rPr lang="en-SG" altLang="zh-CN" sz="2000" dirty="0" smtClean="0"/>
              <a:t> database in Europe might implement the calculation method based on the aggregate interference from multiple GCOs.</a:t>
            </a:r>
          </a:p>
          <a:p>
            <a:r>
              <a:rPr lang="en-SG" altLang="zh-CN" sz="2000" dirty="0" smtClean="0"/>
              <a:t>When different GCOs request available spectrum as different groups, the available spectrum will be different.</a:t>
            </a:r>
          </a:p>
          <a:p>
            <a:r>
              <a:rPr lang="en-SG" altLang="zh-CN" sz="2000" dirty="0" smtClean="0"/>
              <a:t>In such case, if the CM cannot achieve a desired coexistence optimization result, it can suggest the GCO to request available spectrum again by forming a different group.</a:t>
            </a:r>
            <a:endParaRPr lang="zh-CN" altLang="en-US" sz="20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spTree>
    <p:extLst>
      <p:ext uri="{BB962C8B-B14F-4D97-AF65-F5344CB8AC3E}">
        <p14:creationId xmlns:p14="http://schemas.microsoft.com/office/powerpoint/2010/main" val="1692117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System model</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sp>
        <p:nvSpPr>
          <p:cNvPr id="3" name="Rectangle 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1601471249"/>
              </p:ext>
            </p:extLst>
          </p:nvPr>
        </p:nvGraphicFramePr>
        <p:xfrm>
          <a:off x="1043608" y="2276872"/>
          <a:ext cx="7464289" cy="3888432"/>
        </p:xfrm>
        <a:graphic>
          <a:graphicData uri="http://schemas.openxmlformats.org/presentationml/2006/ole">
            <mc:AlternateContent xmlns:mc="http://schemas.openxmlformats.org/markup-compatibility/2006">
              <mc:Choice xmlns:v="urn:schemas-microsoft-com:vml" Requires="v">
                <p:oleObj spid="_x0000_s11297" name="Visio" r:id="rId3" imgW="5683867" imgH="2966760" progId="Visio.Drawing.11">
                  <p:embed/>
                </p:oleObj>
              </mc:Choice>
              <mc:Fallback>
                <p:oleObj name="Visio" r:id="rId3" imgW="5683867" imgH="2966760" progId="Visio.Drawing.11">
                  <p:embed/>
                  <p:pic>
                    <p:nvPicPr>
                      <p:cNvPr id="0" name="Object 20"/>
                      <p:cNvPicPr>
                        <a:picLocks noChangeAspect="1" noChangeArrowheads="1"/>
                      </p:cNvPicPr>
                      <p:nvPr/>
                    </p:nvPicPr>
                    <p:blipFill>
                      <a:blip r:embed="rId4"/>
                      <a:srcRect/>
                      <a:stretch>
                        <a:fillRect/>
                      </a:stretch>
                    </p:blipFill>
                    <p:spPr bwMode="auto">
                      <a:xfrm>
                        <a:off x="1043608" y="2276872"/>
                        <a:ext cx="7464289" cy="3888432"/>
                      </a:xfrm>
                      <a:prstGeom prst="rect">
                        <a:avLst/>
                      </a:prstGeom>
                      <a:noFill/>
                    </p:spPr>
                  </p:pic>
                </p:oleObj>
              </mc:Fallback>
            </mc:AlternateContent>
          </a:graphicData>
        </a:graphic>
      </p:graphicFrame>
      <p:sp>
        <p:nvSpPr>
          <p:cNvPr id="7" name="TextBox 6"/>
          <p:cNvSpPr txBox="1"/>
          <p:nvPr/>
        </p:nvSpPr>
        <p:spPr>
          <a:xfrm>
            <a:off x="993986" y="1556792"/>
            <a:ext cx="7156028" cy="646331"/>
          </a:xfrm>
          <a:prstGeom prst="rect">
            <a:avLst/>
          </a:prstGeom>
          <a:noFill/>
        </p:spPr>
        <p:txBody>
          <a:bodyPr wrap="square" rtlCol="0">
            <a:spAutoFit/>
          </a:bodyPr>
          <a:lstStyle/>
          <a:p>
            <a:r>
              <a:rPr lang="en-SG" altLang="zh-CN" dirty="0" smtClean="0"/>
              <a:t>If GCOs A and B request spectrum together the available spectrum is different from the result when GCOs A and C request spectrum together</a:t>
            </a:r>
            <a:endParaRPr lang="zh-CN" altLang="en-US" dirty="0"/>
          </a:p>
        </p:txBody>
      </p:sp>
    </p:spTree>
    <p:extLst>
      <p:ext uri="{BB962C8B-B14F-4D97-AF65-F5344CB8AC3E}">
        <p14:creationId xmlns:p14="http://schemas.microsoft.com/office/powerpoint/2010/main" val="190460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a:t>
            </a:r>
            <a:endParaRPr lang="en-US" dirty="0"/>
          </a:p>
        </p:txBody>
      </p:sp>
      <p:sp>
        <p:nvSpPr>
          <p:cNvPr id="3" name="Content Placeholder 2"/>
          <p:cNvSpPr>
            <a:spLocks noGrp="1"/>
          </p:cNvSpPr>
          <p:nvPr>
            <p:ph idx="1"/>
          </p:nvPr>
        </p:nvSpPr>
        <p:spPr/>
        <p:txBody>
          <a:bodyPr/>
          <a:lstStyle/>
          <a:p>
            <a:r>
              <a:rPr lang="en-US" dirty="0"/>
              <a:t>5.2.10.1 WSO reconfiguration </a:t>
            </a:r>
            <a:r>
              <a:rPr lang="en-US" dirty="0" smtClean="0"/>
              <a:t>procedure</a:t>
            </a:r>
          </a:p>
          <a:p>
            <a:pPr lvl="1"/>
            <a:r>
              <a:rPr lang="en-US" dirty="0" smtClean="0"/>
              <a:t>This procedure is utilized to send to suggest available spectrum request by different groupings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May 2016</a:t>
            </a:r>
            <a:endParaRPr lang="en-GB" altLang="ja-JP"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1727" y="3417912"/>
            <a:ext cx="7474689"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2426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Flowchart</a:t>
            </a:r>
            <a:br>
              <a:rPr lang="en-US" altLang="zh-CN" dirty="0" smtClean="0"/>
            </a:b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May 2016</a:t>
            </a:r>
            <a:endParaRPr lang="en-GB" dirty="0"/>
          </a:p>
        </p:txBody>
      </p:sp>
      <p:graphicFrame>
        <p:nvGraphicFramePr>
          <p:cNvPr id="10" name="对象 9"/>
          <p:cNvGraphicFramePr>
            <a:graphicFrameLocks noChangeAspect="1"/>
          </p:cNvGraphicFramePr>
          <p:nvPr>
            <p:extLst>
              <p:ext uri="{D42A27DB-BD31-4B8C-83A1-F6EECF244321}">
                <p14:modId xmlns:p14="http://schemas.microsoft.com/office/powerpoint/2010/main" val="4152270881"/>
              </p:ext>
            </p:extLst>
          </p:nvPr>
        </p:nvGraphicFramePr>
        <p:xfrm>
          <a:off x="2049463" y="1338287"/>
          <a:ext cx="5045075" cy="4899025"/>
        </p:xfrm>
        <a:graphic>
          <a:graphicData uri="http://schemas.openxmlformats.org/presentationml/2006/ole">
            <mc:AlternateContent xmlns:mc="http://schemas.openxmlformats.org/markup-compatibility/2006">
              <mc:Choice xmlns:v="urn:schemas-microsoft-com:vml" Requires="v">
                <p:oleObj spid="_x0000_s10283" name="Visio" r:id="rId3" imgW="5044733" imgH="4899150" progId="Visio.Drawing.11">
                  <p:embed/>
                </p:oleObj>
              </mc:Choice>
              <mc:Fallback>
                <p:oleObj name="Visio" r:id="rId3" imgW="5044733" imgH="4899150" progId="Visio.Drawing.11">
                  <p:embed/>
                  <p:pic>
                    <p:nvPicPr>
                      <p:cNvPr id="0" name=""/>
                      <p:cNvPicPr/>
                      <p:nvPr/>
                    </p:nvPicPr>
                    <p:blipFill>
                      <a:blip r:embed="rId4"/>
                      <a:stretch>
                        <a:fillRect/>
                      </a:stretch>
                    </p:blipFill>
                    <p:spPr>
                      <a:xfrm>
                        <a:off x="2049463" y="1338287"/>
                        <a:ext cx="5045075" cy="4899025"/>
                      </a:xfrm>
                      <a:prstGeom prst="rect">
                        <a:avLst/>
                      </a:prstGeom>
                    </p:spPr>
                  </p:pic>
                </p:oleObj>
              </mc:Fallback>
            </mc:AlternateContent>
          </a:graphicData>
        </a:graphic>
      </p:graphicFrame>
    </p:spTree>
    <p:extLst>
      <p:ext uri="{BB962C8B-B14F-4D97-AF65-F5344CB8AC3E}">
        <p14:creationId xmlns:p14="http://schemas.microsoft.com/office/powerpoint/2010/main" val="2203441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7926</TotalTime>
  <Words>379</Words>
  <Application>Microsoft Office PowerPoint</Application>
  <PresentationFormat>On-screen Show (4:3)</PresentationFormat>
  <Paragraphs>48</Paragraphs>
  <Slides>6</Slides>
  <Notes>2</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6</vt:i4>
      </vt:variant>
    </vt:vector>
  </HeadingPairs>
  <TitlesOfParts>
    <vt:vector size="10" baseType="lpstr">
      <vt:lpstr>Office 主题</vt:lpstr>
      <vt:lpstr>Office Theme</vt:lpstr>
      <vt:lpstr>Document</vt:lpstr>
      <vt:lpstr>Visio</vt:lpstr>
      <vt:lpstr>Coexistence management with spectrum request modification</vt:lpstr>
      <vt:lpstr>Introduction</vt:lpstr>
      <vt:lpstr>Application scenario</vt:lpstr>
      <vt:lpstr>System model</vt:lpstr>
      <vt:lpstr>Procedures utilized</vt:lpstr>
      <vt:lpstr>Flowchart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196</cp:revision>
  <dcterms:created xsi:type="dcterms:W3CDTF">2015-10-30T01:17:04Z</dcterms:created>
  <dcterms:modified xsi:type="dcterms:W3CDTF">2016-05-17T00:40:38Z</dcterms:modified>
</cp:coreProperties>
</file>