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81" r:id="rId5"/>
    <p:sldId id="278" r:id="rId6"/>
    <p:sldId id="279" r:id="rId7"/>
    <p:sldId id="280" r:id="rId8"/>
    <p:sldId id="277"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534"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1229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Jim Lansford,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802.19-16/0xxxr0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3/11-13-0329-01-00ac-updated-china-s-5ghz-spectrum-regulation.pp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Jim Lansford,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200" dirty="0" smtClean="0"/>
              <a:t>Global Availability of 5GHz Spectrum for Automotive Use</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2016-05-06</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97626989"/>
              </p:ext>
            </p:extLst>
          </p:nvPr>
        </p:nvGraphicFramePr>
        <p:xfrm>
          <a:off x="527050" y="2557463"/>
          <a:ext cx="9112250" cy="2835275"/>
        </p:xfrm>
        <a:graphic>
          <a:graphicData uri="http://schemas.openxmlformats.org/presentationml/2006/ole">
            <mc:AlternateContent xmlns:mc="http://schemas.openxmlformats.org/markup-compatibility/2006">
              <mc:Choice xmlns:v="urn:schemas-microsoft-com:vml" Requires="v">
                <p:oleObj spid="_x0000_s3198" name="Document" r:id="rId5" imgW="8267030" imgH="2575886" progId="Word.Document.8">
                  <p:embed/>
                </p:oleObj>
              </mc:Choice>
              <mc:Fallback>
                <p:oleObj name="Document" r:id="rId5" imgW="8267030" imgH="2575886" progId="Word.Document.8">
                  <p:embed/>
                  <p:pic>
                    <p:nvPicPr>
                      <p:cNvPr id="0" name="Picture 13"/>
                      <p:cNvPicPr>
                        <a:picLocks noChangeAspect="1" noChangeArrowheads="1"/>
                      </p:cNvPicPr>
                      <p:nvPr/>
                    </p:nvPicPr>
                    <p:blipFill>
                      <a:blip r:embed="rId6"/>
                      <a:srcRect/>
                      <a:stretch>
                        <a:fillRect/>
                      </a:stretch>
                    </p:blipFill>
                    <p:spPr bwMode="auto">
                      <a:xfrm>
                        <a:off x="527050" y="2557463"/>
                        <a:ext cx="9112250" cy="2835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a:t>Jim Lansford,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Summary of 5GHz spectrum availability around the world for automotive use cases, which are typically considered outdoor.</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731520" y="731523"/>
            <a:ext cx="8288868" cy="792478"/>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idx="1"/>
          </p:nvPr>
        </p:nvSpPr>
        <p:spPr>
          <a:xfrm>
            <a:off x="731520" y="1524000"/>
            <a:ext cx="8288868" cy="4387427"/>
          </a:xfrm>
          <a:ln/>
        </p:spPr>
        <p:txBody>
          <a:bodyPr/>
          <a:lstStyle/>
          <a:p>
            <a:pPr>
              <a:buFont typeface="Wingdings" panose="05000000000000000000" pitchFamily="2" charset="2"/>
              <a:buChar char="Ø"/>
            </a:pPr>
            <a:r>
              <a:rPr kumimoji="1" lang="de-DE" dirty="0" smtClean="0"/>
              <a:t>5GHz is important for automotive applications</a:t>
            </a:r>
          </a:p>
          <a:p>
            <a:pPr lvl="1">
              <a:buFont typeface="Wingdings" panose="05000000000000000000" pitchFamily="2" charset="2"/>
              <a:buChar char="Ø"/>
            </a:pPr>
            <a:r>
              <a:rPr kumimoji="1" lang="de-DE" b="1" dirty="0" smtClean="0">
                <a:cs typeface="+mn-cs"/>
              </a:rPr>
              <a:t>Provides adequate bandwidth for automotive use cases</a:t>
            </a:r>
          </a:p>
          <a:p>
            <a:pPr lvl="1">
              <a:buFont typeface="Wingdings" panose="05000000000000000000" pitchFamily="2" charset="2"/>
              <a:buChar char="Ø"/>
            </a:pPr>
            <a:r>
              <a:rPr kumimoji="1" lang="de-DE" b="1" dirty="0" smtClean="0">
                <a:cs typeface="+mn-cs"/>
              </a:rPr>
              <a:t>Less congested</a:t>
            </a:r>
          </a:p>
          <a:p>
            <a:pPr lvl="1">
              <a:buFont typeface="Wingdings" panose="05000000000000000000" pitchFamily="2" charset="2"/>
              <a:buChar char="Ø"/>
            </a:pPr>
            <a:r>
              <a:rPr kumimoji="1" lang="de-DE" b="1" dirty="0" smtClean="0">
                <a:cs typeface="+mn-cs"/>
              </a:rPr>
              <a:t>Doesn‘t interfere with Bluetooth, which is important for hands-free calling in vehicles</a:t>
            </a:r>
          </a:p>
          <a:p>
            <a:pPr>
              <a:buFont typeface="Wingdings" panose="05000000000000000000" pitchFamily="2" charset="2"/>
              <a:buChar char="Ø"/>
            </a:pPr>
            <a:r>
              <a:rPr kumimoji="1" lang="de-DE" dirty="0" smtClean="0"/>
              <a:t>Global regulations are not harmonized</a:t>
            </a:r>
          </a:p>
          <a:p>
            <a:pPr lvl="1">
              <a:buFont typeface="Wingdings" panose="05000000000000000000" pitchFamily="2" charset="2"/>
              <a:buChar char="Ø"/>
            </a:pPr>
            <a:r>
              <a:rPr kumimoji="1" lang="de-DE" b="1" dirty="0" smtClean="0">
                <a:cs typeface="+mn-cs"/>
              </a:rPr>
              <a:t>Makes product certification complex (homologation)</a:t>
            </a:r>
          </a:p>
          <a:p>
            <a:pPr lvl="1">
              <a:buFont typeface="Wingdings" panose="05000000000000000000" pitchFamily="2" charset="2"/>
              <a:buChar char="Ø"/>
            </a:pPr>
            <a:r>
              <a:rPr kumimoji="1" lang="de-DE" b="1" dirty="0" smtClean="0">
                <a:cs typeface="+mn-cs"/>
              </a:rPr>
              <a:t>Some bands are indoor only in certain countries</a:t>
            </a:r>
          </a:p>
          <a:p>
            <a:pPr lvl="1">
              <a:buFont typeface="Wingdings" panose="05000000000000000000" pitchFamily="2" charset="2"/>
              <a:buChar char="Ø"/>
            </a:pPr>
            <a:r>
              <a:rPr kumimoji="1" lang="de-DE" b="1" dirty="0" smtClean="0">
                <a:cs typeface="+mn-cs"/>
              </a:rPr>
              <a:t>Automotive use is typically considered outdoor</a:t>
            </a:r>
          </a:p>
          <a:p>
            <a:pPr>
              <a:buFont typeface="Wingdings" panose="05000000000000000000" pitchFamily="2" charset="2"/>
              <a:buChar char="Ø"/>
            </a:pPr>
            <a:r>
              <a:rPr kumimoji="1" lang="de-DE" dirty="0" smtClean="0"/>
              <a:t>DFS is difficult in automobiles</a:t>
            </a:r>
          </a:p>
          <a:p>
            <a:pPr lvl="1">
              <a:buFont typeface="Wingdings" panose="05000000000000000000" pitchFamily="2" charset="2"/>
              <a:buChar char="Ø"/>
            </a:pPr>
            <a:r>
              <a:rPr kumimoji="1" lang="de-DE" b="1" dirty="0" smtClean="0">
                <a:cs typeface="+mn-cs"/>
              </a:rPr>
              <a:t>Radar detection was developed with fixed access points in mind</a:t>
            </a:r>
          </a:p>
          <a:p>
            <a:pPr lvl="1">
              <a:buFont typeface="Wingdings" panose="05000000000000000000" pitchFamily="2" charset="2"/>
              <a:buChar char="Ø"/>
            </a:pPr>
            <a:r>
              <a:rPr kumimoji="1" lang="de-DE" b="1" dirty="0" smtClean="0">
                <a:cs typeface="+mn-cs"/>
              </a:rPr>
              <a:t>DFS bands not reliably available for vehicular use</a:t>
            </a:r>
          </a:p>
          <a:p>
            <a:pPr lvl="1">
              <a:buFont typeface="Wingdings" panose="05000000000000000000" pitchFamily="2" charset="2"/>
              <a:buChar char="Ø"/>
            </a:pPr>
            <a:endParaRPr kumimoji="1" lang="de-DE" b="1" dirty="0" smtClean="0">
              <a:cs typeface="+mn-cs"/>
            </a:endParaRPr>
          </a:p>
          <a:p>
            <a:pPr>
              <a:buFont typeface="Wingdings" panose="05000000000000000000" pitchFamily="2" charset="2"/>
              <a:buChar char="Ø"/>
            </a:pPr>
            <a:endParaRPr kumimoji="1" lang="de-DE" b="1" dirty="0">
              <a:cs typeface="+mn-cs"/>
            </a:endParaRPr>
          </a:p>
          <a:p>
            <a:pPr marL="0" indent="0">
              <a:buNone/>
            </a:pPr>
            <a:endParaRPr lang="en-US" b="1" dirty="0">
              <a:cs typeface="+mn-cs"/>
            </a:endParaRP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4" name="Date Placeholder 3"/>
          <p:cNvSpPr>
            <a:spLocks noGrp="1"/>
          </p:cNvSpPr>
          <p:nvPr>
            <p:ph type="dt" idx="15"/>
          </p:nvPr>
        </p:nvSpPr>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at a 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Jim Lansford, Qualcomm</a:t>
            </a:r>
            <a:endParaRPr lang="en-GB" dirty="0"/>
          </a:p>
        </p:txBody>
      </p:sp>
      <p:sp>
        <p:nvSpPr>
          <p:cNvPr id="6" name="Date Placeholder 5"/>
          <p:cNvSpPr>
            <a:spLocks noGrp="1"/>
          </p:cNvSpPr>
          <p:nvPr>
            <p:ph type="dt" idx="15"/>
          </p:nvPr>
        </p:nvSpPr>
        <p:spPr/>
        <p:txBody>
          <a:bodyPr/>
          <a:lstStyle/>
          <a:p>
            <a:r>
              <a:rPr lang="en-US" dirty="0" smtClean="0"/>
              <a:t>May 2016	</a:t>
            </a:r>
            <a:endParaRPr lang="en-GB" dirty="0"/>
          </a:p>
        </p:txBody>
      </p:sp>
      <p:cxnSp>
        <p:nvCxnSpPr>
          <p:cNvPr id="16" name="直接连接符 12"/>
          <p:cNvCxnSpPr>
            <a:cxnSpLocks noChangeShapeType="1"/>
          </p:cNvCxnSpPr>
          <p:nvPr/>
        </p:nvCxnSpPr>
        <p:spPr bwMode="auto">
          <a:xfrm flipV="1">
            <a:off x="1066800" y="5105400"/>
            <a:ext cx="7751762"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7" name="矩形 2"/>
          <p:cNvSpPr>
            <a:spLocks noChangeArrowheads="1"/>
          </p:cNvSpPr>
          <p:nvPr/>
        </p:nvSpPr>
        <p:spPr bwMode="auto">
          <a:xfrm>
            <a:off x="1443037" y="4191000"/>
            <a:ext cx="4603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US</a:t>
            </a:r>
            <a:endParaRPr lang="zh-CN" altLang="en-US" sz="2000" b="1">
              <a:ea typeface="宋体" panose="02010600030101010101" pitchFamily="2" charset="-122"/>
            </a:endParaRPr>
          </a:p>
        </p:txBody>
      </p:sp>
      <p:sp>
        <p:nvSpPr>
          <p:cNvPr id="18" name="矩形 8"/>
          <p:cNvSpPr>
            <a:spLocks noChangeArrowheads="1"/>
          </p:cNvSpPr>
          <p:nvPr/>
        </p:nvSpPr>
        <p:spPr bwMode="auto">
          <a:xfrm>
            <a:off x="1122362" y="5451475"/>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Europe Japan</a:t>
            </a:r>
            <a:endParaRPr lang="zh-CN" altLang="en-US" sz="2000" b="1">
              <a:ea typeface="宋体" panose="02010600030101010101" pitchFamily="2" charset="-122"/>
            </a:endParaRPr>
          </a:p>
        </p:txBody>
      </p:sp>
      <p:pic>
        <p:nvPicPr>
          <p:cNvPr id="1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162" y="3576637"/>
            <a:ext cx="59293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2" y="5040312"/>
            <a:ext cx="48958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13"/>
          <p:cNvSpPr>
            <a:spLocks noChangeArrowheads="1"/>
          </p:cNvSpPr>
          <p:nvPr/>
        </p:nvSpPr>
        <p:spPr bwMode="auto">
          <a:xfrm>
            <a:off x="1289050" y="2695575"/>
            <a:ext cx="766762"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China</a:t>
            </a:r>
            <a:endParaRPr lang="zh-CN" altLang="en-US" sz="2000" b="1">
              <a:ea typeface="宋体" panose="02010600030101010101" pitchFamily="2" charset="-122"/>
            </a:endParaRPr>
          </a:p>
        </p:txBody>
      </p:sp>
      <p:pic>
        <p:nvPicPr>
          <p:cNvPr id="2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8062" y="2106612"/>
            <a:ext cx="5722938" cy="1509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cxnSp>
        <p:nvCxnSpPr>
          <p:cNvPr id="23" name="直接连接符 5"/>
          <p:cNvCxnSpPr>
            <a:cxnSpLocks noChangeShapeType="1"/>
          </p:cNvCxnSpPr>
          <p:nvPr/>
        </p:nvCxnSpPr>
        <p:spPr bwMode="auto">
          <a:xfrm>
            <a:off x="1066800" y="3616325"/>
            <a:ext cx="7751762"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pic>
        <p:nvPicPr>
          <p:cNvPr id="159" name="Picture 158"/>
          <p:cNvPicPr>
            <a:picLocks noChangeAspect="1" noChangeArrowheads="1"/>
          </p:cNvPicPr>
          <p:nvPr/>
        </p:nvPicPr>
        <p:blipFill rotWithShape="1">
          <a:blip r:embed="rId4">
            <a:extLst>
              <a:ext uri="{28A0092B-C50C-407E-A947-70E740481C1C}">
                <a14:useLocalDpi xmlns:a14="http://schemas.microsoft.com/office/drawing/2010/main" val="0"/>
              </a:ext>
            </a:extLst>
          </a:blip>
          <a:srcRect l="80719" t="20614" r="1972"/>
          <a:stretch/>
        </p:blipFill>
        <p:spPr bwMode="auto">
          <a:xfrm>
            <a:off x="6918116" y="5349363"/>
            <a:ext cx="990600" cy="1198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58" name="TextBox 157"/>
          <p:cNvSpPr txBox="1"/>
          <p:nvPr/>
        </p:nvSpPr>
        <p:spPr>
          <a:xfrm>
            <a:off x="6977238" y="5707237"/>
            <a:ext cx="872355" cy="482761"/>
          </a:xfrm>
          <a:prstGeom prst="rect">
            <a:avLst/>
          </a:prstGeom>
          <a:noFill/>
        </p:spPr>
        <p:txBody>
          <a:bodyPr wrap="none" rtlCol="0">
            <a:spAutoFit/>
          </a:bodyPr>
          <a:lstStyle/>
          <a:p>
            <a:r>
              <a:rPr lang="en-US" b="1" dirty="0" smtClean="0">
                <a:solidFill>
                  <a:schemeClr val="accent6">
                    <a:lumMod val="75000"/>
                  </a:schemeClr>
                </a:solidFill>
                <a:latin typeface="Arial" panose="020B0604020202020204" pitchFamily="34" charset="0"/>
                <a:cs typeface="Arial" panose="020B0604020202020204" pitchFamily="34" charset="0"/>
              </a:rPr>
              <a:t>SRD</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160" name="Rectangle 159"/>
          <p:cNvSpPr/>
          <p:nvPr/>
        </p:nvSpPr>
        <p:spPr bwMode="auto">
          <a:xfrm>
            <a:off x="3886200" y="1867749"/>
            <a:ext cx="2895600" cy="4761651"/>
          </a:xfrm>
          <a:prstGeom prst="rect">
            <a:avLst/>
          </a:prstGeom>
          <a:solidFill>
            <a:srgbClr val="00B8FF">
              <a:alpha val="1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1" name="TextBox 160"/>
          <p:cNvSpPr txBox="1"/>
          <p:nvPr/>
        </p:nvSpPr>
        <p:spPr>
          <a:xfrm>
            <a:off x="4942681" y="1888144"/>
            <a:ext cx="835485" cy="482761"/>
          </a:xfrm>
          <a:prstGeom prst="rect">
            <a:avLst/>
          </a:prstGeom>
          <a:noFill/>
        </p:spPr>
        <p:txBody>
          <a:bodyPr wrap="none" rtlCol="0">
            <a:spAutoFit/>
          </a:bodyPr>
          <a:lstStyle/>
          <a:p>
            <a:r>
              <a:rPr lang="en-US" b="1" dirty="0" smtClean="0">
                <a:solidFill>
                  <a:schemeClr val="accent6">
                    <a:lumMod val="75000"/>
                  </a:schemeClr>
                </a:solidFill>
                <a:latin typeface="Arial" panose="020B0604020202020204" pitchFamily="34" charset="0"/>
                <a:cs typeface="Arial" panose="020B0604020202020204" pitchFamily="34" charset="0"/>
              </a:rPr>
              <a:t>DFS</a:t>
            </a:r>
            <a:endParaRPr lang="en-US"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51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lstStyle/>
          <a:p>
            <a:r>
              <a:rPr lang="en-US" dirty="0" smtClean="0"/>
              <a:t>5GHz spectrum (1/2)</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6248450"/>
              </p:ext>
            </p:extLst>
          </p:nvPr>
        </p:nvGraphicFramePr>
        <p:xfrm>
          <a:off x="609600" y="1645172"/>
          <a:ext cx="8288336" cy="5029200"/>
        </p:xfrm>
        <a:graphic>
          <a:graphicData uri="http://schemas.openxmlformats.org/drawingml/2006/table">
            <a:tbl>
              <a:tblPr firstRow="1" firstCol="1" bandRow="1">
                <a:tableStyleId>{5C22544A-7EE6-4342-B048-85BDC9FD1C3A}</a:tableStyleId>
              </a:tblPr>
              <a:tblGrid>
                <a:gridCol w="1027754"/>
                <a:gridCol w="1239935"/>
                <a:gridCol w="1593018"/>
                <a:gridCol w="1380837"/>
                <a:gridCol w="1607937"/>
                <a:gridCol w="1438855"/>
              </a:tblGrid>
              <a:tr h="0">
                <a:tc>
                  <a:txBody>
                    <a:bodyPr/>
                    <a:lstStyle/>
                    <a:p>
                      <a:pPr marL="0" marR="0" algn="ctr">
                        <a:spcBef>
                          <a:spcPts val="0"/>
                        </a:spcBef>
                        <a:spcAft>
                          <a:spcPts val="0"/>
                        </a:spcAft>
                      </a:pPr>
                      <a:r>
                        <a:rPr lang="en-US" sz="1200" cap="all" dirty="0">
                          <a:effectLst/>
                        </a:rPr>
                        <a:t>CHANNEL NUMBER</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FREQUENCY MHZ</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EUROPE</a:t>
                      </a:r>
                      <a:br>
                        <a:rPr lang="en-US" sz="1200" cap="all" dirty="0">
                          <a:effectLst/>
                        </a:rPr>
                      </a:br>
                      <a:r>
                        <a:rPr lang="en-US" sz="1200" cap="all" dirty="0">
                          <a:effectLst/>
                        </a:rPr>
                        <a:t>(ETSI)</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NORTH AMERICA </a:t>
                      </a:r>
                      <a:br>
                        <a:rPr lang="en-US" sz="1200" cap="all" dirty="0">
                          <a:effectLst/>
                        </a:rPr>
                      </a:br>
                      <a:r>
                        <a:rPr lang="en-US" sz="1200" cap="all" dirty="0">
                          <a:effectLst/>
                        </a:rPr>
                        <a:t>(FCC)</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JAPAN</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China</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36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5180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52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56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5300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64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5320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112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116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No Access</a:t>
                      </a:r>
                      <a:endParaRPr lang="en-US"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Jim Lansford, Qualcomm</a:t>
            </a:r>
            <a:endParaRPr lang="en-GB" dirty="0"/>
          </a:p>
        </p:txBody>
      </p:sp>
      <p:sp>
        <p:nvSpPr>
          <p:cNvPr id="6" name="Date Placeholder 5"/>
          <p:cNvSpPr>
            <a:spLocks noGrp="1"/>
          </p:cNvSpPr>
          <p:nvPr>
            <p:ph type="dt" idx="15"/>
          </p:nvPr>
        </p:nvSpPr>
        <p:spPr/>
        <p:txBody>
          <a:bodyPr/>
          <a:lstStyle/>
          <a:p>
            <a:r>
              <a:rPr lang="en-US" dirty="0" smtClean="0"/>
              <a:t>May 2016	</a:t>
            </a:r>
            <a:endParaRPr lang="en-GB" dirty="0"/>
          </a:p>
        </p:txBody>
      </p:sp>
      <p:sp>
        <p:nvSpPr>
          <p:cNvPr id="8" name="Rectangle 1"/>
          <p:cNvSpPr>
            <a:spLocks noChangeArrowheads="1"/>
          </p:cNvSpPr>
          <p:nvPr/>
        </p:nvSpPr>
        <p:spPr bwMode="auto">
          <a:xfrm>
            <a:off x="609600" y="1688495"/>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3200"/>
          </a:p>
        </p:txBody>
      </p:sp>
    </p:spTree>
    <p:extLst>
      <p:ext uri="{BB962C8B-B14F-4D97-AF65-F5344CB8AC3E}">
        <p14:creationId xmlns:p14="http://schemas.microsoft.com/office/powerpoint/2010/main" val="212929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63878"/>
          </a:xfrm>
        </p:spPr>
        <p:txBody>
          <a:bodyPr/>
          <a:lstStyle/>
          <a:p>
            <a:r>
              <a:rPr lang="en-US" dirty="0"/>
              <a:t>5GHz spectrum (1/2)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6" name="Date Placeholder 5"/>
          <p:cNvSpPr>
            <a:spLocks noGrp="1"/>
          </p:cNvSpPr>
          <p:nvPr>
            <p:ph type="dt" idx="15"/>
          </p:nvPr>
        </p:nvSpPr>
        <p:spPr/>
        <p:txBody>
          <a:bodyPr/>
          <a:lstStyle/>
          <a:p>
            <a:r>
              <a:rPr lang="en-US" dirty="0" smtClean="0"/>
              <a:t>May 2016	</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9737064"/>
              </p:ext>
            </p:extLst>
          </p:nvPr>
        </p:nvGraphicFramePr>
        <p:xfrm>
          <a:off x="690299" y="2592495"/>
          <a:ext cx="8288336" cy="3017520"/>
        </p:xfrm>
        <a:graphic>
          <a:graphicData uri="http://schemas.openxmlformats.org/drawingml/2006/table">
            <a:tbl>
              <a:tblPr firstRow="1" firstCol="1" bandRow="1">
                <a:tableStyleId>{5C22544A-7EE6-4342-B048-85BDC9FD1C3A}</a:tableStyleId>
              </a:tblPr>
              <a:tblGrid>
                <a:gridCol w="1027754"/>
                <a:gridCol w="1239935"/>
                <a:gridCol w="1593018"/>
                <a:gridCol w="1380837"/>
                <a:gridCol w="1607937"/>
                <a:gridCol w="1438855"/>
              </a:tblGrid>
              <a:tr h="0">
                <a:tc>
                  <a:txBody>
                    <a:bodyPr/>
                    <a:lstStyle/>
                    <a:p>
                      <a:pPr marL="0" marR="0" algn="ctr">
                        <a:spcBef>
                          <a:spcPts val="0"/>
                        </a:spcBef>
                        <a:spcAft>
                          <a:spcPts val="0"/>
                        </a:spcAft>
                      </a:pPr>
                      <a:r>
                        <a:rPr lang="en-US" sz="1400" dirty="0">
                          <a:effectLst/>
                        </a:rPr>
                        <a:t>120</a:t>
                      </a:r>
                      <a:endParaRPr lang="en-US" sz="28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b="0" dirty="0">
                          <a:solidFill>
                            <a:schemeClr val="tx1"/>
                          </a:solidFill>
                          <a:effectLst/>
                        </a:rPr>
                        <a:t>5600</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DFS / TPC</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No Access</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DFS / TPC</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No Access</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5">
                        <a:lumMod val="40000"/>
                        <a:lumOff val="60000"/>
                      </a:schemeClr>
                    </a:solidFill>
                  </a:tcPr>
                </a:tc>
              </a:tr>
              <a:tr h="0">
                <a:tc>
                  <a:txBody>
                    <a:bodyPr/>
                    <a:lstStyle/>
                    <a:p>
                      <a:pPr marL="0" marR="0" algn="ctr">
                        <a:spcBef>
                          <a:spcPts val="0"/>
                        </a:spcBef>
                        <a:spcAft>
                          <a:spcPts val="0"/>
                        </a:spcAft>
                      </a:pPr>
                      <a:r>
                        <a:rPr lang="en-US" sz="1400">
                          <a:effectLst/>
                        </a:rPr>
                        <a:t>124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DFS / TPC</a:t>
                      </a:r>
                      <a:endParaRPr lang="en-US" sz="28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128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132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136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149</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5745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153</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5765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157</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5785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161</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5805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165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5825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a:t>
                      </a:r>
                      <a:endParaRPr lang="en-US"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00900423"/>
              </p:ext>
            </p:extLst>
          </p:nvPr>
        </p:nvGraphicFramePr>
        <p:xfrm>
          <a:off x="731838" y="1905000"/>
          <a:ext cx="8246797" cy="609600"/>
        </p:xfrm>
        <a:graphic>
          <a:graphicData uri="http://schemas.openxmlformats.org/drawingml/2006/table">
            <a:tbl>
              <a:tblPr firstRow="1" firstCol="1" bandRow="1">
                <a:tableStyleId>{5C22544A-7EE6-4342-B048-85BDC9FD1C3A}</a:tableStyleId>
              </a:tblPr>
              <a:tblGrid>
                <a:gridCol w="944562"/>
                <a:gridCol w="1295400"/>
                <a:gridCol w="1524000"/>
                <a:gridCol w="1371600"/>
                <a:gridCol w="1600200"/>
                <a:gridCol w="1511035"/>
              </a:tblGrid>
              <a:tr h="0">
                <a:tc>
                  <a:txBody>
                    <a:bodyPr/>
                    <a:lstStyle/>
                    <a:p>
                      <a:pPr marL="0" marR="0" algn="ctr">
                        <a:spcBef>
                          <a:spcPts val="0"/>
                        </a:spcBef>
                        <a:spcAft>
                          <a:spcPts val="0"/>
                        </a:spcAft>
                      </a:pPr>
                      <a:r>
                        <a:rPr lang="en-US" sz="1200" cap="all" dirty="0">
                          <a:effectLst/>
                        </a:rPr>
                        <a:t>CHANNEL NUMBER</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FREQUENCY MHZ</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EUROPE</a:t>
                      </a:r>
                      <a:br>
                        <a:rPr lang="en-US" sz="1200" cap="all" dirty="0">
                          <a:effectLst/>
                        </a:rPr>
                      </a:br>
                      <a:r>
                        <a:rPr lang="en-US" sz="1200" cap="all" dirty="0">
                          <a:effectLst/>
                        </a:rPr>
                        <a:t>(ETSI)</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NORTH AMERICA </a:t>
                      </a:r>
                      <a:br>
                        <a:rPr lang="en-US" sz="1200" cap="all" dirty="0">
                          <a:effectLst/>
                        </a:rPr>
                      </a:br>
                      <a:r>
                        <a:rPr lang="en-US" sz="1200" cap="all" dirty="0">
                          <a:effectLst/>
                        </a:rPr>
                        <a:t>(FCC)</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JAPAN</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China</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4988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a:t>Note 1: there are additional regional variations for countries including Australia, Brazil, China, Israel, Korea, Singapore, South Africa, Turkey, etc. Additionally Japan has access to at least one channel below 5180 </a:t>
            </a:r>
            <a:r>
              <a:rPr lang="en-US" dirty="0" err="1"/>
              <a:t>MHz.</a:t>
            </a:r>
            <a:endParaRPr lang="en-US" dirty="0"/>
          </a:p>
          <a:p>
            <a:r>
              <a:rPr lang="en-US" dirty="0"/>
              <a:t>Note 2: DFS = Dynamic Frequency Selection; TPC = Transmit Power Control; SRD = Short Range Devices, 25 mW (+14dBm) max power.</a:t>
            </a:r>
          </a:p>
          <a:p>
            <a:r>
              <a:rPr lang="en-US" dirty="0"/>
              <a:t>Note 3: Chinese regulations from </a:t>
            </a:r>
            <a:r>
              <a:rPr lang="en-US" u="sng" dirty="0">
                <a:solidFill>
                  <a:schemeClr val="accent6">
                    <a:lumMod val="50000"/>
                  </a:schemeClr>
                </a:solidFill>
                <a:hlinkClick r:id="rId2"/>
              </a:rPr>
              <a:t>https://mentor.ieee.org/802.11/dcn/13/11-13-0329-01-00ac-updated-china-s-5ghz-spectrum-regulation.ppt</a:t>
            </a:r>
            <a:r>
              <a:rPr lang="en-US" dirty="0">
                <a:solidFill>
                  <a:schemeClr val="accent6">
                    <a:lumMod val="50000"/>
                  </a:schemeClr>
                </a:solidFill>
              </a:rPr>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6" name="Date Placeholder 5"/>
          <p:cNvSpPr>
            <a:spLocks noGrp="1"/>
          </p:cNvSpPr>
          <p:nvPr>
            <p:ph type="dt" idx="15"/>
          </p:nvPr>
        </p:nvSpPr>
        <p:spPr/>
        <p:txBody>
          <a:bodyPr/>
          <a:lstStyle/>
          <a:p>
            <a:r>
              <a:rPr lang="en-US" dirty="0" smtClean="0"/>
              <a:t>May 2016	</a:t>
            </a:r>
            <a:endParaRPr lang="en-GB" dirty="0"/>
          </a:p>
        </p:txBody>
      </p:sp>
    </p:spTree>
    <p:extLst>
      <p:ext uri="{BB962C8B-B14F-4D97-AF65-F5344CB8AC3E}">
        <p14:creationId xmlns:p14="http://schemas.microsoft.com/office/powerpoint/2010/main" val="406448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a:t>Jim Lansford, Qualcomm</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7019" y="691163"/>
            <a:ext cx="8290560" cy="1237826"/>
          </a:xfrm>
          <a:ln/>
        </p:spPr>
        <p:txBody>
          <a:bodyPr vert="horz" wrap="square" lIns="96000" tIns="49920" rIns="96000" bIns="49920" numCol="1" anchor="ctr" anchorCtr="0" compatLnSpc="1">
            <a:prstTxWarp prst="textNoShape">
              <a:avLst/>
            </a:prstTxWarp>
          </a:bodyPr>
          <a:lstStyle/>
          <a:p>
            <a:r>
              <a:rPr lang="en-US" dirty="0" smtClean="0"/>
              <a:t>Summary	</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a:buFont typeface="Wingdings" panose="05000000000000000000" pitchFamily="2" charset="2"/>
              <a:buChar char="Ø"/>
            </a:pPr>
            <a:r>
              <a:rPr lang="en-US" dirty="0" smtClean="0"/>
              <a:t>No 5GHz spectrum is currently available for automotive use in Japan (without DFS)</a:t>
            </a:r>
          </a:p>
          <a:p>
            <a:pPr lvl="1">
              <a:buFont typeface="Wingdings" panose="05000000000000000000" pitchFamily="2" charset="2"/>
              <a:buChar char="Ø"/>
            </a:pPr>
            <a:r>
              <a:rPr kumimoji="1" lang="en-US" dirty="0"/>
              <a:t>	</a:t>
            </a:r>
            <a:r>
              <a:rPr kumimoji="1" lang="en-US" dirty="0" smtClean="0"/>
              <a:t>Regulations are under review</a:t>
            </a:r>
          </a:p>
          <a:p>
            <a:pPr lvl="1">
              <a:buFont typeface="Wingdings" panose="05000000000000000000" pitchFamily="2" charset="2"/>
              <a:buChar char="Ø"/>
            </a:pPr>
            <a:r>
              <a:rPr kumimoji="1" lang="en-US" dirty="0"/>
              <a:t>	</a:t>
            </a:r>
            <a:r>
              <a:rPr kumimoji="1" lang="en-US" dirty="0" smtClean="0"/>
              <a:t>New proposals may come to light later in 2016 – but may not help WLAN in cars</a:t>
            </a:r>
            <a:endParaRPr kumimoji="1" lang="en-US" dirty="0"/>
          </a:p>
          <a:p>
            <a:pPr>
              <a:buFont typeface="Wingdings" panose="05000000000000000000" pitchFamily="2" charset="2"/>
              <a:buChar char="Ø"/>
            </a:pPr>
            <a:r>
              <a:rPr kumimoji="1" lang="en-US" dirty="0" smtClean="0"/>
              <a:t>Europe only allows operation in 5.725-5.850 under the Short Range Device rules (25mW = 14dBm)</a:t>
            </a:r>
          </a:p>
          <a:p>
            <a:pPr lvl="1">
              <a:buFont typeface="Wingdings" panose="05000000000000000000" pitchFamily="2" charset="2"/>
              <a:buChar char="Ø"/>
            </a:pPr>
            <a:r>
              <a:rPr kumimoji="1" lang="en-US" dirty="0"/>
              <a:t>	</a:t>
            </a:r>
            <a:r>
              <a:rPr kumimoji="1" lang="en-US" dirty="0" smtClean="0"/>
              <a:t>This is adequate for most in-vehicle applications</a:t>
            </a:r>
          </a:p>
          <a:p>
            <a:pPr lvl="1">
              <a:buFont typeface="Wingdings" panose="05000000000000000000" pitchFamily="2" charset="2"/>
              <a:buChar char="Ø"/>
            </a:pPr>
            <a:r>
              <a:rPr kumimoji="1" lang="en-US" dirty="0"/>
              <a:t>	</a:t>
            </a:r>
            <a:r>
              <a:rPr kumimoji="1" lang="en-US" dirty="0" smtClean="0"/>
              <a:t>Not all mobile phones support this band</a:t>
            </a:r>
          </a:p>
          <a:p>
            <a:pPr>
              <a:buFont typeface="Wingdings" panose="05000000000000000000" pitchFamily="2" charset="2"/>
              <a:buChar char="Ø"/>
            </a:pPr>
            <a:r>
              <a:rPr kumimoji="1" lang="en-US" dirty="0" smtClean="0"/>
              <a:t>Changes to regulations will almost certainly happen going into WRC-19</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3818569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TotalTime>
  <Words>590</Words>
  <Application>Microsoft Office PowerPoint</Application>
  <PresentationFormat>Custom</PresentationFormat>
  <Paragraphs>235</Paragraphs>
  <Slides>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8" baseType="lpstr">
      <vt:lpstr>Arial Unicode MS</vt:lpstr>
      <vt:lpstr>MS Gothic</vt:lpstr>
      <vt:lpstr>宋体</vt:lpstr>
      <vt:lpstr>Arial</vt:lpstr>
      <vt:lpstr>Calibri</vt:lpstr>
      <vt:lpstr>Courier New</vt:lpstr>
      <vt:lpstr>Times New Roman</vt:lpstr>
      <vt:lpstr>Wingdings</vt:lpstr>
      <vt:lpstr>Office Theme</vt:lpstr>
      <vt:lpstr>Document</vt:lpstr>
      <vt:lpstr>Global Availability of 5GHz Spectrum for Automotive Use</vt:lpstr>
      <vt:lpstr>Abstract</vt:lpstr>
      <vt:lpstr>Background</vt:lpstr>
      <vt:lpstr>Spectrum at a glance</vt:lpstr>
      <vt:lpstr>5GHz spectrum (1/2)</vt:lpstr>
      <vt:lpstr>5GHz spectrum (1/2)</vt:lpstr>
      <vt:lpstr>Notes</vt:lpstr>
      <vt:lpstr>Summary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Lansford, Jim</cp:lastModifiedBy>
  <cp:revision>115</cp:revision>
  <cp:lastPrinted>2014-11-08T20:15:38Z</cp:lastPrinted>
  <dcterms:created xsi:type="dcterms:W3CDTF">2014-10-30T17:06:39Z</dcterms:created>
  <dcterms:modified xsi:type="dcterms:W3CDTF">2016-05-06T17:28:33Z</dcterms:modified>
</cp:coreProperties>
</file>