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80" r:id="rId5"/>
    <p:sldId id="292" r:id="rId6"/>
    <p:sldId id="291" r:id="rId7"/>
    <p:sldId id="287" r:id="rId8"/>
    <p:sldId id="258" r:id="rId9"/>
    <p:sldId id="259" r:id="rId10"/>
    <p:sldId id="283" r:id="rId11"/>
    <p:sldId id="289"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2013" autoAdjust="0"/>
  </p:normalViewPr>
  <p:slideViewPr>
    <p:cSldViewPr>
      <p:cViewPr varScale="1">
        <p:scale>
          <a:sx n="105" d="100"/>
          <a:sy n="105" d="100"/>
        </p:scale>
        <p:origin x="-17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2016/4/26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April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April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April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April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April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April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a:t>
            </a:r>
            <a:r>
              <a:rPr lang="en-US" altLang="ja-JP" b="1" dirty="0" smtClean="0">
                <a:solidFill>
                  <a:srgbClr val="000000"/>
                </a:solidFill>
                <a:latin typeface="Calibri" panose="020F0502020204030204" pitchFamily="34" charset="0"/>
                <a:cs typeface="Arial Unicode MS" charset="0"/>
              </a:rPr>
              <a:t>6</a:t>
            </a:r>
            <a:r>
              <a:rPr lang="en-GB" b="1" dirty="0" smtClean="0">
                <a:solidFill>
                  <a:srgbClr val="000000"/>
                </a:solidFill>
                <a:latin typeface="Calibri" panose="020F0502020204030204" pitchFamily="34" charset="0"/>
                <a:cs typeface="Arial Unicode MS" charset="0"/>
              </a:rPr>
              <a:t>/00</a:t>
            </a:r>
            <a:r>
              <a:rPr lang="en-US" altLang="ja-JP" b="1" dirty="0" smtClean="0">
                <a:solidFill>
                  <a:srgbClr val="000000"/>
                </a:solidFill>
                <a:latin typeface="Calibri" panose="020F0502020204030204" pitchFamily="34" charset="0"/>
                <a:cs typeface="Arial Unicode MS" charset="0"/>
              </a:rPr>
              <a:t>xx</a:t>
            </a:r>
            <a:r>
              <a:rPr lang="en-GB" b="1" dirty="0" smtClean="0">
                <a:solidFill>
                  <a:srgbClr val="000000"/>
                </a:solidFill>
                <a:latin typeface="Calibri" panose="020F0502020204030204" pitchFamily="34" charset="0"/>
                <a:cs typeface="Arial Unicode MS" charset="0"/>
              </a:rPr>
              <a:t>r0</a:t>
            </a: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0.png"/><Relationship Id="rId1" Type="http://schemas.openxmlformats.org/officeDocument/2006/relationships/slideLayout" Target="../slideLayouts/slideLayout1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Low Complexity Resource Reassignment </a:t>
            </a:r>
            <a:br>
              <a:rPr lang="en-GB" sz="2800" dirty="0" smtClean="0"/>
            </a:br>
            <a:r>
              <a:rPr lang="en-GB" sz="2800" dirty="0" smtClean="0"/>
              <a:t>for Coexistence Management</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2016-04</a:t>
            </a:r>
            <a:r>
              <a:rPr lang="en-US" altLang="zh-CN" sz="2000" b="0" dirty="0" smtClean="0"/>
              <a:t>-25</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1474982088"/>
              </p:ext>
            </p:extLst>
          </p:nvPr>
        </p:nvGraphicFramePr>
        <p:xfrm>
          <a:off x="703263" y="2551113"/>
          <a:ext cx="7834312" cy="2435225"/>
        </p:xfrm>
        <a:graphic>
          <a:graphicData uri="http://schemas.openxmlformats.org/presentationml/2006/ole">
            <mc:AlternateContent xmlns:mc="http://schemas.openxmlformats.org/markup-compatibility/2006">
              <mc:Choice xmlns:v="urn:schemas-microsoft-com:vml" Requires="v">
                <p:oleObj spid="_x0000_s1551" name="Document" r:id="rId4" imgW="8253286" imgH="2563029" progId="Word.Document.8">
                  <p:embed/>
                </p:oleObj>
              </mc:Choice>
              <mc:Fallback>
                <p:oleObj name="Document" r:id="rId4" imgW="8253286" imgH="2563029" progId="Word.Document.8">
                  <p:embed/>
                  <p:pic>
                    <p:nvPicPr>
                      <p:cNvPr id="0" name=""/>
                      <p:cNvPicPr>
                        <a:picLocks noChangeAspect="1" noChangeArrowheads="1"/>
                      </p:cNvPicPr>
                      <p:nvPr/>
                    </p:nvPicPr>
                    <p:blipFill>
                      <a:blip r:embed="rId5"/>
                      <a:srcRect/>
                      <a:stretch>
                        <a:fillRect/>
                      </a:stretch>
                    </p:blipFill>
                    <p:spPr bwMode="auto">
                      <a:xfrm>
                        <a:off x="703263" y="2551113"/>
                        <a:ext cx="7834312" cy="24352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r>
              <a:rPr lang="en-US" altLang="ko-KR" sz="2400" b="0" dirty="0" smtClean="0">
                <a:solidFill>
                  <a:schemeClr val="tx1"/>
                </a:solidFill>
                <a:ea typeface="굴림" charset="-127"/>
              </a:rPr>
              <a:t>Spectrum </a:t>
            </a:r>
            <a:r>
              <a:rPr lang="en-US" altLang="ko-KR" sz="2400" b="0" dirty="0">
                <a:solidFill>
                  <a:schemeClr val="tx1"/>
                </a:solidFill>
                <a:ea typeface="굴림" charset="-127"/>
              </a:rPr>
              <a:t>transition scheme </a:t>
            </a:r>
            <a:r>
              <a:rPr lang="en-US" altLang="ko-KR" sz="2400" b="0" dirty="0" smtClean="0">
                <a:solidFill>
                  <a:schemeClr val="tx1"/>
                </a:solidFill>
                <a:ea typeface="굴림" charset="-127"/>
              </a:rPr>
              <a:t>is quite efficient for reduction of the number of reconfiguration in channel reassignment</a:t>
            </a:r>
            <a:endParaRPr lang="en-US" altLang="ko-KR" sz="2400" b="0" strike="sngStrike" dirty="0" smtClean="0">
              <a:solidFill>
                <a:schemeClr val="tx1"/>
              </a:solidFill>
              <a:ea typeface="굴림" charset="-127"/>
            </a:endParaRPr>
          </a:p>
          <a:p>
            <a:r>
              <a:rPr lang="en-US" altLang="zh-CN" sz="2400" b="0" dirty="0" smtClean="0">
                <a:solidFill>
                  <a:schemeClr val="tx1"/>
                </a:solidFill>
                <a:ea typeface="굴림" charset="-127"/>
              </a:rPr>
              <a:t>Spectrum transition scheme as well as related data, procedure, message should be introduced into </a:t>
            </a:r>
            <a:r>
              <a:rPr lang="en-US" altLang="ko-KR" sz="2400" b="0" dirty="0">
                <a:solidFill>
                  <a:schemeClr val="tx1"/>
                </a:solidFill>
                <a:ea typeface="굴림" charset="-127"/>
              </a:rPr>
              <a:t>IEEE 802.19.1a system </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spTree>
    <p:extLst>
      <p:ext uri="{BB962C8B-B14F-4D97-AF65-F5344CB8AC3E}">
        <p14:creationId xmlns:p14="http://schemas.microsoft.com/office/powerpoint/2010/main" val="447453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16192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solidFill>
                  <a:schemeClr val="tx1"/>
                </a:solidFill>
              </a:rPr>
              <a:t>Abstract</a:t>
            </a:r>
          </a:p>
        </p:txBody>
      </p:sp>
      <p:sp>
        <p:nvSpPr>
          <p:cNvPr id="4098" name="Rectangle 2"/>
          <p:cNvSpPr>
            <a:spLocks noGrp="1" noChangeArrowheads="1"/>
          </p:cNvSpPr>
          <p:nvPr>
            <p:ph type="body" idx="1"/>
          </p:nvPr>
        </p:nvSpPr>
        <p:spPr>
          <a:xfrm>
            <a:off x="755576" y="1988840"/>
            <a:ext cx="7969802" cy="4176464"/>
          </a:xfrm>
          <a:ln/>
        </p:spPr>
        <p:txBody>
          <a:bodyPr>
            <a:normAutofit/>
          </a:bodyPr>
          <a:lstStyle/>
          <a:p>
            <a:r>
              <a:rPr lang="en-US" altLang="ko-KR" sz="2600" b="0" dirty="0" smtClean="0">
                <a:solidFill>
                  <a:schemeClr val="tx1"/>
                </a:solidFill>
                <a:ea typeface="굴림" charset="-127"/>
              </a:rPr>
              <a:t>This </a:t>
            </a:r>
            <a:r>
              <a:rPr lang="en-US" altLang="ko-KR" sz="2600" b="0" dirty="0">
                <a:solidFill>
                  <a:schemeClr val="tx1"/>
                </a:solidFill>
                <a:ea typeface="굴림" charset="-127"/>
              </a:rPr>
              <a:t>document </a:t>
            </a:r>
            <a:r>
              <a:rPr lang="en-US" altLang="ko-KR" sz="2600" b="0" dirty="0" smtClean="0">
                <a:solidFill>
                  <a:schemeClr val="tx1"/>
                </a:solidFill>
                <a:ea typeface="굴림" charset="-127"/>
              </a:rPr>
              <a:t>proposes </a:t>
            </a:r>
            <a:r>
              <a:rPr lang="en-US" altLang="ko-KR" sz="2600" b="0" dirty="0">
                <a:solidFill>
                  <a:schemeClr val="tx1"/>
                </a:solidFill>
                <a:ea typeface="굴림" charset="-127"/>
              </a:rPr>
              <a:t>spectrum transition scheme for IEEE P802.19.1a in order to enhance resource reassignment method with low reconfiguration complexity</a:t>
            </a: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sz="3200" dirty="0" smtClean="0">
                <a:solidFill>
                  <a:schemeClr val="tx1"/>
                </a:solidFill>
              </a:rPr>
              <a:t>Motivation: Why we need resource reassignment scheme </a:t>
            </a:r>
            <a:r>
              <a:rPr lang="en-SG" sz="3200" dirty="0">
                <a:solidFill>
                  <a:schemeClr val="tx1"/>
                </a:solidFill>
              </a:rPr>
              <a:t>with </a:t>
            </a:r>
            <a:r>
              <a:rPr lang="en-SG" sz="3200" dirty="0" smtClean="0">
                <a:solidFill>
                  <a:schemeClr val="tx1"/>
                </a:solidFill>
              </a:rPr>
              <a:t>low </a:t>
            </a:r>
            <a:r>
              <a:rPr lang="en-SG" sz="3200" dirty="0">
                <a:solidFill>
                  <a:schemeClr val="tx1"/>
                </a:solidFill>
              </a:rPr>
              <a:t>reconfiguration complexity</a:t>
            </a:r>
            <a:endParaRPr lang="en-US" sz="3200" dirty="0">
              <a:solidFill>
                <a:schemeClr val="tx1"/>
              </a:solidFill>
            </a:endParaRPr>
          </a:p>
        </p:txBody>
      </p:sp>
      <p:sp>
        <p:nvSpPr>
          <p:cNvPr id="3" name="Content Placeholder 2"/>
          <p:cNvSpPr>
            <a:spLocks noGrp="1"/>
          </p:cNvSpPr>
          <p:nvPr>
            <p:ph idx="1"/>
          </p:nvPr>
        </p:nvSpPr>
        <p:spPr>
          <a:xfrm>
            <a:off x="539552" y="1981202"/>
            <a:ext cx="8136904" cy="4400126"/>
          </a:xfrm>
        </p:spPr>
        <p:txBody>
          <a:bodyPr/>
          <a:lstStyle/>
          <a:p>
            <a:r>
              <a:rPr lang="en-GB" altLang="zh-CN" sz="2000" b="0" dirty="0" smtClean="0">
                <a:solidFill>
                  <a:schemeClr val="tx1"/>
                </a:solidFill>
                <a:ea typeface="굴림" charset="-127"/>
              </a:rPr>
              <a:t>PCAST indicates </a:t>
            </a:r>
            <a:r>
              <a:rPr lang="en-SG" altLang="ko-KR" sz="2000" b="0" dirty="0" smtClean="0">
                <a:solidFill>
                  <a:schemeClr val="tx1"/>
                </a:solidFill>
                <a:ea typeface="굴림" charset="-127"/>
              </a:rPr>
              <a:t>“</a:t>
            </a:r>
            <a:r>
              <a:rPr lang="en-US" altLang="zh-CN" sz="2000" b="0" dirty="0">
                <a:solidFill>
                  <a:schemeClr val="tx1"/>
                </a:solidFill>
                <a:ea typeface="굴림" charset="-127"/>
              </a:rPr>
              <a:t>The number of mobile devices could rise to 50 billion by 2020</a:t>
            </a:r>
            <a:r>
              <a:rPr lang="en-SG" altLang="ko-KR" sz="2000" b="0" dirty="0">
                <a:solidFill>
                  <a:schemeClr val="tx1"/>
                </a:solidFill>
                <a:ea typeface="굴림" charset="-127"/>
              </a:rPr>
              <a:t>…</a:t>
            </a:r>
            <a:r>
              <a:rPr lang="en-US" altLang="ko-KR" sz="2000" b="0" dirty="0">
                <a:solidFill>
                  <a:schemeClr val="tx1"/>
                </a:solidFill>
                <a:ea typeface="굴림" charset="-127"/>
              </a:rPr>
              <a:t>O</a:t>
            </a:r>
            <a:r>
              <a:rPr lang="en-US" altLang="zh-CN" sz="2000" b="0" dirty="0">
                <a:solidFill>
                  <a:schemeClr val="tx1"/>
                </a:solidFill>
                <a:ea typeface="굴림" charset="-127"/>
              </a:rPr>
              <a:t>ne of the other important directions that spectrum policy must take is to create a marketplace that can accommodate the widest range of commercial users</a:t>
            </a:r>
            <a:r>
              <a:rPr lang="en-SG" altLang="ko-KR" sz="2000" b="0" dirty="0">
                <a:solidFill>
                  <a:schemeClr val="tx1"/>
                </a:solidFill>
                <a:ea typeface="굴림" charset="-127"/>
              </a:rPr>
              <a:t>” [1]</a:t>
            </a:r>
          </a:p>
          <a:p>
            <a:pPr lvl="1"/>
            <a:r>
              <a:rPr lang="en-GB" altLang="zh-CN" sz="1600" dirty="0" smtClean="0">
                <a:solidFill>
                  <a:schemeClr val="tx1"/>
                </a:solidFill>
                <a:ea typeface="굴림" charset="-127"/>
              </a:rPr>
              <a:t>We need to manage the large number of devices/networks.</a:t>
            </a:r>
            <a:endParaRPr lang="en-GB" altLang="zh-CN" sz="1600" b="0" dirty="0" smtClean="0">
              <a:solidFill>
                <a:schemeClr val="tx1"/>
              </a:solidFill>
              <a:ea typeface="굴림" charset="-127"/>
            </a:endParaRPr>
          </a:p>
          <a:p>
            <a:pPr lvl="2"/>
            <a:endParaRPr lang="en-GB" altLang="zh-CN" sz="1500" b="0" dirty="0" smtClean="0">
              <a:solidFill>
                <a:schemeClr val="tx1"/>
              </a:solidFill>
              <a:ea typeface="굴림" charset="-127"/>
            </a:endParaRPr>
          </a:p>
          <a:p>
            <a:r>
              <a:rPr lang="en-GB" altLang="zh-CN" sz="2000" b="0" dirty="0" smtClean="0">
                <a:solidFill>
                  <a:schemeClr val="tx1"/>
                </a:solidFill>
                <a:ea typeface="굴림" charset="-127"/>
              </a:rPr>
              <a:t>In IEEE P802.19.1a case, calculation load at CM might be critical issue.</a:t>
            </a:r>
          </a:p>
          <a:p>
            <a:endParaRPr lang="en-GB" altLang="zh-CN" sz="2000" b="0" dirty="0">
              <a:solidFill>
                <a:schemeClr val="tx1"/>
              </a:solidFill>
              <a:ea typeface="굴림" charset="-127"/>
            </a:endParaRPr>
          </a:p>
          <a:p>
            <a:r>
              <a:rPr lang="en-GB" altLang="zh-CN" sz="2000" b="0" dirty="0" smtClean="0">
                <a:solidFill>
                  <a:schemeClr val="tx1"/>
                </a:solidFill>
                <a:ea typeface="굴림" charset="-127"/>
              </a:rPr>
              <a:t>The issue might be occurred when </a:t>
            </a:r>
            <a:r>
              <a:rPr lang="en-US" altLang="zh-CN" sz="2000" b="0" dirty="0" smtClean="0">
                <a:solidFill>
                  <a:schemeClr val="tx1"/>
                </a:solidFill>
                <a:ea typeface="굴림" charset="-127"/>
              </a:rPr>
              <a:t>calculation for </a:t>
            </a:r>
            <a:r>
              <a:rPr lang="en-US" altLang="zh-CN" sz="2000" b="0" dirty="0">
                <a:solidFill>
                  <a:schemeClr val="tx1"/>
                </a:solidFill>
                <a:ea typeface="굴림" charset="-127"/>
              </a:rPr>
              <a:t>resource reassignment to reconfigure the </a:t>
            </a:r>
            <a:r>
              <a:rPr lang="en-US" altLang="zh-CN" sz="2000" b="0" dirty="0" smtClean="0">
                <a:solidFill>
                  <a:schemeClr val="tx1"/>
                </a:solidFill>
                <a:ea typeface="굴림" charset="-127"/>
              </a:rPr>
              <a:t>operating GCOs </a:t>
            </a:r>
            <a:r>
              <a:rPr lang="en-US" altLang="zh-CN" sz="2000" b="0" dirty="0" smtClean="0">
                <a:solidFill>
                  <a:schemeClr val="tx1"/>
                </a:solidFill>
                <a:ea typeface="굴림" charset="-127"/>
              </a:rPr>
              <a:t>is </a:t>
            </a:r>
            <a:r>
              <a:rPr lang="en-US" altLang="zh-CN" sz="2000" b="0" dirty="0" smtClean="0">
                <a:solidFill>
                  <a:schemeClr val="tx1"/>
                </a:solidFill>
                <a:ea typeface="굴림" charset="-127"/>
              </a:rPr>
              <a:t>triggered </a:t>
            </a:r>
            <a:r>
              <a:rPr lang="en-US" altLang="zh-CN" sz="2000" b="0" dirty="0">
                <a:solidFill>
                  <a:schemeClr val="tx1"/>
                </a:solidFill>
                <a:ea typeface="굴림" charset="-127"/>
              </a:rPr>
              <a:t>by new entrant </a:t>
            </a:r>
            <a:r>
              <a:rPr lang="en-US" altLang="zh-CN" sz="2000" b="0" dirty="0" smtClean="0">
                <a:solidFill>
                  <a:schemeClr val="tx1"/>
                </a:solidFill>
                <a:ea typeface="굴림" charset="-127"/>
              </a:rPr>
              <a:t>GCOs</a:t>
            </a:r>
            <a:r>
              <a:rPr lang="en-GB" altLang="zh-CN" sz="2000" b="0" dirty="0" smtClean="0">
                <a:solidFill>
                  <a:schemeClr val="tx1"/>
                </a:solidFill>
                <a:ea typeface="굴림" charset="-127"/>
              </a:rPr>
              <a:t>.</a:t>
            </a:r>
            <a:endParaRPr lang="en-GB" altLang="zh-CN" sz="1600" b="0" dirty="0" smtClean="0">
              <a:solidFill>
                <a:schemeClr val="tx1"/>
              </a:solidFill>
              <a:ea typeface="굴림" charset="-127"/>
            </a:endParaRPr>
          </a:p>
          <a:p>
            <a:pPr marL="457213" lvl="1" indent="0">
              <a:buNone/>
            </a:pPr>
            <a:r>
              <a:rPr lang="en-GB" altLang="zh-CN" sz="1600" b="0" dirty="0" smtClean="0">
                <a:solidFill>
                  <a:schemeClr val="tx1"/>
                </a:solidFill>
                <a:ea typeface="굴림" charset="-127"/>
                <a:sym typeface="Wingdings" panose="05000000000000000000" pitchFamily="2" charset="2"/>
              </a:rPr>
              <a:t> No </a:t>
            </a:r>
            <a:r>
              <a:rPr lang="en-GB" altLang="zh-CN" sz="1600" dirty="0">
                <a:solidFill>
                  <a:schemeClr val="tx1"/>
                </a:solidFill>
                <a:ea typeface="굴림" charset="-127"/>
                <a:sym typeface="Wingdings" panose="05000000000000000000" pitchFamily="2" charset="2"/>
              </a:rPr>
              <a:t>low complexity </a:t>
            </a:r>
            <a:r>
              <a:rPr lang="en-GB" altLang="zh-CN" sz="1600" b="0" dirty="0" smtClean="0">
                <a:solidFill>
                  <a:schemeClr val="tx1"/>
                </a:solidFill>
                <a:ea typeface="굴림" charset="-127"/>
                <a:sym typeface="Wingdings" panose="05000000000000000000" pitchFamily="2" charset="2"/>
              </a:rPr>
              <a:t>solution in IEEE P802.19.1a so far.</a:t>
            </a:r>
            <a:endParaRPr lang="en-GB" altLang="zh-CN" sz="1600" b="0" dirty="0" smtClean="0">
              <a:solidFill>
                <a:schemeClr val="tx1"/>
              </a:solidFill>
              <a:ea typeface="굴림" charset="-127"/>
            </a:endParaRPr>
          </a:p>
          <a:p>
            <a:endParaRPr lang="en-GB" altLang="zh-CN" sz="2000" b="0" dirty="0">
              <a:solidFill>
                <a:schemeClr val="tx1"/>
              </a:solidFill>
              <a:ea typeface="굴림" charset="-127"/>
            </a:endParaRPr>
          </a:p>
          <a:p>
            <a:endParaRPr lang="en-GB" altLang="zh-CN" sz="1600" b="0" dirty="0">
              <a:solidFill>
                <a:schemeClr val="tx1"/>
              </a:solidFill>
              <a:ea typeface="굴림" charset="-127"/>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April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scenario</a:t>
            </a:r>
            <a:endParaRPr kumimoji="1" lang="ja-JP" altLang="en-US" dirty="0"/>
          </a:p>
        </p:txBody>
      </p:sp>
      <p:sp>
        <p:nvSpPr>
          <p:cNvPr id="3" name="コンテンツ プレースホルダー 2"/>
          <p:cNvSpPr>
            <a:spLocks noGrp="1"/>
          </p:cNvSpPr>
          <p:nvPr>
            <p:ph idx="1"/>
          </p:nvPr>
        </p:nvSpPr>
        <p:spPr>
          <a:xfrm>
            <a:off x="685800" y="1981202"/>
            <a:ext cx="4318248" cy="4113213"/>
          </a:xfrm>
        </p:spPr>
        <p:txBody>
          <a:bodyPr>
            <a:normAutofit fontScale="85000" lnSpcReduction="20000"/>
          </a:bodyPr>
          <a:lstStyle/>
          <a:p>
            <a:r>
              <a:rPr lang="en-GB" altLang="zh-CN" sz="2400" b="0" dirty="0" smtClean="0">
                <a:solidFill>
                  <a:schemeClr val="tx1"/>
                </a:solidFill>
                <a:ea typeface="굴림" charset="-127"/>
              </a:rPr>
              <a:t>CM </a:t>
            </a:r>
            <a:r>
              <a:rPr lang="en-GB" altLang="zh-CN" sz="2400" b="0" dirty="0">
                <a:solidFill>
                  <a:schemeClr val="tx1"/>
                </a:solidFill>
                <a:ea typeface="굴림" charset="-127"/>
              </a:rPr>
              <a:t>manages GCOs with different priorities (high/low).</a:t>
            </a:r>
          </a:p>
          <a:p>
            <a:r>
              <a:rPr lang="en-GB" altLang="zh-CN" sz="2400" b="0" dirty="0" smtClean="0">
                <a:solidFill>
                  <a:schemeClr val="tx1"/>
                </a:solidFill>
                <a:ea typeface="굴림" charset="-127"/>
              </a:rPr>
              <a:t>One new </a:t>
            </a:r>
            <a:r>
              <a:rPr lang="en-GB" altLang="zh-CN" sz="2400" b="0" dirty="0">
                <a:solidFill>
                  <a:schemeClr val="tx1"/>
                </a:solidFill>
                <a:ea typeface="굴림" charset="-127"/>
              </a:rPr>
              <a:t>entrant low-priority </a:t>
            </a:r>
            <a:r>
              <a:rPr lang="en-GB" altLang="zh-CN" sz="2400" b="0" dirty="0" smtClean="0">
                <a:solidFill>
                  <a:schemeClr val="tx1"/>
                </a:solidFill>
                <a:ea typeface="굴림" charset="-127"/>
              </a:rPr>
              <a:t>GCO requires channel.</a:t>
            </a:r>
            <a:endParaRPr lang="en-GB" altLang="zh-CN" sz="2400" b="0" dirty="0">
              <a:solidFill>
                <a:schemeClr val="tx1"/>
              </a:solidFill>
              <a:ea typeface="굴림" charset="-127"/>
            </a:endParaRPr>
          </a:p>
          <a:p>
            <a:r>
              <a:rPr lang="en-GB" altLang="zh-CN" sz="2400" b="0" dirty="0" smtClean="0">
                <a:solidFill>
                  <a:schemeClr val="tx1"/>
                </a:solidFill>
                <a:ea typeface="굴림" charset="-127"/>
              </a:rPr>
              <a:t>In order to ensure the network performance of high priority GCOs even after the resource assignment for the new entrant low-priority GCO, CM calculates to reassign channels among </a:t>
            </a:r>
            <a:r>
              <a:rPr lang="en-GB" altLang="zh-CN" sz="2400" b="0" dirty="0">
                <a:solidFill>
                  <a:schemeClr val="tx1"/>
                </a:solidFill>
                <a:ea typeface="굴림" charset="-127"/>
              </a:rPr>
              <a:t>only </a:t>
            </a:r>
            <a:r>
              <a:rPr lang="en-GB" altLang="zh-CN" sz="2400" b="0" dirty="0" smtClean="0">
                <a:solidFill>
                  <a:schemeClr val="tx1"/>
                </a:solidFill>
                <a:ea typeface="굴림" charset="-127"/>
              </a:rPr>
              <a:t>low-priority GCOs.</a:t>
            </a:r>
          </a:p>
          <a:p>
            <a:r>
              <a:rPr lang="en-GB" altLang="zh-CN" sz="2400" b="0" dirty="0" smtClean="0">
                <a:solidFill>
                  <a:schemeClr val="tx1"/>
                </a:solidFill>
                <a:ea typeface="굴림" charset="-127"/>
              </a:rPr>
              <a:t>After calculation for reassignment, CM reconfigures the operational parameters of all the low-priority GCOs.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April 2016</a:t>
            </a:r>
            <a:endParaRPr lang="en-GB" dirty="0"/>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767328"/>
            <a:ext cx="4106794" cy="347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6"/>
          <p:cNvSpPr txBox="1"/>
          <p:nvPr/>
        </p:nvSpPr>
        <p:spPr>
          <a:xfrm>
            <a:off x="6372200" y="5569495"/>
            <a:ext cx="2016224" cy="307777"/>
          </a:xfrm>
          <a:prstGeom prst="rect">
            <a:avLst/>
          </a:prstGeom>
          <a:noFill/>
        </p:spPr>
        <p:txBody>
          <a:bodyPr wrap="square" rtlCol="0">
            <a:spAutoFit/>
          </a:bodyPr>
          <a:lstStyle/>
          <a:p>
            <a:r>
              <a:rPr lang="en-US" altLang="zh-CN" sz="1400" dirty="0" smtClean="0"/>
              <a:t>Fig 1. Example Problem</a:t>
            </a:r>
            <a:endParaRPr lang="zh-CN" altLang="en-US" sz="1400" dirty="0"/>
          </a:p>
        </p:txBody>
      </p:sp>
    </p:spTree>
    <p:extLst>
      <p:ext uri="{BB962C8B-B14F-4D97-AF65-F5344CB8AC3E}">
        <p14:creationId xmlns:p14="http://schemas.microsoft.com/office/powerpoint/2010/main" val="344555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 </a:t>
            </a:r>
            <a:r>
              <a:rPr lang="en-US" altLang="zh-CN" dirty="0" smtClean="0"/>
              <a:t>spectrum transition</a:t>
            </a:r>
            <a:endParaRPr lang="zh-CN" altLang="en-US" dirty="0"/>
          </a:p>
        </p:txBody>
      </p:sp>
      <p:sp>
        <p:nvSpPr>
          <p:cNvPr id="3" name="内容占位符 2"/>
          <p:cNvSpPr>
            <a:spLocks noGrp="1"/>
          </p:cNvSpPr>
          <p:nvPr>
            <p:ph idx="1"/>
          </p:nvPr>
        </p:nvSpPr>
        <p:spPr>
          <a:xfrm>
            <a:off x="430064" y="1700808"/>
            <a:ext cx="5222056" cy="648072"/>
          </a:xfrm>
        </p:spPr>
        <p:txBody>
          <a:bodyPr/>
          <a:lstStyle/>
          <a:p>
            <a:r>
              <a:rPr lang="en-US" altLang="zh-CN" dirty="0" smtClean="0"/>
              <a:t>Two key steps of the solution</a:t>
            </a:r>
          </a:p>
          <a:p>
            <a:pPr lvl="1"/>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sp>
        <p:nvSpPr>
          <p:cNvPr id="13" name="TextBox 12"/>
          <p:cNvSpPr txBox="1"/>
          <p:nvPr/>
        </p:nvSpPr>
        <p:spPr>
          <a:xfrm>
            <a:off x="4743235" y="1844824"/>
            <a:ext cx="4264074" cy="830997"/>
          </a:xfrm>
          <a:prstGeom prst="rect">
            <a:avLst/>
          </a:prstGeom>
          <a:noFill/>
        </p:spPr>
        <p:txBody>
          <a:bodyPr wrap="square" rtlCol="0">
            <a:spAutoFit/>
          </a:bodyPr>
          <a:lstStyle/>
          <a:p>
            <a:pPr marL="0" lvl="1"/>
            <a:r>
              <a:rPr lang="en-US" altLang="zh-CN" sz="1200" dirty="0" smtClean="0"/>
              <a:t>Step 1. Guarantee that after the channel exchange, the newly aggregated interference is also kept below the threshold for any high priority GCO operating on the exchanged channel</a:t>
            </a:r>
            <a:endParaRPr lang="en-US" altLang="zh-CN" sz="1200" dirty="0"/>
          </a:p>
          <a:p>
            <a:endParaRPr lang="en-US" altLang="zh-CN" sz="1200" dirty="0" smtClean="0"/>
          </a:p>
        </p:txBody>
      </p:sp>
      <p:sp>
        <p:nvSpPr>
          <p:cNvPr id="15" name="TextBox 14"/>
          <p:cNvSpPr txBox="1"/>
          <p:nvPr/>
        </p:nvSpPr>
        <p:spPr>
          <a:xfrm>
            <a:off x="4716016" y="5157192"/>
            <a:ext cx="3888432" cy="646331"/>
          </a:xfrm>
          <a:prstGeom prst="rect">
            <a:avLst/>
          </a:prstGeom>
          <a:noFill/>
        </p:spPr>
        <p:txBody>
          <a:bodyPr wrap="square" rtlCol="0">
            <a:spAutoFit/>
          </a:bodyPr>
          <a:lstStyle/>
          <a:p>
            <a:r>
              <a:rPr lang="en-US" altLang="zh-CN" sz="1200" dirty="0" smtClean="0"/>
              <a:t>Step 2.  Find </a:t>
            </a:r>
            <a:r>
              <a:rPr lang="en-US" altLang="zh-CN" sz="1200" dirty="0"/>
              <a:t>the minimum number of channel exchange (reconfiguration</a:t>
            </a:r>
            <a:r>
              <a:rPr lang="en-US" altLang="zh-CN" sz="1200" dirty="0" smtClean="0"/>
              <a:t>) from the GCO releasing channel to the GCO requiring channel</a:t>
            </a:r>
          </a:p>
        </p:txBody>
      </p:sp>
      <p:pic>
        <p:nvPicPr>
          <p:cNvPr id="307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5949280"/>
            <a:ext cx="382905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1176408" y="5857527"/>
            <a:ext cx="2016224" cy="307777"/>
          </a:xfrm>
          <a:prstGeom prst="rect">
            <a:avLst/>
          </a:prstGeom>
          <a:noFill/>
        </p:spPr>
        <p:txBody>
          <a:bodyPr wrap="square" rtlCol="0">
            <a:spAutoFit/>
          </a:bodyPr>
          <a:lstStyle/>
          <a:p>
            <a:r>
              <a:rPr lang="en-US" altLang="zh-CN" sz="1400" dirty="0" smtClean="0"/>
              <a:t>Fig 2. Example Solution</a:t>
            </a:r>
            <a:endParaRPr lang="zh-CN" altLang="en-US" sz="1400" dirty="0"/>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3292" y="2490847"/>
            <a:ext cx="3787140" cy="2286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2454410"/>
            <a:ext cx="3891915" cy="3354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7453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5482" y="1517131"/>
            <a:ext cx="3714750" cy="486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891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Objective of simulation</a:t>
            </a:r>
            <a:endParaRPr kumimoji="1" lang="ja-JP" altLang="en-US" dirty="0">
              <a:solidFill>
                <a:schemeClr val="tx1"/>
              </a:solidFill>
            </a:endParaRPr>
          </a:p>
        </p:txBody>
      </p:sp>
      <p:sp>
        <p:nvSpPr>
          <p:cNvPr id="3" name="コンテンツ プレースホルダー 2"/>
          <p:cNvSpPr>
            <a:spLocks noGrp="1"/>
          </p:cNvSpPr>
          <p:nvPr>
            <p:ph idx="1"/>
          </p:nvPr>
        </p:nvSpPr>
        <p:spPr>
          <a:xfrm>
            <a:off x="589057" y="1955593"/>
            <a:ext cx="7943384" cy="4113213"/>
          </a:xfrm>
        </p:spPr>
        <p:txBody>
          <a:bodyPr/>
          <a:lstStyle/>
          <a:p>
            <a:r>
              <a:rPr lang="en-SG" sz="2600" b="0" dirty="0" smtClean="0">
                <a:solidFill>
                  <a:schemeClr val="tx1"/>
                </a:solidFill>
              </a:rPr>
              <a:t>To demonstrate that the spectrum transition scheme can be used for resource reassignment with very low reconfiguration complexity</a:t>
            </a:r>
          </a:p>
          <a:p>
            <a:pPr>
              <a:buNone/>
            </a:pPr>
            <a:endParaRPr kumimoji="1" lang="en-US" altLang="ja-JP" sz="2600" b="0" dirty="0"/>
          </a:p>
          <a:p>
            <a:endParaRPr kumimoji="1" lang="en-US" altLang="ja-JP" sz="2600"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Tree>
    <p:extLst>
      <p:ext uri="{BB962C8B-B14F-4D97-AF65-F5344CB8AC3E}">
        <p14:creationId xmlns:p14="http://schemas.microsoft.com/office/powerpoint/2010/main" val="3894585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solidFill>
                  <a:schemeClr val="tx1"/>
                </a:solidFill>
              </a:rPr>
              <a:t>Simulation scenario and parameters</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2946728003"/>
                  </p:ext>
                </p:extLst>
              </p:nvPr>
            </p:nvGraphicFramePr>
            <p:xfrm>
              <a:off x="1043608" y="1556792"/>
              <a:ext cx="7200801" cy="2537828"/>
            </p:xfrm>
            <a:graphic>
              <a:graphicData uri="http://schemas.openxmlformats.org/drawingml/2006/table">
                <a:tbl>
                  <a:tblPr/>
                  <a:tblGrid>
                    <a:gridCol w="2325259"/>
                    <a:gridCol w="4875542"/>
                  </a:tblGrid>
                  <a:tr h="276196">
                    <a:tc>
                      <a:txBody>
                        <a:bodyPr/>
                        <a:lstStyle/>
                        <a:p>
                          <a:pPr algn="ctr">
                            <a:spcAft>
                              <a:spcPts val="0"/>
                            </a:spcAft>
                          </a:pPr>
                          <a:r>
                            <a:rPr lang="en-US" altLang="zh-CN" sz="1200" b="1" kern="100" dirty="0" smtClean="0">
                              <a:latin typeface="Times New Roman"/>
                              <a:ea typeface="宋体"/>
                              <a:cs typeface="Times New Roman"/>
                            </a:rPr>
                            <a:t>System</a:t>
                          </a:r>
                          <a:r>
                            <a:rPr lang="en-US" altLang="zh-CN" sz="1200" b="1" kern="100" baseline="0" dirty="0" smtClean="0">
                              <a:latin typeface="Times New Roman"/>
                              <a:ea typeface="宋体"/>
                              <a:cs typeface="Times New Roman"/>
                            </a:rPr>
                            <a:t> Setting</a:t>
                          </a:r>
                          <a:endParaRPr lang="zh-CN" sz="1200" b="1" kern="100" dirty="0">
                            <a:latin typeface="Times New Roman"/>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200" b="1" kern="100" dirty="0" smtClean="0">
                              <a:latin typeface="+mn-lt"/>
                              <a:ea typeface="宋体"/>
                              <a:cs typeface="Times New Roman"/>
                            </a:rPr>
                            <a:t>Value</a:t>
                          </a:r>
                          <a:endParaRPr lang="zh-CN" altLang="zh-CN" sz="1200" b="1" kern="100" dirty="0" smtClean="0">
                            <a:latin typeface="+mn-lt"/>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solidFill>
                                <a:schemeClr val="tx1"/>
                              </a:solidFill>
                              <a:latin typeface="Times New Roman"/>
                              <a:ea typeface="宋体"/>
                              <a:cs typeface="Times New Roman"/>
                            </a:rPr>
                            <a:t>High</a:t>
                          </a:r>
                          <a:r>
                            <a:rPr lang="en-US" altLang="zh-CN" sz="1200" kern="100" baseline="0" dirty="0" smtClean="0">
                              <a:solidFill>
                                <a:schemeClr val="tx1"/>
                              </a:solidFill>
                              <a:latin typeface="Times New Roman"/>
                              <a:ea typeface="宋体"/>
                              <a:cs typeface="Times New Roman"/>
                            </a:rPr>
                            <a:t> Priority GCO (</a:t>
                          </a:r>
                          <a14:m>
                            <m:oMath xmlns:m="http://schemas.openxmlformats.org/officeDocument/2006/math">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h𝑝</m:t>
                                  </m:r>
                                </m:sub>
                              </m:sSub>
                            </m:oMath>
                          </a14:m>
                          <a:r>
                            <a:rPr lang="en-US" altLang="zh-CN" sz="1200" kern="100" baseline="0" dirty="0" smtClean="0">
                              <a:solidFill>
                                <a:schemeClr val="tx1"/>
                              </a:solidFill>
                              <a:latin typeface="Times New Roman"/>
                              <a:ea typeface="宋体"/>
                              <a:cs typeface="Times New Roman"/>
                            </a:rPr>
                            <a:t>)</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24" rtl="0" eaLnBrk="1" fontAlgn="auto" latinLnBrk="0" hangingPunct="1">
                            <a:lnSpc>
                              <a:spcPct val="100000"/>
                            </a:lnSpc>
                            <a:spcBef>
                              <a:spcPts val="0"/>
                            </a:spcBef>
                            <a:spcAft>
                              <a:spcPts val="0"/>
                            </a:spcAft>
                            <a:buClrTx/>
                            <a:buSzTx/>
                            <a:buFontTx/>
                            <a:buNone/>
                            <a:tabLst/>
                            <a:defRPr/>
                          </a:pPr>
                          <a:r>
                            <a:rPr lang="en-US" altLang="zh-CN" sz="1200" kern="100" dirty="0" smtClean="0">
                              <a:solidFill>
                                <a:schemeClr val="tx1"/>
                              </a:solidFill>
                              <a:latin typeface="+mn-lt"/>
                              <a:ea typeface="宋体"/>
                              <a:cs typeface="Times New Roman"/>
                            </a:rPr>
                            <a:t>Uniformly</a:t>
                          </a:r>
                          <a:r>
                            <a:rPr lang="en-US" altLang="zh-CN" sz="1200" kern="100" baseline="0" dirty="0" smtClean="0">
                              <a:solidFill>
                                <a:schemeClr val="tx1"/>
                              </a:solidFill>
                              <a:latin typeface="+mn-lt"/>
                              <a:ea typeface="宋体"/>
                              <a:cs typeface="Times New Roman"/>
                            </a:rPr>
                            <a:t> distributed in the circle where the radius </a:t>
                          </a: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𝑅</m:t>
                                  </m:r>
                                </m:e>
                                <m:sub>
                                  <m:r>
                                    <a:rPr lang="en-US" altLang="zh-CN" sz="1200" i="1" kern="100" baseline="0" dirty="0" smtClean="0">
                                      <a:solidFill>
                                        <a:schemeClr val="tx1"/>
                                      </a:solidFill>
                                      <a:latin typeface="Cambria Math"/>
                                      <a:ea typeface="宋体"/>
                                      <a:cs typeface="Times New Roman"/>
                                    </a:rPr>
                                    <m:t>h</m:t>
                                  </m:r>
                                  <m:r>
                                    <a:rPr lang="en-US" altLang="zh-CN" sz="1200" b="0" i="1" kern="100" baseline="0" dirty="0" smtClean="0">
                                      <a:solidFill>
                                        <a:schemeClr val="tx1"/>
                                      </a:solidFill>
                                      <a:latin typeface="Cambria Math"/>
                                      <a:ea typeface="宋体"/>
                                      <a:cs typeface="Times New Roman"/>
                                    </a:rPr>
                                    <m:t>𝑝</m:t>
                                  </m:r>
                                </m:sub>
                              </m:sSub>
                              <m:r>
                                <a:rPr lang="en-US" altLang="zh-CN" sz="1200" b="0" i="1" kern="100" baseline="0" dirty="0" smtClean="0">
                                  <a:solidFill>
                                    <a:schemeClr val="tx1"/>
                                  </a:solidFill>
                                  <a:latin typeface="Cambria Math"/>
                                  <a:ea typeface="宋体"/>
                                  <a:cs typeface="Times New Roman"/>
                                </a:rPr>
                                <m:t>=10</m:t>
                              </m:r>
                              <m:r>
                                <a:rPr lang="en-US" altLang="zh-CN" sz="1200" b="0" i="1" kern="100" baseline="0" dirty="0" smtClean="0">
                                  <a:solidFill>
                                    <a:schemeClr val="tx1"/>
                                  </a:solidFill>
                                  <a:latin typeface="Cambria Math"/>
                                  <a:ea typeface="宋体"/>
                                  <a:cs typeface="Times New Roman"/>
                                </a:rPr>
                                <m:t>𝑘𝑚</m:t>
                              </m:r>
                            </m:oMath>
                          </a14:m>
                          <a:r>
                            <a:rPr lang="en-US" altLang="zh-CN" sz="1200" kern="100" dirty="0" smtClean="0">
                              <a:solidFill>
                                <a:schemeClr val="tx1"/>
                              </a:solidFill>
                              <a:latin typeface="+mn-lt"/>
                              <a:ea typeface="宋体"/>
                              <a:cs typeface="Times New Roman"/>
                            </a:rPr>
                            <a:t>.</a:t>
                          </a:r>
                          <a:endParaRPr lang="zh-CN" altLang="ja-JP" sz="1200" kern="100" dirty="0">
                            <a:solidFill>
                              <a:schemeClr val="tx1"/>
                            </a:solidFill>
                            <a:latin typeface="+mn-lt"/>
                            <a:ea typeface="宋体"/>
                            <a:cs typeface="Times New Roman"/>
                          </a:endParaRPr>
                        </a:p>
                        <a:p>
                          <a:pPr algn="l">
                            <a:spcAft>
                              <a:spcPts val="0"/>
                            </a:spcAft>
                          </a:pP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𝑁𝑈𝑀</m:t>
                                  </m:r>
                                </m:e>
                                <m:sub>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h𝑝</m:t>
                                      </m:r>
                                    </m:sub>
                                  </m:sSub>
                                </m:sub>
                              </m:sSub>
                            </m:oMath>
                          </a14:m>
                          <a:r>
                            <a:rPr lang="en-US" sz="1200" kern="100" dirty="0" smtClean="0">
                              <a:solidFill>
                                <a:schemeClr val="tx1"/>
                              </a:solidFill>
                              <a:latin typeface="Times New Roman"/>
                              <a:ea typeface="宋体"/>
                              <a:cs typeface="Times New Roman"/>
                            </a:rPr>
                            <a:t>=20.</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154">
                    <a:tc>
                      <a:txBody>
                        <a:bodyPr/>
                        <a:lstStyle/>
                        <a:p>
                          <a:pPr algn="l">
                            <a:spcAft>
                              <a:spcPts val="0"/>
                            </a:spcAft>
                          </a:pPr>
                          <a:r>
                            <a:rPr lang="en-US" altLang="zh-CN" sz="1200" kern="100" dirty="0" smtClean="0">
                              <a:solidFill>
                                <a:schemeClr val="tx1"/>
                              </a:solidFill>
                              <a:latin typeface="+mn-lt"/>
                              <a:ea typeface="宋体"/>
                              <a:cs typeface="Times New Roman"/>
                            </a:rPr>
                            <a:t>Low</a:t>
                          </a:r>
                          <a:r>
                            <a:rPr lang="en-US" altLang="zh-CN" sz="1200" kern="100" baseline="0" dirty="0" smtClean="0">
                              <a:solidFill>
                                <a:schemeClr val="tx1"/>
                              </a:solidFill>
                              <a:latin typeface="+mn-lt"/>
                              <a:ea typeface="宋体"/>
                              <a:cs typeface="Times New Roman"/>
                            </a:rPr>
                            <a:t> Priority GCO (</a:t>
                          </a:r>
                          <a14:m>
                            <m:oMath xmlns:m="http://schemas.openxmlformats.org/officeDocument/2006/math">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𝑙𝑝</m:t>
                                  </m:r>
                                </m:sub>
                              </m:sSub>
                            </m:oMath>
                          </a14:m>
                          <a:r>
                            <a:rPr lang="en-US" altLang="zh-CN" sz="1200" kern="100" baseline="0" dirty="0" smtClean="0">
                              <a:solidFill>
                                <a:schemeClr val="tx1"/>
                              </a:solidFill>
                              <a:latin typeface="+mn-lt"/>
                              <a:ea typeface="宋体"/>
                              <a:cs typeface="Times New Roman"/>
                            </a:rPr>
                            <a:t>)</a:t>
                          </a:r>
                          <a:endParaRPr lang="zh-CN" altLang="zh-CN" sz="1200" kern="100" dirty="0">
                            <a:solidFill>
                              <a:schemeClr val="tx1"/>
                            </a:solidFill>
                            <a:latin typeface="+mn-lt"/>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24" rtl="0" eaLnBrk="1" fontAlgn="auto" latinLnBrk="0" hangingPunct="1">
                            <a:lnSpc>
                              <a:spcPct val="100000"/>
                            </a:lnSpc>
                            <a:spcBef>
                              <a:spcPts val="0"/>
                            </a:spcBef>
                            <a:spcAft>
                              <a:spcPts val="0"/>
                            </a:spcAft>
                            <a:buClrTx/>
                            <a:buSzTx/>
                            <a:buFontTx/>
                            <a:buNone/>
                            <a:tabLst/>
                            <a:defRPr/>
                          </a:pPr>
                          <a:r>
                            <a:rPr lang="en-US" altLang="zh-CN" sz="1200" kern="100" dirty="0" smtClean="0">
                              <a:solidFill>
                                <a:schemeClr val="tx1"/>
                              </a:solidFill>
                              <a:latin typeface="+mn-lt"/>
                              <a:ea typeface="宋体"/>
                              <a:cs typeface="Times New Roman"/>
                            </a:rPr>
                            <a:t>Uniformly</a:t>
                          </a:r>
                          <a:r>
                            <a:rPr lang="en-US" altLang="zh-CN" sz="1200" kern="100" baseline="0" dirty="0" smtClean="0">
                              <a:solidFill>
                                <a:schemeClr val="tx1"/>
                              </a:solidFill>
                              <a:latin typeface="+mn-lt"/>
                              <a:ea typeface="宋体"/>
                              <a:cs typeface="Times New Roman"/>
                            </a:rPr>
                            <a:t> distributed in the circle where the radius </a:t>
                          </a: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𝑅</m:t>
                                  </m:r>
                                </m:e>
                                <m:sub>
                                  <m:r>
                                    <a:rPr lang="en-US" altLang="zh-CN" sz="1200" b="0" i="1" kern="100" baseline="0" smtClean="0">
                                      <a:solidFill>
                                        <a:schemeClr val="tx1"/>
                                      </a:solidFill>
                                      <a:latin typeface="Cambria Math"/>
                                      <a:ea typeface="宋体"/>
                                      <a:cs typeface="Times New Roman"/>
                                    </a:rPr>
                                    <m:t>𝑙</m:t>
                                  </m:r>
                                  <m:r>
                                    <a:rPr lang="en-US" altLang="zh-CN" sz="1200" b="0" i="1" kern="100" baseline="0" dirty="0" smtClean="0">
                                      <a:solidFill>
                                        <a:schemeClr val="tx1"/>
                                      </a:solidFill>
                                      <a:latin typeface="Cambria Math"/>
                                      <a:ea typeface="宋体"/>
                                      <a:cs typeface="Times New Roman"/>
                                    </a:rPr>
                                    <m:t>𝑝</m:t>
                                  </m:r>
                                </m:sub>
                              </m:sSub>
                              <m:r>
                                <a:rPr lang="en-US" altLang="zh-CN" sz="1200" b="0" i="1" kern="100" baseline="0" dirty="0" smtClean="0">
                                  <a:solidFill>
                                    <a:schemeClr val="tx1"/>
                                  </a:solidFill>
                                  <a:latin typeface="Cambria Math"/>
                                  <a:ea typeface="宋体"/>
                                  <a:cs typeface="Times New Roman"/>
                                </a:rPr>
                                <m:t>=10</m:t>
                              </m:r>
                              <m:r>
                                <a:rPr lang="en-US" altLang="zh-CN" sz="1200" b="0" i="1" kern="100" baseline="0" dirty="0" smtClean="0">
                                  <a:solidFill>
                                    <a:schemeClr val="tx1"/>
                                  </a:solidFill>
                                  <a:latin typeface="Cambria Math"/>
                                  <a:ea typeface="宋体"/>
                                  <a:cs typeface="Times New Roman"/>
                                </a:rPr>
                                <m:t>𝑘𝑚</m:t>
                              </m:r>
                            </m:oMath>
                          </a14:m>
                          <a:r>
                            <a:rPr lang="en-US" altLang="zh-CN" sz="1200" kern="100" dirty="0" smtClean="0">
                              <a:solidFill>
                                <a:schemeClr val="tx1"/>
                              </a:solidFill>
                              <a:latin typeface="+mn-lt"/>
                              <a:ea typeface="宋体"/>
                              <a:cs typeface="Times New Roman"/>
                            </a:rPr>
                            <a:t>.</a:t>
                          </a:r>
                          <a:endParaRPr lang="zh-CN" altLang="zh-CN" sz="1200" kern="100" dirty="0">
                            <a:solidFill>
                              <a:schemeClr val="tx1"/>
                            </a:solidFill>
                            <a:latin typeface="+mn-lt"/>
                            <a:ea typeface="宋体"/>
                            <a:cs typeface="Times New Roman"/>
                          </a:endParaRPr>
                        </a:p>
                        <a:p>
                          <a:pPr marL="0" marR="0" indent="0" algn="l" defTabSz="914424"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𝑁𝑈𝑀</m:t>
                                  </m:r>
                                </m:e>
                                <m:sub>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𝑙𝑝</m:t>
                                      </m:r>
                                    </m:sub>
                                  </m:sSub>
                                </m:sub>
                              </m:sSub>
                            </m:oMath>
                          </a14:m>
                          <a:r>
                            <a:rPr lang="en-US" altLang="zh-CN" sz="1200" kern="100" baseline="0" dirty="0" smtClean="0">
                              <a:solidFill>
                                <a:schemeClr val="tx1"/>
                              </a:solidFill>
                              <a:latin typeface="+mn-lt"/>
                              <a:ea typeface="宋体"/>
                              <a:cs typeface="Times New Roman"/>
                            </a:rPr>
                            <a:t>is set as the maximum number of low-priority GCOs that meets requirement of aggregated interference to High Priority GCO, </a:t>
                          </a:r>
                          <a:endParaRPr lang="zh-CN" altLang="zh-CN" sz="1200" kern="100" dirty="0">
                            <a:solidFill>
                              <a:schemeClr val="tx1"/>
                            </a:solidFill>
                            <a:latin typeface="+mn-lt"/>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Minimum distance </a:t>
                          </a:r>
                          <a:r>
                            <a:rPr lang="en-US" altLang="zh-CN" sz="1200" kern="100" baseline="0" dirty="0" smtClean="0">
                              <a:latin typeface="Times New Roman"/>
                              <a:ea typeface="宋体"/>
                              <a:cs typeface="Times New Roman"/>
                            </a:rPr>
                            <a:t>b/n two regions</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baseline="0" dirty="0" smtClean="0">
                              <a:latin typeface="+mn-lt"/>
                              <a:ea typeface="宋体"/>
                              <a:cs typeface="Times New Roman"/>
                            </a:rPr>
                            <a:t>0~15 (km)</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Frequency</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TV</a:t>
                          </a:r>
                          <a:r>
                            <a:rPr lang="en-US" altLang="zh-CN" sz="1200" kern="100" baseline="0" dirty="0" smtClean="0">
                              <a:latin typeface="Times New Roman"/>
                              <a:ea typeface="宋体"/>
                              <a:cs typeface="Times New Roman"/>
                            </a:rPr>
                            <a:t> band</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Channel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200" dirty="0" smtClean="0">
                              <a:solidFill>
                                <a:schemeClr val="tx1"/>
                              </a:solidFill>
                              <a:effectLst/>
                              <a:latin typeface="+mn-lt"/>
                              <a:ea typeface="+mn-ea"/>
                              <a:cs typeface="+mn-cs"/>
                            </a:rPr>
                            <a:t>Okumara,</a:t>
                          </a:r>
                          <a:r>
                            <a:rPr lang="en-US" altLang="zh-CN" sz="1200" kern="1200" baseline="0" dirty="0" smtClean="0">
                              <a:solidFill>
                                <a:schemeClr val="tx1"/>
                              </a:solidFill>
                              <a:effectLst/>
                              <a:latin typeface="+mn-lt"/>
                              <a:ea typeface="+mn-ea"/>
                              <a:cs typeface="+mn-cs"/>
                            </a:rPr>
                            <a:t> Urban, </a:t>
                          </a:r>
                          <a14:m>
                            <m:oMath xmlns:m="http://schemas.openxmlformats.org/officeDocument/2006/math">
                              <m:r>
                                <a:rPr lang="zh-CN" altLang="en-US" sz="1200" i="1" kern="1200" baseline="0" smtClean="0">
                                  <a:solidFill>
                                    <a:schemeClr val="tx1"/>
                                  </a:solidFill>
                                  <a:effectLst/>
                                  <a:latin typeface="Cambria Math"/>
                                  <a:ea typeface="+mn-ea"/>
                                  <a:cs typeface="+mn-cs"/>
                                </a:rPr>
                                <m:t>𝛼</m:t>
                              </m:r>
                              <m:r>
                                <a:rPr lang="en-US" altLang="zh-CN" sz="1200" b="0" i="1" kern="1200" baseline="0" smtClean="0">
                                  <a:solidFill>
                                    <a:schemeClr val="tx1"/>
                                  </a:solidFill>
                                  <a:effectLst/>
                                  <a:latin typeface="Cambria Math"/>
                                  <a:ea typeface="+mn-ea"/>
                                  <a:cs typeface="+mn-cs"/>
                                </a:rPr>
                                <m:t>=3.52</m:t>
                              </m:r>
                            </m:oMath>
                          </a14:m>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Number</a:t>
                          </a:r>
                          <a:r>
                            <a:rPr lang="en-US" altLang="zh-CN" sz="1200" kern="100" dirty="0" smtClean="0">
                              <a:solidFill>
                                <a:srgbClr val="FF0000"/>
                              </a:solidFill>
                              <a:latin typeface="Times New Roman"/>
                              <a:ea typeface="宋体"/>
                              <a:cs typeface="Times New Roman"/>
                            </a:rPr>
                            <a:t> </a:t>
                          </a:r>
                          <a:r>
                            <a:rPr lang="en-US" altLang="zh-CN" sz="1200" kern="100" dirty="0" smtClean="0">
                              <a:solidFill>
                                <a:schemeClr val="tx1"/>
                              </a:solidFill>
                              <a:latin typeface="Times New Roman"/>
                              <a:ea typeface="宋体"/>
                              <a:cs typeface="Times New Roman"/>
                            </a:rPr>
                            <a:t>of channels</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10</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Traffic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Arrive in Poisson Procedure</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2946728003"/>
                  </p:ext>
                </p:extLst>
              </p:nvPr>
            </p:nvGraphicFramePr>
            <p:xfrm>
              <a:off x="1043608" y="1556792"/>
              <a:ext cx="7200801" cy="2537828"/>
            </p:xfrm>
            <a:graphic>
              <a:graphicData uri="http://schemas.openxmlformats.org/drawingml/2006/table">
                <a:tbl>
                  <a:tblPr/>
                  <a:tblGrid>
                    <a:gridCol w="2325259"/>
                    <a:gridCol w="4875542"/>
                  </a:tblGrid>
                  <a:tr h="276196">
                    <a:tc>
                      <a:txBody>
                        <a:bodyPr/>
                        <a:lstStyle/>
                        <a:p>
                          <a:pPr algn="ctr">
                            <a:spcAft>
                              <a:spcPts val="0"/>
                            </a:spcAft>
                          </a:pPr>
                          <a:r>
                            <a:rPr lang="en-US" altLang="zh-CN" sz="1200" b="1" kern="100" dirty="0" smtClean="0">
                              <a:latin typeface="Times New Roman"/>
                              <a:ea typeface="宋体"/>
                              <a:cs typeface="Times New Roman"/>
                            </a:rPr>
                            <a:t>System</a:t>
                          </a:r>
                          <a:r>
                            <a:rPr lang="en-US" altLang="zh-CN" sz="1200" b="1" kern="100" baseline="0" dirty="0" smtClean="0">
                              <a:latin typeface="Times New Roman"/>
                              <a:ea typeface="宋体"/>
                              <a:cs typeface="Times New Roman"/>
                            </a:rPr>
                            <a:t> Setting</a:t>
                          </a:r>
                          <a:endParaRPr lang="zh-CN" sz="1200" b="1" kern="100" dirty="0">
                            <a:latin typeface="Times New Roman"/>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200" b="1" kern="100" dirty="0" smtClean="0">
                              <a:latin typeface="+mn-lt"/>
                              <a:ea typeface="宋体"/>
                              <a:cs typeface="Times New Roman"/>
                            </a:rPr>
                            <a:t>Value</a:t>
                          </a:r>
                          <a:endParaRPr lang="zh-CN" altLang="zh-CN" sz="1200" b="1" kern="100" dirty="0" smtClean="0">
                            <a:latin typeface="+mn-lt"/>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163">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t="-65217" r="-210236" b="-449275"/>
                          </a:stretch>
                        </a:blipFill>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65217" r="-125" b="-449275"/>
                          </a:stretch>
                        </a:blipFill>
                      </a:tcPr>
                    </a:tc>
                  </a:tr>
                  <a:tr h="598043">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t="-116327" r="-210236" b="-216327"/>
                          </a:stretch>
                        </a:blipFill>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116327" r="-125" b="-216327"/>
                          </a:stretch>
                        </a:blipFill>
                      </a:tcPr>
                    </a:tc>
                  </a:tr>
                  <a:tr h="275517">
                    <a:tc>
                      <a:txBody>
                        <a:bodyPr/>
                        <a:lstStyle/>
                        <a:p>
                          <a:pPr algn="l">
                            <a:spcAft>
                              <a:spcPts val="0"/>
                            </a:spcAft>
                          </a:pPr>
                          <a:r>
                            <a:rPr lang="en-US" altLang="zh-CN" sz="1200" kern="100" dirty="0" smtClean="0">
                              <a:latin typeface="Times New Roman"/>
                              <a:ea typeface="宋体"/>
                              <a:cs typeface="Times New Roman"/>
                            </a:rPr>
                            <a:t>Minimum distance </a:t>
                          </a:r>
                          <a:r>
                            <a:rPr lang="en-US" altLang="zh-CN" sz="1200" kern="100" baseline="0" dirty="0" smtClean="0">
                              <a:latin typeface="Times New Roman"/>
                              <a:ea typeface="宋体"/>
                              <a:cs typeface="Times New Roman"/>
                            </a:rPr>
                            <a:t>b/n two regions</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baseline="0" dirty="0" smtClean="0">
                              <a:latin typeface="+mn-lt"/>
                              <a:ea typeface="宋体"/>
                              <a:cs typeface="Times New Roman"/>
                            </a:rPr>
                            <a:t>0~15 (km)</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Frequency</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TV</a:t>
                          </a:r>
                          <a:r>
                            <a:rPr lang="en-US" altLang="zh-CN" sz="1200" kern="100" baseline="0" dirty="0" smtClean="0">
                              <a:latin typeface="Times New Roman"/>
                              <a:ea typeface="宋体"/>
                              <a:cs typeface="Times New Roman"/>
                            </a:rPr>
                            <a:t> band</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Channel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774359" r="-125" b="-212821"/>
                          </a:stretch>
                        </a:blipFill>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Number</a:t>
                          </a:r>
                          <a:r>
                            <a:rPr lang="en-US" altLang="zh-CN" sz="1200" kern="100" dirty="0" smtClean="0">
                              <a:solidFill>
                                <a:srgbClr val="FF0000"/>
                              </a:solidFill>
                              <a:latin typeface="Times New Roman"/>
                              <a:ea typeface="宋体"/>
                              <a:cs typeface="Times New Roman"/>
                            </a:rPr>
                            <a:t> </a:t>
                          </a:r>
                          <a:r>
                            <a:rPr lang="en-US" altLang="zh-CN" sz="1200" kern="100" dirty="0" smtClean="0">
                              <a:solidFill>
                                <a:schemeClr val="tx1"/>
                              </a:solidFill>
                              <a:latin typeface="Times New Roman"/>
                              <a:ea typeface="宋体"/>
                              <a:cs typeface="Times New Roman"/>
                            </a:rPr>
                            <a:t>of channels</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10</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Traffic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Arrive in Poisson Procedure</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4293096"/>
            <a:ext cx="6469380" cy="2026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60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solidFill>
                  <a:schemeClr val="tx1"/>
                </a:solidFill>
              </a:rPr>
              <a:t>Simulation result: reduction of the number of reconfiguration</a:t>
            </a:r>
            <a:endParaRPr lang="zh-CN" altLang="en-US" sz="3200" strike="sngStrike" dirty="0">
              <a:solidFill>
                <a:schemeClr val="tx1"/>
              </a:solidFill>
            </a:endParaRP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539066" y="4581128"/>
                <a:ext cx="8064896" cy="1800200"/>
              </a:xfrm>
            </p:spPr>
            <p:txBody>
              <a:bodyPr/>
              <a:lstStyle/>
              <a:p>
                <a:r>
                  <a:rPr lang="en-US" altLang="zh-CN" dirty="0" smtClean="0"/>
                  <a:t>Observation</a:t>
                </a:r>
              </a:p>
              <a:p>
                <a:pPr lvl="1"/>
                <a:r>
                  <a:rPr lang="en-US" altLang="zh-CN" sz="1800" dirty="0" smtClean="0"/>
                  <a:t>For given area, admitted </a:t>
                </a:r>
                <a14:m>
                  <m:oMath xmlns:m="http://schemas.openxmlformats.org/officeDocument/2006/math">
                    <m:sSub>
                      <m:sSubPr>
                        <m:ctrlPr>
                          <a:rPr lang="en-US" altLang="zh-CN" sz="1800" i="1" kern="100">
                            <a:latin typeface="Cambria Math"/>
                            <a:ea typeface="宋体"/>
                            <a:cs typeface="Times New Roman"/>
                          </a:rPr>
                        </m:ctrlPr>
                      </m:sSubPr>
                      <m:e>
                        <m:r>
                          <a:rPr lang="en-US" altLang="zh-CN" sz="1800" i="1" kern="100">
                            <a:latin typeface="Cambria Math"/>
                            <a:ea typeface="宋体"/>
                            <a:cs typeface="Times New Roman"/>
                          </a:rPr>
                          <m:t>𝑁𝑈𝑀</m:t>
                        </m:r>
                      </m:e>
                      <m:sub>
                        <m:sSub>
                          <m:sSubPr>
                            <m:ctrlPr>
                              <a:rPr lang="en-US" altLang="zh-CN" sz="1800" i="1" kern="100" dirty="0">
                                <a:latin typeface="Cambria Math"/>
                                <a:ea typeface="宋体"/>
                                <a:cs typeface="Times New Roman"/>
                              </a:rPr>
                            </m:ctrlPr>
                          </m:sSubPr>
                          <m:e>
                            <m:r>
                              <a:rPr lang="en-US" altLang="zh-CN" sz="1800" i="1" kern="100" dirty="0">
                                <a:latin typeface="Cambria Math"/>
                                <a:ea typeface="宋体"/>
                                <a:cs typeface="Times New Roman"/>
                              </a:rPr>
                              <m:t>𝑊𝑆𝑂</m:t>
                            </m:r>
                          </m:e>
                          <m:sub>
                            <m:r>
                              <a:rPr lang="en-US" altLang="zh-CN" sz="1800" i="1" kern="100" dirty="0">
                                <a:latin typeface="Cambria Math"/>
                                <a:ea typeface="宋体"/>
                                <a:cs typeface="Times New Roman"/>
                              </a:rPr>
                              <m:t>𝑙𝑝</m:t>
                            </m:r>
                          </m:sub>
                        </m:sSub>
                      </m:sub>
                    </m:sSub>
                  </m:oMath>
                </a14:m>
                <a:r>
                  <a:rPr lang="en-US" altLang="zh-CN" sz="1800" dirty="0" smtClean="0"/>
                  <a:t>increases with increasing the minimum distance b/n two regions;</a:t>
                </a:r>
              </a:p>
              <a:p>
                <a:pPr lvl="1"/>
                <a:r>
                  <a:rPr lang="en-US" altLang="zh-CN" sz="1800" dirty="0" smtClean="0"/>
                  <a:t>The number of reconfiguration </a:t>
                </a:r>
                <a14:m>
                  <m:oMath xmlns:m="http://schemas.openxmlformats.org/officeDocument/2006/math">
                    <m:sSub>
                      <m:sSubPr>
                        <m:ctrlPr>
                          <a:rPr lang="en-US" altLang="zh-CN" sz="1800" i="1" kern="100">
                            <a:latin typeface="Cambria Math"/>
                            <a:ea typeface="宋体"/>
                            <a:cs typeface="Times New Roman"/>
                          </a:rPr>
                        </m:ctrlPr>
                      </m:sSubPr>
                      <m:e>
                        <m:r>
                          <a:rPr lang="en-US" altLang="zh-CN" sz="1800" i="1" kern="100">
                            <a:latin typeface="Cambria Math"/>
                            <a:ea typeface="宋体"/>
                            <a:cs typeface="Times New Roman"/>
                          </a:rPr>
                          <m:t>𝑁𝑈𝑀</m:t>
                        </m:r>
                      </m:e>
                      <m:sub>
                        <m:r>
                          <a:rPr lang="en-US" altLang="zh-CN" sz="1800" b="0" i="1" kern="100" dirty="0" smtClean="0">
                            <a:latin typeface="Cambria Math"/>
                            <a:ea typeface="宋体"/>
                            <a:cs typeface="Times New Roman"/>
                          </a:rPr>
                          <m:t>h𝑜𝑝</m:t>
                        </m:r>
                      </m:sub>
                    </m:sSub>
                  </m:oMath>
                </a14:m>
                <a:r>
                  <a:rPr lang="en-US" altLang="zh-CN" sz="1800" dirty="0" smtClean="0"/>
                  <a:t> is kept tiny and stable;</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539066" y="4581128"/>
                <a:ext cx="8064896" cy="1800200"/>
              </a:xfrm>
              <a:blipFill rotWithShape="1">
                <a:blip r:embed="rId2"/>
                <a:stretch>
                  <a:fillRect l="-907" t="-2365" r="-378"/>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pic>
        <p:nvPicPr>
          <p:cNvPr id="6147" name="Picture 3" descr="E:\(SHARING)\LOG_R&amp;D\03_SONY_SCRL\03_Proposal\CNPA13005\2016.04_IEEE.80219\draft\figures\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3772" y="1862217"/>
            <a:ext cx="3436620" cy="271891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E:\(SHARING)\LOG_R&amp;D\03_SONY_SCRL\03_Proposal\CNPA13005\2016.04_IEEE.80219\draft\figures\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862217"/>
            <a:ext cx="3436620" cy="2718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309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12206</TotalTime>
  <Words>745</Words>
  <Application>Microsoft Office PowerPoint</Application>
  <PresentationFormat>全屏显示(4:3)</PresentationFormat>
  <Paragraphs>106</Paragraphs>
  <Slides>11</Slides>
  <Notes>4</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14" baseType="lpstr">
      <vt:lpstr>Office 主题</vt:lpstr>
      <vt:lpstr>Office Theme</vt:lpstr>
      <vt:lpstr>Document</vt:lpstr>
      <vt:lpstr>Low Complexity Resource Reassignment  for Coexistence Management</vt:lpstr>
      <vt:lpstr>Abstract</vt:lpstr>
      <vt:lpstr>Motivation: Why we need resource reassignment scheme with low reconfiguration complexity</vt:lpstr>
      <vt:lpstr>Example scenario</vt:lpstr>
      <vt:lpstr>Solution: spectrum transition</vt:lpstr>
      <vt:lpstr>Flowchart</vt:lpstr>
      <vt:lpstr>Objective of simulation</vt:lpstr>
      <vt:lpstr>Simulation scenario and parameters</vt:lpstr>
      <vt:lpstr>Simulation result: reduction of the number of reconfiguration</vt:lpstr>
      <vt:lpstr>Conclusion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Guo, Xin</cp:lastModifiedBy>
  <cp:revision>461</cp:revision>
  <dcterms:created xsi:type="dcterms:W3CDTF">2015-10-30T01:17:04Z</dcterms:created>
  <dcterms:modified xsi:type="dcterms:W3CDTF">2016-04-26T06:33:53Z</dcterms:modified>
</cp:coreProperties>
</file>