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17"/>
  </p:notesMasterIdLst>
  <p:sldIdLst>
    <p:sldId id="256" r:id="rId3"/>
    <p:sldId id="257" r:id="rId4"/>
    <p:sldId id="275" r:id="rId5"/>
    <p:sldId id="285" r:id="rId6"/>
    <p:sldId id="286" r:id="rId7"/>
    <p:sldId id="284" r:id="rId8"/>
    <p:sldId id="283" r:id="rId9"/>
    <p:sldId id="269" r:id="rId10"/>
    <p:sldId id="266" r:id="rId11"/>
    <p:sldId id="287" r:id="rId12"/>
    <p:sldId id="270" r:id="rId13"/>
    <p:sldId id="288" r:id="rId14"/>
    <p:sldId id="267" r:id="rId15"/>
    <p:sldId id="273"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F1" initials="SF"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87" autoAdjust="0"/>
  </p:normalViewPr>
  <p:slideViewPr>
    <p:cSldViewPr>
      <p:cViewPr varScale="1">
        <p:scale>
          <a:sx n="97" d="100"/>
          <a:sy n="97" d="100"/>
        </p:scale>
        <p:origin x="-1042" y="-72"/>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CB847-7FC2-4E83-BB7B-9B623FDEDC9D}" type="datetimeFigureOut">
              <a:rPr lang="zh-CN" altLang="en-US" smtClean="0"/>
              <a:t>2016/5/17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4FDE6-0446-4A54-ABFB-7142D24EF2B3}" type="slidenum">
              <a:rPr lang="zh-CN" altLang="en-US" smtClean="0"/>
              <a:t>‹#›</a:t>
            </a:fld>
            <a:endParaRPr lang="zh-CN" altLang="en-US"/>
          </a:p>
        </p:txBody>
      </p:sp>
    </p:spTree>
    <p:extLst>
      <p:ext uri="{BB962C8B-B14F-4D97-AF65-F5344CB8AC3E}">
        <p14:creationId xmlns:p14="http://schemas.microsoft.com/office/powerpoint/2010/main" val="406121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solidFill>
                  <a:prstClr val="white"/>
                </a:solidFill>
              </a:rPr>
              <a:t>doc.: IEEE 802.11-yy/xxxxr0</a:t>
            </a:r>
          </a:p>
        </p:txBody>
      </p:sp>
      <p:sp>
        <p:nvSpPr>
          <p:cNvPr id="5" name="Rectangle 3"/>
          <p:cNvSpPr>
            <a:spLocks noGrp="1" noChangeArrowheads="1"/>
          </p:cNvSpPr>
          <p:nvPr>
            <p:ph type="dt"/>
          </p:nvPr>
        </p:nvSpPr>
        <p:spPr>
          <a:ln/>
        </p:spPr>
        <p:txBody>
          <a:bodyPr/>
          <a:lstStyle/>
          <a:p>
            <a:r>
              <a:rPr lang="en-US" dirty="0">
                <a:solidFill>
                  <a:prstClr val="white"/>
                </a:solidFill>
              </a:rPr>
              <a:t>Month Year</a:t>
            </a:r>
          </a:p>
        </p:txBody>
      </p:sp>
      <p:sp>
        <p:nvSpPr>
          <p:cNvPr id="6" name="Rectangle 6"/>
          <p:cNvSpPr>
            <a:spLocks noGrp="1" noChangeArrowheads="1"/>
          </p:cNvSpPr>
          <p:nvPr>
            <p:ph type="ftr"/>
          </p:nvPr>
        </p:nvSpPr>
        <p:spPr>
          <a:ln/>
        </p:spPr>
        <p:txBody>
          <a:bodyPr/>
          <a:lstStyle/>
          <a:p>
            <a:r>
              <a:rPr lang="en-US" dirty="0">
                <a:solidFill>
                  <a:prstClr val="white"/>
                </a:solidFill>
              </a:rPr>
              <a:t>John Doe, Some Company</a:t>
            </a:r>
          </a:p>
        </p:txBody>
      </p:sp>
      <p:sp>
        <p:nvSpPr>
          <p:cNvPr id="7" name="Rectangle 7"/>
          <p:cNvSpPr>
            <a:spLocks noGrp="1" noChangeArrowheads="1"/>
          </p:cNvSpPr>
          <p:nvPr>
            <p:ph type="sldNum"/>
          </p:nvPr>
        </p:nvSpPr>
        <p:spPr>
          <a:ln/>
        </p:spPr>
        <p:txBody>
          <a:bodyPr/>
          <a:lstStyle/>
          <a:p>
            <a:r>
              <a:rPr lang="en-US" dirty="0">
                <a:solidFill>
                  <a:prstClr val="white"/>
                </a:solidFill>
              </a:rPr>
              <a:t>Page </a:t>
            </a:r>
            <a:fld id="{465D53FD-DB5F-4815-BF01-6488A8FBD189}" type="slidenum">
              <a:rPr lang="en-US">
                <a:solidFill>
                  <a:prstClr val="white"/>
                </a:solidFill>
              </a:rPr>
              <a:pPr/>
              <a:t>1</a:t>
            </a:fld>
            <a:endParaRPr lang="en-US" dirty="0">
              <a:solidFill>
                <a:prstClr val="white"/>
              </a:solidFill>
            </a:endParaRPr>
          </a:p>
        </p:txBody>
      </p:sp>
      <p:sp>
        <p:nvSpPr>
          <p:cNvPr id="12289" name="Text Box 1"/>
          <p:cNvSpPr txBox="1">
            <a:spLocks noChangeArrowheads="1"/>
          </p:cNvSpPr>
          <p:nvPr/>
        </p:nvSpPr>
        <p:spPr bwMode="auto">
          <a:xfrm>
            <a:off x="1141431" y="691353"/>
            <a:ext cx="4575140" cy="3417660"/>
          </a:xfrm>
          <a:prstGeom prst="rect">
            <a:avLst/>
          </a:prstGeom>
          <a:solidFill>
            <a:srgbClr val="FFFFFF"/>
          </a:solidFill>
          <a:ln w="9525">
            <a:solidFill>
              <a:srgbClr val="000000"/>
            </a:solidFill>
            <a:miter lim="800000"/>
            <a:headEnd/>
            <a:tailEnd/>
          </a:ln>
          <a:effectLst/>
        </p:spPr>
        <p:txBody>
          <a:bodyPr wrap="none" lIns="90233" tIns="45116" rIns="90233" bIns="45116" anchor="ctr"/>
          <a:lstStyle/>
          <a:p>
            <a:pPr defTabSz="468618" eaLnBrk="0" fontAlgn="base" hangingPunct="0">
              <a:spcBef>
                <a:spcPct val="0"/>
              </a:spcBef>
              <a:spcAft>
                <a:spcPct val="0"/>
              </a:spcAft>
              <a:buClr>
                <a:srgbClr val="000000"/>
              </a:buClr>
              <a:buSzPct val="100000"/>
            </a:pPr>
            <a:endParaRPr lang="en-GB" sz="2600" dirty="0">
              <a:solidFill>
                <a:prstClr val="white"/>
              </a:solidFill>
              <a:latin typeface="Times New Roman" pitchFamily="16" charset="0"/>
              <a:ea typeface="MS Gothic" charset="-128"/>
            </a:endParaRPr>
          </a:p>
        </p:txBody>
      </p:sp>
      <p:sp>
        <p:nvSpPr>
          <p:cNvPr id="12290" name="Rectangle 2"/>
          <p:cNvSpPr txBox="1">
            <a:spLocks noGrp="1" noChangeArrowheads="1"/>
          </p:cNvSpPr>
          <p:nvPr>
            <p:ph type="body"/>
          </p:nvPr>
        </p:nvSpPr>
        <p:spPr bwMode="auto">
          <a:xfrm>
            <a:off x="913772" y="4343636"/>
            <a:ext cx="5030456" cy="4207554"/>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solidFill>
                  <a:prstClr val="white"/>
                </a:solidFill>
              </a:rPr>
              <a:t>doc.: IEEE 802.11-yy/xxxxr0</a:t>
            </a:r>
          </a:p>
        </p:txBody>
      </p:sp>
      <p:sp>
        <p:nvSpPr>
          <p:cNvPr id="5" name="Rectangle 3"/>
          <p:cNvSpPr>
            <a:spLocks noGrp="1" noChangeArrowheads="1"/>
          </p:cNvSpPr>
          <p:nvPr>
            <p:ph type="dt"/>
          </p:nvPr>
        </p:nvSpPr>
        <p:spPr>
          <a:ln/>
        </p:spPr>
        <p:txBody>
          <a:bodyPr/>
          <a:lstStyle/>
          <a:p>
            <a:r>
              <a:rPr lang="en-US" dirty="0">
                <a:solidFill>
                  <a:prstClr val="white"/>
                </a:solidFill>
              </a:rPr>
              <a:t>Month Year</a:t>
            </a:r>
          </a:p>
        </p:txBody>
      </p:sp>
      <p:sp>
        <p:nvSpPr>
          <p:cNvPr id="6" name="Rectangle 6"/>
          <p:cNvSpPr>
            <a:spLocks noGrp="1" noChangeArrowheads="1"/>
          </p:cNvSpPr>
          <p:nvPr>
            <p:ph type="ftr"/>
          </p:nvPr>
        </p:nvSpPr>
        <p:spPr>
          <a:ln/>
        </p:spPr>
        <p:txBody>
          <a:bodyPr/>
          <a:lstStyle/>
          <a:p>
            <a:r>
              <a:rPr lang="en-US" dirty="0">
                <a:solidFill>
                  <a:prstClr val="white"/>
                </a:solidFill>
              </a:rPr>
              <a:t>John Doe, Some Company</a:t>
            </a:r>
          </a:p>
        </p:txBody>
      </p:sp>
      <p:sp>
        <p:nvSpPr>
          <p:cNvPr id="7" name="Rectangle 7"/>
          <p:cNvSpPr>
            <a:spLocks noGrp="1" noChangeArrowheads="1"/>
          </p:cNvSpPr>
          <p:nvPr>
            <p:ph type="sldNum"/>
          </p:nvPr>
        </p:nvSpPr>
        <p:spPr>
          <a:ln/>
        </p:spPr>
        <p:txBody>
          <a:bodyPr/>
          <a:lstStyle/>
          <a:p>
            <a:r>
              <a:rPr lang="en-US" dirty="0">
                <a:solidFill>
                  <a:prstClr val="white"/>
                </a:solidFill>
              </a:rPr>
              <a:t>Page </a:t>
            </a:r>
            <a:fld id="{CA5AFF69-4AEE-4693-9CD6-98E2EBC076EC}" type="slidenum">
              <a:rPr lang="en-US">
                <a:solidFill>
                  <a:prstClr val="white"/>
                </a:solidFill>
              </a:rPr>
              <a:pPr/>
              <a:t>2</a:t>
            </a:fld>
            <a:endParaRPr lang="en-US" dirty="0">
              <a:solidFill>
                <a:prstClr val="white"/>
              </a:solidFill>
            </a:endParaRPr>
          </a:p>
        </p:txBody>
      </p:sp>
      <p:sp>
        <p:nvSpPr>
          <p:cNvPr id="13313" name="Text Box 1"/>
          <p:cNvSpPr txBox="1">
            <a:spLocks noChangeArrowheads="1"/>
          </p:cNvSpPr>
          <p:nvPr/>
        </p:nvSpPr>
        <p:spPr bwMode="auto">
          <a:xfrm>
            <a:off x="1141431" y="691353"/>
            <a:ext cx="4575140" cy="3417660"/>
          </a:xfrm>
          <a:prstGeom prst="rect">
            <a:avLst/>
          </a:prstGeom>
          <a:solidFill>
            <a:srgbClr val="FFFFFF"/>
          </a:solidFill>
          <a:ln w="9525">
            <a:solidFill>
              <a:srgbClr val="000000"/>
            </a:solidFill>
            <a:miter lim="800000"/>
            <a:headEnd/>
            <a:tailEnd/>
          </a:ln>
          <a:effectLst/>
        </p:spPr>
        <p:txBody>
          <a:bodyPr wrap="none" lIns="90233" tIns="45116" rIns="90233" bIns="45116" anchor="ctr"/>
          <a:lstStyle/>
          <a:p>
            <a:pPr defTabSz="468618" eaLnBrk="0" fontAlgn="base" hangingPunct="0">
              <a:spcBef>
                <a:spcPct val="0"/>
              </a:spcBef>
              <a:spcAft>
                <a:spcPct val="0"/>
              </a:spcAft>
              <a:buClr>
                <a:srgbClr val="000000"/>
              </a:buClr>
              <a:buSzPct val="100000"/>
            </a:pPr>
            <a:endParaRPr lang="en-GB" sz="2600" dirty="0">
              <a:solidFill>
                <a:prstClr val="white"/>
              </a:solidFill>
              <a:latin typeface="Times New Roman" pitchFamily="16" charset="0"/>
              <a:ea typeface="MS Gothic" charset="-128"/>
            </a:endParaRPr>
          </a:p>
        </p:txBody>
      </p:sp>
      <p:sp>
        <p:nvSpPr>
          <p:cNvPr id="13314" name="Rectangle 2"/>
          <p:cNvSpPr txBox="1">
            <a:spLocks noGrp="1" noChangeArrowheads="1"/>
          </p:cNvSpPr>
          <p:nvPr>
            <p:ph type="body"/>
          </p:nvPr>
        </p:nvSpPr>
        <p:spPr bwMode="auto">
          <a:xfrm>
            <a:off x="913772" y="4343636"/>
            <a:ext cx="5030456" cy="4207554"/>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smtClean="0">
              <a:solidFill>
                <a:schemeClr val="tx1"/>
              </a:solidFill>
              <a:latin typeface="Arial" charset="0"/>
              <a:ea typeface="MS PMincho" pitchFamily="18" charset="-128"/>
              <a:cs typeface="ＭＳ Ｐ明朝" pitchFamily="-107" charset="-128"/>
            </a:endParaRPr>
          </a:p>
        </p:txBody>
      </p:sp>
      <p:sp>
        <p:nvSpPr>
          <p:cNvPr id="4" name="Slide Number Placeholder 3"/>
          <p:cNvSpPr>
            <a:spLocks noGrp="1"/>
          </p:cNvSpPr>
          <p:nvPr>
            <p:ph type="sldNum" sz="quarter" idx="10"/>
          </p:nvPr>
        </p:nvSpPr>
        <p:spPr/>
        <p:txBody>
          <a:bodyPr/>
          <a:lstStyle/>
          <a:p>
            <a:pPr>
              <a:defRPr/>
            </a:pPr>
            <a:fld id="{946EB372-17FC-4C53-85F5-180DD775C0F7}" type="slidenum">
              <a:rPr lang="en-US" altLang="ja-JP" smtClean="0"/>
              <a:pPr>
                <a:defRPr/>
              </a:pPr>
              <a:t>4</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Arial" charset="0"/>
                <a:ea typeface="MS PMincho" pitchFamily="18" charset="-128"/>
                <a:cs typeface="ＭＳ Ｐ明朝" pitchFamily="-107" charset="-128"/>
              </a:rPr>
              <a:t>These are the other parameters used in this simulation.</a:t>
            </a:r>
          </a:p>
        </p:txBody>
      </p:sp>
      <p:sp>
        <p:nvSpPr>
          <p:cNvPr id="4" name="Slide Number Placeholder 3"/>
          <p:cNvSpPr>
            <a:spLocks noGrp="1"/>
          </p:cNvSpPr>
          <p:nvPr>
            <p:ph type="sldNum" sz="quarter" idx="10"/>
          </p:nvPr>
        </p:nvSpPr>
        <p:spPr/>
        <p:txBody>
          <a:bodyPr/>
          <a:lstStyle/>
          <a:p>
            <a:pPr>
              <a:defRPr/>
            </a:pPr>
            <a:fld id="{946EB372-17FC-4C53-85F5-180DD775C0F7}" type="slidenum">
              <a:rPr lang="en-US" altLang="ja-JP" smtClean="0"/>
              <a:pPr>
                <a:defRPr/>
              </a:pPr>
              <a:t>5</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smtClean="0"/>
              <a:t>May 2016</a:t>
            </a:r>
            <a:endParaRPr lang="zh-CN" altLang="en-US"/>
          </a:p>
        </p:txBody>
      </p:sp>
      <p:sp>
        <p:nvSpPr>
          <p:cNvPr id="5" name="页脚占位符 4"/>
          <p:cNvSpPr>
            <a:spLocks noGrp="1"/>
          </p:cNvSpPr>
          <p:nvPr>
            <p:ph type="ftr" sz="quarter" idx="11"/>
          </p:nvPr>
        </p:nvSpPr>
        <p:spPr/>
        <p:txBody>
          <a:bodyPr/>
          <a:lstStyle/>
          <a:p>
            <a:r>
              <a:rPr lang="en-US" altLang="zh-CN" smtClean="0"/>
              <a:t>Chen SUN, Sony</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May 2016</a:t>
            </a:r>
            <a:endParaRPr lang="zh-CN" altLang="en-US"/>
          </a:p>
        </p:txBody>
      </p:sp>
      <p:sp>
        <p:nvSpPr>
          <p:cNvPr id="5" name="页脚占位符 4"/>
          <p:cNvSpPr>
            <a:spLocks noGrp="1"/>
          </p:cNvSpPr>
          <p:nvPr>
            <p:ph type="ftr" sz="quarter" idx="11"/>
          </p:nvPr>
        </p:nvSpPr>
        <p:spPr/>
        <p:txBody>
          <a:bodyPr/>
          <a:lstStyle/>
          <a:p>
            <a:r>
              <a:rPr lang="en-US" altLang="zh-CN" smtClean="0"/>
              <a:t>Chen SUN, Sony</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May 2016</a:t>
            </a:r>
            <a:endParaRPr lang="zh-CN" altLang="en-US"/>
          </a:p>
        </p:txBody>
      </p:sp>
      <p:sp>
        <p:nvSpPr>
          <p:cNvPr id="5" name="页脚占位符 4"/>
          <p:cNvSpPr>
            <a:spLocks noGrp="1"/>
          </p:cNvSpPr>
          <p:nvPr>
            <p:ph type="ftr" sz="quarter" idx="11"/>
          </p:nvPr>
        </p:nvSpPr>
        <p:spPr/>
        <p:txBody>
          <a:bodyPr/>
          <a:lstStyle/>
          <a:p>
            <a:r>
              <a:rPr lang="en-US" altLang="zh-CN" smtClean="0"/>
              <a:t>Chen SUN, Sony</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300"/>
            </a:lvl1pPr>
            <a:lvl2pPr marL="800122" indent="-342909">
              <a:buFont typeface="Courier New" panose="02070309020205020404" pitchFamily="49" charset="0"/>
              <a:buChar char="o"/>
              <a:defRPr sz="1900"/>
            </a:lvl2pPr>
            <a:lvl3pPr marL="1200183" indent="-285758">
              <a:buFont typeface="Arial" panose="020B0604020202020204" pitchFamily="34" charset="0"/>
              <a:buChar char="•"/>
              <a:defRPr/>
            </a:lvl3pPr>
            <a:lvl4pPr marL="1657394" indent="-285758">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5"/>
            <a:ext cx="3184520" cy="2301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600">
                <a:solidFill>
                  <a:srgbClr val="000000"/>
                </a:solidFill>
                <a:cs typeface="Arial Unicode MS" charset="0"/>
              </a:defRPr>
            </a:lvl1pPr>
          </a:lstStyle>
          <a:p>
            <a:r>
              <a:rPr lang="en-GB" smtClean="0"/>
              <a:t>Chen SUN, Sony</a:t>
            </a:r>
            <a:endParaRPr lang="en-GB" dirty="0"/>
          </a:p>
        </p:txBody>
      </p:sp>
      <p:sp>
        <p:nvSpPr>
          <p:cNvPr id="12" name="Rectangle 3"/>
          <p:cNvSpPr>
            <a:spLocks noGrp="1" noChangeArrowheads="1"/>
          </p:cNvSpPr>
          <p:nvPr>
            <p:ph type="dt" idx="15"/>
          </p:nvPr>
        </p:nvSpPr>
        <p:spPr bwMode="auto">
          <a:xfrm>
            <a:off x="696913" y="33337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800" b="1">
                <a:solidFill>
                  <a:srgbClr val="000000"/>
                </a:solidFill>
                <a:cs typeface="Arial Unicode MS" charset="0"/>
              </a:defRPr>
            </a:lvl1pPr>
          </a:lstStyle>
          <a:p>
            <a:r>
              <a:rPr lang="en-US" altLang="zh-CN" smtClean="0"/>
              <a:t>May 2016</a:t>
            </a:r>
            <a:endParaRPr lang="en-GB" dirty="0"/>
          </a:p>
        </p:txBody>
      </p:sp>
    </p:spTree>
    <p:extLst>
      <p:ext uri="{BB962C8B-B14F-4D97-AF65-F5344CB8AC3E}">
        <p14:creationId xmlns:p14="http://schemas.microsoft.com/office/powerpoint/2010/main" val="31865812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May 2016</a:t>
            </a:r>
            <a:endParaRPr lang="zh-CN" altLang="en-US"/>
          </a:p>
        </p:txBody>
      </p:sp>
      <p:sp>
        <p:nvSpPr>
          <p:cNvPr id="5" name="页脚占位符 4"/>
          <p:cNvSpPr>
            <a:spLocks noGrp="1"/>
          </p:cNvSpPr>
          <p:nvPr>
            <p:ph type="ftr" sz="quarter" idx="11"/>
          </p:nvPr>
        </p:nvSpPr>
        <p:spPr/>
        <p:txBody>
          <a:bodyPr/>
          <a:lstStyle/>
          <a:p>
            <a:r>
              <a:rPr lang="en-US" altLang="zh-CN" smtClean="0"/>
              <a:t>Chen SUN, Sony</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r>
              <a:rPr lang="en-US" altLang="zh-CN" smtClean="0"/>
              <a:t>May 2016</a:t>
            </a:r>
            <a:endParaRPr lang="zh-CN" altLang="en-US"/>
          </a:p>
        </p:txBody>
      </p:sp>
      <p:sp>
        <p:nvSpPr>
          <p:cNvPr id="5" name="页脚占位符 4"/>
          <p:cNvSpPr>
            <a:spLocks noGrp="1"/>
          </p:cNvSpPr>
          <p:nvPr>
            <p:ph type="ftr" sz="quarter" idx="11"/>
          </p:nvPr>
        </p:nvSpPr>
        <p:spPr/>
        <p:txBody>
          <a:bodyPr/>
          <a:lstStyle/>
          <a:p>
            <a:r>
              <a:rPr lang="en-US" altLang="zh-CN" smtClean="0"/>
              <a:t>Chen SUN, Sony</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r>
              <a:rPr lang="en-US" altLang="zh-CN" smtClean="0"/>
              <a:t>May 2016</a:t>
            </a:r>
            <a:endParaRPr lang="zh-CN" altLang="en-US"/>
          </a:p>
        </p:txBody>
      </p:sp>
      <p:sp>
        <p:nvSpPr>
          <p:cNvPr id="6" name="页脚占位符 5"/>
          <p:cNvSpPr>
            <a:spLocks noGrp="1"/>
          </p:cNvSpPr>
          <p:nvPr>
            <p:ph type="ftr" sz="quarter" idx="11"/>
          </p:nvPr>
        </p:nvSpPr>
        <p:spPr/>
        <p:txBody>
          <a:bodyPr/>
          <a:lstStyle/>
          <a:p>
            <a:r>
              <a:rPr lang="en-US" altLang="zh-CN" smtClean="0"/>
              <a:t>Chen SUN, Sony</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r>
              <a:rPr lang="en-US" altLang="zh-CN" smtClean="0"/>
              <a:t>May 2016</a:t>
            </a:r>
            <a:endParaRPr lang="zh-CN" altLang="en-US"/>
          </a:p>
        </p:txBody>
      </p:sp>
      <p:sp>
        <p:nvSpPr>
          <p:cNvPr id="8" name="页脚占位符 7"/>
          <p:cNvSpPr>
            <a:spLocks noGrp="1"/>
          </p:cNvSpPr>
          <p:nvPr>
            <p:ph type="ftr" sz="quarter" idx="11"/>
          </p:nvPr>
        </p:nvSpPr>
        <p:spPr/>
        <p:txBody>
          <a:bodyPr/>
          <a:lstStyle/>
          <a:p>
            <a:r>
              <a:rPr lang="en-US" altLang="zh-CN" smtClean="0"/>
              <a:t>Chen SUN, Sony</a:t>
            </a: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smtClean="0"/>
              <a:t>May 2016</a:t>
            </a:r>
            <a:endParaRPr lang="zh-CN" altLang="en-US"/>
          </a:p>
        </p:txBody>
      </p:sp>
      <p:sp>
        <p:nvSpPr>
          <p:cNvPr id="4" name="页脚占位符 3"/>
          <p:cNvSpPr>
            <a:spLocks noGrp="1"/>
          </p:cNvSpPr>
          <p:nvPr>
            <p:ph type="ftr" sz="quarter" idx="11"/>
          </p:nvPr>
        </p:nvSpPr>
        <p:spPr/>
        <p:txBody>
          <a:bodyPr/>
          <a:lstStyle/>
          <a:p>
            <a:r>
              <a:rPr lang="en-US" altLang="zh-CN" smtClean="0"/>
              <a:t>Chen SUN, Sony</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May 2016</a:t>
            </a:r>
            <a:endParaRPr lang="zh-CN" altLang="en-US"/>
          </a:p>
        </p:txBody>
      </p:sp>
      <p:sp>
        <p:nvSpPr>
          <p:cNvPr id="3" name="页脚占位符 2"/>
          <p:cNvSpPr>
            <a:spLocks noGrp="1"/>
          </p:cNvSpPr>
          <p:nvPr>
            <p:ph type="ftr" sz="quarter" idx="11"/>
          </p:nvPr>
        </p:nvSpPr>
        <p:spPr/>
        <p:txBody>
          <a:bodyPr/>
          <a:lstStyle/>
          <a:p>
            <a:r>
              <a:rPr lang="en-US" altLang="zh-CN" smtClean="0"/>
              <a:t>Chen SUN, Sony</a:t>
            </a: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May 2016</a:t>
            </a:r>
            <a:endParaRPr lang="zh-CN" altLang="en-US"/>
          </a:p>
        </p:txBody>
      </p:sp>
      <p:sp>
        <p:nvSpPr>
          <p:cNvPr id="6" name="页脚占位符 5"/>
          <p:cNvSpPr>
            <a:spLocks noGrp="1"/>
          </p:cNvSpPr>
          <p:nvPr>
            <p:ph type="ftr" sz="quarter" idx="11"/>
          </p:nvPr>
        </p:nvSpPr>
        <p:spPr/>
        <p:txBody>
          <a:bodyPr/>
          <a:lstStyle/>
          <a:p>
            <a:r>
              <a:rPr lang="en-US" altLang="zh-CN" smtClean="0"/>
              <a:t>Chen SUN, Sony</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May 2016</a:t>
            </a:r>
            <a:endParaRPr lang="zh-CN" altLang="en-US"/>
          </a:p>
        </p:txBody>
      </p:sp>
      <p:sp>
        <p:nvSpPr>
          <p:cNvPr id="6" name="页脚占位符 5"/>
          <p:cNvSpPr>
            <a:spLocks noGrp="1"/>
          </p:cNvSpPr>
          <p:nvPr>
            <p:ph type="ftr" sz="quarter" idx="11"/>
          </p:nvPr>
        </p:nvSpPr>
        <p:spPr/>
        <p:txBody>
          <a:bodyPr/>
          <a:lstStyle/>
          <a:p>
            <a:r>
              <a:rPr lang="en-US" altLang="zh-CN" smtClean="0"/>
              <a:t>Chen SUN, Sony</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t>May 2016</a:t>
            </a: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Chen SUN, Sony</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2"/>
            <a:ext cx="7770814" cy="1065213"/>
          </a:xfrm>
          <a:prstGeom prst="rect">
            <a:avLst/>
          </a:prstGeom>
          <a:noFill/>
          <a:ln w="9525">
            <a:noFill/>
            <a:round/>
            <a:headEnd/>
            <a:tailEnd/>
          </a:ln>
          <a:effectLst/>
        </p:spPr>
        <p:txBody>
          <a:bodyPr vert="horz" wrap="square" lIns="86400" tIns="43200" rIns="86400" bIns="4320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2"/>
            <a:ext cx="7770814" cy="4113213"/>
          </a:xfrm>
          <a:prstGeom prst="rect">
            <a:avLst/>
          </a:prstGeom>
          <a:noFill/>
          <a:ln w="9525">
            <a:noFill/>
            <a:round/>
            <a:headEnd/>
            <a:tailEnd/>
          </a:ln>
          <a:effectLst/>
        </p:spPr>
        <p:txBody>
          <a:bodyPr vert="horz" wrap="square" lIns="86400" tIns="43200" rIns="86400" bIns="432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696913" y="33337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800" b="1">
                <a:solidFill>
                  <a:srgbClr val="000000"/>
                </a:solidFill>
                <a:latin typeface="Calibri" panose="020F0502020204030204" pitchFamily="34" charset="0"/>
                <a:cs typeface="Arial Unicode MS" charset="0"/>
              </a:defRPr>
            </a:lvl1pPr>
          </a:lstStyle>
          <a:p>
            <a:pPr defTabSz="445234" eaLnBrk="0" fontAlgn="base" hangingPunct="0">
              <a:spcBef>
                <a:spcPct val="0"/>
              </a:spcBef>
              <a:spcAft>
                <a:spcPct val="0"/>
              </a:spcAft>
              <a:buClr>
                <a:srgbClr val="000000"/>
              </a:buClr>
              <a:buSzPct val="100000"/>
              <a:buFont typeface="Times New Roman" pitchFamily="16" charset="0"/>
              <a:buNone/>
            </a:pPr>
            <a:r>
              <a:rPr lang="en-US" altLang="zh-CN" smtClean="0"/>
              <a:t>May 2016</a:t>
            </a:r>
            <a:endParaRPr lang="en-GB" dirty="0"/>
          </a:p>
        </p:txBody>
      </p:sp>
      <p:sp>
        <p:nvSpPr>
          <p:cNvPr id="1028" name="Rectangle 4"/>
          <p:cNvSpPr>
            <a:spLocks noGrp="1" noChangeArrowheads="1"/>
          </p:cNvSpPr>
          <p:nvPr>
            <p:ph type="ftr"/>
          </p:nvPr>
        </p:nvSpPr>
        <p:spPr bwMode="auto">
          <a:xfrm>
            <a:off x="5357818" y="6475414"/>
            <a:ext cx="3184520" cy="24622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600">
                <a:solidFill>
                  <a:srgbClr val="000000"/>
                </a:solidFill>
                <a:latin typeface="Calibri" panose="020F0502020204030204" pitchFamily="34" charset="0"/>
                <a:cs typeface="Arial Unicode MS" charset="0"/>
              </a:defRPr>
            </a:lvl1pPr>
          </a:lstStyle>
          <a:p>
            <a:pPr defTabSz="445234" eaLnBrk="0" fontAlgn="base" hangingPunct="0">
              <a:spcBef>
                <a:spcPct val="0"/>
              </a:spcBef>
              <a:spcAft>
                <a:spcPct val="0"/>
              </a:spcAft>
              <a:buClr>
                <a:srgbClr val="000000"/>
              </a:buClr>
              <a:buSzPct val="100000"/>
              <a:buFont typeface="Times New Roman" pitchFamily="16" charset="0"/>
              <a:buNone/>
            </a:pPr>
            <a:r>
              <a:rPr lang="en-GB" altLang="ja-JP" smtClean="0"/>
              <a:t>Chen SUN, Sony</a:t>
            </a:r>
            <a:endParaRPr lang="en-GB" altLang="ja-JP" dirty="0"/>
          </a:p>
        </p:txBody>
      </p:sp>
      <p:sp>
        <p:nvSpPr>
          <p:cNvPr id="1029" name="Rectangle 5"/>
          <p:cNvSpPr>
            <a:spLocks noGrp="1" noChangeArrowheads="1"/>
          </p:cNvSpPr>
          <p:nvPr>
            <p:ph type="sldNum"/>
          </p:nvPr>
        </p:nvSpPr>
        <p:spPr bwMode="auto">
          <a:xfrm>
            <a:off x="4191001" y="6475415"/>
            <a:ext cx="682625"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600">
                <a:solidFill>
                  <a:srgbClr val="000000"/>
                </a:solidFill>
                <a:latin typeface="Calibri" panose="020F0502020204030204" pitchFamily="34" charset="0"/>
                <a:cs typeface="Arial Unicode MS" charset="0"/>
              </a:defRPr>
            </a:lvl1pPr>
          </a:lstStyle>
          <a:p>
            <a:pPr defTabSz="445234" eaLnBrk="0" fontAlgn="base" hangingPunct="0">
              <a:spcBef>
                <a:spcPct val="0"/>
              </a:spcBef>
              <a:spcAft>
                <a:spcPct val="0"/>
              </a:spcAft>
              <a:buClr>
                <a:srgbClr val="000000"/>
              </a:buClr>
              <a:buSzPct val="100000"/>
              <a:buFont typeface="Times New Roman" pitchFamily="16" charset="0"/>
              <a:buNone/>
            </a:pPr>
            <a:r>
              <a:rPr lang="en-GB" smtClean="0"/>
              <a:t>Slide </a:t>
            </a:r>
            <a:fld id="{D09C756B-EB39-4236-ADBB-73052B179AE4}" type="slidenum">
              <a:rPr lang="en-GB" smtClean="0"/>
              <a:pPr defTabSz="445234" eaLnBrk="0" fontAlgn="base" hangingPunct="0">
                <a:spcBef>
                  <a:spcPct val="0"/>
                </a:spcBef>
                <a:spcAft>
                  <a:spcPct val="0"/>
                </a:spcAft>
                <a:buClr>
                  <a:srgbClr val="000000"/>
                </a:buClr>
                <a:buSzPct val="100000"/>
                <a:buFont typeface="Times New Roman" pitchFamily="16" charset="0"/>
                <a:buNone/>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lIns="85725" tIns="42863" rIns="85725" bIns="42863"/>
          <a:lstStyle/>
          <a:p>
            <a:pPr defTabSz="445234" eaLnBrk="0" fontAlgn="base" hangingPunct="0">
              <a:spcBef>
                <a:spcPct val="0"/>
              </a:spcBef>
              <a:spcAft>
                <a:spcPct val="0"/>
              </a:spcAft>
              <a:buClr>
                <a:srgbClr val="000000"/>
              </a:buClr>
              <a:buSzPct val="100000"/>
              <a:buFont typeface="Times New Roman" pitchFamily="16" charset="0"/>
              <a:buNone/>
            </a:pPr>
            <a:endParaRPr lang="en-GB" sz="2500" dirty="0">
              <a:solidFill>
                <a:srgbClr val="FFFFFF"/>
              </a:solidFill>
              <a:latin typeface="Calibri" panose="020F0502020204030204" pitchFamily="34" charset="0"/>
            </a:endParaRPr>
          </a:p>
        </p:txBody>
      </p:sp>
      <p:sp>
        <p:nvSpPr>
          <p:cNvPr id="1031" name="Rectangle 7"/>
          <p:cNvSpPr>
            <a:spLocks noChangeArrowheads="1"/>
          </p:cNvSpPr>
          <p:nvPr/>
        </p:nvSpPr>
        <p:spPr bwMode="auto">
          <a:xfrm>
            <a:off x="684214" y="6475414"/>
            <a:ext cx="958748" cy="246282"/>
          </a:xfrm>
          <a:prstGeom prst="rect">
            <a:avLst/>
          </a:prstGeom>
          <a:noFill/>
          <a:ln w="9525">
            <a:noFill/>
            <a:round/>
            <a:headEnd/>
            <a:tailEnd/>
          </a:ln>
          <a:effectLst/>
        </p:spPr>
        <p:txBody>
          <a:bodyPr wrap="none" lIns="0" tIns="0" rIns="0" bIns="0">
            <a:spAutoFit/>
          </a:bodyPr>
          <a:lstStyle/>
          <a:p>
            <a:pPr defTabSz="445234" eaLnBrk="0" fontAlgn="base" hangingPunct="0">
              <a:spcBef>
                <a:spcPct val="0"/>
              </a:spcBef>
              <a:spcAft>
                <a:spcPct val="0"/>
              </a:spcAft>
              <a:buClr>
                <a:srgbClr val="000000"/>
              </a:buClr>
              <a:buSzPct val="100000"/>
              <a:buFont typeface="Times New Roman" pitchFamily="16" charset="0"/>
              <a:buNone/>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GB" sz="1600"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lIns="85725" tIns="42863" rIns="85725" bIns="42863"/>
          <a:lstStyle/>
          <a:p>
            <a:pPr defTabSz="445234" eaLnBrk="0" fontAlgn="base" hangingPunct="0">
              <a:spcBef>
                <a:spcPct val="0"/>
              </a:spcBef>
              <a:spcAft>
                <a:spcPct val="0"/>
              </a:spcAft>
              <a:buClr>
                <a:srgbClr val="000000"/>
              </a:buClr>
              <a:buSzPct val="100000"/>
              <a:buFont typeface="Times New Roman" pitchFamily="16" charset="0"/>
              <a:buNone/>
            </a:pPr>
            <a:endParaRPr lang="en-GB" sz="2800" dirty="0">
              <a:solidFill>
                <a:srgbClr val="FFFFFF"/>
              </a:solidFill>
              <a:latin typeface="Calibri" panose="020F0502020204030204" pitchFamily="34" charset="0"/>
            </a:endParaRPr>
          </a:p>
        </p:txBody>
      </p:sp>
      <p:sp>
        <p:nvSpPr>
          <p:cNvPr id="10" name="Date Placeholder 3"/>
          <p:cNvSpPr txBox="1">
            <a:spLocks/>
          </p:cNvSpPr>
          <p:nvPr userDrawn="1"/>
        </p:nvSpPr>
        <p:spPr bwMode="auto">
          <a:xfrm>
            <a:off x="5000628" y="357167"/>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algn="r" defTabSz="449274" eaLnBrk="0" fontAlgn="base" hangingPunct="0">
              <a:spcBef>
                <a:spcPct val="0"/>
              </a:spcBef>
              <a:spcAft>
                <a:spcPct val="0"/>
              </a:spcAft>
              <a:buClr>
                <a:srgbClr val="000000"/>
              </a:buClr>
              <a:buSzPct val="100000"/>
              <a:buFont typeface="Times New Roman" pitchFamily="16" charset="0"/>
              <a:buNone/>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a:pPr>
            <a:r>
              <a:rPr lang="en-GB" b="1" dirty="0" smtClean="0">
                <a:solidFill>
                  <a:srgbClr val="000000"/>
                </a:solidFill>
                <a:latin typeface="Calibri" panose="020F0502020204030204" pitchFamily="34" charset="0"/>
                <a:cs typeface="Arial Unicode MS" charset="0"/>
              </a:rPr>
              <a:t>doc.: IEEE 802.19-16/00</a:t>
            </a:r>
            <a:r>
              <a:rPr lang="en-US" altLang="ja-JP" b="1" dirty="0" smtClean="0">
                <a:solidFill>
                  <a:srgbClr val="000000"/>
                </a:solidFill>
                <a:latin typeface="Calibri" panose="020F0502020204030204" pitchFamily="34" charset="0"/>
                <a:cs typeface="Arial Unicode MS" charset="0"/>
              </a:rPr>
              <a:t>70</a:t>
            </a:r>
            <a:r>
              <a:rPr lang="en-GB" b="1" dirty="0" smtClean="0">
                <a:solidFill>
                  <a:srgbClr val="000000"/>
                </a:solidFill>
                <a:latin typeface="Calibri" panose="020F0502020204030204" pitchFamily="34" charset="0"/>
                <a:cs typeface="Arial Unicode MS" charset="0"/>
              </a:rPr>
              <a:t>r1</a:t>
            </a:r>
          </a:p>
        </p:txBody>
      </p:sp>
    </p:spTree>
    <p:extLst>
      <p:ext uri="{BB962C8B-B14F-4D97-AF65-F5344CB8AC3E}">
        <p14:creationId xmlns:p14="http://schemas.microsoft.com/office/powerpoint/2010/main" val="3538957813"/>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p:txStyles>
    <p:titleStyle>
      <a:lvl1pPr algn="ctr" defTabSz="449274" rtl="0" eaLnBrk="1" fontAlgn="base" hangingPunct="1">
        <a:spcBef>
          <a:spcPct val="0"/>
        </a:spcBef>
        <a:spcAft>
          <a:spcPct val="0"/>
        </a:spcAft>
        <a:buClr>
          <a:srgbClr val="000000"/>
        </a:buClr>
        <a:buSzPct val="100000"/>
        <a:buFont typeface="Times New Roman" pitchFamily="16" charset="0"/>
        <a:defRPr sz="3600" b="1">
          <a:solidFill>
            <a:srgbClr val="000000"/>
          </a:solidFill>
          <a:latin typeface="Calibri" panose="020F0502020204030204" pitchFamily="34" charset="0"/>
          <a:ea typeface="+mj-ea"/>
          <a:cs typeface="+mj-cs"/>
        </a:defRPr>
      </a:lvl1pPr>
      <a:lvl2pPr marL="742971" indent="-285758"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30"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42"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54"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67"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79"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91"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303"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9" indent="-342909" algn="l" defTabSz="449274"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Calibri" panose="020F0502020204030204" pitchFamily="34" charset="0"/>
          <a:ea typeface="+mn-ea"/>
          <a:cs typeface="+mn-cs"/>
        </a:defRPr>
      </a:lvl1pPr>
      <a:lvl2pPr marL="742971" indent="-285758" algn="l" defTabSz="449274"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Calibri" panose="020F0502020204030204" pitchFamily="34" charset="0"/>
          <a:ea typeface="+mn-ea"/>
        </a:defRPr>
      </a:lvl2pPr>
      <a:lvl3pPr marL="1143030" indent="-228606" algn="l" defTabSz="449274" rtl="0" eaLnBrk="1" fontAlgn="base" hangingPunct="1">
        <a:spcBef>
          <a:spcPts val="45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600242" indent="-228606" algn="l" defTabSz="449274"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Calibri" panose="020F0502020204030204" pitchFamily="34" charset="0"/>
          <a:ea typeface="+mn-ea"/>
        </a:defRPr>
      </a:lvl4pPr>
      <a:lvl5pPr marL="2057454" indent="-228606" algn="l" defTabSz="449274"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Calibri" panose="020F0502020204030204" pitchFamily="34" charset="0"/>
          <a:ea typeface="+mn-ea"/>
        </a:defRPr>
      </a:lvl5pPr>
      <a:lvl6pPr marL="2514667" indent="-228606" algn="l" defTabSz="449274"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79" indent="-228606" algn="l" defTabSz="449274"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91" indent="-228606" algn="l" defTabSz="449274"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303" indent="-228606" algn="l" defTabSz="449274"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24" rtl="0" eaLnBrk="1" latinLnBrk="0" hangingPunct="1">
        <a:defRPr sz="1800" kern="1200">
          <a:solidFill>
            <a:schemeClr val="tx1"/>
          </a:solidFill>
          <a:latin typeface="+mn-lt"/>
          <a:ea typeface="+mn-ea"/>
          <a:cs typeface="+mn-cs"/>
        </a:defRPr>
      </a:lvl1pPr>
      <a:lvl2pPr marL="457212" algn="l" defTabSz="914424" rtl="0" eaLnBrk="1" latinLnBrk="0" hangingPunct="1">
        <a:defRPr sz="1800" kern="1200">
          <a:solidFill>
            <a:schemeClr val="tx1"/>
          </a:solidFill>
          <a:latin typeface="+mn-lt"/>
          <a:ea typeface="+mn-ea"/>
          <a:cs typeface="+mn-cs"/>
        </a:defRPr>
      </a:lvl2pPr>
      <a:lvl3pPr marL="914424" algn="l" defTabSz="914424" rtl="0" eaLnBrk="1" latinLnBrk="0" hangingPunct="1">
        <a:defRPr sz="1800" kern="1200">
          <a:solidFill>
            <a:schemeClr val="tx1"/>
          </a:solidFill>
          <a:latin typeface="+mn-lt"/>
          <a:ea typeface="+mn-ea"/>
          <a:cs typeface="+mn-cs"/>
        </a:defRPr>
      </a:lvl3pPr>
      <a:lvl4pPr marL="1371637" algn="l" defTabSz="914424" rtl="0" eaLnBrk="1" latinLnBrk="0" hangingPunct="1">
        <a:defRPr sz="1800" kern="1200">
          <a:solidFill>
            <a:schemeClr val="tx1"/>
          </a:solidFill>
          <a:latin typeface="+mn-lt"/>
          <a:ea typeface="+mn-ea"/>
          <a:cs typeface="+mn-cs"/>
        </a:defRPr>
      </a:lvl4pPr>
      <a:lvl5pPr marL="1828849" algn="l" defTabSz="914424" rtl="0" eaLnBrk="1" latinLnBrk="0" hangingPunct="1">
        <a:defRPr sz="1800" kern="1200">
          <a:solidFill>
            <a:schemeClr val="tx1"/>
          </a:solidFill>
          <a:latin typeface="+mn-lt"/>
          <a:ea typeface="+mn-ea"/>
          <a:cs typeface="+mn-cs"/>
        </a:defRPr>
      </a:lvl5pPr>
      <a:lvl6pPr marL="2286061" algn="l" defTabSz="914424" rtl="0" eaLnBrk="1" latinLnBrk="0" hangingPunct="1">
        <a:defRPr sz="1800" kern="1200">
          <a:solidFill>
            <a:schemeClr val="tx1"/>
          </a:solidFill>
          <a:latin typeface="+mn-lt"/>
          <a:ea typeface="+mn-ea"/>
          <a:cs typeface="+mn-cs"/>
        </a:defRPr>
      </a:lvl6pPr>
      <a:lvl7pPr marL="2743273" algn="l" defTabSz="914424" rtl="0" eaLnBrk="1" latinLnBrk="0" hangingPunct="1">
        <a:defRPr sz="1800" kern="1200">
          <a:solidFill>
            <a:schemeClr val="tx1"/>
          </a:solidFill>
          <a:latin typeface="+mn-lt"/>
          <a:ea typeface="+mn-ea"/>
          <a:cs typeface="+mn-cs"/>
        </a:defRPr>
      </a:lvl7pPr>
      <a:lvl8pPr marL="3200485" algn="l" defTabSz="914424" rtl="0" eaLnBrk="1" latinLnBrk="0" hangingPunct="1">
        <a:defRPr sz="1800" kern="1200">
          <a:solidFill>
            <a:schemeClr val="tx1"/>
          </a:solidFill>
          <a:latin typeface="+mn-lt"/>
          <a:ea typeface="+mn-ea"/>
          <a:cs typeface="+mn-cs"/>
        </a:defRPr>
      </a:lvl8pPr>
      <a:lvl9pPr marL="3657698" algn="l" defTabSz="9144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7"/>
            <a:ext cx="2303452" cy="273051"/>
          </a:xfrm>
        </p:spPr>
        <p:txBody>
          <a:bodyPr/>
          <a:lstStyle/>
          <a:p>
            <a:r>
              <a:rPr lang="en-US" altLang="zh-CN" smtClean="0"/>
              <a:t>May 2016</a:t>
            </a:r>
            <a:endParaRPr lang="en-GB" altLang="ja-JP" dirty="0"/>
          </a:p>
        </p:txBody>
      </p:sp>
      <p:sp>
        <p:nvSpPr>
          <p:cNvPr id="7" name="Footer Placeholder 4"/>
          <p:cNvSpPr>
            <a:spLocks noGrp="1"/>
          </p:cNvSpPr>
          <p:nvPr>
            <p:ph type="ftr" idx="14"/>
          </p:nvPr>
        </p:nvSpPr>
        <p:spPr>
          <a:xfrm>
            <a:off x="5500694" y="6475415"/>
            <a:ext cx="3041644" cy="180975"/>
          </a:xfrm>
        </p:spPr>
        <p:txBody>
          <a:bodyPr/>
          <a:lstStyle/>
          <a:p>
            <a:r>
              <a:rPr lang="en-US" altLang="ja-JP" dirty="0" smtClean="0"/>
              <a:t>Chen SUN, Sony</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1"/>
            <a:ext cx="7772400" cy="1470711"/>
          </a:xfrm>
          <a:ln/>
        </p:spPr>
        <p:txBody>
          <a:bodyPr>
            <a:noAutofit/>
          </a:bodyPr>
          <a:lstStyle/>
          <a:p>
            <a:pPr lvl="0"/>
            <a:r>
              <a:rPr lang="en-US" sz="2800" dirty="0"/>
              <a:t>Coexistence management over a region by controlling the number of </a:t>
            </a:r>
            <a:r>
              <a:rPr lang="en-US" sz="2800" dirty="0" err="1"/>
              <a:t>cochannel</a:t>
            </a:r>
            <a:r>
              <a:rPr lang="en-US" sz="2800" dirty="0"/>
              <a:t> GCOs</a:t>
            </a:r>
          </a:p>
        </p:txBody>
      </p:sp>
      <p:sp>
        <p:nvSpPr>
          <p:cNvPr id="3074" name="Rectangle 2"/>
          <p:cNvSpPr>
            <a:spLocks noGrp="1" noChangeArrowheads="1"/>
          </p:cNvSpPr>
          <p:nvPr>
            <p:ph type="body" idx="1"/>
          </p:nvPr>
        </p:nvSpPr>
        <p:spPr>
          <a:xfrm>
            <a:off x="687559" y="2156510"/>
            <a:ext cx="7772400" cy="396876"/>
          </a:xfrm>
          <a:ln/>
        </p:spPr>
        <p:txBody>
          <a:bodyPr/>
          <a:lstStyle/>
          <a:p>
            <a:pPr marL="0" indent="0" algn="ctr">
              <a:spcBef>
                <a:spcPts val="500"/>
              </a:spcBef>
              <a:buNone/>
              <a:tabLst>
                <a:tab pos="912780" algn="l"/>
                <a:tab pos="1827148" algn="l"/>
                <a:tab pos="2741514" algn="l"/>
                <a:tab pos="3655882" algn="l"/>
                <a:tab pos="4570250" algn="l"/>
                <a:tab pos="5484616" algn="l"/>
                <a:tab pos="6398983" algn="l"/>
                <a:tab pos="7313351" algn="l"/>
                <a:tab pos="8227718" algn="l"/>
                <a:tab pos="9142086" algn="l"/>
                <a:tab pos="10056452" algn="l"/>
              </a:tabLst>
            </a:pPr>
            <a:r>
              <a:rPr lang="en-GB" sz="2000" dirty="0"/>
              <a:t>Date:</a:t>
            </a:r>
            <a:r>
              <a:rPr lang="en-GB" sz="2000" b="0" dirty="0"/>
              <a:t> </a:t>
            </a:r>
            <a:r>
              <a:rPr lang="en-GB" sz="2000" b="0" dirty="0" smtClean="0"/>
              <a:t>2016-05-16</a:t>
            </a:r>
            <a:endParaRPr lang="en-GB" sz="2000" b="0" dirty="0"/>
          </a:p>
        </p:txBody>
      </p:sp>
      <p:grpSp>
        <p:nvGrpSpPr>
          <p:cNvPr id="12" name="Group 11"/>
          <p:cNvGrpSpPr/>
          <p:nvPr/>
        </p:nvGrpSpPr>
        <p:grpSpPr>
          <a:xfrm>
            <a:off x="571500" y="5754472"/>
            <a:ext cx="8001000" cy="650727"/>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pPr defTabSz="445207" eaLnBrk="0" fontAlgn="base" hangingPunct="0">
                <a:spcBef>
                  <a:spcPct val="0"/>
                </a:spcBef>
                <a:spcAft>
                  <a:spcPct val="0"/>
                </a:spcAft>
                <a:buClr>
                  <a:srgbClr val="000000"/>
                </a:buClr>
                <a:buSzPct val="100000"/>
              </a:pPr>
              <a:r>
                <a:rPr lang="en-US" sz="1200" dirty="0">
                  <a:solidFill>
                    <a:srgbClr val="000000"/>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49246" eaLnBrk="0" fontAlgn="base" hangingPunct="0">
                <a:spcBef>
                  <a:spcPct val="0"/>
                </a:spcBef>
                <a:spcAft>
                  <a:spcPct val="0"/>
                </a:spcAft>
                <a:buClr>
                  <a:srgbClr val="000000"/>
                </a:buClr>
                <a:buSzPct val="100000"/>
              </a:pPr>
              <a:endParaRPr lang="en-US" sz="2400" dirty="0">
                <a:solidFill>
                  <a:srgbClr val="FFFFFF"/>
                </a:solidFill>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3878582820"/>
              </p:ext>
            </p:extLst>
          </p:nvPr>
        </p:nvGraphicFramePr>
        <p:xfrm>
          <a:off x="703263" y="2554288"/>
          <a:ext cx="7816850" cy="2430462"/>
        </p:xfrm>
        <a:graphic>
          <a:graphicData uri="http://schemas.openxmlformats.org/presentationml/2006/ole">
            <mc:AlternateContent xmlns:mc="http://schemas.openxmlformats.org/markup-compatibility/2006">
              <mc:Choice xmlns:v="urn:schemas-microsoft-com:vml" Requires="v">
                <p:oleObj spid="_x0000_s1167" name="Document" r:id="rId5" imgW="8253286" imgH="2582175" progId="Word.Document.8">
                  <p:embed/>
                </p:oleObj>
              </mc:Choice>
              <mc:Fallback>
                <p:oleObj name="Document" r:id="rId5" imgW="8253286" imgH="2582175" progId="Word.Document.8">
                  <p:embed/>
                  <p:pic>
                    <p:nvPicPr>
                      <p:cNvPr id="0" name=""/>
                      <p:cNvPicPr>
                        <a:picLocks noChangeAspect="1" noChangeArrowheads="1"/>
                      </p:cNvPicPr>
                      <p:nvPr/>
                    </p:nvPicPr>
                    <p:blipFill>
                      <a:blip r:embed="rId6"/>
                      <a:srcRect/>
                      <a:stretch>
                        <a:fillRect/>
                      </a:stretch>
                    </p:blipFill>
                    <p:spPr bwMode="auto">
                      <a:xfrm>
                        <a:off x="703263" y="2554288"/>
                        <a:ext cx="7816850" cy="24304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1" name="Rectangle 4"/>
          <p:cNvSpPr>
            <a:spLocks noChangeArrowheads="1"/>
          </p:cNvSpPr>
          <p:nvPr/>
        </p:nvSpPr>
        <p:spPr bwMode="auto">
          <a:xfrm>
            <a:off x="761437" y="2170403"/>
            <a:ext cx="1447800" cy="381000"/>
          </a:xfrm>
          <a:prstGeom prst="rect">
            <a:avLst/>
          </a:prstGeom>
          <a:noFill/>
          <a:ln w="9525">
            <a:noFill/>
            <a:round/>
            <a:headEnd/>
            <a:tailEnd/>
          </a:ln>
          <a:effectLst/>
        </p:spPr>
        <p:txBody>
          <a:bodyPr lIns="92154" tIns="46077" rIns="92154" bIns="46077"/>
          <a:lstStyle/>
          <a:p>
            <a:pPr defTabSz="445207" eaLnBrk="0" fontAlgn="base" hangingPunct="0">
              <a:spcBef>
                <a:spcPts val="500"/>
              </a:spcBef>
              <a:spcAft>
                <a:spcPct val="0"/>
              </a:spcAft>
              <a:buClr>
                <a:srgbClr val="000000"/>
              </a:buClr>
              <a:buSzPct val="100000"/>
              <a:tabLst>
                <a:tab pos="342888" algn="l"/>
                <a:tab pos="1257255" algn="l"/>
                <a:tab pos="2171622" algn="l"/>
                <a:tab pos="3085989" algn="l"/>
                <a:tab pos="4000356" algn="l"/>
                <a:tab pos="4914723" algn="l"/>
                <a:tab pos="5829091" algn="l"/>
                <a:tab pos="6743457" algn="l"/>
                <a:tab pos="7657824" algn="l"/>
                <a:tab pos="8572193" algn="l"/>
                <a:tab pos="9486559" algn="l"/>
                <a:tab pos="10400927" algn="l"/>
              </a:tabLst>
            </a:pPr>
            <a:r>
              <a:rPr lang="en-GB" sz="2000" dirty="0">
                <a:solidFill>
                  <a:srgbClr val="000000"/>
                </a:solidFill>
                <a:latin typeface="Calibri" panose="020F0502020204030204" pitchFamily="34" charset="0"/>
              </a:rPr>
              <a:t>Authors:</a:t>
            </a:r>
          </a:p>
        </p:txBody>
      </p:sp>
    </p:spTree>
    <p:extLst>
      <p:ext uri="{BB962C8B-B14F-4D97-AF65-F5344CB8AC3E}">
        <p14:creationId xmlns:p14="http://schemas.microsoft.com/office/powerpoint/2010/main" val="8386157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SG" altLang="zh-CN" dirty="0" smtClean="0"/>
              <a:t>Procedure utilized (2/6)</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页脚占位符 4"/>
          <p:cNvSpPr>
            <a:spLocks noGrp="1"/>
          </p:cNvSpPr>
          <p:nvPr>
            <p:ph type="ftr" idx="14"/>
          </p:nvPr>
        </p:nvSpPr>
        <p:spPr/>
        <p:txBody>
          <a:bodyPr/>
          <a:lstStyle/>
          <a:p>
            <a:r>
              <a:rPr lang="en-GB" smtClean="0"/>
              <a:t>Chen SUN, Sony</a:t>
            </a:r>
            <a:endParaRPr lang="en-GB" dirty="0"/>
          </a:p>
        </p:txBody>
      </p:sp>
      <p:sp>
        <p:nvSpPr>
          <p:cNvPr id="6" name="日期占位符 5"/>
          <p:cNvSpPr>
            <a:spLocks noGrp="1"/>
          </p:cNvSpPr>
          <p:nvPr>
            <p:ph type="dt" idx="15"/>
          </p:nvPr>
        </p:nvSpPr>
        <p:spPr/>
        <p:txBody>
          <a:bodyPr/>
          <a:lstStyle/>
          <a:p>
            <a:r>
              <a:rPr lang="en-US" altLang="zh-CN" smtClean="0"/>
              <a:t>May 2016</a:t>
            </a:r>
            <a:endParaRPr lang="en-GB" dirty="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766740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57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Procedure utilized (3/6)</a:t>
            </a:r>
            <a:endParaRPr lang="zh-CN" altLang="en-US" dirty="0"/>
          </a:p>
        </p:txBody>
      </p:sp>
      <p:sp>
        <p:nvSpPr>
          <p:cNvPr id="3" name="内容占位符 2"/>
          <p:cNvSpPr>
            <a:spLocks noGrp="1"/>
          </p:cNvSpPr>
          <p:nvPr>
            <p:ph idx="1"/>
          </p:nvPr>
        </p:nvSpPr>
        <p:spPr>
          <a:xfrm>
            <a:off x="685800" y="1844824"/>
            <a:ext cx="7770814" cy="4113213"/>
          </a:xfrm>
        </p:spPr>
        <p:txBody>
          <a:bodyPr/>
          <a:lstStyle/>
          <a:p>
            <a:r>
              <a:rPr lang="en-SG" altLang="zh-CN" dirty="0" smtClean="0"/>
              <a:t>For obtaining regarding to usage from another CM (approved text in D0.2)</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页脚占位符 4"/>
          <p:cNvSpPr>
            <a:spLocks noGrp="1"/>
          </p:cNvSpPr>
          <p:nvPr>
            <p:ph type="ftr" idx="14"/>
          </p:nvPr>
        </p:nvSpPr>
        <p:spPr/>
        <p:txBody>
          <a:bodyPr/>
          <a:lstStyle/>
          <a:p>
            <a:r>
              <a:rPr lang="en-GB" smtClean="0"/>
              <a:t>Chen SUN, Sony</a:t>
            </a:r>
            <a:endParaRPr lang="en-GB" dirty="0"/>
          </a:p>
        </p:txBody>
      </p:sp>
      <p:sp>
        <p:nvSpPr>
          <p:cNvPr id="6" name="日期占位符 5"/>
          <p:cNvSpPr>
            <a:spLocks noGrp="1"/>
          </p:cNvSpPr>
          <p:nvPr>
            <p:ph type="dt" idx="15"/>
          </p:nvPr>
        </p:nvSpPr>
        <p:spPr/>
        <p:txBody>
          <a:bodyPr/>
          <a:lstStyle/>
          <a:p>
            <a:r>
              <a:rPr lang="en-US" altLang="zh-CN" smtClean="0"/>
              <a:t>May 2016</a:t>
            </a:r>
            <a:endParaRPr lang="en-GB"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4379"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636912"/>
            <a:ext cx="5055368" cy="372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99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Procedure utilized </a:t>
            </a:r>
            <a:r>
              <a:rPr lang="en-US" altLang="zh-CN" dirty="0" smtClean="0"/>
              <a:t>(4/6</a:t>
            </a:r>
            <a:r>
              <a:rPr lang="en-US" altLang="zh-CN" dirty="0"/>
              <a:t>)</a:t>
            </a:r>
            <a:endParaRPr lang="zh-CN" altLang="en-US" dirty="0"/>
          </a:p>
        </p:txBody>
      </p:sp>
      <p:sp>
        <p:nvSpPr>
          <p:cNvPr id="3" name="内容占位符 2"/>
          <p:cNvSpPr>
            <a:spLocks noGrp="1"/>
          </p:cNvSpPr>
          <p:nvPr>
            <p:ph idx="1"/>
          </p:nvPr>
        </p:nvSpPr>
        <p:spPr/>
        <p:txBody>
          <a:bodyPr/>
          <a:lstStyle/>
          <a:p>
            <a:r>
              <a:rPr lang="en-SG" altLang="zh-CN" dirty="0"/>
              <a:t>For obtaining regarding to usage from another </a:t>
            </a:r>
            <a:r>
              <a:rPr lang="en-SG" altLang="zh-CN" dirty="0" smtClean="0"/>
              <a:t>CM via COE </a:t>
            </a:r>
            <a:r>
              <a:rPr lang="en-SG" altLang="zh-CN" dirty="0"/>
              <a:t>(approved text in D0.2)</a:t>
            </a:r>
            <a:endParaRPr lang="zh-CN" altLang="en-US" dirty="0"/>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页脚占位符 4"/>
          <p:cNvSpPr>
            <a:spLocks noGrp="1"/>
          </p:cNvSpPr>
          <p:nvPr>
            <p:ph type="ftr" idx="14"/>
          </p:nvPr>
        </p:nvSpPr>
        <p:spPr/>
        <p:txBody>
          <a:bodyPr/>
          <a:lstStyle/>
          <a:p>
            <a:r>
              <a:rPr lang="en-GB" smtClean="0"/>
              <a:t>Chen SUN, Sony</a:t>
            </a:r>
            <a:endParaRPr lang="en-GB" dirty="0"/>
          </a:p>
        </p:txBody>
      </p:sp>
      <p:sp>
        <p:nvSpPr>
          <p:cNvPr id="6" name="日期占位符 5"/>
          <p:cNvSpPr>
            <a:spLocks noGrp="1"/>
          </p:cNvSpPr>
          <p:nvPr>
            <p:ph type="dt" idx="15"/>
          </p:nvPr>
        </p:nvSpPr>
        <p:spPr/>
        <p:txBody>
          <a:bodyPr/>
          <a:lstStyle/>
          <a:p>
            <a:r>
              <a:rPr lang="en-US" altLang="zh-CN" smtClean="0"/>
              <a:t>May 2016</a:t>
            </a:r>
            <a:endParaRPr lang="en-GB"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58435"/>
            <a:ext cx="5238918" cy="362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969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Procedure utilized </a:t>
            </a:r>
            <a:r>
              <a:rPr lang="en-US" altLang="zh-CN" dirty="0" smtClean="0"/>
              <a:t>(5/6</a:t>
            </a:r>
            <a:r>
              <a:rPr lang="en-US" altLang="zh-CN" dirty="0"/>
              <a:t>)</a:t>
            </a:r>
            <a:endParaRPr lang="en-US" dirty="0"/>
          </a:p>
        </p:txBody>
      </p:sp>
      <p:sp>
        <p:nvSpPr>
          <p:cNvPr id="3" name="Content Placeholder 2"/>
          <p:cNvSpPr>
            <a:spLocks noGrp="1"/>
          </p:cNvSpPr>
          <p:nvPr>
            <p:ph idx="1"/>
          </p:nvPr>
        </p:nvSpPr>
        <p:spPr/>
        <p:txBody>
          <a:bodyPr/>
          <a:lstStyle/>
          <a:p>
            <a:r>
              <a:rPr lang="en-US" dirty="0"/>
              <a:t>5.2.10.1 WSO reconfiguration </a:t>
            </a:r>
            <a:r>
              <a:rPr lang="en-US" dirty="0" smtClean="0"/>
              <a:t>procedure</a:t>
            </a:r>
          </a:p>
          <a:p>
            <a:pPr lvl="1"/>
            <a:r>
              <a:rPr lang="en-US" dirty="0" smtClean="0"/>
              <a:t>This procedure is utilized to instruct the channel utilization of an GCO within an given region.</a:t>
            </a:r>
          </a:p>
          <a:p>
            <a:pPr lvl="1"/>
            <a:r>
              <a:rPr lang="en-US" dirty="0" smtClean="0"/>
              <a:t>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smtClean="0"/>
              <a:t>Chen SUN, Sony</a:t>
            </a:r>
            <a:endParaRPr lang="en-GB" dirty="0"/>
          </a:p>
        </p:txBody>
      </p:sp>
      <p:sp>
        <p:nvSpPr>
          <p:cNvPr id="6" name="Date Placeholder 5"/>
          <p:cNvSpPr>
            <a:spLocks noGrp="1"/>
          </p:cNvSpPr>
          <p:nvPr>
            <p:ph type="dt" idx="15"/>
          </p:nvPr>
        </p:nvSpPr>
        <p:spPr/>
        <p:txBody>
          <a:bodyPr/>
          <a:lstStyle/>
          <a:p>
            <a:r>
              <a:rPr lang="en-US" altLang="zh-CN" smtClean="0"/>
              <a:t>May 2016</a:t>
            </a:r>
            <a:endParaRPr lang="en-GB" altLang="ja-JP"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727" y="3417912"/>
            <a:ext cx="747468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525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Procedure utilized </a:t>
            </a:r>
            <a:r>
              <a:rPr lang="en-US" altLang="zh-CN" dirty="0" smtClean="0"/>
              <a:t>(6/6</a:t>
            </a:r>
            <a:r>
              <a:rPr lang="en-US" altLang="zh-CN" dirty="0"/>
              <a:t>)</a:t>
            </a:r>
            <a:endParaRPr lang="en-US" dirty="0"/>
          </a:p>
        </p:txBody>
      </p:sp>
      <p:sp>
        <p:nvSpPr>
          <p:cNvPr id="3" name="Content Placeholder 2"/>
          <p:cNvSpPr>
            <a:spLocks noGrp="1"/>
          </p:cNvSpPr>
          <p:nvPr>
            <p:ph idx="1"/>
          </p:nvPr>
        </p:nvSpPr>
        <p:spPr/>
        <p:txBody>
          <a:bodyPr/>
          <a:lstStyle/>
          <a:p>
            <a:r>
              <a:rPr lang="en-SG" dirty="0" smtClean="0"/>
              <a:t>Send limit on the number of GCOs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Footer Placeholder 4"/>
          <p:cNvSpPr>
            <a:spLocks noGrp="1"/>
          </p:cNvSpPr>
          <p:nvPr>
            <p:ph type="ftr" idx="14"/>
          </p:nvPr>
        </p:nvSpPr>
        <p:spPr/>
        <p:txBody>
          <a:bodyPr/>
          <a:lstStyle/>
          <a:p>
            <a:r>
              <a:rPr lang="en-GB" smtClean="0"/>
              <a:t>Chen SUN, Sony</a:t>
            </a:r>
            <a:endParaRPr lang="en-GB" dirty="0"/>
          </a:p>
        </p:txBody>
      </p:sp>
      <p:sp>
        <p:nvSpPr>
          <p:cNvPr id="6" name="Date Placeholder 5"/>
          <p:cNvSpPr>
            <a:spLocks noGrp="1"/>
          </p:cNvSpPr>
          <p:nvPr>
            <p:ph type="dt" idx="15"/>
          </p:nvPr>
        </p:nvSpPr>
        <p:spPr/>
        <p:txBody>
          <a:bodyPr/>
          <a:lstStyle/>
          <a:p>
            <a:r>
              <a:rPr lang="en-US" altLang="zh-CN" smtClean="0"/>
              <a:t>May 2016</a:t>
            </a:r>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91670"/>
            <a:ext cx="7721873" cy="388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58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5500694" y="6475415"/>
            <a:ext cx="3041644" cy="180975"/>
          </a:xfrm>
        </p:spPr>
        <p:txBody>
          <a:bodyPr/>
          <a:lstStyle/>
          <a:p>
            <a:r>
              <a:rPr lang="en-US" altLang="ja-JP" dirty="0" smtClean="0"/>
              <a:t>Chen SUN, Sony</a:t>
            </a:r>
            <a:endParaRPr lang="en-GB"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367" algn="l"/>
                <a:tab pos="1828734" algn="l"/>
                <a:tab pos="2743102" algn="l"/>
                <a:tab pos="3657470" algn="l"/>
                <a:tab pos="4571836" algn="l"/>
                <a:tab pos="5486202" algn="l"/>
                <a:tab pos="6400570" algn="l"/>
                <a:tab pos="7314937" algn="l"/>
                <a:tab pos="8229304" algn="l"/>
                <a:tab pos="9143672" algn="l"/>
                <a:tab pos="10058038" algn="l"/>
              </a:tabLst>
            </a:pPr>
            <a:r>
              <a:rPr lang="en-GB" dirty="0" smtClean="0"/>
              <a:t>Application scenario</a:t>
            </a:r>
            <a:endParaRPr lang="en-GB" dirty="0"/>
          </a:p>
        </p:txBody>
      </p:sp>
      <p:sp>
        <p:nvSpPr>
          <p:cNvPr id="4098" name="Rectangle 2"/>
          <p:cNvSpPr>
            <a:spLocks noGrp="1" noChangeArrowheads="1"/>
          </p:cNvSpPr>
          <p:nvPr>
            <p:ph type="body" idx="1"/>
          </p:nvPr>
        </p:nvSpPr>
        <p:spPr>
          <a:xfrm>
            <a:off x="755576" y="1988840"/>
            <a:ext cx="7969802" cy="4176464"/>
          </a:xfrm>
          <a:ln/>
        </p:spPr>
        <p:txBody>
          <a:bodyPr>
            <a:normAutofit fontScale="92500" lnSpcReduction="20000"/>
          </a:bodyPr>
          <a:lstStyle/>
          <a:p>
            <a:r>
              <a:rPr lang="en-US" sz="2600" b="0" dirty="0" smtClean="0">
                <a:solidFill>
                  <a:schemeClr val="tx1"/>
                </a:solidFill>
                <a:ea typeface="굴림" charset="-127"/>
              </a:rPr>
              <a:t>A CM manages a certain number of GCOs within a certain region</a:t>
            </a:r>
          </a:p>
          <a:p>
            <a:r>
              <a:rPr lang="en-US" sz="2600" b="0" dirty="0" smtClean="0">
                <a:solidFill>
                  <a:schemeClr val="tx1"/>
                </a:solidFill>
                <a:ea typeface="굴림" charset="-127"/>
              </a:rPr>
              <a:t>The CM can instruct the GCOs to access the GLDB in order to obtain available spectrum within a given region in stead of a single location.</a:t>
            </a:r>
          </a:p>
          <a:p>
            <a:r>
              <a:rPr lang="en-US" sz="2600" b="0" dirty="0" smtClean="0">
                <a:solidFill>
                  <a:schemeClr val="tx1"/>
                </a:solidFill>
                <a:ea typeface="굴림" charset="-127"/>
              </a:rPr>
              <a:t>By using statistical models, the CM can determine the network capacity over the number of co-channel GCOs.</a:t>
            </a:r>
          </a:p>
          <a:p>
            <a:r>
              <a:rPr lang="en-US" sz="2600" b="0" dirty="0" smtClean="0">
                <a:solidFill>
                  <a:schemeClr val="tx1"/>
                </a:solidFill>
                <a:ea typeface="굴림" charset="-127"/>
              </a:rPr>
              <a:t>Then, the optimal number of GCOs that can operate in a given area can be deduced.</a:t>
            </a:r>
          </a:p>
          <a:p>
            <a:r>
              <a:rPr lang="en-US" sz="2600" b="0" dirty="0" smtClean="0">
                <a:solidFill>
                  <a:schemeClr val="tx1"/>
                </a:solidFill>
                <a:ea typeface="굴림" charset="-127"/>
              </a:rPr>
              <a:t>Using this information, the CM can decide whether to allow a GCO to use a channel within the region by checking the number of active GCOs.</a:t>
            </a:r>
            <a:endParaRPr lang="en-GB" sz="2600" b="0" dirty="0">
              <a:solidFill>
                <a:schemeClr val="tx1"/>
              </a:solidFill>
              <a:ea typeface="굴림" charset="-127"/>
            </a:endParaRPr>
          </a:p>
          <a:p>
            <a:pPr>
              <a:buNone/>
            </a:pPr>
            <a:endParaRPr lang="en-US" altLang="ko-KR" dirty="0">
              <a:solidFill>
                <a:schemeClr val="tx1"/>
              </a:solidFill>
              <a:ea typeface="굴림" charset="-127"/>
            </a:endParaRPr>
          </a:p>
        </p:txBody>
      </p:sp>
      <p:sp>
        <p:nvSpPr>
          <p:cNvPr id="7" name="Date Placeholder 3"/>
          <p:cNvSpPr>
            <a:spLocks noGrp="1"/>
          </p:cNvSpPr>
          <p:nvPr>
            <p:ph type="dt" idx="15"/>
          </p:nvPr>
        </p:nvSpPr>
        <p:spPr>
          <a:xfrm>
            <a:off x="696912" y="333377"/>
            <a:ext cx="2303452" cy="273051"/>
          </a:xfrm>
        </p:spPr>
        <p:txBody>
          <a:bodyPr/>
          <a:lstStyle/>
          <a:p>
            <a:r>
              <a:rPr lang="en-US" altLang="zh-CN" smtClean="0"/>
              <a:t>May 2016</a:t>
            </a:r>
            <a:endParaRPr lang="en-GB" altLang="ja-JP" dirty="0"/>
          </a:p>
        </p:txBody>
      </p:sp>
    </p:spTree>
    <p:extLst>
      <p:ext uri="{BB962C8B-B14F-4D97-AF65-F5344CB8AC3E}">
        <p14:creationId xmlns:p14="http://schemas.microsoft.com/office/powerpoint/2010/main" val="32060869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Example scenario</a:t>
            </a:r>
            <a:endParaRPr lang="zh-CN" altLang="en-US" dirty="0"/>
          </a:p>
        </p:txBody>
      </p:sp>
      <p:sp>
        <p:nvSpPr>
          <p:cNvPr id="3" name="内容占位符 2"/>
          <p:cNvSpPr>
            <a:spLocks noGrp="1"/>
          </p:cNvSpPr>
          <p:nvPr>
            <p:ph idx="1"/>
          </p:nvPr>
        </p:nvSpPr>
        <p:spPr>
          <a:xfrm>
            <a:off x="4644008" y="1836067"/>
            <a:ext cx="4499992" cy="4113213"/>
          </a:xfrm>
        </p:spPr>
        <p:txBody>
          <a:bodyPr/>
          <a:lstStyle/>
          <a:p>
            <a:r>
              <a:rPr lang="en-US" altLang="zh-CN" sz="1600" b="0" dirty="0" smtClean="0"/>
              <a:t>Each vehicle is assumed to have one TV band access point (AP) providing wireless network to its passengers. </a:t>
            </a:r>
          </a:p>
          <a:p>
            <a:r>
              <a:rPr lang="en-US" altLang="zh-CN" sz="1600" b="0" dirty="0" smtClean="0"/>
              <a:t>The wireless network at each vehicle is considered as one GCO.</a:t>
            </a:r>
            <a:endParaRPr lang="en-US" altLang="zh-CN" sz="1600" b="0" dirty="0"/>
          </a:p>
          <a:p>
            <a:r>
              <a:rPr lang="en-US" altLang="zh-CN" sz="1600" b="0" dirty="0" smtClean="0"/>
              <a:t>Even if there are multiple STAs transmission inside the vehicle, it is still considered as one GCO due to the contained space.</a:t>
            </a:r>
          </a:p>
          <a:p>
            <a:r>
              <a:rPr lang="en-US" altLang="zh-CN" sz="1600" b="0" dirty="0" smtClean="0"/>
              <a:t>A software server (RLSS in 11af deployment scenario) controls the spectrum usage of the vehicles</a:t>
            </a:r>
          </a:p>
          <a:p>
            <a:r>
              <a:rPr lang="en-US" altLang="zh-CN" sz="1600" b="0" dirty="0" smtClean="0"/>
              <a:t>For example one company managing its own vehicles.</a:t>
            </a: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页脚占位符 4"/>
          <p:cNvSpPr>
            <a:spLocks noGrp="1"/>
          </p:cNvSpPr>
          <p:nvPr>
            <p:ph type="ftr" idx="14"/>
          </p:nvPr>
        </p:nvSpPr>
        <p:spPr/>
        <p:txBody>
          <a:bodyPr/>
          <a:lstStyle/>
          <a:p>
            <a:r>
              <a:rPr lang="en-GB" smtClean="0"/>
              <a:t>Chen SUN, Sony</a:t>
            </a:r>
            <a:endParaRPr lang="en-GB" dirty="0"/>
          </a:p>
        </p:txBody>
      </p:sp>
      <p:sp>
        <p:nvSpPr>
          <p:cNvPr id="6" name="日期占位符 5"/>
          <p:cNvSpPr>
            <a:spLocks noGrp="1"/>
          </p:cNvSpPr>
          <p:nvPr>
            <p:ph type="dt" idx="15"/>
          </p:nvPr>
        </p:nvSpPr>
        <p:spPr/>
        <p:txBody>
          <a:bodyPr/>
          <a:lstStyle/>
          <a:p>
            <a:r>
              <a:rPr lang="en-US" altLang="zh-CN" smtClean="0"/>
              <a:t>May 2016</a:t>
            </a:r>
            <a:endParaRPr lang="en-GB" dirty="0"/>
          </a:p>
        </p:txBody>
      </p:sp>
      <p:sp>
        <p:nvSpPr>
          <p:cNvPr id="7" name="TextBox 6"/>
          <p:cNvSpPr txBox="1"/>
          <p:nvPr/>
        </p:nvSpPr>
        <p:spPr>
          <a:xfrm>
            <a:off x="811612" y="5733256"/>
            <a:ext cx="3420552" cy="369332"/>
          </a:xfrm>
          <a:prstGeom prst="rect">
            <a:avLst/>
          </a:prstGeom>
          <a:noFill/>
        </p:spPr>
        <p:txBody>
          <a:bodyPr wrap="none" rtlCol="0">
            <a:spAutoFit/>
          </a:bodyPr>
          <a:lstStyle/>
          <a:p>
            <a:r>
              <a:rPr lang="en-SG" dirty="0" smtClean="0"/>
              <a:t>Example of using 11af deployment</a:t>
            </a:r>
            <a:endParaRPr 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1261469413"/>
              </p:ext>
            </p:extLst>
          </p:nvPr>
        </p:nvGraphicFramePr>
        <p:xfrm>
          <a:off x="179512" y="1665843"/>
          <a:ext cx="4464496" cy="4067413"/>
        </p:xfrm>
        <a:graphic>
          <a:graphicData uri="http://schemas.openxmlformats.org/presentationml/2006/ole">
            <mc:AlternateContent xmlns:mc="http://schemas.openxmlformats.org/markup-compatibility/2006">
              <mc:Choice xmlns:v="urn:schemas-microsoft-com:vml" Requires="v">
                <p:oleObj spid="_x0000_s15401" name="Visio" r:id="rId3" imgW="3962040" imgH="3609900" progId="Visio.Drawing.11">
                  <p:embed/>
                </p:oleObj>
              </mc:Choice>
              <mc:Fallback>
                <p:oleObj name="Visio" r:id="rId3" imgW="3962040" imgH="3609900" progId="Visio.Drawing.11">
                  <p:embed/>
                  <p:pic>
                    <p:nvPicPr>
                      <p:cNvPr id="0" name=""/>
                      <p:cNvPicPr/>
                      <p:nvPr/>
                    </p:nvPicPr>
                    <p:blipFill>
                      <a:blip r:embed="rId4"/>
                      <a:stretch>
                        <a:fillRect/>
                      </a:stretch>
                    </p:blipFill>
                    <p:spPr>
                      <a:xfrm>
                        <a:off x="179512" y="1665843"/>
                        <a:ext cx="4464496" cy="4067413"/>
                      </a:xfrm>
                      <a:prstGeom prst="rect">
                        <a:avLst/>
                      </a:prstGeom>
                    </p:spPr>
                  </p:pic>
                </p:oleObj>
              </mc:Fallback>
            </mc:AlternateContent>
          </a:graphicData>
        </a:graphic>
      </p:graphicFrame>
    </p:spTree>
    <p:extLst>
      <p:ext uri="{BB962C8B-B14F-4D97-AF65-F5344CB8AC3E}">
        <p14:creationId xmlns:p14="http://schemas.microsoft.com/office/powerpoint/2010/main" val="1608987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6"/>
          <p:cNvPicPr>
            <a:picLocks noChangeAspect="1" noChangeArrowheads="1"/>
          </p:cNvPicPr>
          <p:nvPr/>
        </p:nvPicPr>
        <p:blipFill>
          <a:blip r:embed="rId4"/>
          <a:srcRect/>
          <a:stretch>
            <a:fillRect/>
          </a:stretch>
        </p:blipFill>
        <p:spPr bwMode="auto">
          <a:xfrm rot="667827">
            <a:off x="7304287" y="4026219"/>
            <a:ext cx="447675" cy="4381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Calculation Simulation Model</a:t>
            </a:r>
            <a:endParaRPr lang="en-US" dirty="0"/>
          </a:p>
        </p:txBody>
      </p:sp>
      <p:sp>
        <p:nvSpPr>
          <p:cNvPr id="6" name="Slide Number Placeholder 5"/>
          <p:cNvSpPr>
            <a:spLocks noGrp="1"/>
          </p:cNvSpPr>
          <p:nvPr>
            <p:ph type="sldNum" sz="quarter" idx="12"/>
          </p:nvPr>
        </p:nvSpPr>
        <p:spPr/>
        <p:txBody>
          <a:bodyPr/>
          <a:lstStyle/>
          <a:p>
            <a:pPr>
              <a:defRPr/>
            </a:pPr>
            <a:fld id="{4F80FA9D-C5FB-4986-AA45-A04253F5C33A}" type="slidenum">
              <a:rPr lang="en-US" altLang="ja-JP" smtClean="0"/>
              <a:pPr>
                <a:defRPr/>
              </a:pPr>
              <a:t>4</a:t>
            </a:fld>
            <a:endParaRPr lang="en-US" altLang="ja-JP" dirty="0"/>
          </a:p>
        </p:txBody>
      </p:sp>
      <p:pic>
        <p:nvPicPr>
          <p:cNvPr id="7" name="Picture 3"/>
          <p:cNvPicPr>
            <a:picLocks noChangeAspect="1" noChangeArrowheads="1"/>
          </p:cNvPicPr>
          <p:nvPr/>
        </p:nvPicPr>
        <p:blipFill>
          <a:blip r:embed="rId5"/>
          <a:srcRect/>
          <a:stretch>
            <a:fillRect/>
          </a:stretch>
        </p:blipFill>
        <p:spPr bwMode="auto">
          <a:xfrm>
            <a:off x="7385248" y="2748880"/>
            <a:ext cx="285750" cy="552450"/>
          </a:xfrm>
          <a:prstGeom prst="rect">
            <a:avLst/>
          </a:prstGeom>
          <a:noFill/>
          <a:ln w="9525">
            <a:noFill/>
            <a:miter lim="800000"/>
            <a:headEnd/>
            <a:tailEnd/>
          </a:ln>
        </p:spPr>
      </p:pic>
      <p:sp>
        <p:nvSpPr>
          <p:cNvPr id="8" name="Flowchart: Connector 7"/>
          <p:cNvSpPr/>
          <p:nvPr/>
        </p:nvSpPr>
        <p:spPr>
          <a:xfrm flipV="1">
            <a:off x="7690048" y="3663280"/>
            <a:ext cx="19050" cy="17462"/>
          </a:xfrm>
          <a:prstGeom prst="flowChartConnector">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3"/>
          <p:cNvPicPr>
            <a:picLocks noChangeAspect="1" noChangeArrowheads="1"/>
          </p:cNvPicPr>
          <p:nvPr/>
        </p:nvPicPr>
        <p:blipFill>
          <a:blip r:embed="rId5"/>
          <a:srcRect/>
          <a:stretch>
            <a:fillRect/>
          </a:stretch>
        </p:blipFill>
        <p:spPr bwMode="auto">
          <a:xfrm>
            <a:off x="7918648" y="2977480"/>
            <a:ext cx="285750" cy="552450"/>
          </a:xfrm>
          <a:prstGeom prst="rect">
            <a:avLst/>
          </a:prstGeom>
          <a:noFill/>
          <a:ln w="9525">
            <a:noFill/>
            <a:miter lim="800000"/>
            <a:headEnd/>
            <a:tailEnd/>
          </a:ln>
        </p:spPr>
      </p:pic>
      <p:pic>
        <p:nvPicPr>
          <p:cNvPr id="10" name="Picture 3"/>
          <p:cNvPicPr>
            <a:picLocks noChangeAspect="1" noChangeArrowheads="1"/>
          </p:cNvPicPr>
          <p:nvPr/>
        </p:nvPicPr>
        <p:blipFill>
          <a:blip r:embed="rId5"/>
          <a:srcRect/>
          <a:stretch>
            <a:fillRect/>
          </a:stretch>
        </p:blipFill>
        <p:spPr bwMode="auto">
          <a:xfrm>
            <a:off x="7842448" y="3815680"/>
            <a:ext cx="285750" cy="552450"/>
          </a:xfrm>
          <a:prstGeom prst="rect">
            <a:avLst/>
          </a:prstGeom>
          <a:noFill/>
          <a:ln w="9525">
            <a:noFill/>
            <a:miter lim="800000"/>
            <a:headEnd/>
            <a:tailEnd/>
          </a:ln>
        </p:spPr>
      </p:pic>
      <p:sp>
        <p:nvSpPr>
          <p:cNvPr id="11" name="TextBox 30"/>
          <p:cNvSpPr txBox="1">
            <a:spLocks noChangeArrowheads="1"/>
          </p:cNvSpPr>
          <p:nvPr/>
        </p:nvSpPr>
        <p:spPr bwMode="auto">
          <a:xfrm>
            <a:off x="593320" y="4669509"/>
            <a:ext cx="1757363" cy="1015663"/>
          </a:xfrm>
          <a:prstGeom prst="rect">
            <a:avLst/>
          </a:prstGeom>
          <a:noFill/>
          <a:ln w="9525">
            <a:noFill/>
            <a:miter lim="800000"/>
            <a:headEnd/>
            <a:tailEnd/>
          </a:ln>
        </p:spPr>
        <p:txBody>
          <a:bodyPr>
            <a:spAutoFit/>
          </a:bodyPr>
          <a:lstStyle/>
          <a:p>
            <a:r>
              <a:rPr lang="en-US" sz="2000" dirty="0"/>
              <a:t>D = 20 km</a:t>
            </a:r>
          </a:p>
          <a:p>
            <a:r>
              <a:rPr lang="en-US" sz="2000" dirty="0"/>
              <a:t>R = 200 </a:t>
            </a:r>
            <a:r>
              <a:rPr lang="en-US" sz="2000" dirty="0" smtClean="0"/>
              <a:t>m</a:t>
            </a:r>
          </a:p>
          <a:p>
            <a:r>
              <a:rPr lang="en-US" sz="2000" dirty="0" smtClean="0"/>
              <a:t>d = 30 m</a:t>
            </a:r>
          </a:p>
        </p:txBody>
      </p:sp>
      <p:grpSp>
        <p:nvGrpSpPr>
          <p:cNvPr id="3" name="Group 31"/>
          <p:cNvGrpSpPr>
            <a:grpSpLocks/>
          </p:cNvGrpSpPr>
          <p:nvPr/>
        </p:nvGrpSpPr>
        <p:grpSpPr bwMode="auto">
          <a:xfrm>
            <a:off x="1898848" y="2748880"/>
            <a:ext cx="6705600" cy="3200400"/>
            <a:chOff x="838200" y="1639669"/>
            <a:chExt cx="6705600" cy="3200400"/>
          </a:xfrm>
        </p:grpSpPr>
        <p:grpSp>
          <p:nvGrpSpPr>
            <p:cNvPr id="4" name="Group 2"/>
            <p:cNvGrpSpPr>
              <a:grpSpLocks/>
            </p:cNvGrpSpPr>
            <p:nvPr/>
          </p:nvGrpSpPr>
          <p:grpSpPr bwMode="auto">
            <a:xfrm>
              <a:off x="838200" y="2096869"/>
              <a:ext cx="2667000" cy="2743200"/>
              <a:chOff x="228600" y="2057400"/>
              <a:chExt cx="2667000" cy="2743200"/>
            </a:xfrm>
          </p:grpSpPr>
          <p:pic>
            <p:nvPicPr>
              <p:cNvPr id="21" name="Picture 5"/>
              <p:cNvPicPr>
                <a:picLocks noChangeAspect="1" noChangeArrowheads="1"/>
              </p:cNvPicPr>
              <p:nvPr/>
            </p:nvPicPr>
            <p:blipFill>
              <a:blip r:embed="rId6"/>
              <a:srcRect/>
              <a:stretch>
                <a:fillRect/>
              </a:stretch>
            </p:blipFill>
            <p:spPr bwMode="auto">
              <a:xfrm>
                <a:off x="1032164" y="2663687"/>
                <a:ext cx="939511" cy="1364974"/>
              </a:xfrm>
              <a:prstGeom prst="rect">
                <a:avLst/>
              </a:prstGeom>
              <a:noFill/>
              <a:ln w="9525">
                <a:noFill/>
                <a:miter lim="800000"/>
                <a:headEnd/>
                <a:tailEnd/>
              </a:ln>
            </p:spPr>
          </p:pic>
          <p:sp>
            <p:nvSpPr>
              <p:cNvPr id="22" name="Arc 21"/>
              <p:cNvSpPr/>
              <p:nvPr/>
            </p:nvSpPr>
            <p:spPr>
              <a:xfrm>
                <a:off x="228600" y="2057400"/>
                <a:ext cx="2667000" cy="2743200"/>
              </a:xfrm>
              <a:prstGeom prst="arc">
                <a:avLst>
                  <a:gd name="adj1" fmla="val 17273641"/>
                  <a:gd name="adj2" fmla="val 0"/>
                </a:avLst>
              </a:prstGeom>
              <a:solidFill>
                <a:schemeClr val="accent2">
                  <a:lumMod val="60000"/>
                  <a:lumOff val="40000"/>
                </a:schemeClr>
              </a:solidFill>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14" name="Flowchart: Connector 13"/>
            <p:cNvSpPr/>
            <p:nvPr/>
          </p:nvSpPr>
          <p:spPr>
            <a:xfrm>
              <a:off x="5715000" y="1639669"/>
              <a:ext cx="1828800" cy="1828800"/>
            </a:xfrm>
            <a:prstGeom prst="flowChartConnector">
              <a:avLst/>
            </a:prstGeom>
            <a:noFill/>
            <a:ln>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Connector 7"/>
            <p:cNvCxnSpPr/>
            <p:nvPr/>
          </p:nvCxnSpPr>
          <p:spPr>
            <a:xfrm rot="16200000" flipV="1">
              <a:off x="2400301" y="3276381"/>
              <a:ext cx="1446212" cy="158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124200" y="3771681"/>
              <a:ext cx="35052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40"/>
            <p:cNvSpPr txBox="1">
              <a:spLocks noChangeArrowheads="1"/>
            </p:cNvSpPr>
            <p:nvPr/>
          </p:nvSpPr>
          <p:spPr bwMode="auto">
            <a:xfrm>
              <a:off x="4724400" y="3773269"/>
              <a:ext cx="381000" cy="369332"/>
            </a:xfrm>
            <a:prstGeom prst="rect">
              <a:avLst/>
            </a:prstGeom>
            <a:noFill/>
            <a:ln w="9525">
              <a:noFill/>
              <a:miter lim="800000"/>
              <a:headEnd/>
              <a:tailEnd/>
            </a:ln>
          </p:spPr>
          <p:txBody>
            <a:bodyPr>
              <a:spAutoFit/>
            </a:bodyPr>
            <a:lstStyle/>
            <a:p>
              <a:r>
                <a:rPr lang="en-US"/>
                <a:t>D</a:t>
              </a:r>
            </a:p>
          </p:txBody>
        </p:sp>
        <p:cxnSp>
          <p:nvCxnSpPr>
            <p:cNvPr id="19" name="Straight Arrow Connector 18"/>
            <p:cNvCxnSpPr>
              <a:endCxn id="14" idx="6"/>
            </p:cNvCxnSpPr>
            <p:nvPr/>
          </p:nvCxnSpPr>
          <p:spPr>
            <a:xfrm>
              <a:off x="6629400" y="2554069"/>
              <a:ext cx="914400" cy="1587"/>
            </a:xfrm>
            <a:prstGeom prst="straightConnector1">
              <a:avLst/>
            </a:prstGeom>
            <a:ln>
              <a:solidFill>
                <a:schemeClr val="tx2">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10400" y="2477869"/>
              <a:ext cx="381000" cy="369887"/>
            </a:xfrm>
            <a:prstGeom prst="rect">
              <a:avLst/>
            </a:prstGeom>
            <a:noFill/>
          </p:spPr>
          <p:txBody>
            <a:bodyPr>
              <a:spAutoFit/>
            </a:bodyPr>
            <a:lstStyle/>
            <a:p>
              <a:pPr>
                <a:defRPr/>
              </a:pPr>
              <a:r>
                <a:rPr lang="en-US" dirty="0">
                  <a:solidFill>
                    <a:schemeClr val="tx2">
                      <a:lumMod val="60000"/>
                      <a:lumOff val="40000"/>
                    </a:schemeClr>
                  </a:solidFill>
                </a:rPr>
                <a:t>R</a:t>
              </a:r>
            </a:p>
          </p:txBody>
        </p:sp>
        <p:cxnSp>
          <p:nvCxnSpPr>
            <p:cNvPr id="15" name="Straight Connector 14"/>
            <p:cNvCxnSpPr/>
            <p:nvPr/>
          </p:nvCxnSpPr>
          <p:spPr>
            <a:xfrm rot="16200000" flipV="1">
              <a:off x="5906294" y="3277175"/>
              <a:ext cx="1447800" cy="158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12" name="Group 45"/>
          <p:cNvGrpSpPr>
            <a:grpSpLocks/>
          </p:cNvGrpSpPr>
          <p:nvPr/>
        </p:nvGrpSpPr>
        <p:grpSpPr bwMode="auto">
          <a:xfrm>
            <a:off x="323528" y="2691302"/>
            <a:ext cx="2286000" cy="552450"/>
            <a:chOff x="990600" y="4267200"/>
            <a:chExt cx="1677374" cy="552450"/>
          </a:xfrm>
        </p:grpSpPr>
        <p:pic>
          <p:nvPicPr>
            <p:cNvPr id="24" name="Picture 3"/>
            <p:cNvPicPr>
              <a:picLocks noChangeAspect="1" noChangeArrowheads="1"/>
            </p:cNvPicPr>
            <p:nvPr/>
          </p:nvPicPr>
          <p:blipFill>
            <a:blip r:embed="rId5"/>
            <a:srcRect/>
            <a:stretch>
              <a:fillRect/>
            </a:stretch>
          </p:blipFill>
          <p:spPr bwMode="auto">
            <a:xfrm>
              <a:off x="990600" y="4267200"/>
              <a:ext cx="285750" cy="552450"/>
            </a:xfrm>
            <a:prstGeom prst="rect">
              <a:avLst/>
            </a:prstGeom>
            <a:noFill/>
            <a:ln w="9525">
              <a:noFill/>
              <a:miter lim="800000"/>
              <a:headEnd/>
              <a:tailEnd/>
            </a:ln>
          </p:spPr>
        </p:pic>
        <p:sp>
          <p:nvSpPr>
            <p:cNvPr id="25" name="TextBox 47"/>
            <p:cNvSpPr txBox="1">
              <a:spLocks noChangeArrowheads="1"/>
            </p:cNvSpPr>
            <p:nvPr/>
          </p:nvSpPr>
          <p:spPr bwMode="auto">
            <a:xfrm>
              <a:off x="1371600" y="4343400"/>
              <a:ext cx="1296374" cy="369332"/>
            </a:xfrm>
            <a:prstGeom prst="rect">
              <a:avLst/>
            </a:prstGeom>
            <a:noFill/>
            <a:ln w="9525">
              <a:noFill/>
              <a:miter lim="800000"/>
              <a:headEnd/>
              <a:tailEnd/>
            </a:ln>
          </p:spPr>
          <p:txBody>
            <a:bodyPr>
              <a:spAutoFit/>
            </a:bodyPr>
            <a:lstStyle/>
            <a:p>
              <a:r>
                <a:rPr lang="en-US" sz="1800" dirty="0">
                  <a:solidFill>
                    <a:srgbClr val="9900FF"/>
                  </a:solidFill>
                </a:rPr>
                <a:t>Master WSD </a:t>
              </a:r>
            </a:p>
          </p:txBody>
        </p:sp>
      </p:grpSp>
      <p:pic>
        <p:nvPicPr>
          <p:cNvPr id="26" name="Picture 3"/>
          <p:cNvPicPr>
            <a:picLocks noChangeAspect="1" noChangeArrowheads="1"/>
          </p:cNvPicPr>
          <p:nvPr/>
        </p:nvPicPr>
        <p:blipFill>
          <a:blip r:embed="rId5"/>
          <a:srcRect/>
          <a:stretch>
            <a:fillRect/>
          </a:stretch>
        </p:blipFill>
        <p:spPr bwMode="auto">
          <a:xfrm>
            <a:off x="6928048" y="3434680"/>
            <a:ext cx="285750" cy="552450"/>
          </a:xfrm>
          <a:prstGeom prst="rect">
            <a:avLst/>
          </a:prstGeom>
          <a:noFill/>
          <a:ln w="9525">
            <a:noFill/>
            <a:miter lim="800000"/>
            <a:headEnd/>
            <a:tailEnd/>
          </a:ln>
        </p:spPr>
      </p:pic>
      <p:cxnSp>
        <p:nvCxnSpPr>
          <p:cNvPr id="27" name="Straight Arrow Connector 26"/>
          <p:cNvCxnSpPr>
            <a:stCxn id="26" idx="0"/>
          </p:cNvCxnSpPr>
          <p:nvPr/>
        </p:nvCxnSpPr>
        <p:spPr>
          <a:xfrm rot="16200000" flipH="1" flipV="1">
            <a:off x="5513586" y="2105942"/>
            <a:ext cx="228600" cy="2886075"/>
          </a:xfrm>
          <a:prstGeom prst="straightConnector1">
            <a:avLst/>
          </a:prstGeom>
          <a:ln>
            <a:solidFill>
              <a:srgbClr val="99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0"/>
          </p:cNvCxnSpPr>
          <p:nvPr/>
        </p:nvCxnSpPr>
        <p:spPr>
          <a:xfrm rot="16200000" flipH="1" flipV="1">
            <a:off x="5399286" y="1534442"/>
            <a:ext cx="914400" cy="3343275"/>
          </a:xfrm>
          <a:prstGeom prst="straightConnector1">
            <a:avLst/>
          </a:prstGeom>
          <a:ln>
            <a:solidFill>
              <a:srgbClr val="99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0"/>
          </p:cNvCxnSpPr>
          <p:nvPr/>
        </p:nvCxnSpPr>
        <p:spPr>
          <a:xfrm rot="16200000" flipV="1">
            <a:off x="6008886" y="1839242"/>
            <a:ext cx="152400" cy="3800475"/>
          </a:xfrm>
          <a:prstGeom prst="straightConnector1">
            <a:avLst/>
          </a:prstGeom>
          <a:ln>
            <a:solidFill>
              <a:srgbClr val="99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0"/>
          </p:cNvCxnSpPr>
          <p:nvPr/>
        </p:nvCxnSpPr>
        <p:spPr>
          <a:xfrm rot="16200000" flipH="1" flipV="1">
            <a:off x="5780286" y="1382042"/>
            <a:ext cx="685800" cy="3876675"/>
          </a:xfrm>
          <a:prstGeom prst="straightConnector1">
            <a:avLst/>
          </a:prstGeom>
          <a:ln>
            <a:solidFill>
              <a:srgbClr val="9900FF"/>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bwMode="auto">
          <a:xfrm>
            <a:off x="7604324" y="3815680"/>
            <a:ext cx="381000" cy="369887"/>
          </a:xfrm>
          <a:prstGeom prst="rect">
            <a:avLst/>
          </a:prstGeom>
          <a:noFill/>
        </p:spPr>
        <p:txBody>
          <a:bodyPr>
            <a:spAutoFit/>
          </a:bodyPr>
          <a:lstStyle/>
          <a:p>
            <a:pPr>
              <a:defRPr/>
            </a:pPr>
            <a:r>
              <a:rPr lang="en-US" dirty="0">
                <a:solidFill>
                  <a:schemeClr val="accent2">
                    <a:lumMod val="75000"/>
                  </a:schemeClr>
                </a:solidFill>
              </a:rPr>
              <a:t>d</a:t>
            </a:r>
          </a:p>
        </p:txBody>
      </p:sp>
      <p:cxnSp>
        <p:nvCxnSpPr>
          <p:cNvPr id="37" name="Straight Arrow Connector 36"/>
          <p:cNvCxnSpPr>
            <a:stCxn id="10" idx="0"/>
          </p:cNvCxnSpPr>
          <p:nvPr/>
        </p:nvCxnSpPr>
        <p:spPr bwMode="auto">
          <a:xfrm rot="16200000" flipH="1" flipV="1">
            <a:off x="7611467" y="3613273"/>
            <a:ext cx="171450" cy="576263"/>
          </a:xfrm>
          <a:prstGeom prst="straightConnector1">
            <a:avLst/>
          </a:prstGeom>
          <a:ln>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 name="Group 13"/>
          <p:cNvGrpSpPr>
            <a:grpSpLocks/>
          </p:cNvGrpSpPr>
          <p:nvPr/>
        </p:nvGrpSpPr>
        <p:grpSpPr bwMode="auto">
          <a:xfrm>
            <a:off x="360527" y="3278882"/>
            <a:ext cx="2136531" cy="438150"/>
            <a:chOff x="914400" y="4876800"/>
            <a:chExt cx="2057400" cy="438150"/>
          </a:xfrm>
        </p:grpSpPr>
        <p:pic>
          <p:nvPicPr>
            <p:cNvPr id="40" name="Picture 6"/>
            <p:cNvPicPr>
              <a:picLocks noChangeAspect="1" noChangeArrowheads="1"/>
            </p:cNvPicPr>
            <p:nvPr/>
          </p:nvPicPr>
          <p:blipFill>
            <a:blip r:embed="rId4"/>
            <a:srcRect/>
            <a:stretch>
              <a:fillRect/>
            </a:stretch>
          </p:blipFill>
          <p:spPr bwMode="auto">
            <a:xfrm>
              <a:off x="914400" y="4876800"/>
              <a:ext cx="447675" cy="438150"/>
            </a:xfrm>
            <a:prstGeom prst="rect">
              <a:avLst/>
            </a:prstGeom>
            <a:noFill/>
            <a:ln w="9525">
              <a:noFill/>
              <a:miter lim="800000"/>
              <a:headEnd/>
              <a:tailEnd/>
            </a:ln>
          </p:spPr>
        </p:pic>
        <p:sp>
          <p:nvSpPr>
            <p:cNvPr id="41" name="TextBox 15"/>
            <p:cNvSpPr txBox="1">
              <a:spLocks noChangeArrowheads="1"/>
            </p:cNvSpPr>
            <p:nvPr/>
          </p:nvSpPr>
          <p:spPr bwMode="auto">
            <a:xfrm>
              <a:off x="1371600" y="4888468"/>
              <a:ext cx="1600200" cy="369332"/>
            </a:xfrm>
            <a:prstGeom prst="rect">
              <a:avLst/>
            </a:prstGeom>
            <a:noFill/>
            <a:ln w="9525">
              <a:noFill/>
              <a:miter lim="800000"/>
              <a:headEnd/>
              <a:tailEnd/>
            </a:ln>
          </p:spPr>
          <p:txBody>
            <a:bodyPr>
              <a:spAutoFit/>
            </a:bodyPr>
            <a:lstStyle/>
            <a:p>
              <a:r>
                <a:rPr lang="en-US" sz="1800" dirty="0">
                  <a:solidFill>
                    <a:srgbClr val="9900FF"/>
                  </a:solidFill>
                </a:rPr>
                <a:t>Slave WSD </a:t>
              </a:r>
            </a:p>
          </p:txBody>
        </p:sp>
      </p:grpSp>
      <p:sp>
        <p:nvSpPr>
          <p:cNvPr id="38" name="Footer Placeholder 3"/>
          <p:cNvSpPr txBox="1">
            <a:spLocks/>
          </p:cNvSpPr>
          <p:nvPr/>
        </p:nvSpPr>
        <p:spPr bwMode="auto">
          <a:xfrm>
            <a:off x="1260475" y="6534150"/>
            <a:ext cx="1979875" cy="215900"/>
          </a:xfrm>
          <a:prstGeom prst="rect">
            <a:avLst/>
          </a:prstGeom>
          <a:noFill/>
          <a:ln w="9525">
            <a:noFill/>
            <a:miter lim="800000"/>
            <a:headEnd/>
            <a:tailEnd/>
          </a:ln>
        </p:spPr>
        <p:txBody>
          <a:bodyPr lIns="0" tIns="0" rIns="0" bIns="0" anchor="ctr"/>
          <a:lstStyle/>
          <a:p>
            <a:r>
              <a:rPr lang="en-US" altLang="zh-CN" sz="1000" dirty="0">
                <a:solidFill>
                  <a:schemeClr val="bg1"/>
                </a:solidFill>
                <a:ea typeface="SimSun" pitchFamily="2" charset="-122"/>
                <a:cs typeface="Arial" charset="0"/>
              </a:rPr>
              <a:t>Sony China Research </a:t>
            </a:r>
            <a:r>
              <a:rPr lang="en-US" altLang="zh-CN" sz="1000" dirty="0" smtClean="0">
                <a:solidFill>
                  <a:schemeClr val="bg1"/>
                </a:solidFill>
                <a:ea typeface="SimSun" pitchFamily="2" charset="-122"/>
                <a:cs typeface="Arial" charset="0"/>
              </a:rPr>
              <a:t>Lab.</a:t>
            </a:r>
            <a:endParaRPr lang="en-US" altLang="ja-JP" sz="800" dirty="0">
              <a:solidFill>
                <a:schemeClr val="bg1"/>
              </a:solidFill>
              <a:ea typeface="SimSun" pitchFamily="2" charset="-122"/>
              <a:cs typeface="Arial"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49" name="Straight Arrow Connector 48"/>
          <p:cNvCxnSpPr/>
          <p:nvPr/>
        </p:nvCxnSpPr>
        <p:spPr>
          <a:xfrm rot="5400000">
            <a:off x="4084845" y="3077484"/>
            <a:ext cx="687388" cy="487379"/>
          </a:xfrm>
          <a:prstGeom prst="straightConnector1">
            <a:avLst/>
          </a:prstGeom>
          <a:ln>
            <a:solidFill>
              <a:srgbClr val="C00000"/>
            </a:solidFill>
            <a:tailEnd type="arrow"/>
          </a:ln>
        </p:spPr>
        <p:style>
          <a:lnRef idx="3">
            <a:schemeClr val="accent4"/>
          </a:lnRef>
          <a:fillRef idx="0">
            <a:schemeClr val="accent4"/>
          </a:fillRef>
          <a:effectRef idx="2">
            <a:schemeClr val="accent4"/>
          </a:effectRef>
          <a:fontRef idx="minor">
            <a:schemeClr val="tx1"/>
          </a:fontRef>
        </p:style>
      </p:cxnSp>
      <p:sp>
        <p:nvSpPr>
          <p:cNvPr id="50" name="TextBox 49"/>
          <p:cNvSpPr txBox="1"/>
          <p:nvPr/>
        </p:nvSpPr>
        <p:spPr>
          <a:xfrm>
            <a:off x="4672229" y="2748878"/>
            <a:ext cx="325386" cy="457201"/>
          </a:xfrm>
          <a:prstGeom prst="rect">
            <a:avLst/>
          </a:prstGeom>
          <a:noFill/>
        </p:spPr>
        <p:txBody>
          <a:bodyPr wrap="square" rtlCol="0">
            <a:spAutoFit/>
          </a:bodyPr>
          <a:lstStyle/>
          <a:p>
            <a:r>
              <a:rPr lang="en-US" dirty="0" smtClean="0"/>
              <a:t>P</a:t>
            </a:r>
            <a:endParaRPr lang="en-US" dirty="0"/>
          </a:p>
        </p:txBody>
      </p:sp>
      <p:sp>
        <p:nvSpPr>
          <p:cNvPr id="5" name="Date Placeholder 4"/>
          <p:cNvSpPr>
            <a:spLocks noGrp="1"/>
          </p:cNvSpPr>
          <p:nvPr>
            <p:ph type="dt" idx="15"/>
          </p:nvPr>
        </p:nvSpPr>
        <p:spPr/>
        <p:txBody>
          <a:bodyPr/>
          <a:lstStyle/>
          <a:p>
            <a:r>
              <a:rPr lang="en-US" altLang="zh-CN" smtClean="0"/>
              <a:t>May 2016</a:t>
            </a:r>
            <a:endParaRPr lang="en-GB" dirty="0"/>
          </a:p>
        </p:txBody>
      </p:sp>
      <p:sp>
        <p:nvSpPr>
          <p:cNvPr id="23" name="Footer Placeholder 22"/>
          <p:cNvSpPr>
            <a:spLocks noGrp="1"/>
          </p:cNvSpPr>
          <p:nvPr>
            <p:ph type="ftr" idx="14"/>
          </p:nvPr>
        </p:nvSpPr>
        <p:spPr/>
        <p:txBody>
          <a:bodyPr/>
          <a:lstStyle/>
          <a:p>
            <a:r>
              <a:rPr lang="en-GB" smtClean="0"/>
              <a:t>Chen SUN, Sony</a:t>
            </a:r>
            <a:endParaRPr lang="en-GB" dirty="0"/>
          </a:p>
        </p:txBody>
      </p:sp>
    </p:spTree>
    <p:custDataLst>
      <p:tags r:id="rId1"/>
    </p:custDataLst>
    <p:extLst>
      <p:ext uri="{BB962C8B-B14F-4D97-AF65-F5344CB8AC3E}">
        <p14:creationId xmlns:p14="http://schemas.microsoft.com/office/powerpoint/2010/main" val="2845421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Other Parameters for Calculation</a:t>
            </a:r>
            <a:endParaRPr lang="en-US" dirty="0"/>
          </a:p>
        </p:txBody>
      </p:sp>
      <p:sp>
        <p:nvSpPr>
          <p:cNvPr id="5" name="Slide Number Placeholder 4"/>
          <p:cNvSpPr>
            <a:spLocks noGrp="1"/>
          </p:cNvSpPr>
          <p:nvPr>
            <p:ph type="sldNum" sz="quarter" idx="12"/>
          </p:nvPr>
        </p:nvSpPr>
        <p:spPr/>
        <p:txBody>
          <a:bodyPr/>
          <a:lstStyle/>
          <a:p>
            <a:pPr>
              <a:defRPr/>
            </a:pPr>
            <a:fld id="{BC293E46-FF0F-482D-957E-96F58C947BD5}" type="slidenum">
              <a:rPr lang="en-US" altLang="ja-JP" smtClean="0"/>
              <a:pPr>
                <a:defRPr/>
              </a:pPr>
              <a:t>5</a:t>
            </a:fld>
            <a:endParaRPr lang="en-US" altLang="ja-JP"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762165924"/>
              </p:ext>
            </p:extLst>
          </p:nvPr>
        </p:nvGraphicFramePr>
        <p:xfrm>
          <a:off x="395536" y="1988840"/>
          <a:ext cx="8351838" cy="3852054"/>
        </p:xfrm>
        <a:graphic>
          <a:graphicData uri="http://schemas.openxmlformats.org/drawingml/2006/table">
            <a:tbl>
              <a:tblPr firstRow="1" bandRow="1">
                <a:tableStyleId>{68D230F3-CF80-4859-8CE7-A43EE81993B5}</a:tableStyleId>
              </a:tblPr>
              <a:tblGrid>
                <a:gridCol w="5315579"/>
                <a:gridCol w="3036259"/>
              </a:tblGrid>
              <a:tr h="249021">
                <a:tc>
                  <a:txBody>
                    <a:bodyPr/>
                    <a:lstStyle/>
                    <a:p>
                      <a:r>
                        <a:rPr lang="en-US" sz="1800" dirty="0" smtClean="0"/>
                        <a:t>Parameter</a:t>
                      </a:r>
                      <a:endParaRPr lang="en-US" sz="1800" dirty="0"/>
                    </a:p>
                  </a:txBody>
                  <a:tcPr anchor="ctr"/>
                </a:tc>
                <a:tc>
                  <a:txBody>
                    <a:bodyPr/>
                    <a:lstStyle/>
                    <a:p>
                      <a:r>
                        <a:rPr lang="en-US" sz="1800" dirty="0" smtClean="0"/>
                        <a:t>Value</a:t>
                      </a:r>
                      <a:endParaRPr lang="en-US" sz="1800" dirty="0"/>
                    </a:p>
                  </a:txBody>
                  <a:tcPr anchor="ctr"/>
                </a:tc>
              </a:tr>
              <a:tr h="249021">
                <a:tc>
                  <a:txBody>
                    <a:bodyPr/>
                    <a:lstStyle/>
                    <a:p>
                      <a:pPr marL="0" marR="0" algn="l">
                        <a:lnSpc>
                          <a:spcPct val="115000"/>
                        </a:lnSpc>
                        <a:spcBef>
                          <a:spcPts val="0"/>
                        </a:spcBef>
                        <a:spcAft>
                          <a:spcPts val="0"/>
                        </a:spcAft>
                      </a:pPr>
                      <a:r>
                        <a:rPr lang="en-GB" sz="1400" dirty="0">
                          <a:latin typeface="Calibri"/>
                          <a:ea typeface="宋体"/>
                          <a:cs typeface="Times New Roman"/>
                        </a:rPr>
                        <a:t>Frequency</a:t>
                      </a:r>
                      <a:endParaRPr lang="en-US" sz="1400" dirty="0">
                        <a:latin typeface="Calibri"/>
                        <a:ea typeface="宋体"/>
                        <a:cs typeface="Times New Roman"/>
                      </a:endParaRPr>
                    </a:p>
                  </a:txBody>
                  <a:tcPr marL="68580" marR="68580" marT="0" marB="0" anchor="ctr"/>
                </a:tc>
                <a:tc>
                  <a:txBody>
                    <a:bodyPr/>
                    <a:lstStyle/>
                    <a:p>
                      <a:pPr marL="0" marR="0" algn="l">
                        <a:lnSpc>
                          <a:spcPct val="115000"/>
                        </a:lnSpc>
                        <a:spcBef>
                          <a:spcPts val="0"/>
                        </a:spcBef>
                        <a:spcAft>
                          <a:spcPts val="0"/>
                        </a:spcAft>
                      </a:pPr>
                      <a:r>
                        <a:rPr lang="en-GB" sz="1400" dirty="0">
                          <a:latin typeface="Calibri"/>
                          <a:ea typeface="宋体"/>
                          <a:cs typeface="Times New Roman"/>
                        </a:rPr>
                        <a:t>650 MHz     </a:t>
                      </a:r>
                      <a:endParaRPr lang="en-US" sz="1400" dirty="0">
                        <a:latin typeface="Calibri"/>
                        <a:ea typeface="宋体"/>
                        <a:cs typeface="Times New Roman"/>
                      </a:endParaRPr>
                    </a:p>
                  </a:txBody>
                  <a:tcPr marL="68580" marR="68580" marT="0" marB="0" anchor="ctr"/>
                </a:tc>
              </a:tr>
              <a:tr h="249021">
                <a:tc>
                  <a:txBody>
                    <a:bodyPr/>
                    <a:lstStyle/>
                    <a:p>
                      <a:pPr marL="0" marR="0" algn="l">
                        <a:lnSpc>
                          <a:spcPct val="115000"/>
                        </a:lnSpc>
                        <a:spcBef>
                          <a:spcPts val="0"/>
                        </a:spcBef>
                        <a:spcAft>
                          <a:spcPts val="0"/>
                        </a:spcAft>
                      </a:pPr>
                      <a:r>
                        <a:rPr lang="en-GB" sz="1400" dirty="0">
                          <a:latin typeface="Calibri"/>
                          <a:ea typeface="宋体"/>
                          <a:cs typeface="Times New Roman"/>
                        </a:rPr>
                        <a:t>Channel bandwidth</a:t>
                      </a:r>
                      <a:endParaRPr lang="en-US" sz="1400" dirty="0">
                        <a:latin typeface="Calibri"/>
                        <a:ea typeface="宋体"/>
                        <a:cs typeface="Times New Roman"/>
                      </a:endParaRPr>
                    </a:p>
                  </a:txBody>
                  <a:tcPr marL="68580" marR="68580" marT="0" marB="0" anchor="ctr"/>
                </a:tc>
                <a:tc>
                  <a:txBody>
                    <a:bodyPr/>
                    <a:lstStyle/>
                    <a:p>
                      <a:pPr marL="0" marR="0" algn="l">
                        <a:lnSpc>
                          <a:spcPct val="115000"/>
                        </a:lnSpc>
                        <a:spcBef>
                          <a:spcPts val="0"/>
                        </a:spcBef>
                        <a:spcAft>
                          <a:spcPts val="0"/>
                        </a:spcAft>
                      </a:pPr>
                      <a:r>
                        <a:rPr lang="en-GB" sz="1400" dirty="0">
                          <a:latin typeface="Calibri"/>
                          <a:ea typeface="宋体"/>
                          <a:cs typeface="Times New Roman"/>
                        </a:rPr>
                        <a:t>7.6 MHz</a:t>
                      </a:r>
                      <a:endParaRPr lang="en-US" sz="1400" dirty="0">
                        <a:latin typeface="Calibri"/>
                        <a:ea typeface="宋体"/>
                        <a:cs typeface="Times New Roman"/>
                      </a:endParaRPr>
                    </a:p>
                  </a:txBody>
                  <a:tcPr marL="68580" marR="68580" marT="0" marB="0" anchor="ctr"/>
                </a:tc>
              </a:tr>
              <a:tr h="249021">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Receiver antenna height</a:t>
                      </a:r>
                      <a:endParaRPr kumimoji="1" lang="en-US" sz="1400" kern="1200" dirty="0">
                        <a:solidFill>
                          <a:schemeClr val="tx1"/>
                        </a:solidFill>
                        <a:latin typeface="Calibri"/>
                        <a:ea typeface="宋体"/>
                        <a:cs typeface="Times New Roman"/>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10 m</a:t>
                      </a:r>
                      <a:endParaRPr kumimoji="1" lang="en-US" sz="1400" kern="1200" dirty="0">
                        <a:solidFill>
                          <a:schemeClr val="tx1"/>
                        </a:solidFill>
                        <a:latin typeface="Calibri"/>
                        <a:ea typeface="宋体"/>
                        <a:cs typeface="Times New Roman"/>
                      </a:endParaRPr>
                    </a:p>
                  </a:txBody>
                  <a:tcPr marL="68580" marR="68580" marT="0" marB="0" anchor="ctr"/>
                </a:tc>
              </a:tr>
              <a:tr h="249021">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WSD antenna height</a:t>
                      </a:r>
                      <a:endParaRPr kumimoji="1" lang="en-US" sz="1400" kern="1200" dirty="0">
                        <a:solidFill>
                          <a:schemeClr val="tx1"/>
                        </a:solidFill>
                        <a:latin typeface="Calibri"/>
                        <a:ea typeface="宋体"/>
                        <a:cs typeface="Times New Roman"/>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20 m</a:t>
                      </a:r>
                      <a:endParaRPr kumimoji="1" lang="en-US" sz="1400" kern="1200" dirty="0">
                        <a:solidFill>
                          <a:schemeClr val="tx1"/>
                        </a:solidFill>
                        <a:latin typeface="Calibri"/>
                        <a:ea typeface="宋体"/>
                        <a:cs typeface="Times New Roman"/>
                      </a:endParaRPr>
                    </a:p>
                  </a:txBody>
                  <a:tcPr marL="68580" marR="68580" marT="0" marB="0" anchor="ctr"/>
                </a:tc>
              </a:tr>
              <a:tr h="249021">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Median wanted DTT </a:t>
                      </a:r>
                      <a:r>
                        <a:rPr kumimoji="1" lang="en-US" sz="1400" kern="1200" dirty="0">
                          <a:solidFill>
                            <a:schemeClr val="tx1"/>
                          </a:solidFill>
                          <a:latin typeface="Calibri"/>
                          <a:ea typeface="宋体"/>
                          <a:cs typeface="Times New Roman"/>
                        </a:rPr>
                        <a:t>field strength</a:t>
                      </a:r>
                    </a:p>
                  </a:txBody>
                  <a:tcPr marL="68580" marR="68580" marT="0" marB="0" anchor="ctr"/>
                </a:tc>
                <a:tc>
                  <a:txBody>
                    <a:bodyPr/>
                    <a:lstStyle/>
                    <a:p>
                      <a:pPr marL="0" marR="0" algn="l" defTabSz="914400" rtl="0" eaLnBrk="1" latinLnBrk="0" hangingPunct="1">
                        <a:lnSpc>
                          <a:spcPct val="115000"/>
                        </a:lnSpc>
                        <a:spcBef>
                          <a:spcPts val="0"/>
                        </a:spcBef>
                        <a:spcAft>
                          <a:spcPts val="0"/>
                        </a:spcAft>
                      </a:pPr>
                      <a:r>
                        <a:rPr kumimoji="1" lang="en-US" sz="1400" kern="1200" dirty="0">
                          <a:solidFill>
                            <a:schemeClr val="tx1"/>
                          </a:solidFill>
                          <a:latin typeface="Calibri"/>
                          <a:ea typeface="宋体"/>
                          <a:cs typeface="Times New Roman"/>
                        </a:rPr>
                        <a:t>56.21 dB(µV/m)  </a:t>
                      </a:r>
                    </a:p>
                  </a:txBody>
                  <a:tcPr marL="68580" marR="68580" marT="0" marB="0" anchor="ctr"/>
                </a:tc>
              </a:tr>
              <a:tr h="249021">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Standard deviation of DTT and noise power</a:t>
                      </a:r>
                      <a:endParaRPr kumimoji="1" lang="en-US" sz="1400" kern="1200" dirty="0">
                        <a:solidFill>
                          <a:schemeClr val="tx1"/>
                        </a:solidFill>
                        <a:latin typeface="Calibri"/>
                        <a:ea typeface="宋体"/>
                        <a:cs typeface="Times New Roman"/>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5.5 dB   </a:t>
                      </a:r>
                      <a:endParaRPr kumimoji="1" lang="en-US" sz="1400" kern="1200" dirty="0">
                        <a:solidFill>
                          <a:schemeClr val="tx1"/>
                        </a:solidFill>
                        <a:latin typeface="Calibri"/>
                        <a:ea typeface="宋体"/>
                        <a:cs typeface="Times New Roman"/>
                      </a:endParaRPr>
                    </a:p>
                  </a:txBody>
                  <a:tcPr marL="68580" marR="68580" marT="0" marB="0" anchor="ctr"/>
                </a:tc>
              </a:tr>
              <a:tr h="249021">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Location probability (LP) without interference from WSD</a:t>
                      </a:r>
                      <a:endParaRPr kumimoji="1" lang="en-US" sz="1400" kern="1200" dirty="0">
                        <a:solidFill>
                          <a:schemeClr val="tx1"/>
                        </a:solidFill>
                        <a:latin typeface="Calibri"/>
                        <a:ea typeface="宋体"/>
                        <a:cs typeface="Times New Roman"/>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95%</a:t>
                      </a:r>
                      <a:endParaRPr kumimoji="1" lang="en-US" sz="1400" kern="1200" dirty="0">
                        <a:solidFill>
                          <a:schemeClr val="tx1"/>
                        </a:solidFill>
                        <a:latin typeface="Calibri"/>
                        <a:ea typeface="宋体"/>
                        <a:cs typeface="Times New Roman"/>
                      </a:endParaRPr>
                    </a:p>
                  </a:txBody>
                  <a:tcPr marL="68580" marR="68580" marT="0" marB="0" anchor="ctr"/>
                </a:tc>
              </a:tr>
              <a:tr h="249021">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LP with interference from WSD</a:t>
                      </a:r>
                      <a:endParaRPr kumimoji="1" lang="en-US" sz="1400" kern="1200" dirty="0">
                        <a:solidFill>
                          <a:schemeClr val="tx1"/>
                        </a:solidFill>
                        <a:latin typeface="Calibri"/>
                        <a:ea typeface="宋体"/>
                        <a:cs typeface="Times New Roman"/>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94.9%</a:t>
                      </a:r>
                      <a:endParaRPr kumimoji="1" lang="en-US" sz="1400" kern="1200" dirty="0">
                        <a:solidFill>
                          <a:schemeClr val="tx1"/>
                        </a:solidFill>
                        <a:latin typeface="Calibri"/>
                        <a:ea typeface="宋体"/>
                        <a:cs typeface="Times New Roman"/>
                      </a:endParaRPr>
                    </a:p>
                  </a:txBody>
                  <a:tcPr marL="68580" marR="68580" marT="0" marB="0" anchor="ctr"/>
                </a:tc>
              </a:tr>
              <a:tr h="249021">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Acceptable degradation to LP</a:t>
                      </a:r>
                      <a:endParaRPr kumimoji="1" lang="en-US" sz="1400" kern="1200" dirty="0">
                        <a:solidFill>
                          <a:schemeClr val="tx1"/>
                        </a:solidFill>
                        <a:latin typeface="Calibri"/>
                        <a:ea typeface="宋体"/>
                        <a:cs typeface="Times New Roman"/>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0.1%</a:t>
                      </a:r>
                      <a:endParaRPr kumimoji="1" lang="en-US" sz="1400" kern="1200" dirty="0">
                        <a:solidFill>
                          <a:schemeClr val="tx1"/>
                        </a:solidFill>
                        <a:latin typeface="Calibri"/>
                        <a:ea typeface="宋体"/>
                        <a:cs typeface="Times New Roman"/>
                      </a:endParaRPr>
                    </a:p>
                  </a:txBody>
                  <a:tcPr marL="68580" marR="68580" marT="0" marB="0" anchor="ctr"/>
                </a:tc>
              </a:tr>
              <a:tr h="249021">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Protection ratio</a:t>
                      </a:r>
                      <a:endParaRPr kumimoji="1" lang="en-US" sz="1400" kern="1200" dirty="0">
                        <a:solidFill>
                          <a:schemeClr val="tx1"/>
                        </a:solidFill>
                        <a:latin typeface="Calibri"/>
                        <a:ea typeface="宋体"/>
                        <a:cs typeface="Times New Roman"/>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23.1 dB       </a:t>
                      </a:r>
                      <a:endParaRPr kumimoji="1" lang="en-US" sz="1400" kern="1200" dirty="0">
                        <a:solidFill>
                          <a:schemeClr val="tx1"/>
                        </a:solidFill>
                        <a:latin typeface="Calibri"/>
                        <a:ea typeface="宋体"/>
                        <a:cs typeface="Times New Roman"/>
                      </a:endParaRPr>
                    </a:p>
                  </a:txBody>
                  <a:tcPr marL="68580" marR="68580" marT="0" marB="0" anchor="ctr"/>
                </a:tc>
              </a:tr>
              <a:tr h="249021">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Standard deviation of WSD power</a:t>
                      </a:r>
                      <a:endParaRPr kumimoji="1" lang="en-US" sz="1400" kern="1200" dirty="0">
                        <a:solidFill>
                          <a:schemeClr val="tx1"/>
                        </a:solidFill>
                        <a:latin typeface="Calibri"/>
                        <a:ea typeface="宋体"/>
                        <a:cs typeface="Times New Roman"/>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3.5 dB   </a:t>
                      </a:r>
                      <a:endParaRPr kumimoji="1" lang="en-US" sz="1400" kern="1200" dirty="0">
                        <a:solidFill>
                          <a:schemeClr val="tx1"/>
                        </a:solidFill>
                        <a:latin typeface="Calibri"/>
                        <a:ea typeface="宋体"/>
                        <a:cs typeface="Times New Roman"/>
                      </a:endParaRPr>
                    </a:p>
                  </a:txBody>
                  <a:tcPr marL="68580" marR="68580" marT="0" marB="0" anchor="ctr"/>
                </a:tc>
              </a:tr>
              <a:tr h="249021">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Receiver polarization discrimination with respect to the WSD signal</a:t>
                      </a:r>
                      <a:endParaRPr kumimoji="1" lang="en-US" sz="1400" kern="1200" dirty="0">
                        <a:solidFill>
                          <a:schemeClr val="tx1"/>
                        </a:solidFill>
                        <a:latin typeface="Calibri"/>
                        <a:ea typeface="宋体"/>
                        <a:cs typeface="Times New Roman"/>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0 dB    </a:t>
                      </a:r>
                      <a:endParaRPr kumimoji="1" lang="en-US" sz="1400" kern="1200" dirty="0">
                        <a:solidFill>
                          <a:schemeClr val="tx1"/>
                        </a:solidFill>
                        <a:latin typeface="Calibri"/>
                        <a:ea typeface="宋体"/>
                        <a:cs typeface="Times New Roman"/>
                      </a:endParaRPr>
                    </a:p>
                  </a:txBody>
                  <a:tcPr marL="68580" marR="68580" marT="0" marB="0" anchor="ctr"/>
                </a:tc>
              </a:tr>
              <a:tr h="249021">
                <a:tc>
                  <a:txBody>
                    <a:bodyPr/>
                    <a:lstStyle/>
                    <a:p>
                      <a:pPr marL="0" marR="0">
                        <a:lnSpc>
                          <a:spcPct val="115000"/>
                        </a:lnSpc>
                        <a:spcBef>
                          <a:spcPts val="0"/>
                        </a:spcBef>
                        <a:spcAft>
                          <a:spcPts val="0"/>
                        </a:spcAft>
                      </a:pPr>
                      <a:r>
                        <a:rPr kumimoji="1" lang="en-GB" sz="1400" kern="1200" dirty="0">
                          <a:solidFill>
                            <a:schemeClr val="tx1"/>
                          </a:solidFill>
                          <a:latin typeface="Calibri"/>
                          <a:ea typeface="宋体"/>
                          <a:cs typeface="Times New Roman"/>
                        </a:rPr>
                        <a:t>Path loss exponent</a:t>
                      </a:r>
                      <a:endParaRPr kumimoji="1" lang="en-US" sz="1400" kern="1200" dirty="0">
                        <a:solidFill>
                          <a:schemeClr val="tx1"/>
                        </a:solidFill>
                        <a:latin typeface="Calibri"/>
                        <a:ea typeface="宋体"/>
                        <a:cs typeface="Times New Roman"/>
                      </a:endParaRPr>
                    </a:p>
                  </a:txBody>
                  <a:tcPr marL="68580" marR="68580" marT="0" marB="0" anchor="ctr"/>
                </a:tc>
                <a:tc>
                  <a:txBody>
                    <a:bodyPr/>
                    <a:lstStyle/>
                    <a:p>
                      <a:pPr marL="0" marR="0">
                        <a:lnSpc>
                          <a:spcPct val="115000"/>
                        </a:lnSpc>
                        <a:spcBef>
                          <a:spcPts val="0"/>
                        </a:spcBef>
                        <a:spcAft>
                          <a:spcPts val="0"/>
                        </a:spcAft>
                      </a:pPr>
                      <a:r>
                        <a:rPr kumimoji="1" lang="en-GB" sz="1400" kern="1200" dirty="0">
                          <a:solidFill>
                            <a:schemeClr val="tx1"/>
                          </a:solidFill>
                          <a:latin typeface="Calibri"/>
                          <a:ea typeface="宋体"/>
                          <a:cs typeface="Times New Roman"/>
                        </a:rPr>
                        <a:t>6</a:t>
                      </a:r>
                      <a:endParaRPr kumimoji="1" lang="en-US" sz="1400" kern="1200" dirty="0">
                        <a:solidFill>
                          <a:schemeClr val="tx1"/>
                        </a:solidFill>
                        <a:latin typeface="Calibri"/>
                        <a:ea typeface="宋体"/>
                        <a:cs typeface="Times New Roman"/>
                      </a:endParaRPr>
                    </a:p>
                  </a:txBody>
                  <a:tcPr marL="68580" marR="68580" marT="0" marB="0" anchor="ctr"/>
                </a:tc>
              </a:tr>
              <a:tr h="249021">
                <a:tc>
                  <a:txBody>
                    <a:bodyPr/>
                    <a:lstStyle/>
                    <a:p>
                      <a:pPr marL="0" marR="0" algn="l" defTabSz="914400" rtl="0" eaLnBrk="1" latinLnBrk="0" hangingPunct="1">
                        <a:lnSpc>
                          <a:spcPct val="115000"/>
                        </a:lnSpc>
                        <a:spcBef>
                          <a:spcPts val="0"/>
                        </a:spcBef>
                        <a:spcAft>
                          <a:spcPts val="0"/>
                        </a:spcAft>
                      </a:pPr>
                      <a:r>
                        <a:rPr kumimoji="1" lang="en-GB" sz="1400" kern="1200" dirty="0">
                          <a:solidFill>
                            <a:schemeClr val="tx1"/>
                          </a:solidFill>
                          <a:latin typeface="Calibri"/>
                          <a:ea typeface="宋体"/>
                          <a:cs typeface="Times New Roman"/>
                        </a:rPr>
                        <a:t>Receiver antenna directivity discrimination</a:t>
                      </a:r>
                      <a:endParaRPr kumimoji="1" lang="en-US" sz="1400" kern="1200" dirty="0">
                        <a:solidFill>
                          <a:schemeClr val="tx1"/>
                        </a:solidFill>
                        <a:latin typeface="Calibri"/>
                        <a:ea typeface="宋体"/>
                        <a:cs typeface="Times New Roman"/>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kumimoji="1" lang="en-GB" sz="1400" kern="1200" dirty="0" smtClean="0">
                          <a:solidFill>
                            <a:schemeClr val="tx1"/>
                          </a:solidFill>
                          <a:latin typeface="Calibri"/>
                          <a:ea typeface="宋体"/>
                          <a:cs typeface="Times New Roman"/>
                        </a:rPr>
                        <a:t>-</a:t>
                      </a:r>
                      <a:r>
                        <a:rPr kumimoji="1" lang="en-GB" sz="1400" kern="1200" dirty="0">
                          <a:solidFill>
                            <a:schemeClr val="tx1"/>
                          </a:solidFill>
                          <a:latin typeface="Calibri"/>
                          <a:ea typeface="宋体"/>
                          <a:cs typeface="Times New Roman"/>
                        </a:rPr>
                        <a:t>16 </a:t>
                      </a:r>
                      <a:r>
                        <a:rPr kumimoji="1" lang="en-GB" sz="1400" kern="1200" dirty="0" smtClean="0">
                          <a:solidFill>
                            <a:schemeClr val="tx1"/>
                          </a:solidFill>
                          <a:latin typeface="Calibri"/>
                          <a:ea typeface="宋体"/>
                          <a:cs typeface="Times New Roman"/>
                        </a:rPr>
                        <a:t>dB</a:t>
                      </a:r>
                      <a:endParaRPr kumimoji="1" lang="en-US" sz="1400" kern="1200" dirty="0">
                        <a:solidFill>
                          <a:schemeClr val="tx1"/>
                        </a:solidFill>
                        <a:latin typeface="Calibri"/>
                        <a:ea typeface="宋体"/>
                        <a:cs typeface="Times New Roman"/>
                      </a:endParaRPr>
                    </a:p>
                  </a:txBody>
                  <a:tcPr marL="68580" marR="68580" marT="0" marB="0" anchor="ctr"/>
                </a:tc>
              </a:tr>
            </a:tbl>
          </a:graphicData>
        </a:graphic>
      </p:graphicFrame>
      <p:sp>
        <p:nvSpPr>
          <p:cNvPr id="2" name="Date Placeholder 1"/>
          <p:cNvSpPr>
            <a:spLocks noGrp="1"/>
          </p:cNvSpPr>
          <p:nvPr>
            <p:ph type="dt" idx="15"/>
          </p:nvPr>
        </p:nvSpPr>
        <p:spPr/>
        <p:txBody>
          <a:bodyPr/>
          <a:lstStyle/>
          <a:p>
            <a:r>
              <a:rPr lang="en-US" altLang="zh-CN" smtClean="0"/>
              <a:t>May 2016</a:t>
            </a:r>
            <a:endParaRPr lang="en-GB" dirty="0"/>
          </a:p>
        </p:txBody>
      </p:sp>
      <p:sp>
        <p:nvSpPr>
          <p:cNvPr id="3" name="Footer Placeholder 2"/>
          <p:cNvSpPr>
            <a:spLocks noGrp="1"/>
          </p:cNvSpPr>
          <p:nvPr>
            <p:ph type="ftr" idx="14"/>
          </p:nvPr>
        </p:nvSpPr>
        <p:spPr/>
        <p:txBody>
          <a:bodyPr/>
          <a:lstStyle/>
          <a:p>
            <a:r>
              <a:rPr lang="en-GB" smtClean="0"/>
              <a:t>Chen SUN, Sony</a:t>
            </a:r>
            <a:endParaRPr lang="en-GB" dirty="0"/>
          </a:p>
        </p:txBody>
      </p:sp>
    </p:spTree>
    <p:extLst>
      <p:ext uri="{BB962C8B-B14F-4D97-AF65-F5344CB8AC3E}">
        <p14:creationId xmlns:p14="http://schemas.microsoft.com/office/powerpoint/2010/main" val="3917169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SG" altLang="zh-CN" dirty="0" smtClean="0"/>
              <a:t>Problem statement</a:t>
            </a:r>
            <a:endParaRPr lang="zh-CN" altLang="en-US" dirty="0"/>
          </a:p>
        </p:txBody>
      </p:sp>
      <p:sp>
        <p:nvSpPr>
          <p:cNvPr id="3" name="内容占位符 2"/>
          <p:cNvSpPr>
            <a:spLocks noGrp="1"/>
          </p:cNvSpPr>
          <p:nvPr>
            <p:ph idx="1"/>
          </p:nvPr>
        </p:nvSpPr>
        <p:spPr>
          <a:xfrm>
            <a:off x="685800" y="1700808"/>
            <a:ext cx="7770814" cy="4113213"/>
          </a:xfrm>
        </p:spPr>
        <p:txBody>
          <a:bodyPr/>
          <a:lstStyle/>
          <a:p>
            <a:r>
              <a:rPr lang="en-US" altLang="zh-CN" sz="2000" b="0" dirty="0" smtClean="0"/>
              <a:t>N is the number of available channel for dynamic channel selection in order to avoid using the same channel between neighboring GCOs.</a:t>
            </a:r>
          </a:p>
          <a:p>
            <a:r>
              <a:rPr lang="en-SG" altLang="zh-CN" sz="2000" b="0" dirty="0"/>
              <a:t>Excessive number of GCOs operating at the same frequency will make coexistence </a:t>
            </a:r>
            <a:r>
              <a:rPr lang="en-SG" altLang="zh-CN" sz="2000" b="0" dirty="0" smtClean="0"/>
              <a:t>issue (degradation on the network capacity).</a:t>
            </a:r>
            <a:endParaRPr lang="en-US" altLang="zh-CN" sz="2000" b="0" dirty="0"/>
          </a:p>
          <a:p>
            <a:endParaRPr lang="zh-CN" altLang="en-US" sz="2000" b="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页脚占位符 4"/>
          <p:cNvSpPr>
            <a:spLocks noGrp="1"/>
          </p:cNvSpPr>
          <p:nvPr>
            <p:ph type="ftr" idx="14"/>
          </p:nvPr>
        </p:nvSpPr>
        <p:spPr/>
        <p:txBody>
          <a:bodyPr/>
          <a:lstStyle/>
          <a:p>
            <a:r>
              <a:rPr lang="en-GB" smtClean="0"/>
              <a:t>Chen SUN, Sony</a:t>
            </a:r>
            <a:endParaRPr lang="en-GB" dirty="0"/>
          </a:p>
        </p:txBody>
      </p:sp>
      <p:sp>
        <p:nvSpPr>
          <p:cNvPr id="6" name="日期占位符 5"/>
          <p:cNvSpPr>
            <a:spLocks noGrp="1"/>
          </p:cNvSpPr>
          <p:nvPr>
            <p:ph type="dt" idx="15"/>
          </p:nvPr>
        </p:nvSpPr>
        <p:spPr/>
        <p:txBody>
          <a:bodyPr/>
          <a:lstStyle/>
          <a:p>
            <a:r>
              <a:rPr lang="en-US" altLang="zh-CN" smtClean="0"/>
              <a:t>May 2016</a:t>
            </a:r>
            <a:endParaRPr lang="en-GB" dirty="0"/>
          </a:p>
        </p:txBody>
      </p:sp>
      <p:pic>
        <p:nvPicPr>
          <p:cNvPr id="7" name="Picture 25"/>
          <p:cNvPicPr/>
          <p:nvPr/>
        </p:nvPicPr>
        <p:blipFill>
          <a:blip r:embed="rId2">
            <a:extLst>
              <a:ext uri="{28A0092B-C50C-407E-A947-70E740481C1C}">
                <a14:useLocalDpi xmlns:a14="http://schemas.microsoft.com/office/drawing/2010/main" val="0"/>
              </a:ext>
            </a:extLst>
          </a:blip>
          <a:srcRect l="2753" t="5063" r="6390" b="1472"/>
          <a:stretch>
            <a:fillRect/>
          </a:stretch>
        </p:blipFill>
        <p:spPr bwMode="auto">
          <a:xfrm>
            <a:off x="2267744" y="3024024"/>
            <a:ext cx="4680520" cy="3429312"/>
          </a:xfrm>
          <a:prstGeom prst="rect">
            <a:avLst/>
          </a:prstGeom>
          <a:noFill/>
          <a:ln>
            <a:noFill/>
          </a:ln>
        </p:spPr>
      </p:pic>
    </p:spTree>
    <p:extLst>
      <p:ext uri="{BB962C8B-B14F-4D97-AF65-F5344CB8AC3E}">
        <p14:creationId xmlns:p14="http://schemas.microsoft.com/office/powerpoint/2010/main" val="2537028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Solution</a:t>
            </a:r>
            <a:endParaRPr lang="en-US" dirty="0"/>
          </a:p>
        </p:txBody>
      </p:sp>
      <p:sp>
        <p:nvSpPr>
          <p:cNvPr id="3" name="Content Placeholder 2"/>
          <p:cNvSpPr>
            <a:spLocks noGrp="1"/>
          </p:cNvSpPr>
          <p:nvPr>
            <p:ph idx="1"/>
          </p:nvPr>
        </p:nvSpPr>
        <p:spPr>
          <a:xfrm>
            <a:off x="685800" y="1908075"/>
            <a:ext cx="7770814" cy="4113213"/>
          </a:xfrm>
        </p:spPr>
        <p:txBody>
          <a:bodyPr/>
          <a:lstStyle/>
          <a:p>
            <a:r>
              <a:rPr lang="en-US" altLang="zh-CN" sz="2000" b="0" dirty="0" smtClean="0"/>
              <a:t>By limiting the number of GCOs we can optimize the network capacity</a:t>
            </a:r>
          </a:p>
          <a:p>
            <a:r>
              <a:rPr lang="en-SG" altLang="zh-CN" sz="2000" b="0" dirty="0" smtClean="0"/>
              <a:t>The optimal number of GCOs are the values of the proposed parameter</a:t>
            </a:r>
            <a:endParaRPr lang="en-US" altLang="zh-CN" sz="2000" b="0" dirty="0"/>
          </a:p>
          <a:p>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smtClean="0"/>
              <a:t>Chen SUN, Sony</a:t>
            </a:r>
            <a:endParaRPr lang="en-GB" dirty="0"/>
          </a:p>
        </p:txBody>
      </p:sp>
      <p:sp>
        <p:nvSpPr>
          <p:cNvPr id="6" name="Date Placeholder 5"/>
          <p:cNvSpPr>
            <a:spLocks noGrp="1"/>
          </p:cNvSpPr>
          <p:nvPr>
            <p:ph type="dt" idx="15"/>
          </p:nvPr>
        </p:nvSpPr>
        <p:spPr/>
        <p:txBody>
          <a:bodyPr/>
          <a:lstStyle/>
          <a:p>
            <a:r>
              <a:rPr lang="en-US" altLang="zh-CN" smtClean="0"/>
              <a:t>May 2016</a:t>
            </a:r>
            <a:endParaRPr lang="en-GB" dirty="0"/>
          </a:p>
        </p:txBody>
      </p:sp>
      <p:pic>
        <p:nvPicPr>
          <p:cNvPr id="7" name="Picture 25"/>
          <p:cNvPicPr/>
          <p:nvPr/>
        </p:nvPicPr>
        <p:blipFill>
          <a:blip r:embed="rId2">
            <a:extLst>
              <a:ext uri="{28A0092B-C50C-407E-A947-70E740481C1C}">
                <a14:useLocalDpi xmlns:a14="http://schemas.microsoft.com/office/drawing/2010/main" val="0"/>
              </a:ext>
            </a:extLst>
          </a:blip>
          <a:srcRect l="2753" t="5063" r="6390" b="1472"/>
          <a:stretch>
            <a:fillRect/>
          </a:stretch>
        </p:blipFill>
        <p:spPr bwMode="auto">
          <a:xfrm>
            <a:off x="2267744" y="2996952"/>
            <a:ext cx="4680520" cy="3429312"/>
          </a:xfrm>
          <a:prstGeom prst="rect">
            <a:avLst/>
          </a:prstGeom>
          <a:noFill/>
          <a:ln>
            <a:noFill/>
          </a:ln>
        </p:spPr>
      </p:pic>
      <p:cxnSp>
        <p:nvCxnSpPr>
          <p:cNvPr id="12" name="Straight Arrow Connector 11"/>
          <p:cNvCxnSpPr/>
          <p:nvPr/>
        </p:nvCxnSpPr>
        <p:spPr bwMode="auto">
          <a:xfrm flipV="1">
            <a:off x="3563888" y="5157192"/>
            <a:ext cx="0" cy="1008112"/>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bwMode="auto">
          <a:xfrm flipV="1">
            <a:off x="4067944" y="4221088"/>
            <a:ext cx="0" cy="1959566"/>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bwMode="auto">
          <a:xfrm flipV="1">
            <a:off x="4716016" y="3212976"/>
            <a:ext cx="0" cy="2967678"/>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2894507" y="5476582"/>
            <a:ext cx="3001078" cy="307777"/>
          </a:xfrm>
          <a:prstGeom prst="rect">
            <a:avLst/>
          </a:prstGeom>
          <a:noFill/>
        </p:spPr>
        <p:txBody>
          <a:bodyPr wrap="none" rtlCol="0">
            <a:spAutoFit/>
          </a:bodyPr>
          <a:lstStyle/>
          <a:p>
            <a:r>
              <a:rPr lang="en-US" altLang="zh-CN" sz="1400" b="1" dirty="0" smtClean="0">
                <a:solidFill>
                  <a:schemeClr val="accent2"/>
                </a:solidFill>
              </a:rPr>
              <a:t>Optimal number of </a:t>
            </a:r>
            <a:r>
              <a:rPr lang="en-US" altLang="zh-CN" sz="1400" b="1" dirty="0" err="1" smtClean="0">
                <a:solidFill>
                  <a:schemeClr val="accent2"/>
                </a:solidFill>
              </a:rPr>
              <a:t>cochannel</a:t>
            </a:r>
            <a:r>
              <a:rPr lang="en-US" altLang="zh-CN" sz="1400" b="1" dirty="0" smtClean="0">
                <a:solidFill>
                  <a:schemeClr val="accent2"/>
                </a:solidFill>
              </a:rPr>
              <a:t> GCOs</a:t>
            </a:r>
            <a:endParaRPr lang="zh-CN" altLang="en-US" sz="1400" b="1" dirty="0">
              <a:solidFill>
                <a:schemeClr val="accent2"/>
              </a:solidFill>
            </a:endParaRPr>
          </a:p>
        </p:txBody>
      </p:sp>
    </p:spTree>
    <p:extLst>
      <p:ext uri="{BB962C8B-B14F-4D97-AF65-F5344CB8AC3E}">
        <p14:creationId xmlns:p14="http://schemas.microsoft.com/office/powerpoint/2010/main" val="1966765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Flowchart</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页脚占位符 4"/>
          <p:cNvSpPr>
            <a:spLocks noGrp="1"/>
          </p:cNvSpPr>
          <p:nvPr>
            <p:ph type="ftr" idx="14"/>
          </p:nvPr>
        </p:nvSpPr>
        <p:spPr/>
        <p:txBody>
          <a:bodyPr/>
          <a:lstStyle/>
          <a:p>
            <a:r>
              <a:rPr lang="en-GB" smtClean="0"/>
              <a:t>Chen SUN, Sony</a:t>
            </a:r>
            <a:endParaRPr lang="en-GB" dirty="0"/>
          </a:p>
        </p:txBody>
      </p:sp>
      <p:sp>
        <p:nvSpPr>
          <p:cNvPr id="6" name="日期占位符 5"/>
          <p:cNvSpPr>
            <a:spLocks noGrp="1"/>
          </p:cNvSpPr>
          <p:nvPr>
            <p:ph type="dt" idx="15"/>
          </p:nvPr>
        </p:nvSpPr>
        <p:spPr/>
        <p:txBody>
          <a:bodyPr/>
          <a:lstStyle/>
          <a:p>
            <a:r>
              <a:rPr lang="en-US" altLang="zh-CN" smtClean="0"/>
              <a:t>May 2016</a:t>
            </a:r>
            <a:endParaRPr lang="en-GB" dirty="0"/>
          </a:p>
        </p:txBody>
      </p:sp>
      <p:graphicFrame>
        <p:nvGraphicFramePr>
          <p:cNvPr id="7" name="对象 6"/>
          <p:cNvGraphicFramePr>
            <a:graphicFrameLocks noChangeAspect="1"/>
          </p:cNvGraphicFramePr>
          <p:nvPr>
            <p:extLst>
              <p:ext uri="{D42A27DB-BD31-4B8C-83A1-F6EECF244321}">
                <p14:modId xmlns:p14="http://schemas.microsoft.com/office/powerpoint/2010/main" val="4260938355"/>
              </p:ext>
            </p:extLst>
          </p:nvPr>
        </p:nvGraphicFramePr>
        <p:xfrm>
          <a:off x="2411760" y="1628800"/>
          <a:ext cx="4464496" cy="4680737"/>
        </p:xfrm>
        <a:graphic>
          <a:graphicData uri="http://schemas.openxmlformats.org/presentationml/2006/ole">
            <mc:AlternateContent xmlns:mc="http://schemas.openxmlformats.org/markup-compatibility/2006">
              <mc:Choice xmlns:v="urn:schemas-microsoft-com:vml" Requires="v">
                <p:oleObj spid="_x0000_s13364" name="Visio" r:id="rId3" imgW="4018768" imgH="3886650" progId="Visio.Drawing.11">
                  <p:embed/>
                </p:oleObj>
              </mc:Choice>
              <mc:Fallback>
                <p:oleObj name="Visio" r:id="rId3" imgW="4018768" imgH="3886650" progId="Visio.Drawing.11">
                  <p:embed/>
                  <p:pic>
                    <p:nvPicPr>
                      <p:cNvPr id="0" name=""/>
                      <p:cNvPicPr/>
                      <p:nvPr/>
                    </p:nvPicPr>
                    <p:blipFill>
                      <a:blip r:embed="rId4"/>
                      <a:stretch>
                        <a:fillRect/>
                      </a:stretch>
                    </p:blipFill>
                    <p:spPr>
                      <a:xfrm>
                        <a:off x="2411760" y="1628800"/>
                        <a:ext cx="4464496" cy="4680737"/>
                      </a:xfrm>
                      <a:prstGeom prst="rect">
                        <a:avLst/>
                      </a:prstGeom>
                    </p:spPr>
                  </p:pic>
                </p:oleObj>
              </mc:Fallback>
            </mc:AlternateContent>
          </a:graphicData>
        </a:graphic>
      </p:graphicFrame>
    </p:spTree>
    <p:extLst>
      <p:ext uri="{BB962C8B-B14F-4D97-AF65-F5344CB8AC3E}">
        <p14:creationId xmlns:p14="http://schemas.microsoft.com/office/powerpoint/2010/main" val="2541598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Procedures utilized (1/6)</a:t>
            </a:r>
            <a:endParaRPr lang="en-US" i="1" dirty="0"/>
          </a:p>
        </p:txBody>
      </p:sp>
      <p:sp>
        <p:nvSpPr>
          <p:cNvPr id="3" name="Content Placeholder 2"/>
          <p:cNvSpPr>
            <a:spLocks noGrp="1"/>
          </p:cNvSpPr>
          <p:nvPr>
            <p:ph idx="1"/>
          </p:nvPr>
        </p:nvSpPr>
        <p:spPr/>
        <p:txBody>
          <a:bodyPr/>
          <a:lstStyle/>
          <a:p>
            <a:r>
              <a:rPr lang="en-US" altLang="zh-CN" dirty="0"/>
              <a:t>5.2.2.1 WSO registration procedure </a:t>
            </a:r>
            <a:endParaRPr lang="en-US" altLang="zh-CN" dirty="0" smtClean="0"/>
          </a:p>
          <a:p>
            <a:pPr lvl="1"/>
            <a:r>
              <a:rPr lang="en-US" dirty="0" smtClean="0"/>
              <a:t>Through this procedure, the information on the available channels over an region</a:t>
            </a:r>
            <a:r>
              <a:rPr lang="en-US" dirty="0"/>
              <a:t> </a:t>
            </a:r>
            <a:r>
              <a:rPr lang="en-US" dirty="0" smtClean="0"/>
              <a:t>is sent to the CM/CDIS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smtClean="0"/>
              <a:t>Chen SUN, Sony</a:t>
            </a:r>
            <a:endParaRPr lang="en-GB" dirty="0"/>
          </a:p>
        </p:txBody>
      </p:sp>
      <p:sp>
        <p:nvSpPr>
          <p:cNvPr id="6" name="Date Placeholder 5"/>
          <p:cNvSpPr>
            <a:spLocks noGrp="1"/>
          </p:cNvSpPr>
          <p:nvPr>
            <p:ph type="dt" idx="15"/>
          </p:nvPr>
        </p:nvSpPr>
        <p:spPr/>
        <p:txBody>
          <a:bodyPr/>
          <a:lstStyle/>
          <a:p>
            <a:r>
              <a:rPr lang="en-US" altLang="zh-CN" smtClean="0"/>
              <a:t>May 2016</a:t>
            </a:r>
            <a:endParaRPr lang="en-GB" altLang="ja-JP"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112264"/>
            <a:ext cx="7091189" cy="319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9168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3.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10271</TotalTime>
  <Words>739</Words>
  <Application>Microsoft Office PowerPoint</Application>
  <PresentationFormat>On-screen Show (4:3)</PresentationFormat>
  <Paragraphs>134</Paragraphs>
  <Slides>14</Slides>
  <Notes>4</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14</vt:i4>
      </vt:variant>
    </vt:vector>
  </HeadingPairs>
  <TitlesOfParts>
    <vt:vector size="18" baseType="lpstr">
      <vt:lpstr>Office 主题</vt:lpstr>
      <vt:lpstr>Office Theme</vt:lpstr>
      <vt:lpstr>Document</vt:lpstr>
      <vt:lpstr>Visio</vt:lpstr>
      <vt:lpstr>Coexistence management over a region by controlling the number of cochannel GCOs</vt:lpstr>
      <vt:lpstr>Application scenario</vt:lpstr>
      <vt:lpstr>Example scenario</vt:lpstr>
      <vt:lpstr>Calculation Simulation Model</vt:lpstr>
      <vt:lpstr>Other Parameters for Calculation</vt:lpstr>
      <vt:lpstr>Problem statement</vt:lpstr>
      <vt:lpstr>Solution</vt:lpstr>
      <vt:lpstr>Flowchart</vt:lpstr>
      <vt:lpstr>Procedures utilized (1/6)</vt:lpstr>
      <vt:lpstr>Procedure utilized (2/6)</vt:lpstr>
      <vt:lpstr>Procedure utilized (3/6)</vt:lpstr>
      <vt:lpstr>Procedure utilized (4/6)</vt:lpstr>
      <vt:lpstr>Procedure utilized (5/6)</vt:lpstr>
      <vt:lpstr>Procedure utilized (6/6)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Coexistence Management Considering Pre-coding and Priority</dc:title>
  <dc:creator>dingwei</dc:creator>
  <cp:lastModifiedBy>Chen SUN</cp:lastModifiedBy>
  <cp:revision>232</cp:revision>
  <dcterms:created xsi:type="dcterms:W3CDTF">2015-10-30T01:17:04Z</dcterms:created>
  <dcterms:modified xsi:type="dcterms:W3CDTF">2016-05-17T00:13:14Z</dcterms:modified>
</cp:coreProperties>
</file>