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75" r:id="rId5"/>
    <p:sldId id="284" r:id="rId6"/>
    <p:sldId id="283" r:id="rId7"/>
    <p:sldId id="266" r:id="rId8"/>
    <p:sldId id="279" r:id="rId9"/>
    <p:sldId id="267" r:id="rId10"/>
    <p:sldId id="280" r:id="rId11"/>
    <p:sldId id="282" r:id="rId12"/>
    <p:sldId id="270" r:id="rId13"/>
    <p:sldId id="278" r:id="rId14"/>
    <p:sldId id="273" r:id="rId15"/>
    <p:sldId id="277" r:id="rId16"/>
    <p:sldId id="269"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F1" initials="SF"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21" autoAdjust="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CB847-7FC2-4E83-BB7B-9B623FDEDC9D}" type="datetimeFigureOut">
              <a:rPr lang="zh-CN" altLang="en-US" smtClean="0"/>
              <a:t>2016/4/26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74FDE6-0446-4A54-ABFB-7142D24EF2B3}" type="slidenum">
              <a:rPr lang="zh-CN" altLang="en-US" smtClean="0"/>
              <a:t>‹#›</a:t>
            </a:fld>
            <a:endParaRPr lang="zh-CN" altLang="en-US"/>
          </a:p>
        </p:txBody>
      </p:sp>
    </p:spTree>
    <p:extLst>
      <p:ext uri="{BB962C8B-B14F-4D97-AF65-F5344CB8AC3E}">
        <p14:creationId xmlns:p14="http://schemas.microsoft.com/office/powerpoint/2010/main" val="406121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465D53FD-DB5F-4815-BF01-6488A8FBD189}" type="slidenum">
              <a:rPr lang="en-US">
                <a:solidFill>
                  <a:prstClr val="white"/>
                </a:solidFill>
              </a:rPr>
              <a:pPr/>
              <a:t>1</a:t>
            </a:fld>
            <a:endParaRPr lang="en-US" dirty="0">
              <a:solidFill>
                <a:prstClr val="white"/>
              </a:solidFill>
            </a:endParaRPr>
          </a:p>
        </p:txBody>
      </p:sp>
      <p:sp>
        <p:nvSpPr>
          <p:cNvPr id="12289"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2290"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solidFill>
                  <a:prstClr val="white"/>
                </a:solidFill>
              </a:rPr>
              <a:t>doc.: IEEE 802.11-yy/xxxxr0</a:t>
            </a:r>
          </a:p>
        </p:txBody>
      </p:sp>
      <p:sp>
        <p:nvSpPr>
          <p:cNvPr id="5" name="Rectangle 3"/>
          <p:cNvSpPr>
            <a:spLocks noGrp="1" noChangeArrowheads="1"/>
          </p:cNvSpPr>
          <p:nvPr>
            <p:ph type="dt"/>
          </p:nvPr>
        </p:nvSpPr>
        <p:spPr>
          <a:ln/>
        </p:spPr>
        <p:txBody>
          <a:bodyPr/>
          <a:lstStyle/>
          <a:p>
            <a:r>
              <a:rPr lang="en-US" dirty="0">
                <a:solidFill>
                  <a:prstClr val="white"/>
                </a:solidFill>
              </a:rPr>
              <a:t>Month Year</a:t>
            </a:r>
          </a:p>
        </p:txBody>
      </p:sp>
      <p:sp>
        <p:nvSpPr>
          <p:cNvPr id="6" name="Rectangle 6"/>
          <p:cNvSpPr>
            <a:spLocks noGrp="1" noChangeArrowheads="1"/>
          </p:cNvSpPr>
          <p:nvPr>
            <p:ph type="ftr"/>
          </p:nvPr>
        </p:nvSpPr>
        <p:spPr>
          <a:ln/>
        </p:spPr>
        <p:txBody>
          <a:bodyPr/>
          <a:lstStyle/>
          <a:p>
            <a:r>
              <a:rPr lang="en-US" dirty="0">
                <a:solidFill>
                  <a:prstClr val="white"/>
                </a:solidFill>
              </a:rPr>
              <a:t>John Doe, Some Company</a:t>
            </a:r>
          </a:p>
        </p:txBody>
      </p:sp>
      <p:sp>
        <p:nvSpPr>
          <p:cNvPr id="7" name="Rectangle 7"/>
          <p:cNvSpPr>
            <a:spLocks noGrp="1" noChangeArrowheads="1"/>
          </p:cNvSpPr>
          <p:nvPr>
            <p:ph type="sldNum"/>
          </p:nvPr>
        </p:nvSpPr>
        <p:spPr>
          <a:ln/>
        </p:spPr>
        <p:txBody>
          <a:bodyPr/>
          <a:lstStyle/>
          <a:p>
            <a:r>
              <a:rPr lang="en-US" dirty="0">
                <a:solidFill>
                  <a:prstClr val="white"/>
                </a:solidFill>
              </a:rPr>
              <a:t>Page </a:t>
            </a:r>
            <a:fld id="{CA5AFF69-4AEE-4693-9CD6-98E2EBC076EC}" type="slidenum">
              <a:rPr lang="en-US">
                <a:solidFill>
                  <a:prstClr val="white"/>
                </a:solidFill>
              </a:rPr>
              <a:pPr/>
              <a:t>2</a:t>
            </a:fld>
            <a:endParaRPr lang="en-US" dirty="0">
              <a:solidFill>
                <a:prstClr val="white"/>
              </a:solidFill>
            </a:endParaRPr>
          </a:p>
        </p:txBody>
      </p:sp>
      <p:sp>
        <p:nvSpPr>
          <p:cNvPr id="13313" name="Text Box 1"/>
          <p:cNvSpPr txBox="1">
            <a:spLocks noChangeArrowheads="1"/>
          </p:cNvSpPr>
          <p:nvPr/>
        </p:nvSpPr>
        <p:spPr bwMode="auto">
          <a:xfrm>
            <a:off x="1141431" y="691353"/>
            <a:ext cx="4575140" cy="3417660"/>
          </a:xfrm>
          <a:prstGeom prst="rect">
            <a:avLst/>
          </a:prstGeom>
          <a:solidFill>
            <a:srgbClr val="FFFFFF"/>
          </a:solidFill>
          <a:ln w="9525">
            <a:solidFill>
              <a:srgbClr val="000000"/>
            </a:solidFill>
            <a:miter lim="800000"/>
            <a:headEnd/>
            <a:tailEnd/>
          </a:ln>
          <a:effectLst/>
        </p:spPr>
        <p:txBody>
          <a:bodyPr wrap="none" lIns="90233" tIns="45116" rIns="90233" bIns="45116" anchor="ctr"/>
          <a:lstStyle/>
          <a:p>
            <a:pPr defTabSz="468618" eaLnBrk="0" fontAlgn="base" hangingPunct="0">
              <a:spcBef>
                <a:spcPct val="0"/>
              </a:spcBef>
              <a:spcAft>
                <a:spcPct val="0"/>
              </a:spcAft>
              <a:buClr>
                <a:srgbClr val="000000"/>
              </a:buClr>
              <a:buSzPct val="100000"/>
            </a:pPr>
            <a:endParaRPr lang="en-GB" sz="2600" dirty="0">
              <a:solidFill>
                <a:prstClr val="white"/>
              </a:solidFill>
              <a:latin typeface="Times New Roman" pitchFamily="16" charset="0"/>
              <a:ea typeface="MS Gothic" charset="-128"/>
            </a:endParaRPr>
          </a:p>
        </p:txBody>
      </p:sp>
      <p:sp>
        <p:nvSpPr>
          <p:cNvPr id="13314" name="Rectangle 2"/>
          <p:cNvSpPr txBox="1">
            <a:spLocks noGrp="1" noChangeArrowheads="1"/>
          </p:cNvSpPr>
          <p:nvPr>
            <p:ph type="body"/>
          </p:nvPr>
        </p:nvSpPr>
        <p:spPr bwMode="auto">
          <a:xfrm>
            <a:off x="913772" y="4343636"/>
            <a:ext cx="5030456" cy="4207554"/>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74FDE6-0446-4A54-ABFB-7142D24EF2B3}" type="slidenum">
              <a:rPr lang="zh-CN" altLang="en-US" smtClean="0"/>
              <a:t>9</a:t>
            </a:fld>
            <a:endParaRPr lang="zh-CN" altLang="en-US"/>
          </a:p>
        </p:txBody>
      </p:sp>
    </p:spTree>
    <p:extLst>
      <p:ext uri="{BB962C8B-B14F-4D97-AF65-F5344CB8AC3E}">
        <p14:creationId xmlns:p14="http://schemas.microsoft.com/office/powerpoint/2010/main" val="1973781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t>April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April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April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300"/>
            </a:lvl1pPr>
            <a:lvl2pPr marL="800122" indent="-342909">
              <a:buFont typeface="Courier New" panose="02070309020205020404" pitchFamily="49" charset="0"/>
              <a:buChar char="o"/>
              <a:defRPr sz="1900"/>
            </a:lvl2pPr>
            <a:lvl3pPr marL="1200183" indent="-285758">
              <a:buFont typeface="Arial" panose="020B0604020202020204" pitchFamily="34" charset="0"/>
              <a:buChar char="•"/>
              <a:defRPr/>
            </a:lvl3pPr>
            <a:lvl4pPr marL="1657394" indent="-285758">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smtClean="0"/>
              <a:t>Chen SUN, Sony</a:t>
            </a:r>
            <a:endParaRPr lang="en-GB" dirty="0"/>
          </a:p>
        </p:txBody>
      </p:sp>
      <p:sp>
        <p:nvSpPr>
          <p:cNvPr id="12"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zh-CN" smtClean="0"/>
              <a:t>April 2016</a:t>
            </a:r>
            <a:endParaRPr lang="en-GB" dirty="0"/>
          </a:p>
        </p:txBody>
      </p:sp>
    </p:spTree>
    <p:extLst>
      <p:ext uri="{BB962C8B-B14F-4D97-AF65-F5344CB8AC3E}">
        <p14:creationId xmlns:p14="http://schemas.microsoft.com/office/powerpoint/2010/main" val="31865812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t>April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t>April 2016</a:t>
            </a:r>
            <a:endParaRPr lang="zh-CN" altLang="en-US"/>
          </a:p>
        </p:txBody>
      </p:sp>
      <p:sp>
        <p:nvSpPr>
          <p:cNvPr id="5" name="页脚占位符 4"/>
          <p:cNvSpPr>
            <a:spLocks noGrp="1"/>
          </p:cNvSpPr>
          <p:nvPr>
            <p:ph type="ftr" sz="quarter" idx="11"/>
          </p:nvPr>
        </p:nvSpPr>
        <p:spPr/>
        <p:txBody>
          <a:bodyPr/>
          <a:lstStyle/>
          <a:p>
            <a:r>
              <a:rPr lang="en-US" altLang="zh-CN" smtClean="0"/>
              <a:t>Chen SUN, Sony</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t>April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t>April 2016</a:t>
            </a:r>
            <a:endParaRPr lang="zh-CN" altLang="en-US"/>
          </a:p>
        </p:txBody>
      </p:sp>
      <p:sp>
        <p:nvSpPr>
          <p:cNvPr id="8" name="页脚占位符 7"/>
          <p:cNvSpPr>
            <a:spLocks noGrp="1"/>
          </p:cNvSpPr>
          <p:nvPr>
            <p:ph type="ftr" sz="quarter" idx="11"/>
          </p:nvPr>
        </p:nvSpPr>
        <p:spPr/>
        <p:txBody>
          <a:bodyPr/>
          <a:lstStyle/>
          <a:p>
            <a:r>
              <a:rPr lang="en-US" altLang="zh-CN" smtClean="0"/>
              <a:t>Chen SUN, Sony</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t>April 2016</a:t>
            </a:r>
            <a:endParaRPr lang="zh-CN" altLang="en-US"/>
          </a:p>
        </p:txBody>
      </p:sp>
      <p:sp>
        <p:nvSpPr>
          <p:cNvPr id="4" name="页脚占位符 3"/>
          <p:cNvSpPr>
            <a:spLocks noGrp="1"/>
          </p:cNvSpPr>
          <p:nvPr>
            <p:ph type="ftr" sz="quarter" idx="11"/>
          </p:nvPr>
        </p:nvSpPr>
        <p:spPr/>
        <p:txBody>
          <a:bodyPr/>
          <a:lstStyle/>
          <a:p>
            <a:r>
              <a:rPr lang="en-US" altLang="zh-CN" smtClean="0"/>
              <a:t>Chen SUN, Sony</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t>April 2016</a:t>
            </a:r>
            <a:endParaRPr lang="zh-CN" altLang="en-US"/>
          </a:p>
        </p:txBody>
      </p:sp>
      <p:sp>
        <p:nvSpPr>
          <p:cNvPr id="3" name="页脚占位符 2"/>
          <p:cNvSpPr>
            <a:spLocks noGrp="1"/>
          </p:cNvSpPr>
          <p:nvPr>
            <p:ph type="ftr" sz="quarter" idx="11"/>
          </p:nvPr>
        </p:nvSpPr>
        <p:spPr/>
        <p:txBody>
          <a:bodyPr/>
          <a:lstStyle/>
          <a:p>
            <a:r>
              <a:rPr lang="en-US" altLang="zh-CN" smtClean="0"/>
              <a:t>Chen SUN, Sony</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April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t>April 2016</a:t>
            </a:r>
            <a:endParaRPr lang="zh-CN" altLang="en-US"/>
          </a:p>
        </p:txBody>
      </p:sp>
      <p:sp>
        <p:nvSpPr>
          <p:cNvPr id="6" name="页脚占位符 5"/>
          <p:cNvSpPr>
            <a:spLocks noGrp="1"/>
          </p:cNvSpPr>
          <p:nvPr>
            <p:ph type="ftr" sz="quarter" idx="11"/>
          </p:nvPr>
        </p:nvSpPr>
        <p:spPr/>
        <p:txBody>
          <a:bodyPr/>
          <a:lstStyle/>
          <a:p>
            <a:r>
              <a:rPr lang="en-US" altLang="zh-CN" smtClean="0"/>
              <a:t>Chen SUN, Sony</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April 2016</a:t>
            </a:r>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Chen SUN, Sony</a:t>
            </a: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2"/>
            <a:ext cx="7770814" cy="1065213"/>
          </a:xfrm>
          <a:prstGeom prst="rect">
            <a:avLst/>
          </a:prstGeom>
          <a:noFill/>
          <a:ln w="9525">
            <a:noFill/>
            <a:round/>
            <a:headEnd/>
            <a:tailEnd/>
          </a:ln>
          <a:effectLst/>
        </p:spPr>
        <p:txBody>
          <a:bodyPr vert="horz" wrap="square" lIns="86400" tIns="43200" rIns="86400" bIns="4320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2"/>
            <a:ext cx="7770814" cy="4113213"/>
          </a:xfrm>
          <a:prstGeom prst="rect">
            <a:avLst/>
          </a:prstGeom>
          <a:noFill/>
          <a:ln w="9525">
            <a:noFill/>
            <a:round/>
            <a:headEnd/>
            <a:tailEnd/>
          </a:ln>
          <a:effectLst/>
        </p:spPr>
        <p:txBody>
          <a:bodyPr vert="horz" wrap="square" lIns="86400" tIns="43200" rIns="86400" bIns="432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US" altLang="zh-CN" smtClean="0"/>
              <a:t>April 2016</a:t>
            </a:r>
            <a:endParaRPr lang="en-GB" dirty="0"/>
          </a:p>
        </p:txBody>
      </p:sp>
      <p:sp>
        <p:nvSpPr>
          <p:cNvPr id="1028" name="Rectangle 4"/>
          <p:cNvSpPr>
            <a:spLocks noGrp="1" noChangeArrowheads="1"/>
          </p:cNvSpPr>
          <p:nvPr>
            <p:ph type="ftr"/>
          </p:nvPr>
        </p:nvSpPr>
        <p:spPr bwMode="auto">
          <a:xfrm>
            <a:off x="5357818" y="6475414"/>
            <a:ext cx="3184520" cy="2462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altLang="ja-JP" smtClean="0"/>
              <a:t>Chen SUN, Sony</a:t>
            </a:r>
            <a:endParaRPr lang="en-GB" altLang="ja-JP" dirty="0"/>
          </a:p>
        </p:txBody>
      </p:sp>
      <p:sp>
        <p:nvSpPr>
          <p:cNvPr id="1029" name="Rectangle 5"/>
          <p:cNvSpPr>
            <a:spLocks noGrp="1" noChangeArrowheads="1"/>
          </p:cNvSpPr>
          <p:nvPr>
            <p:ph type="sldNum"/>
          </p:nvPr>
        </p:nvSpPr>
        <p:spPr bwMode="auto">
          <a:xfrm>
            <a:off x="4191001" y="6475415"/>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pPr defTabSz="445234" eaLnBrk="0" fontAlgn="base" hangingPunct="0">
              <a:spcBef>
                <a:spcPct val="0"/>
              </a:spcBef>
              <a:spcAft>
                <a:spcPct val="0"/>
              </a:spcAft>
              <a:buClr>
                <a:srgbClr val="000000"/>
              </a:buClr>
              <a:buSzPct val="100000"/>
              <a:buFont typeface="Times New Roman" pitchFamily="16" charset="0"/>
              <a:buNone/>
            </a:pPr>
            <a:r>
              <a:rPr lang="en-GB" smtClean="0"/>
              <a:t>Slide </a:t>
            </a:r>
            <a:fld id="{D09C756B-EB39-4236-ADBB-73052B179AE4}" type="slidenum">
              <a:rPr lang="en-GB" smtClean="0"/>
              <a:pPr defTabSz="445234" eaLnBrk="0" fontAlgn="base" hangingPunct="0">
                <a:spcBef>
                  <a:spcPct val="0"/>
                </a:spcBef>
                <a:spcAft>
                  <a:spcPct val="0"/>
                </a:spcAft>
                <a:buClr>
                  <a:srgbClr val="000000"/>
                </a:buClr>
                <a:buSzPct val="100000"/>
                <a:buFont typeface="Times New Roman" pitchFamily="16" charset="0"/>
                <a:buNone/>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500" dirty="0">
              <a:solidFill>
                <a:srgbClr val="FFFFFF"/>
              </a:solidFill>
              <a:latin typeface="Calibri" panose="020F0502020204030204" pitchFamily="34" charset="0"/>
            </a:endParaRPr>
          </a:p>
        </p:txBody>
      </p:sp>
      <p:sp>
        <p:nvSpPr>
          <p:cNvPr id="1031" name="Rectangle 7"/>
          <p:cNvSpPr>
            <a:spLocks noChangeArrowheads="1"/>
          </p:cNvSpPr>
          <p:nvPr/>
        </p:nvSpPr>
        <p:spPr bwMode="auto">
          <a:xfrm>
            <a:off x="684214" y="6475414"/>
            <a:ext cx="958748" cy="246282"/>
          </a:xfrm>
          <a:prstGeom prst="rect">
            <a:avLst/>
          </a:prstGeom>
          <a:noFill/>
          <a:ln w="9525">
            <a:noFill/>
            <a:round/>
            <a:headEnd/>
            <a:tailEnd/>
          </a:ln>
          <a:effectLst/>
        </p:spPr>
        <p:txBody>
          <a:bodyPr wrap="none" lIns="0" tIns="0" rIns="0" bIns="0">
            <a:spAutoFit/>
          </a:bodyPr>
          <a:lstStyle/>
          <a:p>
            <a:pPr defTabSz="44523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1600"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lIns="85725" tIns="42863" rIns="85725" bIns="42863"/>
          <a:lstStyle/>
          <a:p>
            <a:pPr defTabSz="445234" eaLnBrk="0" fontAlgn="base" hangingPunct="0">
              <a:spcBef>
                <a:spcPct val="0"/>
              </a:spcBef>
              <a:spcAft>
                <a:spcPct val="0"/>
              </a:spcAft>
              <a:buClr>
                <a:srgbClr val="000000"/>
              </a:buClr>
              <a:buSzPct val="100000"/>
              <a:buFont typeface="Times New Roman" pitchFamily="16" charset="0"/>
              <a:buNone/>
            </a:pPr>
            <a:endParaRPr lang="en-GB" sz="2800" dirty="0">
              <a:solidFill>
                <a:srgbClr val="FFFFFF"/>
              </a:solidFill>
              <a:latin typeface="Calibri" panose="020F0502020204030204" pitchFamily="34" charset="0"/>
            </a:endParaRPr>
          </a:p>
        </p:txBody>
      </p:sp>
      <p:sp>
        <p:nvSpPr>
          <p:cNvPr id="10" name="Date Placeholder 3"/>
          <p:cNvSpPr txBox="1">
            <a:spLocks/>
          </p:cNvSpPr>
          <p:nvPr userDrawn="1"/>
        </p:nvSpPr>
        <p:spPr bwMode="auto">
          <a:xfrm>
            <a:off x="5000628" y="357167"/>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algn="r" defTabSz="449274" eaLnBrk="0" fontAlgn="base" hangingPunct="0">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a:pPr>
            <a:r>
              <a:rPr lang="en-GB" b="1" dirty="0" smtClean="0">
                <a:solidFill>
                  <a:srgbClr val="000000"/>
                </a:solidFill>
                <a:latin typeface="Calibri" panose="020F0502020204030204" pitchFamily="34" charset="0"/>
                <a:cs typeface="Arial Unicode MS" charset="0"/>
              </a:rPr>
              <a:t>doc.: IEEE </a:t>
            </a:r>
            <a:r>
              <a:rPr lang="en-GB" b="1" dirty="0" smtClean="0">
                <a:solidFill>
                  <a:srgbClr val="000000"/>
                </a:solidFill>
                <a:latin typeface="Calibri" panose="020F0502020204030204" pitchFamily="34" charset="0"/>
                <a:cs typeface="Arial Unicode MS" charset="0"/>
              </a:rPr>
              <a:t>802.19-16/00</a:t>
            </a:r>
            <a:r>
              <a:rPr lang="en-US" altLang="ja-JP" b="1" dirty="0" smtClean="0">
                <a:solidFill>
                  <a:srgbClr val="000000"/>
                </a:solidFill>
                <a:latin typeface="Calibri" panose="020F0502020204030204" pitchFamily="34" charset="0"/>
                <a:cs typeface="Arial Unicode MS" charset="0"/>
              </a:rPr>
              <a:t>70</a:t>
            </a:r>
            <a:r>
              <a:rPr lang="en-GB" b="1" dirty="0" smtClean="0">
                <a:solidFill>
                  <a:srgbClr val="000000"/>
                </a:solidFill>
                <a:latin typeface="Calibri" panose="020F0502020204030204" pitchFamily="34" charset="0"/>
                <a:cs typeface="Arial Unicode MS" charset="0"/>
              </a:rPr>
              <a:t>r0</a:t>
            </a:r>
            <a:endParaRPr lang="en-GB" b="1" dirty="0" smtClean="0">
              <a:solidFill>
                <a:srgbClr val="000000"/>
              </a:solidFill>
              <a:latin typeface="Calibri" panose="020F0502020204030204" pitchFamily="34" charset="0"/>
              <a:cs typeface="Arial Unicode MS" charset="0"/>
            </a:endParaRPr>
          </a:p>
        </p:txBody>
      </p:sp>
    </p:spTree>
    <p:extLst>
      <p:ext uri="{BB962C8B-B14F-4D97-AF65-F5344CB8AC3E}">
        <p14:creationId xmlns:p14="http://schemas.microsoft.com/office/powerpoint/2010/main" val="3538957813"/>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p:txStyles>
    <p:titleStyle>
      <a:lvl1pPr algn="ctr" defTabSz="449274" rtl="0" eaLnBrk="1" fontAlgn="base" hangingPunct="1">
        <a:spcBef>
          <a:spcPct val="0"/>
        </a:spcBef>
        <a:spcAft>
          <a:spcPct val="0"/>
        </a:spcAft>
        <a:buClr>
          <a:srgbClr val="000000"/>
        </a:buClr>
        <a:buSzPct val="100000"/>
        <a:buFont typeface="Times New Roman" pitchFamily="16" charset="0"/>
        <a:defRPr sz="3600" b="1">
          <a:solidFill>
            <a:srgbClr val="000000"/>
          </a:solidFill>
          <a:latin typeface="Calibri" panose="020F0502020204030204" pitchFamily="34" charset="0"/>
          <a:ea typeface="+mj-ea"/>
          <a:cs typeface="+mj-cs"/>
        </a:defRPr>
      </a:lvl1pPr>
      <a:lvl2pPr marL="742971" indent="-285758"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30"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42"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54"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67"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79"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91"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303" indent="-228606" algn="ctr" defTabSz="449274"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9" indent="-342909" algn="l" defTabSz="449274"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Calibri" panose="020F0502020204030204" pitchFamily="34" charset="0"/>
          <a:ea typeface="+mn-ea"/>
          <a:cs typeface="+mn-cs"/>
        </a:defRPr>
      </a:lvl1pPr>
      <a:lvl2pPr marL="742971" indent="-285758" algn="l" defTabSz="449274"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Calibri" panose="020F0502020204030204" pitchFamily="34" charset="0"/>
          <a:ea typeface="+mn-ea"/>
        </a:defRPr>
      </a:lvl2pPr>
      <a:lvl3pPr marL="1143030" indent="-228606" algn="l" defTabSz="449274" rtl="0" eaLnBrk="1" fontAlgn="base" hangingPunct="1">
        <a:spcBef>
          <a:spcPts val="45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600242"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4pPr>
      <a:lvl5pPr marL="2057454"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Calibri" panose="020F0502020204030204" pitchFamily="34" charset="0"/>
          <a:ea typeface="+mn-ea"/>
        </a:defRPr>
      </a:lvl5pPr>
      <a:lvl6pPr marL="2514667"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79"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91"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303" indent="-228606" algn="l" defTabSz="449274"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24" rtl="0" eaLnBrk="1" latinLnBrk="0" hangingPunct="1">
        <a:defRPr sz="1800" kern="1200">
          <a:solidFill>
            <a:schemeClr val="tx1"/>
          </a:solidFill>
          <a:latin typeface="+mn-lt"/>
          <a:ea typeface="+mn-ea"/>
          <a:cs typeface="+mn-cs"/>
        </a:defRPr>
      </a:lvl1pPr>
      <a:lvl2pPr marL="457212" algn="l" defTabSz="914424" rtl="0" eaLnBrk="1" latinLnBrk="0" hangingPunct="1">
        <a:defRPr sz="1800" kern="1200">
          <a:solidFill>
            <a:schemeClr val="tx1"/>
          </a:solidFill>
          <a:latin typeface="+mn-lt"/>
          <a:ea typeface="+mn-ea"/>
          <a:cs typeface="+mn-cs"/>
        </a:defRPr>
      </a:lvl2pPr>
      <a:lvl3pPr marL="914424" algn="l" defTabSz="914424" rtl="0" eaLnBrk="1" latinLnBrk="0" hangingPunct="1">
        <a:defRPr sz="1800" kern="1200">
          <a:solidFill>
            <a:schemeClr val="tx1"/>
          </a:solidFill>
          <a:latin typeface="+mn-lt"/>
          <a:ea typeface="+mn-ea"/>
          <a:cs typeface="+mn-cs"/>
        </a:defRPr>
      </a:lvl3pPr>
      <a:lvl4pPr marL="1371637" algn="l" defTabSz="914424" rtl="0" eaLnBrk="1" latinLnBrk="0" hangingPunct="1">
        <a:defRPr sz="1800" kern="1200">
          <a:solidFill>
            <a:schemeClr val="tx1"/>
          </a:solidFill>
          <a:latin typeface="+mn-lt"/>
          <a:ea typeface="+mn-ea"/>
          <a:cs typeface="+mn-cs"/>
        </a:defRPr>
      </a:lvl4pPr>
      <a:lvl5pPr marL="1828849" algn="l" defTabSz="914424" rtl="0" eaLnBrk="1" latinLnBrk="0" hangingPunct="1">
        <a:defRPr sz="1800" kern="1200">
          <a:solidFill>
            <a:schemeClr val="tx1"/>
          </a:solidFill>
          <a:latin typeface="+mn-lt"/>
          <a:ea typeface="+mn-ea"/>
          <a:cs typeface="+mn-cs"/>
        </a:defRPr>
      </a:lvl5pPr>
      <a:lvl6pPr marL="2286061" algn="l" defTabSz="914424" rtl="0" eaLnBrk="1" latinLnBrk="0" hangingPunct="1">
        <a:defRPr sz="1800" kern="1200">
          <a:solidFill>
            <a:schemeClr val="tx1"/>
          </a:solidFill>
          <a:latin typeface="+mn-lt"/>
          <a:ea typeface="+mn-ea"/>
          <a:cs typeface="+mn-cs"/>
        </a:defRPr>
      </a:lvl6pPr>
      <a:lvl7pPr marL="2743273" algn="l" defTabSz="914424" rtl="0" eaLnBrk="1" latinLnBrk="0" hangingPunct="1">
        <a:defRPr sz="1800" kern="1200">
          <a:solidFill>
            <a:schemeClr val="tx1"/>
          </a:solidFill>
          <a:latin typeface="+mn-lt"/>
          <a:ea typeface="+mn-ea"/>
          <a:cs typeface="+mn-cs"/>
        </a:defRPr>
      </a:lvl7pPr>
      <a:lvl8pPr marL="3200485" algn="l" defTabSz="914424" rtl="0" eaLnBrk="1" latinLnBrk="0" hangingPunct="1">
        <a:defRPr sz="1800" kern="1200">
          <a:solidFill>
            <a:schemeClr val="tx1"/>
          </a:solidFill>
          <a:latin typeface="+mn-lt"/>
          <a:ea typeface="+mn-ea"/>
          <a:cs typeface="+mn-cs"/>
        </a:defRPr>
      </a:lvl8pPr>
      <a:lvl9pPr marL="3657698" algn="l" defTabSz="91442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7"/>
            <a:ext cx="2303452" cy="273051"/>
          </a:xfrm>
        </p:spPr>
        <p:txBody>
          <a:bodyPr/>
          <a:lstStyle/>
          <a:p>
            <a:r>
              <a:rPr lang="en-US" altLang="zh-CN" smtClean="0"/>
              <a:t>April 2016</a:t>
            </a:r>
            <a:endParaRPr lang="en-GB" altLang="ja-JP" dirty="0"/>
          </a:p>
        </p:txBody>
      </p:sp>
      <p:sp>
        <p:nvSpPr>
          <p:cNvPr id="7"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1"/>
            <a:ext cx="7772400" cy="1470711"/>
          </a:xfrm>
          <a:ln/>
        </p:spPr>
        <p:txBody>
          <a:bodyPr>
            <a:noAutofit/>
          </a:bodyPr>
          <a:lstStyle/>
          <a:p>
            <a:pPr lvl="0"/>
            <a:r>
              <a:rPr lang="en-US" sz="2800" dirty="0"/>
              <a:t>Coexistence management over a region by controlling the number of </a:t>
            </a:r>
            <a:r>
              <a:rPr lang="en-US" sz="2800" dirty="0" err="1"/>
              <a:t>cochannel</a:t>
            </a:r>
            <a:r>
              <a:rPr lang="en-US" sz="2800" dirty="0"/>
              <a:t> GCOs</a:t>
            </a:r>
          </a:p>
        </p:txBody>
      </p:sp>
      <p:sp>
        <p:nvSpPr>
          <p:cNvPr id="3074" name="Rectangle 2"/>
          <p:cNvSpPr>
            <a:spLocks noGrp="1" noChangeArrowheads="1"/>
          </p:cNvSpPr>
          <p:nvPr>
            <p:ph type="body" idx="1"/>
          </p:nvPr>
        </p:nvSpPr>
        <p:spPr>
          <a:xfrm>
            <a:off x="687559" y="2156510"/>
            <a:ext cx="7772400" cy="396876"/>
          </a:xfrm>
          <a:ln/>
        </p:spPr>
        <p:txBody>
          <a:bodyPr/>
          <a:lstStyle/>
          <a:p>
            <a:pPr marL="0" indent="0" algn="ctr">
              <a:spcBef>
                <a:spcPts val="500"/>
              </a:spcBef>
              <a:buNone/>
              <a:tabLst>
                <a:tab pos="912780" algn="l"/>
                <a:tab pos="1827148" algn="l"/>
                <a:tab pos="2741514" algn="l"/>
                <a:tab pos="3655882" algn="l"/>
                <a:tab pos="4570250" algn="l"/>
                <a:tab pos="5484616" algn="l"/>
                <a:tab pos="6398983" algn="l"/>
                <a:tab pos="7313351" algn="l"/>
                <a:tab pos="8227718" algn="l"/>
                <a:tab pos="9142086" algn="l"/>
                <a:tab pos="10056452" algn="l"/>
              </a:tabLst>
            </a:pPr>
            <a:r>
              <a:rPr lang="en-GB" sz="2000" dirty="0"/>
              <a:t>Date:</a:t>
            </a:r>
            <a:r>
              <a:rPr lang="en-GB" sz="2000" b="0" dirty="0"/>
              <a:t> </a:t>
            </a:r>
            <a:r>
              <a:rPr lang="en-GB" sz="2000" b="0" dirty="0" smtClean="0"/>
              <a:t>2016-04-26</a:t>
            </a:r>
            <a:endParaRPr lang="en-GB" sz="2000" b="0" dirty="0"/>
          </a:p>
        </p:txBody>
      </p:sp>
      <p:grpSp>
        <p:nvGrpSpPr>
          <p:cNvPr id="12" name="Group 11"/>
          <p:cNvGrpSpPr/>
          <p:nvPr/>
        </p:nvGrpSpPr>
        <p:grpSpPr>
          <a:xfrm>
            <a:off x="571500" y="5754472"/>
            <a:ext cx="8001000" cy="650727"/>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pPr defTabSz="445207" eaLnBrk="0" fontAlgn="base" hangingPunct="0">
                <a:spcBef>
                  <a:spcPct val="0"/>
                </a:spcBef>
                <a:spcAft>
                  <a:spcPct val="0"/>
                </a:spcAft>
                <a:buClr>
                  <a:srgbClr val="000000"/>
                </a:buClr>
                <a:buSzPct val="100000"/>
              </a:pPr>
              <a:r>
                <a:rPr lang="en-US" sz="1200" dirty="0">
                  <a:solidFill>
                    <a:srgbClr val="000000"/>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49246" eaLnBrk="0" fontAlgn="base" hangingPunct="0">
                <a:spcBef>
                  <a:spcPct val="0"/>
                </a:spcBef>
                <a:spcAft>
                  <a:spcPct val="0"/>
                </a:spcAft>
                <a:buClr>
                  <a:srgbClr val="000000"/>
                </a:buClr>
                <a:buSzPct val="100000"/>
              </a:pPr>
              <a:endParaRPr lang="en-US" sz="2400" dirty="0">
                <a:solidFill>
                  <a:srgbClr val="FFFFFF"/>
                </a:solidFill>
              </a:endParaRPr>
            </a:p>
          </p:txBody>
        </p:sp>
      </p:grpSp>
      <p:graphicFrame>
        <p:nvGraphicFramePr>
          <p:cNvPr id="2" name="对象 1"/>
          <p:cNvGraphicFramePr>
            <a:graphicFrameLocks noChangeAspect="1"/>
          </p:cNvGraphicFramePr>
          <p:nvPr>
            <p:extLst>
              <p:ext uri="{D42A27DB-BD31-4B8C-83A1-F6EECF244321}">
                <p14:modId xmlns:p14="http://schemas.microsoft.com/office/powerpoint/2010/main" val="4042128231"/>
              </p:ext>
            </p:extLst>
          </p:nvPr>
        </p:nvGraphicFramePr>
        <p:xfrm>
          <a:off x="698842" y="2551402"/>
          <a:ext cx="7923609" cy="2445246"/>
        </p:xfrm>
        <a:graphic>
          <a:graphicData uri="http://schemas.openxmlformats.org/presentationml/2006/ole">
            <mc:AlternateContent xmlns:mc="http://schemas.openxmlformats.org/markup-compatibility/2006">
              <mc:Choice xmlns:v="urn:schemas-microsoft-com:vml" Requires="v">
                <p:oleObj spid="_x0000_s1153" name="Document" r:id="rId4" imgW="8253286" imgH="2563029" progId="Word.Document.8">
                  <p:embed/>
                </p:oleObj>
              </mc:Choice>
              <mc:Fallback>
                <p:oleObj name="Document" r:id="rId4" imgW="8253286" imgH="2563029" progId="Word.Document.8">
                  <p:embed/>
                  <p:pic>
                    <p:nvPicPr>
                      <p:cNvPr id="0" name=""/>
                      <p:cNvPicPr>
                        <a:picLocks noChangeAspect="1" noChangeArrowheads="1"/>
                      </p:cNvPicPr>
                      <p:nvPr/>
                    </p:nvPicPr>
                    <p:blipFill>
                      <a:blip r:embed="rId5"/>
                      <a:srcRect/>
                      <a:stretch>
                        <a:fillRect/>
                      </a:stretch>
                    </p:blipFill>
                    <p:spPr bwMode="auto">
                      <a:xfrm>
                        <a:off x="698842" y="2551402"/>
                        <a:ext cx="7923609" cy="2445246"/>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1" name="Rectangle 4"/>
          <p:cNvSpPr>
            <a:spLocks noChangeArrowheads="1"/>
          </p:cNvSpPr>
          <p:nvPr/>
        </p:nvSpPr>
        <p:spPr bwMode="auto">
          <a:xfrm>
            <a:off x="761437" y="2170403"/>
            <a:ext cx="1447800" cy="381000"/>
          </a:xfrm>
          <a:prstGeom prst="rect">
            <a:avLst/>
          </a:prstGeom>
          <a:noFill/>
          <a:ln w="9525">
            <a:noFill/>
            <a:round/>
            <a:headEnd/>
            <a:tailEnd/>
          </a:ln>
          <a:effectLst/>
        </p:spPr>
        <p:txBody>
          <a:bodyPr lIns="92154" tIns="46077" rIns="92154" bIns="46077"/>
          <a:lstStyle/>
          <a:p>
            <a:pPr defTabSz="445207" eaLnBrk="0" fontAlgn="base" hangingPunct="0">
              <a:spcBef>
                <a:spcPts val="500"/>
              </a:spcBef>
              <a:spcAft>
                <a:spcPct val="0"/>
              </a:spcAft>
              <a:buClr>
                <a:srgbClr val="000000"/>
              </a:buClr>
              <a:buSzPct val="100000"/>
              <a:tabLst>
                <a:tab pos="342888" algn="l"/>
                <a:tab pos="1257255" algn="l"/>
                <a:tab pos="2171622" algn="l"/>
                <a:tab pos="3085989" algn="l"/>
                <a:tab pos="4000356" algn="l"/>
                <a:tab pos="4914723" algn="l"/>
                <a:tab pos="5829091" algn="l"/>
                <a:tab pos="6743457" algn="l"/>
                <a:tab pos="7657824" algn="l"/>
                <a:tab pos="8572193" algn="l"/>
                <a:tab pos="9486559" algn="l"/>
                <a:tab pos="10400927" algn="l"/>
              </a:tabLst>
            </a:pPr>
            <a:r>
              <a:rPr lang="en-GB" sz="2000" dirty="0">
                <a:solidFill>
                  <a:srgbClr val="000000"/>
                </a:solidFill>
                <a:latin typeface="Calibri" panose="020F0502020204030204" pitchFamily="34" charset="0"/>
              </a:rPr>
              <a:t>Authors:</a:t>
            </a:r>
          </a:p>
        </p:txBody>
      </p:sp>
    </p:spTree>
    <p:extLst>
      <p:ext uri="{BB962C8B-B14F-4D97-AF65-F5344CB8AC3E}">
        <p14:creationId xmlns:p14="http://schemas.microsoft.com/office/powerpoint/2010/main" val="838615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New data type</a:t>
            </a:r>
            <a:endParaRPr lang="zh-CN" altLang="en-US" dirty="0"/>
          </a:p>
        </p:txBody>
      </p:sp>
      <p:sp>
        <p:nvSpPr>
          <p:cNvPr id="3" name="内容占位符 2"/>
          <p:cNvSpPr>
            <a:spLocks noGrp="1"/>
          </p:cNvSpPr>
          <p:nvPr>
            <p:ph idx="1"/>
          </p:nvPr>
        </p:nvSpPr>
        <p:spPr>
          <a:xfrm>
            <a:off x="685800" y="1628800"/>
            <a:ext cx="8350696" cy="4465615"/>
          </a:xfrm>
        </p:spPr>
        <p:txBody>
          <a:bodyPr/>
          <a:lstStyle/>
          <a:p>
            <a:pPr marL="0" indent="0">
              <a:buNone/>
            </a:pPr>
            <a:r>
              <a:rPr lang="en-US" altLang="zh-CN" sz="1200" b="0" dirty="0" err="1" smtClean="0">
                <a:latin typeface="Courier New" pitchFamily="49" charset="0"/>
                <a:cs typeface="Courier New" pitchFamily="49" charset="0"/>
              </a:rPr>
              <a:t>CoChGCOLimit</a:t>
            </a:r>
            <a:r>
              <a:rPr lang="en-US" altLang="zh-CN" sz="1200" b="0" dirty="0" smtClean="0">
                <a:latin typeface="Courier New" pitchFamily="49" charset="0"/>
                <a:cs typeface="Courier New" pitchFamily="49" charset="0"/>
              </a:rPr>
              <a:t> :: = SEQUENCE {</a:t>
            </a:r>
          </a:p>
          <a:p>
            <a:pPr marL="0" indent="0">
              <a:buNone/>
            </a:pPr>
            <a:r>
              <a:rPr lang="en-US" altLang="zh-CN" sz="1200" b="0" dirty="0" smtClean="0">
                <a:latin typeface="Courier New" pitchFamily="49" charset="0"/>
                <a:cs typeface="Courier New" pitchFamily="49" charset="0"/>
              </a:rPr>
              <a:t>--Management area</a:t>
            </a:r>
          </a:p>
          <a:p>
            <a:pPr marL="0" indent="0">
              <a:buNone/>
            </a:pPr>
            <a:r>
              <a:rPr lang="fr-FR" altLang="zh-CN" sz="1200" b="0" dirty="0" smtClean="0">
                <a:latin typeface="Courier New" pitchFamily="49" charset="0"/>
                <a:cs typeface="Courier New" pitchFamily="49" charset="0"/>
              </a:rPr>
              <a:t>  operationRange </a:t>
            </a:r>
            <a:r>
              <a:rPr lang="fr-FR" altLang="zh-CN" sz="1200" b="0" dirty="0">
                <a:latin typeface="Courier New" pitchFamily="49" charset="0"/>
                <a:cs typeface="Courier New" pitchFamily="49" charset="0"/>
              </a:rPr>
              <a:t>CHOICE {</a:t>
            </a:r>
            <a:endParaRPr lang="zh-CN" altLang="zh-CN" sz="1200" b="0" dirty="0">
              <a:latin typeface="Courier New" pitchFamily="49" charset="0"/>
              <a:cs typeface="Courier New" pitchFamily="49" charset="0"/>
            </a:endParaRPr>
          </a:p>
          <a:p>
            <a:pPr marL="0" indent="0">
              <a:buNone/>
            </a:pPr>
            <a:r>
              <a:rPr lang="fr-FR" altLang="zh-CN" sz="1200" b="0" dirty="0" smtClean="0">
                <a:latin typeface="Courier New" pitchFamily="49" charset="0"/>
                <a:cs typeface="Courier New" pitchFamily="49" charset="0"/>
              </a:rPr>
              <a:t>    --</a:t>
            </a:r>
            <a:r>
              <a:rPr lang="fr-FR" altLang="zh-CN" sz="1200" b="0" dirty="0">
                <a:latin typeface="Courier New" pitchFamily="49" charset="0"/>
                <a:cs typeface="Courier New" pitchFamily="49" charset="0"/>
              </a:rPr>
              <a:t>Information of the bounded area defined by the multiple geolocations</a:t>
            </a:r>
            <a:endParaRPr lang="zh-CN" altLang="zh-CN" sz="1200" b="0" dirty="0">
              <a:latin typeface="Courier New" pitchFamily="49" charset="0"/>
              <a:cs typeface="Courier New" pitchFamily="49" charset="0"/>
            </a:endParaRPr>
          </a:p>
          <a:p>
            <a:pPr marL="0" indent="0">
              <a:buNone/>
            </a:pPr>
            <a:r>
              <a:rPr lang="fr-FR" altLang="zh-CN" sz="1200" b="0" dirty="0" smtClean="0">
                <a:latin typeface="Courier New" pitchFamily="49" charset="0"/>
                <a:cs typeface="Courier New" pitchFamily="49" charset="0"/>
              </a:rPr>
              <a:t>    multipointRegion </a:t>
            </a:r>
            <a:r>
              <a:rPr lang="fr-FR" altLang="zh-CN" sz="1200" b="0" dirty="0">
                <a:latin typeface="Courier New" pitchFamily="49" charset="0"/>
                <a:cs typeface="Courier New" pitchFamily="49" charset="0"/>
              </a:rPr>
              <a:t>Region,</a:t>
            </a:r>
            <a:endParaRPr lang="zh-CN" altLang="zh-CN" sz="1200" b="0" dirty="0">
              <a:latin typeface="Courier New" pitchFamily="49" charset="0"/>
              <a:cs typeface="Courier New" pitchFamily="49" charset="0"/>
            </a:endParaRPr>
          </a:p>
          <a:p>
            <a:pPr marL="0" indent="0">
              <a:buNone/>
            </a:pPr>
            <a:r>
              <a:rPr lang="fr-FR" altLang="zh-CN" sz="1200" b="0" dirty="0" smtClean="0">
                <a:latin typeface="Courier New" pitchFamily="49" charset="0"/>
                <a:cs typeface="Courier New" pitchFamily="49" charset="0"/>
              </a:rPr>
              <a:t>    --</a:t>
            </a:r>
            <a:r>
              <a:rPr lang="fr-FR" altLang="zh-CN" sz="1200" b="0" dirty="0">
                <a:latin typeface="Courier New" pitchFamily="49" charset="0"/>
                <a:cs typeface="Courier New" pitchFamily="49" charset="0"/>
              </a:rPr>
              <a:t>Rectangular area defined by the upper-left and lower right points of </a:t>
            </a:r>
            <a:r>
              <a:rPr lang="fr-FR" altLang="zh-CN" sz="1200" b="0" dirty="0" smtClean="0">
                <a:latin typeface="Courier New" pitchFamily="49" charset="0"/>
                <a:cs typeface="Courier New" pitchFamily="49" charset="0"/>
              </a:rPr>
              <a:t>the      </a:t>
            </a:r>
          </a:p>
          <a:p>
            <a:pPr marL="0" indent="0">
              <a:buNone/>
            </a:pPr>
            <a:r>
              <a:rPr lang="fr-FR" altLang="zh-CN" sz="1200" b="0" dirty="0">
                <a:latin typeface="Courier New" pitchFamily="49" charset="0"/>
                <a:cs typeface="Courier New" pitchFamily="49" charset="0"/>
              </a:rPr>
              <a:t> </a:t>
            </a:r>
            <a:r>
              <a:rPr lang="fr-FR" altLang="zh-CN" sz="1200" b="0" dirty="0" smtClean="0">
                <a:latin typeface="Courier New" pitchFamily="49" charset="0"/>
                <a:cs typeface="Courier New" pitchFamily="49" charset="0"/>
              </a:rPr>
              <a:t>   rectangular</a:t>
            </a:r>
            <a:endParaRPr lang="zh-CN" altLang="zh-CN" sz="1200" b="0" dirty="0">
              <a:latin typeface="Courier New" pitchFamily="49" charset="0"/>
              <a:cs typeface="Courier New" pitchFamily="49" charset="0"/>
            </a:endParaRPr>
          </a:p>
          <a:p>
            <a:pPr marL="0" indent="0">
              <a:buNone/>
            </a:pPr>
            <a:r>
              <a:rPr lang="en-US" altLang="zh-CN" sz="1200" b="0" dirty="0" smtClean="0">
                <a:latin typeface="Courier New" pitchFamily="49" charset="0"/>
                <a:cs typeface="Courier New" pitchFamily="49" charset="0"/>
              </a:rPr>
              <a:t>    </a:t>
            </a:r>
            <a:r>
              <a:rPr lang="en-US" altLang="zh-CN" sz="1200" b="0" dirty="0" err="1" smtClean="0">
                <a:latin typeface="Courier New" pitchFamily="49" charset="0"/>
                <a:cs typeface="Courier New" pitchFamily="49" charset="0"/>
              </a:rPr>
              <a:t>rectangularRegion</a:t>
            </a:r>
            <a:r>
              <a:rPr lang="en-US" altLang="zh-CN" sz="1200" b="0" dirty="0" smtClean="0">
                <a:latin typeface="Courier New" pitchFamily="49" charset="0"/>
                <a:cs typeface="Courier New" pitchFamily="49" charset="0"/>
              </a:rPr>
              <a:t> </a:t>
            </a:r>
            <a:r>
              <a:rPr lang="en-US" altLang="zh-CN" sz="1200" b="0" dirty="0" err="1" smtClean="0">
                <a:latin typeface="Courier New" pitchFamily="49" charset="0"/>
                <a:cs typeface="Courier New" pitchFamily="49" charset="0"/>
              </a:rPr>
              <a:t>RectangularRegion</a:t>
            </a:r>
            <a:r>
              <a:rPr lang="en-US" altLang="zh-CN" sz="1200" b="0" dirty="0" smtClean="0">
                <a:latin typeface="Courier New" pitchFamily="49" charset="0"/>
                <a:cs typeface="Courier New" pitchFamily="49" charset="0"/>
              </a:rPr>
              <a:t>}, </a:t>
            </a:r>
            <a:br>
              <a:rPr lang="en-US" altLang="zh-CN" sz="1200" b="0" dirty="0" smtClean="0">
                <a:latin typeface="Courier New" pitchFamily="49" charset="0"/>
                <a:cs typeface="Courier New" pitchFamily="49" charset="0"/>
              </a:rPr>
            </a:br>
            <a:r>
              <a:rPr lang="en-US" altLang="zh-CN" sz="1200" b="0" dirty="0" smtClean="0">
                <a:latin typeface="Courier New" pitchFamily="49" charset="0"/>
                <a:cs typeface="Courier New" pitchFamily="49" charset="0"/>
              </a:rPr>
              <a:t>--</a:t>
            </a:r>
            <a:r>
              <a:rPr lang="en-US" altLang="zh-CN" sz="1200" b="0" dirty="0">
                <a:latin typeface="Courier New" pitchFamily="49" charset="0"/>
                <a:cs typeface="Courier New" pitchFamily="49" charset="0"/>
              </a:rPr>
              <a:t>Operating frequency</a:t>
            </a:r>
            <a:endParaRPr lang="zh-CN" altLang="zh-CN" sz="1200" b="0" dirty="0">
              <a:latin typeface="Courier New" pitchFamily="49" charset="0"/>
              <a:cs typeface="Courier New" pitchFamily="49" charset="0"/>
            </a:endParaRPr>
          </a:p>
          <a:p>
            <a:pPr marL="0" indent="0">
              <a:buNone/>
            </a:pPr>
            <a:r>
              <a:rPr lang="en-US" altLang="zh-CN" sz="1200" b="0" dirty="0">
                <a:latin typeface="Courier New" pitchFamily="49" charset="0"/>
                <a:cs typeface="Courier New" pitchFamily="49" charset="0"/>
              </a:rPr>
              <a:t>  </a:t>
            </a:r>
            <a:r>
              <a:rPr lang="en-US" altLang="zh-CN" sz="1200" b="0" dirty="0" err="1" smtClean="0">
                <a:latin typeface="Courier New" pitchFamily="49" charset="0"/>
                <a:cs typeface="Courier New" pitchFamily="49" charset="0"/>
              </a:rPr>
              <a:t>operatingFrequency</a:t>
            </a:r>
            <a:r>
              <a:rPr lang="en-US" altLang="zh-CN" sz="1200" b="0" dirty="0" smtClean="0">
                <a:latin typeface="Courier New" pitchFamily="49" charset="0"/>
                <a:cs typeface="Courier New" pitchFamily="49" charset="0"/>
              </a:rPr>
              <a:t>    </a:t>
            </a:r>
            <a:r>
              <a:rPr lang="en-US" altLang="zh-CN" sz="1200" b="0" dirty="0" err="1" smtClean="0">
                <a:latin typeface="Courier New" pitchFamily="49" charset="0"/>
                <a:cs typeface="Courier New" pitchFamily="49" charset="0"/>
              </a:rPr>
              <a:t>FrequencyRange</a:t>
            </a:r>
            <a:r>
              <a:rPr lang="en-US" altLang="zh-CN" sz="1200" b="0" dirty="0" smtClean="0">
                <a:latin typeface="Courier New" pitchFamily="49" charset="0"/>
                <a:cs typeface="Courier New" pitchFamily="49" charset="0"/>
              </a:rPr>
              <a:t>,</a:t>
            </a:r>
            <a:endParaRPr lang="zh-CN" altLang="zh-CN" sz="1200" b="0" dirty="0">
              <a:latin typeface="Courier New" pitchFamily="49" charset="0"/>
              <a:cs typeface="Courier New" pitchFamily="49" charset="0"/>
            </a:endParaRPr>
          </a:p>
          <a:p>
            <a:pPr marL="0" indent="0">
              <a:buNone/>
            </a:pPr>
            <a:r>
              <a:rPr lang="en-US" altLang="zh-CN" sz="1200" b="0" dirty="0" smtClean="0">
                <a:latin typeface="Courier New" pitchFamily="49" charset="0"/>
                <a:cs typeface="Courier New" pitchFamily="49" charset="0"/>
              </a:rPr>
              <a:t>--</a:t>
            </a:r>
            <a:r>
              <a:rPr lang="en-US" altLang="zh-CN" sz="1200" b="0" dirty="0">
                <a:latin typeface="Courier New" pitchFamily="49" charset="0"/>
                <a:cs typeface="Courier New" pitchFamily="49" charset="0"/>
              </a:rPr>
              <a:t>Transmission power limit [</a:t>
            </a:r>
            <a:r>
              <a:rPr lang="en-US" altLang="zh-CN" sz="1200" b="0" dirty="0" err="1">
                <a:latin typeface="Courier New" pitchFamily="49" charset="0"/>
                <a:cs typeface="Courier New" pitchFamily="49" charset="0"/>
              </a:rPr>
              <a:t>dBm</a:t>
            </a:r>
            <a:r>
              <a:rPr lang="en-US" altLang="zh-CN" sz="1200" b="0" dirty="0">
                <a:latin typeface="Courier New" pitchFamily="49" charset="0"/>
                <a:cs typeface="Courier New" pitchFamily="49" charset="0"/>
              </a:rPr>
              <a:t>]</a:t>
            </a:r>
            <a:endParaRPr lang="zh-CN" altLang="zh-CN" sz="1200" b="0" dirty="0">
              <a:latin typeface="Courier New" pitchFamily="49" charset="0"/>
              <a:cs typeface="Courier New" pitchFamily="49" charset="0"/>
            </a:endParaRPr>
          </a:p>
          <a:p>
            <a:pPr marL="0" indent="0">
              <a:buNone/>
            </a:pPr>
            <a:r>
              <a:rPr lang="en-US" altLang="zh-CN" sz="1200" b="0" dirty="0">
                <a:latin typeface="Courier New" pitchFamily="49" charset="0"/>
                <a:cs typeface="Courier New" pitchFamily="49" charset="0"/>
              </a:rPr>
              <a:t>  </a:t>
            </a:r>
            <a:r>
              <a:rPr lang="en-US" altLang="zh-CN" sz="1200" b="0" dirty="0" err="1" smtClean="0">
                <a:latin typeface="Courier New" pitchFamily="49" charset="0"/>
                <a:cs typeface="Courier New" pitchFamily="49" charset="0"/>
              </a:rPr>
              <a:t>txPowerLimit</a:t>
            </a:r>
            <a:r>
              <a:rPr lang="en-US" altLang="zh-CN" sz="1200" b="0" dirty="0" smtClean="0">
                <a:latin typeface="Courier New" pitchFamily="49" charset="0"/>
                <a:cs typeface="Courier New" pitchFamily="49" charset="0"/>
              </a:rPr>
              <a:t>    REAL, </a:t>
            </a:r>
          </a:p>
          <a:p>
            <a:pPr marL="0" indent="0">
              <a:buNone/>
            </a:pPr>
            <a:r>
              <a:rPr lang="en-US" altLang="zh-CN" sz="1200" b="0" dirty="0" smtClean="0">
                <a:latin typeface="Courier New" pitchFamily="49" charset="0"/>
                <a:cs typeface="Courier New" pitchFamily="49" charset="0"/>
              </a:rPr>
              <a:t>--Limit on the maximum number of GCOs given by the coexistence management service</a:t>
            </a:r>
          </a:p>
          <a:p>
            <a:pPr marL="0" indent="0">
              <a:buNone/>
            </a:pPr>
            <a:r>
              <a:rPr lang="en-US" altLang="zh-CN" sz="1200" b="0" dirty="0" smtClean="0">
                <a:latin typeface="Courier New" pitchFamily="49" charset="0"/>
                <a:cs typeface="Courier New" pitchFamily="49" charset="0"/>
              </a:rPr>
              <a:t>  </a:t>
            </a:r>
            <a:r>
              <a:rPr lang="en-US" altLang="zh-CN" sz="1200" b="0" dirty="0" err="1" smtClean="0">
                <a:latin typeface="Courier New" pitchFamily="49" charset="0"/>
                <a:cs typeface="Courier New" pitchFamily="49" charset="0"/>
              </a:rPr>
              <a:t>maxNumCoChGCO</a:t>
            </a:r>
            <a:r>
              <a:rPr lang="en-US" altLang="zh-CN" sz="1200" b="0" dirty="0" smtClean="0">
                <a:latin typeface="Courier New" pitchFamily="49" charset="0"/>
                <a:cs typeface="Courier New" pitchFamily="49" charset="0"/>
              </a:rPr>
              <a:t>	INTEGER}</a:t>
            </a:r>
          </a:p>
          <a:p>
            <a:pPr marL="0" indent="0">
              <a:buNone/>
            </a:pPr>
            <a:endParaRPr lang="en-US" altLang="zh-CN" sz="1200" b="0" dirty="0" smtClean="0">
              <a:latin typeface="Courier New" pitchFamily="49" charset="0"/>
              <a:cs typeface="Courier New" pitchFamily="49" charset="0"/>
            </a:endParaRPr>
          </a:p>
          <a:p>
            <a:pPr marL="457213" lvl="1" indent="0">
              <a:buNone/>
            </a:pPr>
            <a:endParaRPr lang="zh-CN" altLang="en-US" sz="1050" dirty="0">
              <a:latin typeface="Courier New" pitchFamily="49" charset="0"/>
              <a:cs typeface="Courier New" pitchFamily="49" charset="0"/>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Tree>
    <p:extLst>
      <p:ext uri="{BB962C8B-B14F-4D97-AF65-F5344CB8AC3E}">
        <p14:creationId xmlns:p14="http://schemas.microsoft.com/office/powerpoint/2010/main" val="3503269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Procedure utilized (3/4)</a:t>
            </a:r>
            <a:endParaRPr lang="zh-CN" altLang="en-US" dirty="0"/>
          </a:p>
        </p:txBody>
      </p:sp>
      <p:sp>
        <p:nvSpPr>
          <p:cNvPr id="3" name="内容占位符 2"/>
          <p:cNvSpPr>
            <a:spLocks noGrp="1"/>
          </p:cNvSpPr>
          <p:nvPr>
            <p:ph idx="1"/>
          </p:nvPr>
        </p:nvSpPr>
        <p:spPr/>
        <p:txBody>
          <a:bodyPr/>
          <a:lstStyle/>
          <a:p>
            <a:r>
              <a:rPr lang="en-SG" altLang="zh-CN" dirty="0" smtClean="0"/>
              <a:t>For obtaining regarding to usage from another CM</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11</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4201661626"/>
              </p:ext>
            </p:extLst>
          </p:nvPr>
        </p:nvGraphicFramePr>
        <p:xfrm>
          <a:off x="2123728" y="2996952"/>
          <a:ext cx="5068888" cy="2667000"/>
        </p:xfrm>
        <a:graphic>
          <a:graphicData uri="http://schemas.openxmlformats.org/presentationml/2006/ole">
            <mc:AlternateContent xmlns:mc="http://schemas.openxmlformats.org/markup-compatibility/2006">
              <mc:Choice xmlns:v="urn:schemas-microsoft-com:vml" Requires="v">
                <p:oleObj spid="_x0000_s14371" name="Visio" r:id="rId3" imgW="8333331" imgH="4373190" progId="Visio.Drawing.11">
                  <p:embed/>
                </p:oleObj>
              </mc:Choice>
              <mc:Fallback>
                <p:oleObj name="Visio" r:id="rId3" imgW="8333331" imgH="4373190" progId="Visio.Drawing.11">
                  <p:embed/>
                  <p:pic>
                    <p:nvPicPr>
                      <p:cNvPr id="0" name="オブジェクト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2996952"/>
                        <a:ext cx="50688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7599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Updated </a:t>
            </a:r>
            <a:r>
              <a:rPr lang="en-US" altLang="zh-CN" dirty="0" err="1" smtClean="0"/>
              <a:t>datatype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12</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8" name="矩形 7"/>
          <p:cNvSpPr/>
          <p:nvPr/>
        </p:nvSpPr>
        <p:spPr>
          <a:xfrm>
            <a:off x="755576" y="2132856"/>
            <a:ext cx="7920880" cy="3785652"/>
          </a:xfrm>
          <a:prstGeom prst="rect">
            <a:avLst/>
          </a:prstGeom>
        </p:spPr>
        <p:txBody>
          <a:bodyPr wrap="square">
            <a:spAutoFit/>
          </a:bodyPr>
          <a:lstStyle/>
          <a:p>
            <a:r>
              <a:rPr lang="en-US" altLang="zh-CN" sz="1200" dirty="0" err="1">
                <a:latin typeface="Courier New" pitchFamily="49" charset="0"/>
                <a:cs typeface="Courier New" pitchFamily="49" charset="0"/>
              </a:rPr>
              <a:t>CoexistenceReport</a:t>
            </a:r>
            <a:r>
              <a:rPr lang="en-US" altLang="zh-CN" sz="1200" dirty="0">
                <a:latin typeface="Courier New" pitchFamily="49" charset="0"/>
                <a:cs typeface="Courier New" pitchFamily="49" charset="0"/>
              </a:rPr>
              <a:t> ::= SEQUENCE OF SEQUENCE {</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networkID</a:t>
            </a:r>
            <a:r>
              <a:rPr lang="en-US" altLang="zh-CN" sz="1200" dirty="0">
                <a:latin typeface="Courier New" pitchFamily="49" charset="0"/>
                <a:cs typeface="Courier New" pitchFamily="49" charset="0"/>
              </a:rPr>
              <a:t>    OCTET STRING    OPTIONAL,</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networkTechnology</a:t>
            </a:r>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NetworkTechnology</a:t>
            </a:r>
            <a:r>
              <a:rPr lang="en-US" altLang="zh-CN" sz="1200" dirty="0">
                <a:latin typeface="Courier New" pitchFamily="49" charset="0"/>
                <a:cs typeface="Courier New" pitchFamily="49" charset="0"/>
              </a:rPr>
              <a:t>    OPTIONAL,</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listOfOperatingChNumbers</a:t>
            </a:r>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ListOfOperatingChNumbers</a:t>
            </a:r>
            <a:r>
              <a:rPr lang="en-US" altLang="zh-CN" sz="1200" dirty="0">
                <a:latin typeface="Courier New" pitchFamily="49" charset="0"/>
                <a:cs typeface="Courier New" pitchFamily="49" charset="0"/>
              </a:rPr>
              <a:t>    OPTIONAL</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endParaRPr lang="zh-CN" altLang="zh-CN" sz="1200" dirty="0">
              <a:latin typeface="Courier New" pitchFamily="49" charset="0"/>
              <a:cs typeface="Courier New" pitchFamily="49" charset="0"/>
            </a:endParaRPr>
          </a:p>
          <a:p>
            <a:r>
              <a:rPr lang="en-US" altLang="zh-CN" sz="1200" dirty="0" err="1">
                <a:latin typeface="Courier New" pitchFamily="49" charset="0"/>
                <a:cs typeface="Courier New" pitchFamily="49" charset="0"/>
              </a:rPr>
              <a:t>ChannelPriority</a:t>
            </a:r>
            <a:r>
              <a:rPr lang="en-US" altLang="zh-CN" sz="1200" dirty="0">
                <a:latin typeface="Courier New" pitchFamily="49" charset="0"/>
                <a:cs typeface="Courier New" pitchFamily="49" charset="0"/>
              </a:rPr>
              <a:t> ::= SEQUENCE OF SEQUENCE {</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r>
              <a:rPr lang="en-US" altLang="zh-CN" sz="1200" dirty="0" err="1">
                <a:latin typeface="Courier New" pitchFamily="49" charset="0"/>
                <a:cs typeface="Courier New" pitchFamily="49" charset="0"/>
              </a:rPr>
              <a:t>channelNumber</a:t>
            </a:r>
            <a:r>
              <a:rPr lang="en-US" altLang="zh-CN" sz="1200" dirty="0">
                <a:latin typeface="Courier New" pitchFamily="49" charset="0"/>
                <a:cs typeface="Courier New" pitchFamily="49" charset="0"/>
              </a:rPr>
              <a:t>    INTEGER    OPTIONAL,</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priority    INTEGER    </a:t>
            </a:r>
            <a:r>
              <a:rPr lang="en-US" altLang="zh-CN" sz="1200" dirty="0" smtClean="0">
                <a:latin typeface="Courier New" pitchFamily="49" charset="0"/>
                <a:cs typeface="Courier New" pitchFamily="49" charset="0"/>
              </a:rPr>
              <a:t>OPTIONAL</a:t>
            </a:r>
            <a:r>
              <a:rPr lang="en-US" altLang="zh-CN" sz="1200" u="sng" dirty="0" smtClean="0">
                <a:latin typeface="Courier New" pitchFamily="49" charset="0"/>
                <a:cs typeface="Courier New" pitchFamily="49" charset="0"/>
              </a:rPr>
              <a:t>,</a:t>
            </a:r>
          </a:p>
          <a:p>
            <a:r>
              <a:rPr lang="en-US" altLang="zh-CN" sz="1200" u="sng" dirty="0">
                <a:latin typeface="Courier New" pitchFamily="49" charset="0"/>
                <a:cs typeface="Courier New" pitchFamily="49" charset="0"/>
              </a:rPr>
              <a:t>--Range of activity in which the available frequencies are valid for</a:t>
            </a:r>
          </a:p>
          <a:p>
            <a:r>
              <a:rPr lang="en-US" altLang="zh-CN" sz="1200" dirty="0">
                <a:latin typeface="Courier New" pitchFamily="49" charset="0"/>
                <a:cs typeface="Courier New" pitchFamily="49" charset="0"/>
              </a:rPr>
              <a:t>    </a:t>
            </a:r>
            <a:r>
              <a:rPr lang="en-US" altLang="zh-CN" sz="1200" u="sng" dirty="0" err="1" smtClean="0">
                <a:latin typeface="Courier New" pitchFamily="49" charset="0"/>
                <a:cs typeface="Courier New" pitchFamily="49" charset="0"/>
              </a:rPr>
              <a:t>operationRange</a:t>
            </a:r>
            <a:r>
              <a:rPr lang="en-US" altLang="zh-CN" sz="1200" dirty="0" smtClean="0">
                <a:latin typeface="Courier New" pitchFamily="49" charset="0"/>
                <a:cs typeface="Courier New" pitchFamily="49" charset="0"/>
              </a:rPr>
              <a:t>           </a:t>
            </a:r>
            <a:r>
              <a:rPr lang="fr-FR" altLang="zh-CN" sz="1200" u="sng" dirty="0">
                <a:latin typeface="Courier New" pitchFamily="49" charset="0"/>
                <a:cs typeface="Courier New" pitchFamily="49" charset="0"/>
              </a:rPr>
              <a:t>CHOICE {</a:t>
            </a:r>
            <a:endParaRPr lang="zh-CN" altLang="zh-CN" sz="1200" dirty="0">
              <a:latin typeface="Courier New" pitchFamily="49" charset="0"/>
              <a:cs typeface="Courier New" pitchFamily="49" charset="0"/>
            </a:endParaRPr>
          </a:p>
          <a:p>
            <a:r>
              <a:rPr lang="fr-FR" altLang="zh-CN" sz="1200" dirty="0">
                <a:latin typeface="Courier New" pitchFamily="49" charset="0"/>
                <a:cs typeface="Courier New" pitchFamily="49" charset="0"/>
              </a:rPr>
              <a:t>                    </a:t>
            </a:r>
            <a:r>
              <a:rPr lang="fr-FR" altLang="zh-CN" sz="1200" u="sng" dirty="0">
                <a:latin typeface="Courier New" pitchFamily="49" charset="0"/>
                <a:cs typeface="Courier New" pitchFamily="49" charset="0"/>
              </a:rPr>
              <a:t>--Information of the bounded area defined by the multiple geolocations</a:t>
            </a:r>
            <a:endParaRPr lang="zh-CN" altLang="zh-CN" sz="1200" dirty="0">
              <a:latin typeface="Courier New" pitchFamily="49" charset="0"/>
              <a:cs typeface="Courier New" pitchFamily="49" charset="0"/>
            </a:endParaRPr>
          </a:p>
          <a:p>
            <a:r>
              <a:rPr lang="fr-FR" altLang="zh-CN" sz="1200" dirty="0">
                <a:latin typeface="Courier New" pitchFamily="49" charset="0"/>
                <a:cs typeface="Courier New" pitchFamily="49" charset="0"/>
              </a:rPr>
              <a:t>                    </a:t>
            </a:r>
            <a:r>
              <a:rPr lang="fr-FR" altLang="zh-CN" sz="1200" u="sng" dirty="0">
                <a:latin typeface="Courier New" pitchFamily="49" charset="0"/>
                <a:cs typeface="Courier New" pitchFamily="49" charset="0"/>
              </a:rPr>
              <a:t>   multipointRegion Region,</a:t>
            </a:r>
            <a:endParaRPr lang="zh-CN" altLang="zh-CN" sz="1200" dirty="0">
              <a:latin typeface="Courier New" pitchFamily="49" charset="0"/>
              <a:cs typeface="Courier New" pitchFamily="49" charset="0"/>
            </a:endParaRPr>
          </a:p>
          <a:p>
            <a:r>
              <a:rPr lang="fr-FR" altLang="zh-CN" sz="1200" dirty="0">
                <a:latin typeface="Courier New" pitchFamily="49" charset="0"/>
                <a:cs typeface="Courier New" pitchFamily="49" charset="0"/>
              </a:rPr>
              <a:t>                    </a:t>
            </a:r>
            <a:r>
              <a:rPr lang="fr-FR" altLang="zh-CN" sz="1200" u="sng" dirty="0">
                <a:latin typeface="Courier New" pitchFamily="49" charset="0"/>
                <a:cs typeface="Courier New" pitchFamily="49" charset="0"/>
              </a:rPr>
              <a:t>--Rectangular area defined by the upper-left and lower right points of the 	</a:t>
            </a:r>
            <a:r>
              <a:rPr lang="fr-FR" altLang="zh-CN" sz="1200" dirty="0">
                <a:latin typeface="Courier New" pitchFamily="49" charset="0"/>
                <a:cs typeface="Courier New" pitchFamily="49" charset="0"/>
              </a:rPr>
              <a:t>	        </a:t>
            </a:r>
            <a:r>
              <a:rPr lang="fr-FR" altLang="zh-CN" sz="1200" u="sng" dirty="0">
                <a:latin typeface="Courier New" pitchFamily="49" charset="0"/>
                <a:cs typeface="Courier New" pitchFamily="49" charset="0"/>
              </a:rPr>
              <a:t>  rectangular</a:t>
            </a:r>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	        </a:t>
            </a:r>
            <a:r>
              <a:rPr lang="en-US" altLang="zh-CN" sz="1200" u="sng" dirty="0" err="1">
                <a:latin typeface="Courier New" pitchFamily="49" charset="0"/>
                <a:cs typeface="Courier New" pitchFamily="49" charset="0"/>
              </a:rPr>
              <a:t>rectangularRegion</a:t>
            </a:r>
            <a:r>
              <a:rPr lang="en-US" altLang="zh-CN" sz="1200" u="sng" dirty="0">
                <a:latin typeface="Courier New" pitchFamily="49" charset="0"/>
                <a:cs typeface="Courier New" pitchFamily="49" charset="0"/>
              </a:rPr>
              <a:t> </a:t>
            </a:r>
            <a:r>
              <a:rPr lang="en-US" altLang="zh-CN" sz="1200" u="sng" dirty="0" err="1">
                <a:latin typeface="Courier New" pitchFamily="49" charset="0"/>
                <a:cs typeface="Courier New" pitchFamily="49" charset="0"/>
              </a:rPr>
              <a:t>RectangularRegion</a:t>
            </a:r>
            <a:r>
              <a:rPr lang="en-US" altLang="zh-CN" sz="1200" u="sng" dirty="0">
                <a:latin typeface="Courier New" pitchFamily="49" charset="0"/>
                <a:cs typeface="Courier New" pitchFamily="49" charset="0"/>
              </a:rPr>
              <a:t>}</a:t>
            </a:r>
          </a:p>
          <a:p>
            <a:endParaRPr lang="en-US" altLang="zh-CN" sz="1200" u="sng" dirty="0" smtClean="0">
              <a:latin typeface="Courier New" pitchFamily="49" charset="0"/>
              <a:cs typeface="Courier New" pitchFamily="49" charset="0"/>
            </a:endParaRPr>
          </a:p>
          <a:p>
            <a:endParaRPr lang="zh-CN" altLang="zh-CN" sz="1200" dirty="0">
              <a:latin typeface="Courier New" pitchFamily="49" charset="0"/>
              <a:cs typeface="Courier New" pitchFamily="49" charset="0"/>
            </a:endParaRPr>
          </a:p>
          <a:p>
            <a:r>
              <a:rPr lang="en-US" altLang="zh-CN" sz="1200" dirty="0">
                <a:latin typeface="Courier New" pitchFamily="49" charset="0"/>
                <a:cs typeface="Courier New" pitchFamily="49" charset="0"/>
              </a:rPr>
              <a:t>}</a:t>
            </a:r>
            <a:endParaRPr lang="zh-CN" altLang="zh-CN" sz="1200" dirty="0">
              <a:latin typeface="Courier New" pitchFamily="49" charset="0"/>
              <a:cs typeface="Courier New" pitchFamily="49" charset="0"/>
            </a:endParaRPr>
          </a:p>
        </p:txBody>
      </p:sp>
    </p:spTree>
    <p:extLst>
      <p:ext uri="{BB962C8B-B14F-4D97-AF65-F5344CB8AC3E}">
        <p14:creationId xmlns:p14="http://schemas.microsoft.com/office/powerpoint/2010/main" val="919079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 utilized (4/4)</a:t>
            </a:r>
            <a:endParaRPr lang="en-US" dirty="0"/>
          </a:p>
        </p:txBody>
      </p:sp>
      <p:sp>
        <p:nvSpPr>
          <p:cNvPr id="3" name="Content Placeholder 2"/>
          <p:cNvSpPr>
            <a:spLocks noGrp="1"/>
          </p:cNvSpPr>
          <p:nvPr>
            <p:ph idx="1"/>
          </p:nvPr>
        </p:nvSpPr>
        <p:spPr/>
        <p:txBody>
          <a:bodyPr/>
          <a:lstStyle/>
          <a:p>
            <a:r>
              <a:rPr lang="en-SG" dirty="0" smtClean="0"/>
              <a:t>Send limit on the number of GCOs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April 2016</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3140968"/>
            <a:ext cx="72961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58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Updated message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14</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7" name="矩形 6"/>
          <p:cNvSpPr/>
          <p:nvPr/>
        </p:nvSpPr>
        <p:spPr>
          <a:xfrm>
            <a:off x="1259632" y="1772816"/>
            <a:ext cx="6336704" cy="4324261"/>
          </a:xfrm>
          <a:prstGeom prst="rect">
            <a:avLst/>
          </a:prstGeom>
        </p:spPr>
        <p:txBody>
          <a:bodyPr wrap="square">
            <a:spAutoFit/>
          </a:bodyPr>
          <a:lstStyle/>
          <a:p>
            <a:r>
              <a:rPr lang="en-US" altLang="zh-CN" sz="1100" dirty="0" err="1">
                <a:latin typeface="Courier New" pitchFamily="49" charset="0"/>
                <a:cs typeface="Courier New" pitchFamily="49" charset="0"/>
              </a:rPr>
              <a:t>CMReconfigurationRequest</a:t>
            </a:r>
            <a:r>
              <a:rPr lang="en-US" altLang="zh-CN" sz="1100" dirty="0">
                <a:latin typeface="Courier New" pitchFamily="49" charset="0"/>
                <a:cs typeface="Courier New" pitchFamily="49" charset="0"/>
              </a:rPr>
              <a:t> ::= SEQUENCE {</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--Indication for CE to be reconfigured</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reconfigTarget</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CxID</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--List of operating channel number</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listOfOperatingChNumber</a:t>
            </a:r>
            <a:r>
              <a:rPr lang="en-US" altLang="zh-CN" sz="1100" dirty="0">
                <a:latin typeface="Courier New" pitchFamily="49" charset="0"/>
                <a:cs typeface="Courier New" pitchFamily="49" charset="0"/>
              </a:rPr>
              <a:t>    SEQUENCE OF INTEGER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--Transmission power limitation [</a:t>
            </a:r>
            <a:r>
              <a:rPr lang="en-US" altLang="zh-CN" sz="1100" dirty="0" err="1">
                <a:latin typeface="Courier New" pitchFamily="49" charset="0"/>
                <a:cs typeface="Courier New" pitchFamily="49" charset="0"/>
              </a:rPr>
              <a:t>dBm</a:t>
            </a:r>
            <a:r>
              <a:rPr lang="en-US" altLang="zh-CN" sz="1100" dirty="0">
                <a:latin typeface="Courier New" pitchFamily="49" charset="0"/>
                <a:cs typeface="Courier New" pitchFamily="49" charset="0"/>
              </a:rPr>
              <a:t>]</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txPowerLimit</a:t>
            </a:r>
            <a:r>
              <a:rPr lang="en-US" altLang="zh-CN" sz="1100" dirty="0">
                <a:latin typeface="Courier New" pitchFamily="49" charset="0"/>
                <a:cs typeface="Courier New" pitchFamily="49" charset="0"/>
              </a:rPr>
              <a:t>    REAL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--Indication whether the channel is shared</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channelIsShared</a:t>
            </a:r>
            <a:r>
              <a:rPr lang="en-US" altLang="zh-CN" sz="1100" dirty="0">
                <a:latin typeface="Courier New" pitchFamily="49" charset="0"/>
                <a:cs typeface="Courier New" pitchFamily="49" charset="0"/>
              </a:rPr>
              <a:t>    BOOLEAN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--Transmission schedule</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txSchedule</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TxSchedule</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 Channel classification information</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chClassInfo</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ChClassInfo</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--Additionally operable network technology</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newNetworkTechnology</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NetworkTechnology</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wsoID</a:t>
            </a:r>
            <a:r>
              <a:rPr lang="en-US" altLang="zh-CN" sz="1100" dirty="0">
                <a:latin typeface="Courier New" pitchFamily="49" charset="0"/>
                <a:cs typeface="Courier New" pitchFamily="49" charset="0"/>
              </a:rPr>
              <a:t>    OCTET STRING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cmID</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cxID</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operatingFreqency</a:t>
            </a:r>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OperatingFrequency</a:t>
            </a:r>
            <a:r>
              <a:rPr lang="en-US" altLang="zh-CN" sz="1100" dirty="0">
                <a:latin typeface="Courier New" pitchFamily="49" charset="0"/>
                <a:cs typeface="Courier New" pitchFamily="49" charset="0"/>
              </a:rPr>
              <a:t>    OPTIONAL,</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--Transmission power limit [</a:t>
            </a:r>
            <a:r>
              <a:rPr lang="en-US" altLang="zh-CN" sz="1100" dirty="0" err="1">
                <a:latin typeface="Courier New" pitchFamily="49" charset="0"/>
                <a:cs typeface="Courier New" pitchFamily="49" charset="0"/>
              </a:rPr>
              <a:t>dBm</a:t>
            </a:r>
            <a:r>
              <a:rPr lang="en-US" altLang="zh-CN" sz="1100" dirty="0">
                <a:latin typeface="Courier New" pitchFamily="49" charset="0"/>
                <a:cs typeface="Courier New" pitchFamily="49" charset="0"/>
              </a:rPr>
              <a:t>]</a:t>
            </a:r>
            <a:endParaRPr lang="zh-CN" altLang="zh-CN" sz="1100" dirty="0">
              <a:latin typeface="Courier New" pitchFamily="49" charset="0"/>
              <a:cs typeface="Courier New" pitchFamily="49" charset="0"/>
            </a:endParaRPr>
          </a:p>
          <a:p>
            <a:r>
              <a:rPr lang="en-US" altLang="zh-CN" sz="1100" dirty="0">
                <a:latin typeface="Courier New" pitchFamily="49" charset="0"/>
                <a:cs typeface="Courier New" pitchFamily="49" charset="0"/>
              </a:rPr>
              <a:t>    </a:t>
            </a:r>
            <a:r>
              <a:rPr lang="en-US" altLang="zh-CN" sz="1100" dirty="0" err="1">
                <a:latin typeface="Courier New" pitchFamily="49" charset="0"/>
                <a:cs typeface="Courier New" pitchFamily="49" charset="0"/>
              </a:rPr>
              <a:t>txPowerLimit</a:t>
            </a:r>
            <a:r>
              <a:rPr lang="en-US" altLang="zh-CN" sz="1100" dirty="0">
                <a:latin typeface="Courier New" pitchFamily="49" charset="0"/>
                <a:cs typeface="Courier New" pitchFamily="49" charset="0"/>
              </a:rPr>
              <a:t>    REAL    </a:t>
            </a:r>
            <a:r>
              <a:rPr lang="en-US" altLang="zh-CN" sz="1100" dirty="0" smtClean="0">
                <a:latin typeface="Courier New" pitchFamily="49" charset="0"/>
                <a:cs typeface="Courier New" pitchFamily="49" charset="0"/>
              </a:rPr>
              <a:t>OPTIONAL</a:t>
            </a:r>
            <a:r>
              <a:rPr lang="en-US" altLang="zh-CN" sz="1100" u="sng" dirty="0" smtClean="0">
                <a:latin typeface="Courier New" pitchFamily="49" charset="0"/>
                <a:cs typeface="Courier New" pitchFamily="49" charset="0"/>
              </a:rPr>
              <a:t>,</a:t>
            </a:r>
          </a:p>
          <a:p>
            <a:r>
              <a:rPr lang="en-US" altLang="zh-CN" sz="1100" u="sng" dirty="0">
                <a:latin typeface="Courier New" pitchFamily="49" charset="0"/>
                <a:cs typeface="Courier New" pitchFamily="49" charset="0"/>
              </a:rPr>
              <a:t>--Limit on the maximum number of co-channel </a:t>
            </a:r>
            <a:r>
              <a:rPr lang="en-US" altLang="zh-CN" sz="1100" u="sng" dirty="0" smtClean="0">
                <a:latin typeface="Courier New" pitchFamily="49" charset="0"/>
                <a:cs typeface="Courier New" pitchFamily="49" charset="0"/>
              </a:rPr>
              <a:t>GCOs </a:t>
            </a:r>
            <a:r>
              <a:rPr lang="en-US" altLang="zh-CN" sz="1100" u="sng" dirty="0">
                <a:latin typeface="Courier New" pitchFamily="49" charset="0"/>
                <a:cs typeface="Courier New" pitchFamily="49" charset="0"/>
              </a:rPr>
              <a:t>that shall operate simultaneously within a given region and frequency</a:t>
            </a:r>
          </a:p>
          <a:p>
            <a:r>
              <a:rPr lang="en-US" altLang="zh-CN" sz="1100" u="sng" dirty="0" err="1">
                <a:latin typeface="Courier New" pitchFamily="49" charset="0"/>
                <a:cs typeface="Courier New" pitchFamily="49" charset="0"/>
              </a:rPr>
              <a:t>c</a:t>
            </a:r>
            <a:r>
              <a:rPr lang="en-US" altLang="zh-CN" sz="1100" u="sng" dirty="0" err="1" smtClean="0">
                <a:latin typeface="Courier New" pitchFamily="49" charset="0"/>
                <a:cs typeface="Courier New" pitchFamily="49" charset="0"/>
              </a:rPr>
              <a:t>oChGCOLimit</a:t>
            </a:r>
            <a:r>
              <a:rPr lang="en-US" altLang="zh-CN" sz="1100" u="sng" dirty="0" smtClean="0">
                <a:latin typeface="Courier New" pitchFamily="49" charset="0"/>
                <a:cs typeface="Courier New" pitchFamily="49" charset="0"/>
              </a:rPr>
              <a:t>  </a:t>
            </a:r>
            <a:r>
              <a:rPr lang="en-US" altLang="zh-CN" sz="1100" u="sng" dirty="0" err="1" smtClean="0">
                <a:latin typeface="Courier New" pitchFamily="49" charset="0"/>
                <a:cs typeface="Courier New" pitchFamily="49" charset="0"/>
              </a:rPr>
              <a:t>CoChGCOLimit</a:t>
            </a:r>
            <a:r>
              <a:rPr lang="en-US" altLang="zh-CN" sz="1100" u="sng" dirty="0">
                <a:latin typeface="Courier New" pitchFamily="49" charset="0"/>
                <a:cs typeface="Courier New" pitchFamily="49" charset="0"/>
              </a:rPr>
              <a:t>,</a:t>
            </a:r>
            <a:endParaRPr lang="zh-CN" altLang="zh-CN" sz="1100" u="sng" dirty="0">
              <a:latin typeface="Courier New" pitchFamily="49" charset="0"/>
              <a:cs typeface="Courier New" pitchFamily="49" charset="0"/>
            </a:endParaRPr>
          </a:p>
          <a:p>
            <a:r>
              <a:rPr lang="en-US" altLang="zh-CN" sz="1100" dirty="0" smtClean="0">
                <a:latin typeface="Courier New" pitchFamily="49" charset="0"/>
                <a:cs typeface="Courier New" pitchFamily="49" charset="0"/>
              </a:rPr>
              <a:t>...</a:t>
            </a:r>
            <a:endParaRPr lang="zh-CN" altLang="zh-CN" sz="1100" u="sng" dirty="0">
              <a:latin typeface="Courier New" pitchFamily="49" charset="0"/>
              <a:cs typeface="Courier New" pitchFamily="49" charset="0"/>
            </a:endParaRPr>
          </a:p>
          <a:p>
            <a:r>
              <a:rPr lang="en-US" altLang="zh-CN" sz="1100" dirty="0" smtClean="0">
                <a:latin typeface="Courier New" pitchFamily="49" charset="0"/>
                <a:cs typeface="Courier New" pitchFamily="49" charset="0"/>
              </a:rPr>
              <a:t>}</a:t>
            </a:r>
            <a:endParaRPr lang="zh-CN" altLang="en-US" sz="1100" dirty="0">
              <a:latin typeface="Courier New" pitchFamily="49" charset="0"/>
              <a:cs typeface="Courier New" pitchFamily="49" charset="0"/>
            </a:endParaRPr>
          </a:p>
        </p:txBody>
      </p:sp>
    </p:spTree>
    <p:extLst>
      <p:ext uri="{BB962C8B-B14F-4D97-AF65-F5344CB8AC3E}">
        <p14:creationId xmlns:p14="http://schemas.microsoft.com/office/powerpoint/2010/main" val="1377095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Flowchart</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15</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graphicFrame>
        <p:nvGraphicFramePr>
          <p:cNvPr id="7" name="对象 6"/>
          <p:cNvGraphicFramePr>
            <a:graphicFrameLocks noChangeAspect="1"/>
          </p:cNvGraphicFramePr>
          <p:nvPr>
            <p:extLst>
              <p:ext uri="{D42A27DB-BD31-4B8C-83A1-F6EECF244321}">
                <p14:modId xmlns:p14="http://schemas.microsoft.com/office/powerpoint/2010/main" val="3887206093"/>
              </p:ext>
            </p:extLst>
          </p:nvPr>
        </p:nvGraphicFramePr>
        <p:xfrm>
          <a:off x="2411760" y="1628800"/>
          <a:ext cx="4464496" cy="4680737"/>
        </p:xfrm>
        <a:graphic>
          <a:graphicData uri="http://schemas.openxmlformats.org/presentationml/2006/ole">
            <mc:AlternateContent xmlns:mc="http://schemas.openxmlformats.org/markup-compatibility/2006">
              <mc:Choice xmlns:v="urn:schemas-microsoft-com:vml" Requires="v">
                <p:oleObj spid="_x0000_s13348" name="Visio" r:id="rId3" imgW="4018768" imgH="3886650" progId="Visio.Drawing.11">
                  <p:embed/>
                </p:oleObj>
              </mc:Choice>
              <mc:Fallback>
                <p:oleObj name="Visio" r:id="rId3" imgW="4018768" imgH="3886650" progId="Visio.Drawing.11">
                  <p:embed/>
                  <p:pic>
                    <p:nvPicPr>
                      <p:cNvPr id="0" name=""/>
                      <p:cNvPicPr/>
                      <p:nvPr/>
                    </p:nvPicPr>
                    <p:blipFill>
                      <a:blip r:embed="rId4"/>
                      <a:stretch>
                        <a:fillRect/>
                      </a:stretch>
                    </p:blipFill>
                    <p:spPr>
                      <a:xfrm>
                        <a:off x="2411760" y="1628800"/>
                        <a:ext cx="4464496" cy="4680737"/>
                      </a:xfrm>
                      <a:prstGeom prst="rect">
                        <a:avLst/>
                      </a:prstGeom>
                    </p:spPr>
                  </p:pic>
                </p:oleObj>
              </mc:Fallback>
            </mc:AlternateContent>
          </a:graphicData>
        </a:graphic>
      </p:graphicFrame>
    </p:spTree>
    <p:extLst>
      <p:ext uri="{BB962C8B-B14F-4D97-AF65-F5344CB8AC3E}">
        <p14:creationId xmlns:p14="http://schemas.microsoft.com/office/powerpoint/2010/main" val="2541598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4"/>
          </p:nvPr>
        </p:nvSpPr>
        <p:spPr>
          <a:xfrm>
            <a:off x="5500694" y="6475415"/>
            <a:ext cx="3041644" cy="180975"/>
          </a:xfrm>
        </p:spPr>
        <p:txBody>
          <a:bodyPr/>
          <a:lstStyle/>
          <a:p>
            <a:r>
              <a:rPr lang="en-US" altLang="ja-JP" dirty="0" smtClean="0"/>
              <a:t>Chen SUN, Sony</a:t>
            </a:r>
            <a:endParaRPr lang="en-GB"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367" algn="l"/>
                <a:tab pos="1828734" algn="l"/>
                <a:tab pos="2743102" algn="l"/>
                <a:tab pos="3657470" algn="l"/>
                <a:tab pos="4571836" algn="l"/>
                <a:tab pos="5486202" algn="l"/>
                <a:tab pos="6400570" algn="l"/>
                <a:tab pos="7314937" algn="l"/>
                <a:tab pos="8229304" algn="l"/>
                <a:tab pos="9143672" algn="l"/>
                <a:tab pos="10058038" algn="l"/>
              </a:tabLst>
            </a:pPr>
            <a:r>
              <a:rPr lang="en-GB" dirty="0" smtClean="0"/>
              <a:t>Application scenario</a:t>
            </a:r>
            <a:endParaRPr lang="en-GB" dirty="0"/>
          </a:p>
        </p:txBody>
      </p:sp>
      <p:sp>
        <p:nvSpPr>
          <p:cNvPr id="4098" name="Rectangle 2"/>
          <p:cNvSpPr>
            <a:spLocks noGrp="1" noChangeArrowheads="1"/>
          </p:cNvSpPr>
          <p:nvPr>
            <p:ph type="body" idx="1"/>
          </p:nvPr>
        </p:nvSpPr>
        <p:spPr>
          <a:xfrm>
            <a:off x="755576" y="1988840"/>
            <a:ext cx="7969802" cy="4176464"/>
          </a:xfrm>
          <a:ln/>
        </p:spPr>
        <p:txBody>
          <a:bodyPr>
            <a:normAutofit fontScale="92500" lnSpcReduction="20000"/>
          </a:bodyPr>
          <a:lstStyle/>
          <a:p>
            <a:r>
              <a:rPr lang="en-US" sz="2600" b="0" dirty="0" smtClean="0">
                <a:solidFill>
                  <a:schemeClr val="tx1"/>
                </a:solidFill>
                <a:ea typeface="굴림" charset="-127"/>
              </a:rPr>
              <a:t>A CM manages a certain number of GCOs within a certain region</a:t>
            </a:r>
          </a:p>
          <a:p>
            <a:r>
              <a:rPr lang="en-US" sz="2600" b="0" dirty="0" smtClean="0">
                <a:solidFill>
                  <a:schemeClr val="tx1"/>
                </a:solidFill>
                <a:ea typeface="굴림" charset="-127"/>
              </a:rPr>
              <a:t>The CM can instruct the GCOs to access the GLDB in order to obtain available spectrum within a given region in stead of a single location.</a:t>
            </a:r>
          </a:p>
          <a:p>
            <a:r>
              <a:rPr lang="en-US" sz="2600" b="0" dirty="0" smtClean="0">
                <a:solidFill>
                  <a:schemeClr val="tx1"/>
                </a:solidFill>
                <a:ea typeface="굴림" charset="-127"/>
              </a:rPr>
              <a:t>By using statistical models, the CM can determine the network capacity over the number of co-channel GCOs.</a:t>
            </a:r>
          </a:p>
          <a:p>
            <a:r>
              <a:rPr lang="en-US" sz="2600" b="0" dirty="0" smtClean="0">
                <a:solidFill>
                  <a:schemeClr val="tx1"/>
                </a:solidFill>
                <a:ea typeface="굴림" charset="-127"/>
              </a:rPr>
              <a:t>Then, the optimal number of GCOs that can operate in a given area can be deduced.</a:t>
            </a:r>
          </a:p>
          <a:p>
            <a:r>
              <a:rPr lang="en-US" sz="2600" b="0" dirty="0" smtClean="0">
                <a:solidFill>
                  <a:schemeClr val="tx1"/>
                </a:solidFill>
                <a:ea typeface="굴림" charset="-127"/>
              </a:rPr>
              <a:t>Using this information, the CM </a:t>
            </a:r>
            <a:r>
              <a:rPr lang="en-US" sz="2600" b="0" smtClean="0">
                <a:solidFill>
                  <a:schemeClr val="tx1"/>
                </a:solidFill>
                <a:ea typeface="굴림" charset="-127"/>
              </a:rPr>
              <a:t>can decide </a:t>
            </a:r>
            <a:r>
              <a:rPr lang="en-US" sz="2600" b="0" dirty="0" smtClean="0">
                <a:solidFill>
                  <a:schemeClr val="tx1"/>
                </a:solidFill>
                <a:ea typeface="굴림" charset="-127"/>
              </a:rPr>
              <a:t>whether to allow a GCO to use a channel within the region by checking the number of active GCOs.</a:t>
            </a:r>
            <a:endParaRPr lang="en-GB" sz="2600" b="0" dirty="0">
              <a:solidFill>
                <a:schemeClr val="tx1"/>
              </a:solidFill>
              <a:ea typeface="굴림" charset="-127"/>
            </a:endParaRPr>
          </a:p>
          <a:p>
            <a:pPr>
              <a:buNone/>
            </a:pPr>
            <a:endParaRPr lang="en-US" altLang="ko-KR" dirty="0">
              <a:solidFill>
                <a:schemeClr val="tx1"/>
              </a:solidFill>
              <a:ea typeface="굴림" charset="-127"/>
            </a:endParaRPr>
          </a:p>
        </p:txBody>
      </p:sp>
      <p:sp>
        <p:nvSpPr>
          <p:cNvPr id="7" name="Date Placeholder 3"/>
          <p:cNvSpPr>
            <a:spLocks noGrp="1"/>
          </p:cNvSpPr>
          <p:nvPr>
            <p:ph type="dt" idx="15"/>
          </p:nvPr>
        </p:nvSpPr>
        <p:spPr>
          <a:xfrm>
            <a:off x="696912" y="333377"/>
            <a:ext cx="2303452" cy="273051"/>
          </a:xfrm>
        </p:spPr>
        <p:txBody>
          <a:bodyPr/>
          <a:lstStyle/>
          <a:p>
            <a:r>
              <a:rPr lang="en-US" altLang="zh-CN" smtClean="0"/>
              <a:t>April 2016</a:t>
            </a:r>
            <a:endParaRPr lang="en-GB" altLang="ja-JP" dirty="0"/>
          </a:p>
        </p:txBody>
      </p:sp>
    </p:spTree>
    <p:extLst>
      <p:ext uri="{BB962C8B-B14F-4D97-AF65-F5344CB8AC3E}">
        <p14:creationId xmlns:p14="http://schemas.microsoft.com/office/powerpoint/2010/main" val="32060869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Example scenario</a:t>
            </a:r>
            <a:endParaRPr lang="zh-CN" altLang="en-US" dirty="0"/>
          </a:p>
        </p:txBody>
      </p:sp>
      <p:sp>
        <p:nvSpPr>
          <p:cNvPr id="3" name="内容占位符 2"/>
          <p:cNvSpPr>
            <a:spLocks noGrp="1"/>
          </p:cNvSpPr>
          <p:nvPr>
            <p:ph idx="1"/>
          </p:nvPr>
        </p:nvSpPr>
        <p:spPr>
          <a:xfrm>
            <a:off x="4644008" y="1836067"/>
            <a:ext cx="4499992" cy="4113213"/>
          </a:xfrm>
        </p:spPr>
        <p:txBody>
          <a:bodyPr/>
          <a:lstStyle/>
          <a:p>
            <a:r>
              <a:rPr lang="en-US" altLang="zh-CN" sz="1600" b="0" dirty="0" smtClean="0"/>
              <a:t>Each vehicle is assumed to have one TV band access point (AP) providing wireless network to its passengers. </a:t>
            </a:r>
          </a:p>
          <a:p>
            <a:r>
              <a:rPr lang="en-US" altLang="zh-CN" sz="1600" b="0" dirty="0" smtClean="0"/>
              <a:t>The wireless network at each vehicle is considered as one GCO.</a:t>
            </a:r>
            <a:endParaRPr lang="en-US" altLang="zh-CN" sz="1600" b="0" dirty="0"/>
          </a:p>
          <a:p>
            <a:r>
              <a:rPr lang="en-US" altLang="zh-CN" sz="1600" b="0" dirty="0" smtClean="0"/>
              <a:t>Even if there are multiple STAs transmission inside the vehicle, it is still considered as one GCO due to the contained space.</a:t>
            </a:r>
          </a:p>
          <a:p>
            <a:r>
              <a:rPr lang="en-US" altLang="zh-CN" sz="1600" b="0" dirty="0" smtClean="0"/>
              <a:t>A software server (RLSS in 11af deployment scenario) controls the spectrum usage of the vehicles</a:t>
            </a:r>
          </a:p>
          <a:p>
            <a:r>
              <a:rPr lang="en-US" altLang="zh-CN" sz="1600" b="0" dirty="0" smtClean="0"/>
              <a:t>For example one company managing its own vehicles.</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7" name="TextBox 6"/>
          <p:cNvSpPr txBox="1"/>
          <p:nvPr/>
        </p:nvSpPr>
        <p:spPr>
          <a:xfrm>
            <a:off x="811612" y="5733256"/>
            <a:ext cx="3420552" cy="369332"/>
          </a:xfrm>
          <a:prstGeom prst="rect">
            <a:avLst/>
          </a:prstGeom>
          <a:noFill/>
        </p:spPr>
        <p:txBody>
          <a:bodyPr wrap="none" rtlCol="0">
            <a:spAutoFit/>
          </a:bodyPr>
          <a:lstStyle/>
          <a:p>
            <a:r>
              <a:rPr lang="en-SG" dirty="0" smtClean="0"/>
              <a:t>Example of using 11af deployment</a:t>
            </a:r>
            <a:endParaRPr 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1261469413"/>
              </p:ext>
            </p:extLst>
          </p:nvPr>
        </p:nvGraphicFramePr>
        <p:xfrm>
          <a:off x="179512" y="1665843"/>
          <a:ext cx="4464496" cy="4067413"/>
        </p:xfrm>
        <a:graphic>
          <a:graphicData uri="http://schemas.openxmlformats.org/presentationml/2006/ole">
            <mc:AlternateContent xmlns:mc="http://schemas.openxmlformats.org/markup-compatibility/2006">
              <mc:Choice xmlns:v="urn:schemas-microsoft-com:vml" Requires="v">
                <p:oleObj spid="_x0000_s15387" name="Visio" r:id="rId3" imgW="3962040" imgH="3609900" progId="Visio.Drawing.11">
                  <p:embed/>
                </p:oleObj>
              </mc:Choice>
              <mc:Fallback>
                <p:oleObj name="Visio" r:id="rId3" imgW="3962040" imgH="3609900" progId="Visio.Drawing.11">
                  <p:embed/>
                  <p:pic>
                    <p:nvPicPr>
                      <p:cNvPr id="0" name=""/>
                      <p:cNvPicPr/>
                      <p:nvPr/>
                    </p:nvPicPr>
                    <p:blipFill>
                      <a:blip r:embed="rId4"/>
                      <a:stretch>
                        <a:fillRect/>
                      </a:stretch>
                    </p:blipFill>
                    <p:spPr>
                      <a:xfrm>
                        <a:off x="179512" y="1665843"/>
                        <a:ext cx="4464496" cy="4067413"/>
                      </a:xfrm>
                      <a:prstGeom prst="rect">
                        <a:avLst/>
                      </a:prstGeom>
                    </p:spPr>
                  </p:pic>
                </p:oleObj>
              </mc:Fallback>
            </mc:AlternateContent>
          </a:graphicData>
        </a:graphic>
      </p:graphicFrame>
    </p:spTree>
    <p:extLst>
      <p:ext uri="{BB962C8B-B14F-4D97-AF65-F5344CB8AC3E}">
        <p14:creationId xmlns:p14="http://schemas.microsoft.com/office/powerpoint/2010/main" val="160898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SG" altLang="zh-CN" dirty="0" smtClean="0"/>
              <a:t>Problem statement</a:t>
            </a:r>
            <a:endParaRPr lang="zh-CN" altLang="en-US" dirty="0"/>
          </a:p>
        </p:txBody>
      </p:sp>
      <p:sp>
        <p:nvSpPr>
          <p:cNvPr id="3" name="内容占位符 2"/>
          <p:cNvSpPr>
            <a:spLocks noGrp="1"/>
          </p:cNvSpPr>
          <p:nvPr>
            <p:ph idx="1"/>
          </p:nvPr>
        </p:nvSpPr>
        <p:spPr>
          <a:xfrm>
            <a:off x="685800" y="1700808"/>
            <a:ext cx="7770814" cy="4113213"/>
          </a:xfrm>
        </p:spPr>
        <p:txBody>
          <a:bodyPr/>
          <a:lstStyle/>
          <a:p>
            <a:r>
              <a:rPr lang="en-US" altLang="zh-CN" sz="2000" b="0" dirty="0" smtClean="0"/>
              <a:t>N is the number of available channel for dynamic channel selection in order to avoid using the same channel between neighboring GCOs.</a:t>
            </a:r>
          </a:p>
          <a:p>
            <a:r>
              <a:rPr lang="en-SG" altLang="zh-CN" sz="2000" b="0" dirty="0"/>
              <a:t>Excessive number of GCOs operating at the same frequency will make coexistence </a:t>
            </a:r>
            <a:r>
              <a:rPr lang="en-SG" altLang="zh-CN" sz="2000" b="0" dirty="0" smtClean="0"/>
              <a:t>issue (degradation on the network capacity).</a:t>
            </a:r>
            <a:endParaRPr lang="en-US" altLang="zh-CN" sz="2000" b="0" dirty="0"/>
          </a:p>
          <a:p>
            <a:endParaRPr lang="zh-CN" altLang="en-US" sz="2000" b="0"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pic>
        <p:nvPicPr>
          <p:cNvPr id="7" name="Picture 25"/>
          <p:cNvPicPr/>
          <p:nvPr/>
        </p:nvPicPr>
        <p:blipFill>
          <a:blip r:embed="rId2">
            <a:extLst>
              <a:ext uri="{28A0092B-C50C-407E-A947-70E740481C1C}">
                <a14:useLocalDpi xmlns:a14="http://schemas.microsoft.com/office/drawing/2010/main" val="0"/>
              </a:ext>
            </a:extLst>
          </a:blip>
          <a:srcRect l="2753" t="5063" r="6390" b="1472"/>
          <a:stretch>
            <a:fillRect/>
          </a:stretch>
        </p:blipFill>
        <p:spPr bwMode="auto">
          <a:xfrm>
            <a:off x="2267744" y="3024024"/>
            <a:ext cx="4680520" cy="3429312"/>
          </a:xfrm>
          <a:prstGeom prst="rect">
            <a:avLst/>
          </a:prstGeom>
          <a:noFill/>
          <a:ln>
            <a:noFill/>
          </a:ln>
        </p:spPr>
      </p:pic>
    </p:spTree>
    <p:extLst>
      <p:ext uri="{BB962C8B-B14F-4D97-AF65-F5344CB8AC3E}">
        <p14:creationId xmlns:p14="http://schemas.microsoft.com/office/powerpoint/2010/main" val="2537028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Solution</a:t>
            </a:r>
            <a:endParaRPr lang="en-US" dirty="0"/>
          </a:p>
        </p:txBody>
      </p:sp>
      <p:sp>
        <p:nvSpPr>
          <p:cNvPr id="3" name="Content Placeholder 2"/>
          <p:cNvSpPr>
            <a:spLocks noGrp="1"/>
          </p:cNvSpPr>
          <p:nvPr>
            <p:ph idx="1"/>
          </p:nvPr>
        </p:nvSpPr>
        <p:spPr>
          <a:xfrm>
            <a:off x="685800" y="1908075"/>
            <a:ext cx="7770814" cy="4113213"/>
          </a:xfrm>
        </p:spPr>
        <p:txBody>
          <a:bodyPr/>
          <a:lstStyle/>
          <a:p>
            <a:r>
              <a:rPr lang="en-US" altLang="zh-CN" sz="2000" b="0" dirty="0" smtClean="0"/>
              <a:t>By limiting the number of GCOs we can optimize the network capacity</a:t>
            </a:r>
          </a:p>
          <a:p>
            <a:r>
              <a:rPr lang="en-SG" altLang="zh-CN" sz="2000" b="0" dirty="0" smtClean="0"/>
              <a:t>The optimal number of GCOs are the values of the proposed parameter</a:t>
            </a:r>
            <a:endParaRPr lang="en-US" altLang="zh-CN" sz="2000" b="0" dirty="0"/>
          </a:p>
          <a:p>
            <a:endParaRPr lang="en-US" sz="20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Chen SUN, Sony</a:t>
            </a:r>
            <a:endParaRPr lang="en-GB" dirty="0"/>
          </a:p>
        </p:txBody>
      </p:sp>
      <p:sp>
        <p:nvSpPr>
          <p:cNvPr id="6" name="Date Placeholder 5"/>
          <p:cNvSpPr>
            <a:spLocks noGrp="1"/>
          </p:cNvSpPr>
          <p:nvPr>
            <p:ph type="dt" idx="15"/>
          </p:nvPr>
        </p:nvSpPr>
        <p:spPr/>
        <p:txBody>
          <a:bodyPr/>
          <a:lstStyle/>
          <a:p>
            <a:r>
              <a:rPr lang="en-US" altLang="zh-CN" smtClean="0"/>
              <a:t>April 2016</a:t>
            </a:r>
            <a:endParaRPr lang="en-GB" dirty="0"/>
          </a:p>
        </p:txBody>
      </p:sp>
      <p:pic>
        <p:nvPicPr>
          <p:cNvPr id="7" name="Picture 25"/>
          <p:cNvPicPr/>
          <p:nvPr/>
        </p:nvPicPr>
        <p:blipFill>
          <a:blip r:embed="rId2">
            <a:extLst>
              <a:ext uri="{28A0092B-C50C-407E-A947-70E740481C1C}">
                <a14:useLocalDpi xmlns:a14="http://schemas.microsoft.com/office/drawing/2010/main" val="0"/>
              </a:ext>
            </a:extLst>
          </a:blip>
          <a:srcRect l="2753" t="5063" r="6390" b="1472"/>
          <a:stretch>
            <a:fillRect/>
          </a:stretch>
        </p:blipFill>
        <p:spPr bwMode="auto">
          <a:xfrm>
            <a:off x="2267744" y="2996952"/>
            <a:ext cx="4680520" cy="3429312"/>
          </a:xfrm>
          <a:prstGeom prst="rect">
            <a:avLst/>
          </a:prstGeom>
          <a:noFill/>
          <a:ln>
            <a:noFill/>
          </a:ln>
        </p:spPr>
      </p:pic>
      <p:cxnSp>
        <p:nvCxnSpPr>
          <p:cNvPr id="12" name="Straight Arrow Connector 11"/>
          <p:cNvCxnSpPr/>
          <p:nvPr/>
        </p:nvCxnSpPr>
        <p:spPr bwMode="auto">
          <a:xfrm flipV="1">
            <a:off x="3563888" y="5157192"/>
            <a:ext cx="0" cy="1008112"/>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bwMode="auto">
          <a:xfrm flipV="1">
            <a:off x="4067944" y="4221088"/>
            <a:ext cx="0" cy="1959566"/>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bwMode="auto">
          <a:xfrm flipV="1">
            <a:off x="4716016" y="3212976"/>
            <a:ext cx="0" cy="2967678"/>
          </a:xfrm>
          <a:prstGeom prst="straightConnector1">
            <a:avLst/>
          </a:prstGeom>
          <a:ln>
            <a:headEnd type="none" w="med" len="med"/>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2894507" y="5476582"/>
            <a:ext cx="3001078" cy="307777"/>
          </a:xfrm>
          <a:prstGeom prst="rect">
            <a:avLst/>
          </a:prstGeom>
          <a:noFill/>
        </p:spPr>
        <p:txBody>
          <a:bodyPr wrap="none" rtlCol="0">
            <a:spAutoFit/>
          </a:bodyPr>
          <a:lstStyle/>
          <a:p>
            <a:r>
              <a:rPr lang="en-US" altLang="zh-CN" sz="1400" b="1" dirty="0" smtClean="0">
                <a:solidFill>
                  <a:schemeClr val="accent2"/>
                </a:solidFill>
              </a:rPr>
              <a:t>Optimal number of </a:t>
            </a:r>
            <a:r>
              <a:rPr lang="en-US" altLang="zh-CN" sz="1400" b="1" dirty="0" err="1" smtClean="0">
                <a:solidFill>
                  <a:schemeClr val="accent2"/>
                </a:solidFill>
              </a:rPr>
              <a:t>cochannel</a:t>
            </a:r>
            <a:r>
              <a:rPr lang="en-US" altLang="zh-CN" sz="1400" b="1" dirty="0" smtClean="0">
                <a:solidFill>
                  <a:schemeClr val="accent2"/>
                </a:solidFill>
              </a:rPr>
              <a:t> GCOs</a:t>
            </a:r>
            <a:endParaRPr lang="zh-CN" altLang="en-US" sz="1400" b="1" dirty="0">
              <a:solidFill>
                <a:schemeClr val="accent2"/>
              </a:solidFill>
            </a:endParaRPr>
          </a:p>
        </p:txBody>
      </p:sp>
    </p:spTree>
    <p:extLst>
      <p:ext uri="{BB962C8B-B14F-4D97-AF65-F5344CB8AC3E}">
        <p14:creationId xmlns:p14="http://schemas.microsoft.com/office/powerpoint/2010/main" val="1966765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Procedures utilized (1/4)</a:t>
            </a:r>
            <a:endParaRPr lang="en-US" i="1" dirty="0"/>
          </a:p>
        </p:txBody>
      </p:sp>
      <p:sp>
        <p:nvSpPr>
          <p:cNvPr id="3" name="Content Placeholder 2"/>
          <p:cNvSpPr>
            <a:spLocks noGrp="1"/>
          </p:cNvSpPr>
          <p:nvPr>
            <p:ph idx="1"/>
          </p:nvPr>
        </p:nvSpPr>
        <p:spPr/>
        <p:txBody>
          <a:bodyPr/>
          <a:lstStyle/>
          <a:p>
            <a:r>
              <a:rPr lang="en-US" altLang="zh-CN" dirty="0"/>
              <a:t>5.2.2.1 WSO registration procedure </a:t>
            </a:r>
            <a:endParaRPr lang="en-US" altLang="zh-CN" dirty="0" smtClean="0"/>
          </a:p>
          <a:p>
            <a:pPr lvl="1"/>
            <a:r>
              <a:rPr lang="en-US" dirty="0" smtClean="0"/>
              <a:t>Through this procedure, the information on the available channels over an region</a:t>
            </a:r>
            <a:r>
              <a:rPr lang="en-US" dirty="0"/>
              <a:t> </a:t>
            </a:r>
            <a:r>
              <a:rPr lang="en-US" dirty="0" smtClean="0"/>
              <a:t>is sent to the CM/CDIS</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Chen Sun, Sony China</a:t>
            </a:r>
            <a:endParaRPr lang="en-GB" dirty="0"/>
          </a:p>
        </p:txBody>
      </p:sp>
      <p:sp>
        <p:nvSpPr>
          <p:cNvPr id="6" name="Date Placeholder 5"/>
          <p:cNvSpPr>
            <a:spLocks noGrp="1"/>
          </p:cNvSpPr>
          <p:nvPr>
            <p:ph type="dt" idx="15"/>
          </p:nvPr>
        </p:nvSpPr>
        <p:spPr/>
        <p:txBody>
          <a:bodyPr/>
          <a:lstStyle/>
          <a:p>
            <a:r>
              <a:rPr lang="en-US" altLang="zh-CN" dirty="0"/>
              <a:t>January 2016</a:t>
            </a:r>
            <a:endParaRPr lang="en-GB" altLang="ja-JP"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12264"/>
            <a:ext cx="7091189" cy="319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916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Modified primitive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8" name="矩形 7"/>
          <p:cNvSpPr/>
          <p:nvPr/>
        </p:nvSpPr>
        <p:spPr>
          <a:xfrm>
            <a:off x="899592" y="1484784"/>
            <a:ext cx="7992888" cy="4862870"/>
          </a:xfrm>
          <a:prstGeom prst="rect">
            <a:avLst/>
          </a:prstGeom>
        </p:spPr>
        <p:txBody>
          <a:bodyPr wrap="square">
            <a:spAutoFit/>
          </a:bodyPr>
          <a:lstStyle/>
          <a:p>
            <a:r>
              <a:rPr lang="en-US" altLang="zh-CN" sz="1000" dirty="0" err="1">
                <a:latin typeface="Courier New" pitchFamily="49" charset="0"/>
                <a:cs typeface="Courier New" pitchFamily="49" charset="0"/>
              </a:rPr>
              <a:t>ListOfWSORegistrations</a:t>
            </a:r>
            <a:r>
              <a:rPr lang="en-US" altLang="zh-CN" sz="1000" dirty="0">
                <a:latin typeface="Courier New" pitchFamily="49" charset="0"/>
                <a:cs typeface="Courier New" pitchFamily="49" charset="0"/>
              </a:rPr>
              <a:t> ::= SEQUENCE OF SEQUENCE {</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--New registration, registration update or deregistration</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operationCode</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OperationCode</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--WSO ID</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wsoID</a:t>
            </a:r>
            <a:r>
              <a:rPr lang="en-US" altLang="zh-CN" sz="1000" dirty="0">
                <a:latin typeface="Courier New" pitchFamily="49" charset="0"/>
                <a:cs typeface="Courier New" pitchFamily="49" charset="0"/>
              </a:rPr>
              <a:t>    OCTET STRING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--Network technology</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networkTechnology</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NetworkTechnology</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--Location</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geolocation</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Geolocation</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--Coverage area</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coverageArea</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CoverageArea</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fr-FR" altLang="zh-CN" sz="1000" dirty="0">
                <a:latin typeface="Courier New" pitchFamily="49" charset="0"/>
                <a:cs typeface="Courier New" pitchFamily="49" charset="0"/>
              </a:rPr>
              <a:t>    -- Mobility information </a:t>
            </a:r>
            <a:endParaRPr lang="zh-CN" altLang="zh-CN" sz="1000" dirty="0">
              <a:latin typeface="Courier New" pitchFamily="49" charset="0"/>
              <a:cs typeface="Courier New" pitchFamily="49" charset="0"/>
            </a:endParaRPr>
          </a:p>
          <a:p>
            <a:r>
              <a:rPr lang="fr-FR" altLang="zh-CN" sz="1000" dirty="0">
                <a:latin typeface="Courier New" pitchFamily="49" charset="0"/>
                <a:cs typeface="Courier New" pitchFamily="49" charset="0"/>
              </a:rPr>
              <a:t>    mobilityInformation MobilityInformation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--Installation parameters</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installationParameters</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InstallationParameters</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--List of available frequencies</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listOfAvailableFrequencies</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ListOfAvailableFrequencies</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 Operating frequency if available</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operatingFrequency</a:t>
            </a:r>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FrequencyRange</a:t>
            </a:r>
            <a:r>
              <a:rPr lang="en-US" altLang="zh-CN" sz="1000" dirty="0">
                <a:latin typeface="Courier New" pitchFamily="49" charset="0"/>
                <a:cs typeface="Courier New" pitchFamily="49" charset="0"/>
              </a:rPr>
              <a:t>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 Upper limit of transmission power level of its operating frequency [</a:t>
            </a:r>
            <a:r>
              <a:rPr lang="en-US" altLang="zh-CN" sz="1000" dirty="0" err="1">
                <a:latin typeface="Courier New" pitchFamily="49" charset="0"/>
                <a:cs typeface="Courier New" pitchFamily="49" charset="0"/>
              </a:rPr>
              <a:t>dBm</a:t>
            </a:r>
            <a:r>
              <a:rPr lang="en-US" altLang="zh-CN" sz="1000" dirty="0">
                <a:latin typeface="Courier New" pitchFamily="49" charset="0"/>
                <a:cs typeface="Courier New" pitchFamily="49" charset="0"/>
              </a:rPr>
              <a:t>]</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txPowerLimit</a:t>
            </a:r>
            <a:r>
              <a:rPr lang="en-US" altLang="zh-CN" sz="1000" dirty="0">
                <a:latin typeface="Courier New" pitchFamily="49" charset="0"/>
                <a:cs typeface="Courier New" pitchFamily="49" charset="0"/>
              </a:rPr>
              <a:t>    REAL    OPTIONAL,</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--Maximum number of controllable WSO</a:t>
            </a:r>
            <a:endParaRPr lang="zh-CN" altLang="zh-CN" sz="1000" dirty="0">
              <a:latin typeface="Courier New" pitchFamily="49" charset="0"/>
              <a:cs typeface="Courier New" pitchFamily="49" charset="0"/>
            </a:endParaRPr>
          </a:p>
          <a:p>
            <a:r>
              <a:rPr lang="en-US" altLang="zh-CN" sz="1000" dirty="0">
                <a:latin typeface="Courier New" pitchFamily="49" charset="0"/>
                <a:cs typeface="Courier New" pitchFamily="49" charset="0"/>
              </a:rPr>
              <a:t>    </a:t>
            </a:r>
            <a:r>
              <a:rPr lang="en-US" altLang="zh-CN" sz="1000" dirty="0" err="1">
                <a:latin typeface="Courier New" pitchFamily="49" charset="0"/>
                <a:cs typeface="Courier New" pitchFamily="49" charset="0"/>
              </a:rPr>
              <a:t>maximumNumberOfControllableWSO</a:t>
            </a:r>
            <a:r>
              <a:rPr lang="en-US" altLang="zh-CN" sz="1000" dirty="0">
                <a:latin typeface="Courier New" pitchFamily="49" charset="0"/>
                <a:cs typeface="Courier New" pitchFamily="49" charset="0"/>
              </a:rPr>
              <a:t>    INTEGER    </a:t>
            </a:r>
            <a:r>
              <a:rPr lang="en-US" altLang="zh-CN" sz="1000" dirty="0" smtClean="0">
                <a:latin typeface="Courier New" pitchFamily="49" charset="0"/>
                <a:cs typeface="Courier New" pitchFamily="49" charset="0"/>
              </a:rPr>
              <a:t>OPTIONAL</a:t>
            </a:r>
            <a:r>
              <a:rPr lang="en-US" altLang="zh-CN" sz="1000" u="sng" dirty="0" smtClean="0">
                <a:latin typeface="Courier New" pitchFamily="49" charset="0"/>
                <a:cs typeface="Courier New" pitchFamily="49" charset="0"/>
              </a:rPr>
              <a:t>,</a:t>
            </a:r>
          </a:p>
          <a:p>
            <a:r>
              <a:rPr lang="en-US" altLang="zh-CN" sz="1000" dirty="0" smtClean="0">
                <a:latin typeface="Courier New" pitchFamily="49" charset="0"/>
                <a:cs typeface="Courier New" pitchFamily="49" charset="0"/>
              </a:rPr>
              <a:t>    </a:t>
            </a:r>
            <a:r>
              <a:rPr lang="en-US" altLang="zh-CN" sz="1000" u="sng" dirty="0" smtClean="0">
                <a:latin typeface="Courier New" pitchFamily="49" charset="0"/>
                <a:cs typeface="Courier New" pitchFamily="49" charset="0"/>
              </a:rPr>
              <a:t>--Range of activity in which the available frequencies are valid for</a:t>
            </a:r>
          </a:p>
          <a:p>
            <a:r>
              <a:rPr lang="en-US" altLang="zh-CN" sz="1000" dirty="0" smtClean="0">
                <a:latin typeface="Courier New" pitchFamily="49" charset="0"/>
                <a:cs typeface="Courier New" pitchFamily="49" charset="0"/>
              </a:rPr>
              <a:t>    </a:t>
            </a:r>
            <a:r>
              <a:rPr lang="en-US" altLang="zh-CN" sz="1000" u="sng" dirty="0" err="1" smtClean="0">
                <a:latin typeface="Courier New" pitchFamily="49" charset="0"/>
                <a:cs typeface="Courier New" pitchFamily="49" charset="0"/>
              </a:rPr>
              <a:t>operationRange</a:t>
            </a:r>
            <a:r>
              <a:rPr lang="en-US" altLang="zh-CN" sz="1000" dirty="0" smtClean="0">
                <a:latin typeface="Courier New" pitchFamily="49" charset="0"/>
                <a:cs typeface="Courier New" pitchFamily="49" charset="0"/>
              </a:rPr>
              <a:t>           </a:t>
            </a:r>
            <a:r>
              <a:rPr lang="fr-FR" altLang="zh-CN" sz="1000" u="sng" dirty="0" smtClean="0">
                <a:latin typeface="Courier New" pitchFamily="49" charset="0"/>
                <a:cs typeface="Courier New" pitchFamily="49" charset="0"/>
              </a:rPr>
              <a:t>CHOICE </a:t>
            </a:r>
            <a:r>
              <a:rPr lang="fr-FR" altLang="zh-CN" sz="1000" u="sng" dirty="0">
                <a:latin typeface="Courier New" pitchFamily="49" charset="0"/>
                <a:cs typeface="Courier New" pitchFamily="49" charset="0"/>
              </a:rPr>
              <a:t>{</a:t>
            </a:r>
            <a:endParaRPr lang="zh-CN" altLang="zh-CN" sz="1000" dirty="0">
              <a:latin typeface="Courier New" pitchFamily="49" charset="0"/>
              <a:cs typeface="Courier New" pitchFamily="49" charset="0"/>
            </a:endParaRPr>
          </a:p>
          <a:p>
            <a:r>
              <a:rPr lang="fr-FR" altLang="zh-CN" sz="1000" dirty="0" smtClean="0">
                <a:latin typeface="Courier New" pitchFamily="49" charset="0"/>
                <a:cs typeface="Courier New" pitchFamily="49" charset="0"/>
              </a:rPr>
              <a:t>                    </a:t>
            </a:r>
            <a:r>
              <a:rPr lang="fr-FR" altLang="zh-CN" sz="1000" u="sng" dirty="0" smtClean="0">
                <a:latin typeface="Courier New" pitchFamily="49" charset="0"/>
                <a:cs typeface="Courier New" pitchFamily="49" charset="0"/>
              </a:rPr>
              <a:t>--</a:t>
            </a:r>
            <a:r>
              <a:rPr lang="fr-FR" altLang="zh-CN" sz="1000" u="sng" dirty="0">
                <a:latin typeface="Courier New" pitchFamily="49" charset="0"/>
                <a:cs typeface="Courier New" pitchFamily="49" charset="0"/>
              </a:rPr>
              <a:t>Information of the bounded area defined by the multiple geolocations</a:t>
            </a:r>
            <a:endParaRPr lang="zh-CN" altLang="zh-CN" sz="1000" dirty="0">
              <a:latin typeface="Courier New" pitchFamily="49" charset="0"/>
              <a:cs typeface="Courier New" pitchFamily="49" charset="0"/>
            </a:endParaRPr>
          </a:p>
          <a:p>
            <a:r>
              <a:rPr lang="fr-FR" altLang="zh-CN" sz="1000" dirty="0" smtClean="0">
                <a:latin typeface="Courier New" pitchFamily="49" charset="0"/>
                <a:cs typeface="Courier New" pitchFamily="49" charset="0"/>
              </a:rPr>
              <a:t>                    </a:t>
            </a:r>
            <a:r>
              <a:rPr lang="fr-FR" altLang="zh-CN" sz="1000" u="sng" dirty="0" smtClean="0">
                <a:latin typeface="Courier New" pitchFamily="49" charset="0"/>
                <a:cs typeface="Courier New" pitchFamily="49" charset="0"/>
              </a:rPr>
              <a:t>   multipointRegion </a:t>
            </a:r>
            <a:r>
              <a:rPr lang="fr-FR" altLang="zh-CN" sz="1000" u="sng" dirty="0">
                <a:latin typeface="Courier New" pitchFamily="49" charset="0"/>
                <a:cs typeface="Courier New" pitchFamily="49" charset="0"/>
              </a:rPr>
              <a:t>Region,</a:t>
            </a:r>
            <a:endParaRPr lang="zh-CN" altLang="zh-CN" sz="1000" dirty="0">
              <a:latin typeface="Courier New" pitchFamily="49" charset="0"/>
              <a:cs typeface="Courier New" pitchFamily="49" charset="0"/>
            </a:endParaRPr>
          </a:p>
          <a:p>
            <a:r>
              <a:rPr lang="fr-FR" altLang="zh-CN" sz="1000" dirty="0" smtClean="0">
                <a:latin typeface="Courier New" pitchFamily="49" charset="0"/>
                <a:cs typeface="Courier New" pitchFamily="49" charset="0"/>
              </a:rPr>
              <a:t>                    </a:t>
            </a:r>
            <a:r>
              <a:rPr lang="fr-FR" altLang="zh-CN" sz="1000" u="sng" dirty="0" smtClean="0">
                <a:latin typeface="Courier New" pitchFamily="49" charset="0"/>
                <a:cs typeface="Courier New" pitchFamily="49" charset="0"/>
              </a:rPr>
              <a:t>--</a:t>
            </a:r>
            <a:r>
              <a:rPr lang="fr-FR" altLang="zh-CN" sz="1000" u="sng" dirty="0">
                <a:latin typeface="Courier New" pitchFamily="49" charset="0"/>
                <a:cs typeface="Courier New" pitchFamily="49" charset="0"/>
              </a:rPr>
              <a:t>Rectangular area defined by the upper-left and lower right points of the </a:t>
            </a:r>
            <a:r>
              <a:rPr lang="fr-FR" altLang="zh-CN" sz="1000" u="sng" dirty="0" smtClean="0">
                <a:latin typeface="Courier New" pitchFamily="49" charset="0"/>
                <a:cs typeface="Courier New" pitchFamily="49" charset="0"/>
              </a:rPr>
              <a:t>	</a:t>
            </a:r>
            <a:r>
              <a:rPr lang="fr-FR" altLang="zh-CN" sz="1000" dirty="0" smtClean="0">
                <a:latin typeface="Courier New" pitchFamily="49" charset="0"/>
                <a:cs typeface="Courier New" pitchFamily="49" charset="0"/>
              </a:rPr>
              <a:t>	        </a:t>
            </a:r>
            <a:r>
              <a:rPr lang="fr-FR" altLang="zh-CN" sz="1000" u="sng" dirty="0" smtClean="0">
                <a:latin typeface="Courier New" pitchFamily="49" charset="0"/>
                <a:cs typeface="Courier New" pitchFamily="49" charset="0"/>
              </a:rPr>
              <a:t>  rectangular</a:t>
            </a:r>
            <a:endParaRPr lang="zh-CN" altLang="zh-CN" sz="1000" dirty="0">
              <a:latin typeface="Courier New" pitchFamily="49" charset="0"/>
              <a:cs typeface="Courier New" pitchFamily="49" charset="0"/>
            </a:endParaRPr>
          </a:p>
          <a:p>
            <a:r>
              <a:rPr lang="en-US" altLang="zh-CN" sz="1000" dirty="0" smtClean="0">
                <a:latin typeface="Courier New" pitchFamily="49" charset="0"/>
                <a:cs typeface="Courier New" pitchFamily="49" charset="0"/>
              </a:rPr>
              <a:t>	        </a:t>
            </a:r>
            <a:r>
              <a:rPr lang="en-US" altLang="zh-CN" sz="1000" u="sng" dirty="0" err="1" smtClean="0">
                <a:latin typeface="Courier New" pitchFamily="49" charset="0"/>
                <a:cs typeface="Courier New" pitchFamily="49" charset="0"/>
              </a:rPr>
              <a:t>rectangularRegion</a:t>
            </a:r>
            <a:r>
              <a:rPr lang="en-US" altLang="zh-CN" sz="1000" u="sng" dirty="0" smtClean="0">
                <a:latin typeface="Courier New" pitchFamily="49" charset="0"/>
                <a:cs typeface="Courier New" pitchFamily="49" charset="0"/>
              </a:rPr>
              <a:t> </a:t>
            </a:r>
            <a:r>
              <a:rPr lang="en-US" altLang="zh-CN" sz="1000" u="sng" dirty="0" err="1">
                <a:latin typeface="Courier New" pitchFamily="49" charset="0"/>
                <a:cs typeface="Courier New" pitchFamily="49" charset="0"/>
              </a:rPr>
              <a:t>RectangularRegion</a:t>
            </a:r>
            <a:r>
              <a:rPr lang="en-US" altLang="zh-CN" sz="1000" u="sng" dirty="0" smtClean="0">
                <a:latin typeface="Courier New" pitchFamily="49" charset="0"/>
                <a:cs typeface="Courier New" pitchFamily="49" charset="0"/>
              </a:rPr>
              <a:t>}</a:t>
            </a:r>
          </a:p>
          <a:p>
            <a:r>
              <a:rPr lang="en-US" altLang="zh-CN" sz="1000" dirty="0">
                <a:latin typeface="Courier New" pitchFamily="49" charset="0"/>
                <a:cs typeface="Courier New" pitchFamily="49" charset="0"/>
              </a:rPr>
              <a:t> </a:t>
            </a:r>
            <a:r>
              <a:rPr lang="en-US" altLang="zh-CN" sz="1000" dirty="0" smtClean="0">
                <a:latin typeface="Courier New" pitchFamily="49" charset="0"/>
                <a:cs typeface="Courier New" pitchFamily="49" charset="0"/>
              </a:rPr>
              <a:t>   }</a:t>
            </a:r>
            <a:endParaRPr lang="zh-CN" altLang="zh-CN" sz="1000" dirty="0">
              <a:latin typeface="Courier New" pitchFamily="49" charset="0"/>
              <a:cs typeface="Courier New" pitchFamily="49" charset="0"/>
            </a:endParaRPr>
          </a:p>
        </p:txBody>
      </p:sp>
    </p:spTree>
    <p:extLst>
      <p:ext uri="{BB962C8B-B14F-4D97-AF65-F5344CB8AC3E}">
        <p14:creationId xmlns:p14="http://schemas.microsoft.com/office/powerpoint/2010/main" val="3489688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Procedures utilized (2/4)</a:t>
            </a:r>
            <a:endParaRPr lang="en-US" dirty="0"/>
          </a:p>
        </p:txBody>
      </p:sp>
      <p:sp>
        <p:nvSpPr>
          <p:cNvPr id="3" name="Content Placeholder 2"/>
          <p:cNvSpPr>
            <a:spLocks noGrp="1"/>
          </p:cNvSpPr>
          <p:nvPr>
            <p:ph idx="1"/>
          </p:nvPr>
        </p:nvSpPr>
        <p:spPr/>
        <p:txBody>
          <a:bodyPr/>
          <a:lstStyle/>
          <a:p>
            <a:r>
              <a:rPr lang="en-US" dirty="0"/>
              <a:t>5.2.10.1 WSO reconfiguration </a:t>
            </a:r>
            <a:r>
              <a:rPr lang="en-US" dirty="0" smtClean="0"/>
              <a:t>procedure</a:t>
            </a:r>
          </a:p>
          <a:p>
            <a:pPr lvl="1"/>
            <a:r>
              <a:rPr lang="en-US" dirty="0" smtClean="0"/>
              <a:t>This procedure is utilized to instruct the channel utilization of an GCO within an given region.</a:t>
            </a:r>
          </a:p>
          <a:p>
            <a:pPr lvl="1"/>
            <a:r>
              <a:rPr lang="en-US" dirty="0" smtClean="0"/>
              <a:t>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Chen Sun, Sony China</a:t>
            </a:r>
            <a:endParaRPr lang="en-GB" dirty="0"/>
          </a:p>
        </p:txBody>
      </p:sp>
      <p:sp>
        <p:nvSpPr>
          <p:cNvPr id="6" name="Date Placeholder 5"/>
          <p:cNvSpPr>
            <a:spLocks noGrp="1"/>
          </p:cNvSpPr>
          <p:nvPr>
            <p:ph type="dt" idx="15"/>
          </p:nvPr>
        </p:nvSpPr>
        <p:spPr/>
        <p:txBody>
          <a:bodyPr/>
          <a:lstStyle/>
          <a:p>
            <a:r>
              <a:rPr lang="en-US" altLang="zh-CN" dirty="0"/>
              <a:t>January 2016</a:t>
            </a:r>
            <a:endParaRPr lang="en-GB" altLang="ja-JP"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727" y="3417912"/>
            <a:ext cx="7474689"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25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Updated message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页脚占位符 4"/>
          <p:cNvSpPr>
            <a:spLocks noGrp="1"/>
          </p:cNvSpPr>
          <p:nvPr>
            <p:ph type="ftr" idx="14"/>
          </p:nvPr>
        </p:nvSpPr>
        <p:spPr/>
        <p:txBody>
          <a:bodyPr/>
          <a:lstStyle/>
          <a:p>
            <a:r>
              <a:rPr lang="en-GB" smtClean="0"/>
              <a:t>Chen SUN, Sony</a:t>
            </a:r>
            <a:endParaRPr lang="en-GB" dirty="0"/>
          </a:p>
        </p:txBody>
      </p:sp>
      <p:sp>
        <p:nvSpPr>
          <p:cNvPr id="6" name="日期占位符 5"/>
          <p:cNvSpPr>
            <a:spLocks noGrp="1"/>
          </p:cNvSpPr>
          <p:nvPr>
            <p:ph type="dt" idx="15"/>
          </p:nvPr>
        </p:nvSpPr>
        <p:spPr/>
        <p:txBody>
          <a:bodyPr/>
          <a:lstStyle/>
          <a:p>
            <a:r>
              <a:rPr lang="en-US" altLang="zh-CN" smtClean="0"/>
              <a:t>April 2016</a:t>
            </a:r>
            <a:endParaRPr lang="en-GB" dirty="0"/>
          </a:p>
        </p:txBody>
      </p:sp>
      <p:sp>
        <p:nvSpPr>
          <p:cNvPr id="7" name="矩形 6"/>
          <p:cNvSpPr/>
          <p:nvPr/>
        </p:nvSpPr>
        <p:spPr>
          <a:xfrm>
            <a:off x="539552" y="1628800"/>
            <a:ext cx="8424936" cy="4939814"/>
          </a:xfrm>
          <a:prstGeom prst="rect">
            <a:avLst/>
          </a:prstGeom>
        </p:spPr>
        <p:txBody>
          <a:bodyPr wrap="square">
            <a:spAutoFit/>
          </a:bodyPr>
          <a:lstStyle/>
          <a:p>
            <a:r>
              <a:rPr lang="en-US" altLang="zh-CN" sz="900" dirty="0">
                <a:latin typeface="Courier New" pitchFamily="49" charset="0"/>
                <a:cs typeface="Courier New" pitchFamily="49" charset="0"/>
              </a:rPr>
              <a:t>--Reconfiguration request</a:t>
            </a:r>
            <a:endParaRPr lang="zh-CN" altLang="zh-CN" sz="900" dirty="0">
              <a:latin typeface="Courier New" pitchFamily="49" charset="0"/>
              <a:cs typeface="Courier New" pitchFamily="49" charset="0"/>
            </a:endParaRPr>
          </a:p>
          <a:p>
            <a:r>
              <a:rPr lang="en-US" altLang="zh-CN" sz="900" dirty="0" err="1">
                <a:latin typeface="Courier New" pitchFamily="49" charset="0"/>
                <a:cs typeface="Courier New" pitchFamily="49" charset="0"/>
              </a:rPr>
              <a:t>ReconfigurationRequest</a:t>
            </a:r>
            <a:r>
              <a:rPr lang="en-US" altLang="zh-CN" sz="900" dirty="0">
                <a:latin typeface="Courier New" pitchFamily="49" charset="0"/>
                <a:cs typeface="Courier New" pitchFamily="49" charset="0"/>
              </a:rPr>
              <a:t> ::= SEQUENCE OF SEQUENCE {</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--WSO ID</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wsoID</a:t>
            </a:r>
            <a:r>
              <a:rPr lang="en-US" altLang="zh-CN" sz="900" dirty="0">
                <a:latin typeface="Courier New" pitchFamily="49" charset="0"/>
                <a:cs typeface="Courier New" pitchFamily="49" charset="0"/>
              </a:rPr>
              <a:t>    OCTET STRING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--Operating frequency</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operatingFrequency</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FrequencyRange</a:t>
            </a:r>
            <a:r>
              <a:rPr lang="en-US" altLang="zh-CN" sz="900" dirty="0">
                <a:latin typeface="Courier New" pitchFamily="49" charset="0"/>
                <a:cs typeface="Courier New" pitchFamily="49" charset="0"/>
              </a:rPr>
              <a:t>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--List of operating channel number</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listOfOperatingChNumber</a:t>
            </a:r>
            <a:r>
              <a:rPr lang="en-US" altLang="zh-CN" sz="900" dirty="0">
                <a:latin typeface="Courier New" pitchFamily="49" charset="0"/>
                <a:cs typeface="Courier New" pitchFamily="49" charset="0"/>
              </a:rPr>
              <a:t>    SEQUENCE OF INTEGER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--Transmission power limit [</a:t>
            </a:r>
            <a:r>
              <a:rPr lang="en-US" altLang="zh-CN" sz="900" dirty="0" err="1">
                <a:latin typeface="Courier New" pitchFamily="49" charset="0"/>
                <a:cs typeface="Courier New" pitchFamily="49" charset="0"/>
              </a:rPr>
              <a:t>dBm</a:t>
            </a:r>
            <a:r>
              <a:rPr lang="en-US" altLang="zh-CN" sz="900" dirty="0">
                <a:latin typeface="Courier New" pitchFamily="49" charset="0"/>
                <a:cs typeface="Courier New" pitchFamily="49" charset="0"/>
              </a:rPr>
              <a:t>]</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txPowerLimit</a:t>
            </a:r>
            <a:r>
              <a:rPr lang="en-US" altLang="zh-CN" sz="900" dirty="0">
                <a:latin typeface="Courier New" pitchFamily="49" charset="0"/>
                <a:cs typeface="Courier New" pitchFamily="49" charset="0"/>
              </a:rPr>
              <a:t>    REAL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--Indication whether the channel is shared</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channelIsShared</a:t>
            </a:r>
            <a:r>
              <a:rPr lang="en-US" altLang="zh-CN" sz="900" dirty="0">
                <a:latin typeface="Courier New" pitchFamily="49" charset="0"/>
                <a:cs typeface="Courier New" pitchFamily="49" charset="0"/>
              </a:rPr>
              <a:t>    BOOLEAN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--Transmission schedule</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txSchedule</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TxSchedule</a:t>
            </a:r>
            <a:r>
              <a:rPr lang="en-US" altLang="zh-CN" sz="900" dirty="0">
                <a:latin typeface="Courier New" pitchFamily="49" charset="0"/>
                <a:cs typeface="Courier New" pitchFamily="49" charset="0"/>
              </a:rPr>
              <a:t>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 Channel classification information</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chClassInfo</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ChClassInfo</a:t>
            </a:r>
            <a:r>
              <a:rPr lang="en-US" altLang="zh-CN" sz="900" dirty="0">
                <a:latin typeface="Courier New" pitchFamily="49" charset="0"/>
                <a:cs typeface="Courier New" pitchFamily="49" charset="0"/>
              </a:rPr>
              <a:t>    OPTIONAL,</a:t>
            </a:r>
            <a:endParaRPr lang="zh-CN" altLang="zh-CN" sz="900" dirty="0">
              <a:latin typeface="Courier New" pitchFamily="49" charset="0"/>
              <a:cs typeface="Courier New" pitchFamily="49" charset="0"/>
            </a:endParaRPr>
          </a:p>
          <a:p>
            <a:r>
              <a:rPr lang="fr-FR" altLang="zh-CN" sz="900" dirty="0">
                <a:latin typeface="Courier New" pitchFamily="49" charset="0"/>
                <a:cs typeface="Courier New" pitchFamily="49" charset="0"/>
              </a:rPr>
              <a:t>    -- Mobility information </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mobilityInformation</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MobilityInformation</a:t>
            </a:r>
            <a:r>
              <a:rPr lang="en-US" altLang="zh-CN" sz="900" dirty="0">
                <a:latin typeface="Courier New" pitchFamily="49" charset="0"/>
                <a:cs typeface="Courier New" pitchFamily="49" charset="0"/>
              </a:rPr>
              <a:t>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--Additionally operable network technology</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addNetworkTechnology</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NetworkTechnology</a:t>
            </a:r>
            <a:r>
              <a:rPr lang="en-US" altLang="zh-CN" sz="900" dirty="0">
                <a:latin typeface="Courier New" pitchFamily="49" charset="0"/>
                <a:cs typeface="Courier New" pitchFamily="49" charset="0"/>
              </a:rPr>
              <a:t>    OPTIONAL</a:t>
            </a:r>
            <a:r>
              <a:rPr lang="en-US" altLang="zh-CN" sz="900" u="sng" dirty="0">
                <a:latin typeface="Courier New" pitchFamily="49" charset="0"/>
                <a:cs typeface="Courier New" pitchFamily="49" charset="0"/>
              </a:rPr>
              <a:t>,</a:t>
            </a:r>
            <a:endParaRPr lang="zh-CN" altLang="zh-CN" sz="900" dirty="0">
              <a:latin typeface="Courier New" pitchFamily="49" charset="0"/>
              <a:cs typeface="Courier New" pitchFamily="49" charset="0"/>
            </a:endParaRPr>
          </a:p>
          <a:p>
            <a:r>
              <a:rPr lang="en-SG" altLang="zh-CN" sz="900" dirty="0">
                <a:latin typeface="Courier New" pitchFamily="49" charset="0"/>
                <a:cs typeface="Courier New" pitchFamily="49" charset="0"/>
              </a:rPr>
              <a:t>    -- Energy detection setup information</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energyDetectionSetupInfo</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EnergyDetectionSetupInfo</a:t>
            </a:r>
            <a:r>
              <a:rPr lang="en-US" altLang="zh-CN" sz="900" dirty="0">
                <a:latin typeface="Courier New" pitchFamily="49" charset="0"/>
                <a:cs typeface="Courier New" pitchFamily="49" charset="0"/>
              </a:rPr>
              <a:t>  OPTIONAL,</a:t>
            </a:r>
            <a:endParaRPr lang="zh-CN" altLang="zh-CN" sz="900" dirty="0">
              <a:latin typeface="Courier New" pitchFamily="49" charset="0"/>
              <a:cs typeface="Courier New" pitchFamily="49" charset="0"/>
            </a:endParaRPr>
          </a:p>
          <a:p>
            <a:r>
              <a:rPr lang="en-US" altLang="zh-CN" sz="900" dirty="0" smtClean="0">
                <a:latin typeface="Courier New" pitchFamily="49" charset="0"/>
                <a:cs typeface="Courier New" pitchFamily="49" charset="0"/>
              </a:rPr>
              <a:t>--</a:t>
            </a:r>
            <a:r>
              <a:rPr lang="en-US" altLang="zh-CN" sz="900" dirty="0">
                <a:latin typeface="Courier New" pitchFamily="49" charset="0"/>
                <a:cs typeface="Courier New" pitchFamily="49" charset="0"/>
              </a:rPr>
              <a:t>Interference leakage weighting factor describes the weight on the interference of a WSO to co-channel WSOs, where the value is limited from 0 to 1.</a:t>
            </a:r>
            <a:endParaRPr lang="zh-CN" altLang="zh-CN" sz="900" dirty="0">
              <a:latin typeface="Courier New" pitchFamily="49" charset="0"/>
              <a:cs typeface="Courier New" pitchFamily="49" charset="0"/>
            </a:endParaRPr>
          </a:p>
          <a:p>
            <a:r>
              <a:rPr lang="en-US" altLang="zh-CN" sz="900" dirty="0" err="1">
                <a:latin typeface="Courier New" pitchFamily="49" charset="0"/>
                <a:cs typeface="Courier New" pitchFamily="49" charset="0"/>
              </a:rPr>
              <a:t>intLeakageFactor</a:t>
            </a:r>
            <a:r>
              <a:rPr lang="en-US" altLang="zh-CN" sz="900" dirty="0">
                <a:latin typeface="Courier New" pitchFamily="49" charset="0"/>
                <a:cs typeface="Courier New" pitchFamily="49" charset="0"/>
              </a:rPr>
              <a:t>	REAL	OPTIONAL,</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--List of reference point locations of the high priority general authorized system for each available channels that can be used to generate null pattern towards high priority general authorized system, e.g., reduced directivity gain.</a:t>
            </a:r>
            <a:endParaRPr lang="zh-CN" altLang="zh-CN" sz="900" dirty="0">
              <a:latin typeface="Courier New" pitchFamily="49" charset="0"/>
              <a:cs typeface="Courier New" pitchFamily="49" charset="0"/>
            </a:endParaRPr>
          </a:p>
          <a:p>
            <a:r>
              <a:rPr lang="it-IT" altLang="zh-CN" sz="900" dirty="0">
                <a:latin typeface="Courier New" pitchFamily="49" charset="0"/>
                <a:cs typeface="Courier New" pitchFamily="49" charset="0"/>
              </a:rPr>
              <a:t>listOfSpecUsageInfoOfRefPoints	ListOfSpecUsageInfo	</a:t>
            </a:r>
            <a:r>
              <a:rPr lang="en-US" altLang="zh-CN" sz="900" dirty="0">
                <a:latin typeface="Courier New" pitchFamily="49" charset="0"/>
                <a:cs typeface="Courier New" pitchFamily="49" charset="0"/>
              </a:rPr>
              <a:t>OPTIONAL,</a:t>
            </a:r>
            <a:endParaRPr lang="zh-CN" altLang="zh-CN" sz="900" dirty="0">
              <a:latin typeface="Courier New" pitchFamily="49" charset="0"/>
              <a:cs typeface="Courier New" pitchFamily="49" charset="0"/>
            </a:endParaRPr>
          </a:p>
          <a:p>
            <a:r>
              <a:rPr lang="it-IT" altLang="zh-CN" sz="900" dirty="0">
                <a:latin typeface="Courier New" pitchFamily="49" charset="0"/>
                <a:cs typeface="Courier New" pitchFamily="49" charset="0"/>
              </a:rPr>
              <a:t>--List of cochannel neighbor WSOs location information for available channels that can be used to generate null pattern toward cochannel WSO for better coexistence.</a:t>
            </a:r>
            <a:endParaRPr lang="zh-CN" altLang="zh-CN" sz="900" dirty="0">
              <a:latin typeface="Courier New" pitchFamily="49" charset="0"/>
              <a:cs typeface="Courier New" pitchFamily="49" charset="0"/>
            </a:endParaRPr>
          </a:p>
          <a:p>
            <a:r>
              <a:rPr lang="en-US" altLang="zh-CN" sz="900" dirty="0" err="1">
                <a:latin typeface="Courier New" pitchFamily="49" charset="0"/>
                <a:cs typeface="Courier New" pitchFamily="49" charset="0"/>
              </a:rPr>
              <a:t>listOf</a:t>
            </a:r>
            <a:r>
              <a:rPr lang="it-IT" altLang="zh-CN" sz="900" dirty="0">
                <a:latin typeface="Courier New" pitchFamily="49" charset="0"/>
                <a:cs typeface="Courier New" pitchFamily="49" charset="0"/>
              </a:rPr>
              <a:t>SpecUsageInfoOf</a:t>
            </a:r>
            <a:r>
              <a:rPr lang="en-US" altLang="zh-CN" sz="900" dirty="0" err="1">
                <a:latin typeface="Courier New" pitchFamily="49" charset="0"/>
                <a:cs typeface="Courier New" pitchFamily="49" charset="0"/>
              </a:rPr>
              <a:t>NeightborWSOs</a:t>
            </a:r>
            <a:r>
              <a:rPr lang="en-US" altLang="zh-CN" sz="900" dirty="0">
                <a:latin typeface="Courier New" pitchFamily="49" charset="0"/>
                <a:cs typeface="Courier New" pitchFamily="49" charset="0"/>
              </a:rPr>
              <a:t> </a:t>
            </a:r>
            <a:r>
              <a:rPr lang="en-US" altLang="zh-CN" sz="900" dirty="0" err="1">
                <a:latin typeface="Courier New" pitchFamily="49" charset="0"/>
                <a:cs typeface="Courier New" pitchFamily="49" charset="0"/>
              </a:rPr>
              <a:t>ListOf</a:t>
            </a:r>
            <a:r>
              <a:rPr lang="it-IT" altLang="zh-CN" sz="900" dirty="0">
                <a:latin typeface="Courier New" pitchFamily="49" charset="0"/>
                <a:cs typeface="Courier New" pitchFamily="49" charset="0"/>
              </a:rPr>
              <a:t>SpecUsageInfo </a:t>
            </a:r>
            <a:r>
              <a:rPr lang="en-US" altLang="zh-CN" sz="900" dirty="0">
                <a:latin typeface="Courier New" pitchFamily="49" charset="0"/>
                <a:cs typeface="Courier New" pitchFamily="49" charset="0"/>
              </a:rPr>
              <a:t>OPTIONAL</a:t>
            </a:r>
            <a:r>
              <a:rPr lang="en-US" altLang="zh-CN" sz="900" dirty="0" smtClean="0">
                <a:latin typeface="Courier New" pitchFamily="49" charset="0"/>
                <a:cs typeface="Courier New" pitchFamily="49" charset="0"/>
              </a:rPr>
              <a:t>,</a:t>
            </a:r>
          </a:p>
          <a:p>
            <a:r>
              <a:rPr lang="en-US" altLang="zh-CN" sz="900" u="sng" dirty="0" smtClean="0">
                <a:latin typeface="Courier New" pitchFamily="49" charset="0"/>
                <a:cs typeface="Courier New" pitchFamily="49" charset="0"/>
              </a:rPr>
              <a:t>--Limit on the maximum number of co-channel GCOs that shall operate simultaneously within a given region and frequency</a:t>
            </a:r>
          </a:p>
          <a:p>
            <a:r>
              <a:rPr lang="en-US" altLang="zh-CN" sz="900" u="sng" dirty="0" err="1" smtClean="0">
                <a:latin typeface="Courier New" pitchFamily="49" charset="0"/>
                <a:cs typeface="Courier New" pitchFamily="49" charset="0"/>
              </a:rPr>
              <a:t>coChGCOLimit</a:t>
            </a:r>
            <a:r>
              <a:rPr lang="en-US" altLang="zh-CN" sz="900" u="sng" dirty="0" smtClean="0">
                <a:latin typeface="Courier New" pitchFamily="49" charset="0"/>
                <a:cs typeface="Courier New" pitchFamily="49" charset="0"/>
              </a:rPr>
              <a:t>  </a:t>
            </a:r>
            <a:r>
              <a:rPr lang="en-US" altLang="zh-CN" sz="900" u="sng" dirty="0" err="1" smtClean="0">
                <a:latin typeface="Courier New" pitchFamily="49" charset="0"/>
                <a:cs typeface="Courier New" pitchFamily="49" charset="0"/>
              </a:rPr>
              <a:t>CoCHGCOLimit</a:t>
            </a:r>
            <a:r>
              <a:rPr lang="en-US" altLang="zh-CN" sz="900" u="sng" dirty="0" smtClean="0">
                <a:latin typeface="Courier New" pitchFamily="49" charset="0"/>
                <a:cs typeface="Courier New" pitchFamily="49" charset="0"/>
              </a:rPr>
              <a:t>,</a:t>
            </a:r>
            <a:endParaRPr lang="zh-CN" altLang="zh-CN" sz="900" u="sng" dirty="0">
              <a:latin typeface="Courier New" pitchFamily="49" charset="0"/>
              <a:cs typeface="Courier New" pitchFamily="49" charset="0"/>
            </a:endParaRPr>
          </a:p>
          <a:p>
            <a:r>
              <a:rPr lang="en-US" altLang="zh-CN" sz="900" dirty="0">
                <a:latin typeface="Courier New" pitchFamily="49" charset="0"/>
                <a:cs typeface="Courier New" pitchFamily="49" charset="0"/>
              </a:rPr>
              <a:t>...</a:t>
            </a:r>
            <a:endParaRPr lang="zh-CN" altLang="zh-CN" sz="900" dirty="0">
              <a:latin typeface="Courier New" pitchFamily="49" charset="0"/>
              <a:cs typeface="Courier New" pitchFamily="49" charset="0"/>
            </a:endParaRPr>
          </a:p>
          <a:p>
            <a:r>
              <a:rPr lang="en-US" altLang="zh-CN" sz="900" dirty="0">
                <a:latin typeface="Courier New" pitchFamily="49" charset="0"/>
                <a:cs typeface="Courier New" pitchFamily="49" charset="0"/>
              </a:rPr>
              <a:t>}</a:t>
            </a:r>
            <a:endParaRPr lang="zh-CN" altLang="zh-CN" sz="900" dirty="0">
              <a:latin typeface="Courier New" pitchFamily="49" charset="0"/>
              <a:cs typeface="Courier New" pitchFamily="49" charset="0"/>
            </a:endParaRPr>
          </a:p>
        </p:txBody>
      </p:sp>
    </p:spTree>
    <p:extLst>
      <p:ext uri="{BB962C8B-B14F-4D97-AF65-F5344CB8AC3E}">
        <p14:creationId xmlns:p14="http://schemas.microsoft.com/office/powerpoint/2010/main" val="184822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9787</TotalTime>
  <Words>1126</Words>
  <Application>Microsoft Office PowerPoint</Application>
  <PresentationFormat>全屏显示(4:3)</PresentationFormat>
  <Paragraphs>212</Paragraphs>
  <Slides>15</Slides>
  <Notes>3</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15</vt:i4>
      </vt:variant>
    </vt:vector>
  </HeadingPairs>
  <TitlesOfParts>
    <vt:vector size="19" baseType="lpstr">
      <vt:lpstr>Office 主题</vt:lpstr>
      <vt:lpstr>Office Theme</vt:lpstr>
      <vt:lpstr>Document</vt:lpstr>
      <vt:lpstr>Visio</vt:lpstr>
      <vt:lpstr>Coexistence management over a region by controlling the number of cochannel GCOs</vt:lpstr>
      <vt:lpstr>Application scenario</vt:lpstr>
      <vt:lpstr>Example scenario</vt:lpstr>
      <vt:lpstr>Problem statement</vt:lpstr>
      <vt:lpstr>Solution</vt:lpstr>
      <vt:lpstr>Procedures utilized (1/4)</vt:lpstr>
      <vt:lpstr>Modified primitive</vt:lpstr>
      <vt:lpstr>Procedures utilized (2/4)</vt:lpstr>
      <vt:lpstr>Updated message</vt:lpstr>
      <vt:lpstr>New data type</vt:lpstr>
      <vt:lpstr>Procedure utilized (3/4)</vt:lpstr>
      <vt:lpstr>Updated datatype</vt:lpstr>
      <vt:lpstr>Procedure utilized (4/4)</vt:lpstr>
      <vt:lpstr>Updated message</vt:lpstr>
      <vt:lpstr>Flowchart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Coexistence Management Considering Pre-coding and Priority</dc:title>
  <dc:creator>dingwei</dc:creator>
  <cp:lastModifiedBy>Sun, Chen</cp:lastModifiedBy>
  <cp:revision>215</cp:revision>
  <dcterms:created xsi:type="dcterms:W3CDTF">2015-10-30T01:17:04Z</dcterms:created>
  <dcterms:modified xsi:type="dcterms:W3CDTF">2016-04-26T06:42:34Z</dcterms:modified>
</cp:coreProperties>
</file>