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57" r:id="rId4"/>
    <p:sldId id="261" r:id="rId5"/>
    <p:sldId id="258" r:id="rId6"/>
    <p:sldId id="259" r:id="rId7"/>
    <p:sldId id="262" r:id="rId8"/>
    <p:sldId id="260"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14" autoAdjust="0"/>
  </p:normalViewPr>
  <p:slideViewPr>
    <p:cSldViewPr>
      <p:cViewPr>
        <p:scale>
          <a:sx n="100" d="100"/>
          <a:sy n="100" d="100"/>
        </p:scale>
        <p:origin x="-946"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2016/5/17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May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May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May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May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May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802.19-16/00</a:t>
            </a:r>
            <a:r>
              <a:rPr lang="en-US" altLang="ja-JP" b="1" dirty="0" smtClean="0">
                <a:solidFill>
                  <a:srgbClr val="000000"/>
                </a:solidFill>
                <a:latin typeface="Calibri" panose="020F0502020204030204" pitchFamily="34" charset="0"/>
                <a:cs typeface="Arial Unicode MS" charset="0"/>
              </a:rPr>
              <a:t>69</a:t>
            </a:r>
            <a:r>
              <a:rPr lang="en-GB" b="1" dirty="0" smtClean="0">
                <a:solidFill>
                  <a:srgbClr val="000000"/>
                </a:solidFill>
                <a:latin typeface="Calibri" panose="020F0502020204030204" pitchFamily="34" charset="0"/>
                <a:cs typeface="Arial Unicode MS" charset="0"/>
              </a:rPr>
              <a:t>r1</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Coexistence management considering spectrum release</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2016-05</a:t>
            </a:r>
            <a:r>
              <a:rPr lang="en-US" altLang="zh-CN" sz="2000" b="0" dirty="0" smtClean="0"/>
              <a:t>-17</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2228748811"/>
              </p:ext>
            </p:extLst>
          </p:nvPr>
        </p:nvGraphicFramePr>
        <p:xfrm>
          <a:off x="701675" y="2552700"/>
          <a:ext cx="7916863" cy="2460625"/>
        </p:xfrm>
        <a:graphic>
          <a:graphicData uri="http://schemas.openxmlformats.org/presentationml/2006/ole">
            <mc:AlternateContent xmlns:mc="http://schemas.openxmlformats.org/markup-compatibility/2006">
              <mc:Choice xmlns:v="urn:schemas-microsoft-com:vml" Requires="v">
                <p:oleObj spid="_x0000_s1129" name="Document" r:id="rId4" imgW="8253286" imgH="2572783" progId="Word.Document.8">
                  <p:embed/>
                </p:oleObj>
              </mc:Choice>
              <mc:Fallback>
                <p:oleObj name="Document" r:id="rId4" imgW="8253286" imgH="2572783" progId="Word.Document.8">
                  <p:embed/>
                  <p:pic>
                    <p:nvPicPr>
                      <p:cNvPr id="0" name=""/>
                      <p:cNvPicPr>
                        <a:picLocks noChangeAspect="1" noChangeArrowheads="1"/>
                      </p:cNvPicPr>
                      <p:nvPr/>
                    </p:nvPicPr>
                    <p:blipFill>
                      <a:blip r:embed="rId5"/>
                      <a:srcRect/>
                      <a:stretch>
                        <a:fillRect/>
                      </a:stretch>
                    </p:blipFill>
                    <p:spPr bwMode="auto">
                      <a:xfrm>
                        <a:off x="701675" y="2552700"/>
                        <a:ext cx="7916863" cy="24606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smtClean="0"/>
              <a:t>Application scenario</a:t>
            </a:r>
            <a:endParaRPr lang="en-GB" dirty="0"/>
          </a:p>
        </p:txBody>
      </p:sp>
      <p:sp>
        <p:nvSpPr>
          <p:cNvPr id="4098" name="Rectangle 2"/>
          <p:cNvSpPr>
            <a:spLocks noGrp="1" noChangeArrowheads="1"/>
          </p:cNvSpPr>
          <p:nvPr>
            <p:ph type="body" idx="1"/>
          </p:nvPr>
        </p:nvSpPr>
        <p:spPr>
          <a:xfrm>
            <a:off x="755576" y="1988840"/>
            <a:ext cx="7969802" cy="4176464"/>
          </a:xfrm>
          <a:ln/>
        </p:spPr>
        <p:txBody>
          <a:bodyPr>
            <a:normAutofit fontScale="92500" lnSpcReduction="20000"/>
          </a:bodyPr>
          <a:lstStyle/>
          <a:p>
            <a:r>
              <a:rPr lang="en-US" altLang="ko-KR" sz="2600" b="0" dirty="0" smtClean="0">
                <a:solidFill>
                  <a:schemeClr val="tx1"/>
                </a:solidFill>
                <a:ea typeface="굴림" charset="-127"/>
              </a:rPr>
              <a:t>CM manages both high priority and low priority GCOs.</a:t>
            </a:r>
          </a:p>
          <a:p>
            <a:r>
              <a:rPr lang="en-US" altLang="ko-KR" sz="2600" b="0" dirty="0" smtClean="0">
                <a:solidFill>
                  <a:schemeClr val="tx1"/>
                </a:solidFill>
                <a:ea typeface="굴림" charset="-127"/>
              </a:rPr>
              <a:t>To protect the high priority GCO, the CM calculate the aggregate interference from the low priority GCOs to the high priority GCO.</a:t>
            </a:r>
          </a:p>
          <a:p>
            <a:r>
              <a:rPr lang="en-US" altLang="ko-KR" sz="2600" b="0" dirty="0" smtClean="0">
                <a:solidFill>
                  <a:schemeClr val="tx1"/>
                </a:solidFill>
                <a:ea typeface="굴림" charset="-127"/>
              </a:rPr>
              <a:t>When a low priority releases spectrum, the interference high priority GCO is reduced which means that increased power at the remaining low priority GCOs can be tolerated at the high priority GCO.</a:t>
            </a:r>
          </a:p>
          <a:p>
            <a:r>
              <a:rPr lang="en-US" altLang="ko-KR" sz="2600" b="0" dirty="0" smtClean="0">
                <a:solidFill>
                  <a:schemeClr val="tx1"/>
                </a:solidFill>
                <a:ea typeface="굴림" charset="-127"/>
              </a:rPr>
              <a:t>Based on the location of the GCO that releases the spectrum, the CM can select the other GCOs for the spectrum reallocation based on the location proximity with the GCO that releases the spectrum</a:t>
            </a:r>
          </a:p>
        </p:txBody>
      </p:sp>
      <p:sp>
        <p:nvSpPr>
          <p:cNvPr id="7"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System model</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1108384058"/>
              </p:ext>
            </p:extLst>
          </p:nvPr>
        </p:nvGraphicFramePr>
        <p:xfrm>
          <a:off x="395536" y="1627188"/>
          <a:ext cx="8383588" cy="4535487"/>
        </p:xfrm>
        <a:graphic>
          <a:graphicData uri="http://schemas.openxmlformats.org/presentationml/2006/ole">
            <mc:AlternateContent xmlns:mc="http://schemas.openxmlformats.org/markup-compatibility/2006">
              <mc:Choice xmlns:v="urn:schemas-microsoft-com:vml" Requires="v">
                <p:oleObj spid="_x0000_s11285" name="Visio" r:id="rId3" imgW="5483969" imgH="2961900" progId="Visio.Drawing.11">
                  <p:embed/>
                </p:oleObj>
              </mc:Choice>
              <mc:Fallback>
                <p:oleObj name="Visio" r:id="rId3" imgW="5483969" imgH="2961900" progId="Visio.Drawing.11">
                  <p:embed/>
                  <p:pic>
                    <p:nvPicPr>
                      <p:cNvPr id="0" name=""/>
                      <p:cNvPicPr/>
                      <p:nvPr/>
                    </p:nvPicPr>
                    <p:blipFill>
                      <a:blip r:embed="rId4"/>
                      <a:stretch>
                        <a:fillRect/>
                      </a:stretch>
                    </p:blipFill>
                    <p:spPr>
                      <a:xfrm>
                        <a:off x="395536" y="1627188"/>
                        <a:ext cx="8383588" cy="4535487"/>
                      </a:xfrm>
                      <a:prstGeom prst="rect">
                        <a:avLst/>
                      </a:prstGeom>
                    </p:spPr>
                  </p:pic>
                </p:oleObj>
              </mc:Fallback>
            </mc:AlternateContent>
          </a:graphicData>
        </a:graphic>
      </p:graphicFrame>
    </p:spTree>
    <p:extLst>
      <p:ext uri="{BB962C8B-B14F-4D97-AF65-F5344CB8AC3E}">
        <p14:creationId xmlns:p14="http://schemas.microsoft.com/office/powerpoint/2010/main" val="1904602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Utilized procedure</a:t>
            </a:r>
            <a:endParaRPr lang="zh-CN" altLang="en-US" dirty="0"/>
          </a:p>
        </p:txBody>
      </p:sp>
      <p:sp>
        <p:nvSpPr>
          <p:cNvPr id="3" name="内容占位符 2"/>
          <p:cNvSpPr>
            <a:spLocks noGrp="1"/>
          </p:cNvSpPr>
          <p:nvPr>
            <p:ph idx="1"/>
          </p:nvPr>
        </p:nvSpPr>
        <p:spPr/>
        <p:txBody>
          <a:bodyPr/>
          <a:lstStyle/>
          <a:p>
            <a:r>
              <a:rPr lang="en-US" altLang="zh-CN" dirty="0" smtClean="0"/>
              <a:t>5.2.2.2 registration update procedure</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363" y="3068960"/>
            <a:ext cx="7153275"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226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Modified parameters</a:t>
            </a:r>
            <a:endParaRPr lang="zh-CN" altLang="en-US" dirty="0"/>
          </a:p>
        </p:txBody>
      </p:sp>
      <p:sp>
        <p:nvSpPr>
          <p:cNvPr id="3" name="内容占位符 2"/>
          <p:cNvSpPr>
            <a:spLocks noGrp="1"/>
          </p:cNvSpPr>
          <p:nvPr>
            <p:ph idx="1"/>
          </p:nvPr>
        </p:nvSpPr>
        <p:spPr/>
        <p:txBody>
          <a:bodyPr/>
          <a:lstStyle/>
          <a:p>
            <a:r>
              <a:rPr lang="en-US" altLang="zh-CN" dirty="0"/>
              <a:t>6.2.2.4 WSO registration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sp>
        <p:nvSpPr>
          <p:cNvPr id="8" name="矩形 7"/>
          <p:cNvSpPr/>
          <p:nvPr/>
        </p:nvSpPr>
        <p:spPr>
          <a:xfrm>
            <a:off x="539552" y="2636912"/>
            <a:ext cx="8352928" cy="2893100"/>
          </a:xfrm>
          <a:prstGeom prst="rect">
            <a:avLst/>
          </a:prstGeom>
        </p:spPr>
        <p:txBody>
          <a:bodyPr wrap="square">
            <a:spAutoFit/>
          </a:bodyPr>
          <a:lstStyle/>
          <a:p>
            <a:r>
              <a:rPr lang="en-US" altLang="zh-CN" sz="1400" dirty="0">
                <a:latin typeface="Courier New" pitchFamily="49" charset="0"/>
                <a:cs typeface="Courier New" pitchFamily="49" charset="0"/>
              </a:rPr>
              <a:t>-----------------------------------------------------------</a:t>
            </a:r>
          </a:p>
          <a:p>
            <a:r>
              <a:rPr lang="en-US" altLang="zh-CN" sz="1400" dirty="0">
                <a:latin typeface="Courier New" pitchFamily="49" charset="0"/>
                <a:cs typeface="Courier New" pitchFamily="49" charset="0"/>
              </a:rPr>
              <a:t>--Operation code for registration</a:t>
            </a:r>
          </a:p>
          <a:p>
            <a:r>
              <a:rPr lang="en-US" altLang="zh-CN" sz="1400" dirty="0">
                <a:latin typeface="Courier New" pitchFamily="49" charset="0"/>
                <a:cs typeface="Courier New" pitchFamily="49" charset="0"/>
              </a:rPr>
              <a:t>-----------------------------------------------------------</a:t>
            </a:r>
          </a:p>
          <a:p>
            <a:r>
              <a:rPr lang="en-US" altLang="zh-CN" sz="1400" dirty="0">
                <a:latin typeface="Courier New" pitchFamily="49" charset="0"/>
                <a:cs typeface="Courier New" pitchFamily="49" charset="0"/>
              </a:rPr>
              <a:t>--Operation code for registration</a:t>
            </a:r>
          </a:p>
          <a:p>
            <a:r>
              <a:rPr lang="en-US" altLang="zh-CN" sz="1400" dirty="0" err="1">
                <a:latin typeface="Courier New" pitchFamily="49" charset="0"/>
                <a:cs typeface="Courier New" pitchFamily="49" charset="0"/>
              </a:rPr>
              <a:t>OperationCode</a:t>
            </a:r>
            <a:r>
              <a:rPr lang="en-US" altLang="zh-CN" sz="1400" dirty="0">
                <a:latin typeface="Courier New" pitchFamily="49" charset="0"/>
                <a:cs typeface="Courier New" pitchFamily="49" charset="0"/>
              </a:rPr>
              <a:t> ::= ENUMERATED {</a:t>
            </a:r>
          </a:p>
          <a:p>
            <a:r>
              <a:rPr lang="en-US" altLang="zh-CN" sz="1400" dirty="0">
                <a:latin typeface="Courier New" pitchFamily="49" charset="0"/>
                <a:cs typeface="Courier New" pitchFamily="49" charset="0"/>
              </a:rPr>
              <a:t>--New registration</a:t>
            </a:r>
          </a:p>
          <a:p>
            <a:r>
              <a:rPr lang="en-US" altLang="zh-CN" sz="1400" dirty="0">
                <a:latin typeface="Courier New" pitchFamily="49" charset="0"/>
                <a:cs typeface="Courier New" pitchFamily="49" charset="0"/>
              </a:rPr>
              <a:t>new,</a:t>
            </a:r>
          </a:p>
          <a:p>
            <a:r>
              <a:rPr lang="en-US" altLang="zh-CN" sz="1400" dirty="0">
                <a:latin typeface="Courier New" pitchFamily="49" charset="0"/>
                <a:cs typeface="Courier New" pitchFamily="49" charset="0"/>
              </a:rPr>
              <a:t>--Update of registration </a:t>
            </a:r>
            <a:r>
              <a:rPr lang="en-US" altLang="zh-CN" sz="1400" dirty="0" smtClean="0">
                <a:latin typeface="Courier New" pitchFamily="49" charset="0"/>
                <a:cs typeface="Courier New" pitchFamily="49" charset="0"/>
              </a:rPr>
              <a:t>information</a:t>
            </a:r>
            <a:endParaRPr lang="en-US" altLang="zh-CN" sz="1400" u="sng" dirty="0">
              <a:latin typeface="Courier New" pitchFamily="49" charset="0"/>
              <a:cs typeface="Courier New" pitchFamily="49" charset="0"/>
            </a:endParaRPr>
          </a:p>
          <a:p>
            <a:r>
              <a:rPr lang="en-US" altLang="zh-CN" sz="1400" dirty="0">
                <a:latin typeface="Courier New" pitchFamily="49" charset="0"/>
                <a:cs typeface="Courier New" pitchFamily="49" charset="0"/>
              </a:rPr>
              <a:t>update,</a:t>
            </a:r>
          </a:p>
          <a:p>
            <a:r>
              <a:rPr lang="en-US" altLang="zh-CN" sz="1400" dirty="0">
                <a:latin typeface="Courier New" pitchFamily="49" charset="0"/>
                <a:cs typeface="Courier New" pitchFamily="49" charset="0"/>
              </a:rPr>
              <a:t>--Deregistration</a:t>
            </a:r>
          </a:p>
          <a:p>
            <a:r>
              <a:rPr lang="en-US" altLang="zh-CN" sz="1400" dirty="0">
                <a:latin typeface="Courier New" pitchFamily="49" charset="0"/>
                <a:cs typeface="Courier New" pitchFamily="49" charset="0"/>
              </a:rPr>
              <a:t>d</a:t>
            </a:r>
            <a:r>
              <a:rPr lang="en-US" altLang="zh-CN" sz="1400" dirty="0" smtClean="0">
                <a:latin typeface="Courier New" pitchFamily="49" charset="0"/>
                <a:cs typeface="Courier New" pitchFamily="49" charset="0"/>
              </a:rPr>
              <a:t>elete</a:t>
            </a:r>
            <a:r>
              <a:rPr lang="en-US" altLang="zh-CN" sz="1400" u="sng" dirty="0" smtClean="0">
                <a:latin typeface="Courier New" pitchFamily="49" charset="0"/>
                <a:cs typeface="Courier New" pitchFamily="49" charset="0"/>
              </a:rPr>
              <a:t>,</a:t>
            </a:r>
          </a:p>
          <a:p>
            <a:r>
              <a:rPr lang="en-US" altLang="zh-CN" sz="1400" u="sng" dirty="0" smtClean="0">
                <a:latin typeface="Courier New" pitchFamily="49" charset="0"/>
                <a:cs typeface="Courier New" pitchFamily="49" charset="0"/>
              </a:rPr>
              <a:t>--Inform the spectrum usage release</a:t>
            </a:r>
          </a:p>
          <a:p>
            <a:r>
              <a:rPr lang="en-US" altLang="zh-CN" sz="1400" u="sng" dirty="0" smtClean="0">
                <a:latin typeface="Courier New" pitchFamily="49" charset="0"/>
                <a:cs typeface="Courier New" pitchFamily="49" charset="0"/>
              </a:rPr>
              <a:t>release</a:t>
            </a:r>
            <a:r>
              <a:rPr lang="en-US" altLang="zh-CN" sz="1400" dirty="0" smtClean="0">
                <a:latin typeface="Courier New" pitchFamily="49" charset="0"/>
                <a:cs typeface="Courier New" pitchFamily="49" charset="0"/>
              </a:rPr>
              <a:t>}</a:t>
            </a:r>
            <a:endParaRPr lang="zh-CN" altLang="en-US" sz="1400" dirty="0">
              <a:latin typeface="Courier New" pitchFamily="49" charset="0"/>
              <a:cs typeface="Courier New" pitchFamily="49" charset="0"/>
            </a:endParaRPr>
          </a:p>
        </p:txBody>
      </p:sp>
    </p:spTree>
    <p:extLst>
      <p:ext uri="{BB962C8B-B14F-4D97-AF65-F5344CB8AC3E}">
        <p14:creationId xmlns:p14="http://schemas.microsoft.com/office/powerpoint/2010/main" val="2253596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(2/4)</a:t>
            </a:r>
            <a:endParaRPr lang="en-US" dirty="0"/>
          </a:p>
        </p:txBody>
      </p:sp>
      <p:sp>
        <p:nvSpPr>
          <p:cNvPr id="3" name="Content Placeholder 2"/>
          <p:cNvSpPr>
            <a:spLocks noGrp="1"/>
          </p:cNvSpPr>
          <p:nvPr>
            <p:ph idx="1"/>
          </p:nvPr>
        </p:nvSpPr>
        <p:spPr/>
        <p:txBody>
          <a:bodyPr/>
          <a:lstStyle/>
          <a:p>
            <a:r>
              <a:rPr lang="en-US" dirty="0"/>
              <a:t>5.2.10.1 WSO reconfiguration </a:t>
            </a:r>
            <a:r>
              <a:rPr lang="en-US" dirty="0" smtClean="0"/>
              <a:t>procedure</a:t>
            </a:r>
          </a:p>
          <a:p>
            <a:pPr lvl="1"/>
            <a:r>
              <a:rPr lang="en-US" dirty="0" smtClean="0"/>
              <a:t>This procedure is utilized to send modified spectrum usage to the GCO</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May 2016</a:t>
            </a:r>
            <a:endParaRPr lang="en-GB" altLang="ja-JP"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727" y="3417912"/>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2426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Flowchart</a:t>
            </a:r>
            <a:br>
              <a:rPr lang="en-US" altLang="zh-CN" dirty="0" smtClean="0"/>
            </a:b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graphicFrame>
        <p:nvGraphicFramePr>
          <p:cNvPr id="8" name="对象 7"/>
          <p:cNvGraphicFramePr>
            <a:graphicFrameLocks noChangeAspect="1"/>
          </p:cNvGraphicFramePr>
          <p:nvPr>
            <p:extLst>
              <p:ext uri="{D42A27DB-BD31-4B8C-83A1-F6EECF244321}">
                <p14:modId xmlns:p14="http://schemas.microsoft.com/office/powerpoint/2010/main" val="109295670"/>
              </p:ext>
            </p:extLst>
          </p:nvPr>
        </p:nvGraphicFramePr>
        <p:xfrm>
          <a:off x="2884587" y="1309712"/>
          <a:ext cx="3703637" cy="4927600"/>
        </p:xfrm>
        <a:graphic>
          <a:graphicData uri="http://schemas.openxmlformats.org/presentationml/2006/ole">
            <mc:AlternateContent xmlns:mc="http://schemas.openxmlformats.org/markup-compatibility/2006">
              <mc:Choice xmlns:v="urn:schemas-microsoft-com:vml" Requires="v">
                <p:oleObj spid="_x0000_s10263" name="Visio" r:id="rId3" imgW="3703523" imgH="4927500" progId="Visio.Drawing.11">
                  <p:embed/>
                </p:oleObj>
              </mc:Choice>
              <mc:Fallback>
                <p:oleObj name="Visio" r:id="rId3" imgW="3703523" imgH="4927500" progId="Visio.Drawing.11">
                  <p:embed/>
                  <p:pic>
                    <p:nvPicPr>
                      <p:cNvPr id="0" name=""/>
                      <p:cNvPicPr/>
                      <p:nvPr/>
                    </p:nvPicPr>
                    <p:blipFill>
                      <a:blip r:embed="rId4"/>
                      <a:stretch>
                        <a:fillRect/>
                      </a:stretch>
                    </p:blipFill>
                    <p:spPr>
                      <a:xfrm>
                        <a:off x="2884587" y="1309712"/>
                        <a:ext cx="3703637" cy="4927600"/>
                      </a:xfrm>
                      <a:prstGeom prst="rect">
                        <a:avLst/>
                      </a:prstGeom>
                    </p:spPr>
                  </p:pic>
                </p:oleObj>
              </mc:Fallback>
            </mc:AlternateContent>
          </a:graphicData>
        </a:graphic>
      </p:graphicFrame>
    </p:spTree>
    <p:extLst>
      <p:ext uri="{BB962C8B-B14F-4D97-AF65-F5344CB8AC3E}">
        <p14:creationId xmlns:p14="http://schemas.microsoft.com/office/powerpoint/2010/main" val="2203441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7527</TotalTime>
  <Words>339</Words>
  <Application>Microsoft Office PowerPoint</Application>
  <PresentationFormat>On-screen Show (4:3)</PresentationFormat>
  <Paragraphs>60</Paragraphs>
  <Slides>7</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7</vt:i4>
      </vt:variant>
    </vt:vector>
  </HeadingPairs>
  <TitlesOfParts>
    <vt:vector size="11" baseType="lpstr">
      <vt:lpstr>Office 主题</vt:lpstr>
      <vt:lpstr>Office Theme</vt:lpstr>
      <vt:lpstr>Microsoft Word 97 - 2003 Document</vt:lpstr>
      <vt:lpstr>Visio</vt:lpstr>
      <vt:lpstr>Coexistence management considering spectrum release</vt:lpstr>
      <vt:lpstr>Application scenario</vt:lpstr>
      <vt:lpstr>System model</vt:lpstr>
      <vt:lpstr>Utilized procedure</vt:lpstr>
      <vt:lpstr>Modified parameters</vt:lpstr>
      <vt:lpstr>Procedures utilized (2/4)</vt:lpstr>
      <vt:lpstr>Flowchart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182</cp:revision>
  <dcterms:created xsi:type="dcterms:W3CDTF">2015-10-30T01:17:04Z</dcterms:created>
  <dcterms:modified xsi:type="dcterms:W3CDTF">2016-05-16T23:58:51Z</dcterms:modified>
</cp:coreProperties>
</file>