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0"/>
  </p:notesMasterIdLst>
  <p:sldIdLst>
    <p:sldId id="256" r:id="rId3"/>
    <p:sldId id="257" r:id="rId4"/>
    <p:sldId id="261" r:id="rId5"/>
    <p:sldId id="258" r:id="rId6"/>
    <p:sldId id="259" r:id="rId7"/>
    <p:sldId id="262" r:id="rId8"/>
    <p:sldId id="260" r:id="rId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F1" initials="SF"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914" autoAdjust="0"/>
  </p:normalViewPr>
  <p:slideViewPr>
    <p:cSldViewPr>
      <p:cViewPr>
        <p:scale>
          <a:sx n="120" d="100"/>
          <a:sy n="120" d="100"/>
        </p:scale>
        <p:origin x="-137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BCB847-7FC2-4E83-BB7B-9B623FDEDC9D}" type="datetimeFigureOut">
              <a:rPr lang="zh-CN" altLang="en-US" smtClean="0"/>
              <a:t>2016/4/26</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74FDE6-0446-4A54-ABFB-7142D24EF2B3}" type="slidenum">
              <a:rPr lang="zh-CN" altLang="en-US" smtClean="0"/>
              <a:t>‹#›</a:t>
            </a:fld>
            <a:endParaRPr lang="zh-CN" altLang="en-US"/>
          </a:p>
        </p:txBody>
      </p:sp>
    </p:spTree>
    <p:extLst>
      <p:ext uri="{BB962C8B-B14F-4D97-AF65-F5344CB8AC3E}">
        <p14:creationId xmlns:p14="http://schemas.microsoft.com/office/powerpoint/2010/main" val="4061217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solidFill>
                  <a:prstClr val="white"/>
                </a:solidFill>
              </a:rPr>
              <a:t>doc.: IEEE 802.11-yy/xxxxr0</a:t>
            </a:r>
          </a:p>
        </p:txBody>
      </p:sp>
      <p:sp>
        <p:nvSpPr>
          <p:cNvPr id="5" name="Rectangle 3"/>
          <p:cNvSpPr>
            <a:spLocks noGrp="1" noChangeArrowheads="1"/>
          </p:cNvSpPr>
          <p:nvPr>
            <p:ph type="dt"/>
          </p:nvPr>
        </p:nvSpPr>
        <p:spPr>
          <a:ln/>
        </p:spPr>
        <p:txBody>
          <a:bodyPr/>
          <a:lstStyle/>
          <a:p>
            <a:r>
              <a:rPr lang="en-US" dirty="0">
                <a:solidFill>
                  <a:prstClr val="white"/>
                </a:solidFill>
              </a:rPr>
              <a:t>Month Year</a:t>
            </a:r>
          </a:p>
        </p:txBody>
      </p:sp>
      <p:sp>
        <p:nvSpPr>
          <p:cNvPr id="6" name="Rectangle 6"/>
          <p:cNvSpPr>
            <a:spLocks noGrp="1" noChangeArrowheads="1"/>
          </p:cNvSpPr>
          <p:nvPr>
            <p:ph type="ftr"/>
          </p:nvPr>
        </p:nvSpPr>
        <p:spPr>
          <a:ln/>
        </p:spPr>
        <p:txBody>
          <a:bodyPr/>
          <a:lstStyle/>
          <a:p>
            <a:r>
              <a:rPr lang="en-US" dirty="0">
                <a:solidFill>
                  <a:prstClr val="white"/>
                </a:solidFill>
              </a:rPr>
              <a:t>John Doe, Some Company</a:t>
            </a:r>
          </a:p>
        </p:txBody>
      </p:sp>
      <p:sp>
        <p:nvSpPr>
          <p:cNvPr id="7" name="Rectangle 7"/>
          <p:cNvSpPr>
            <a:spLocks noGrp="1" noChangeArrowheads="1"/>
          </p:cNvSpPr>
          <p:nvPr>
            <p:ph type="sldNum"/>
          </p:nvPr>
        </p:nvSpPr>
        <p:spPr>
          <a:ln/>
        </p:spPr>
        <p:txBody>
          <a:bodyPr/>
          <a:lstStyle/>
          <a:p>
            <a:r>
              <a:rPr lang="en-US" dirty="0">
                <a:solidFill>
                  <a:prstClr val="white"/>
                </a:solidFill>
              </a:rPr>
              <a:t>Page </a:t>
            </a:r>
            <a:fld id="{465D53FD-DB5F-4815-BF01-6488A8FBD189}" type="slidenum">
              <a:rPr lang="en-US">
                <a:solidFill>
                  <a:prstClr val="white"/>
                </a:solidFill>
              </a:rPr>
              <a:pPr/>
              <a:t>1</a:t>
            </a:fld>
            <a:endParaRPr lang="en-US" dirty="0">
              <a:solidFill>
                <a:prstClr val="white"/>
              </a:solidFill>
            </a:endParaRPr>
          </a:p>
        </p:txBody>
      </p:sp>
      <p:sp>
        <p:nvSpPr>
          <p:cNvPr id="12289"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defTabSz="468618" eaLnBrk="0" fontAlgn="base" hangingPunct="0">
              <a:spcBef>
                <a:spcPct val="0"/>
              </a:spcBef>
              <a:spcAft>
                <a:spcPct val="0"/>
              </a:spcAft>
              <a:buClr>
                <a:srgbClr val="000000"/>
              </a:buClr>
              <a:buSzPct val="100000"/>
            </a:pPr>
            <a:endParaRPr lang="en-GB" sz="2600" dirty="0">
              <a:solidFill>
                <a:prstClr val="white"/>
              </a:solidFill>
              <a:latin typeface="Times New Roman" pitchFamily="16" charset="0"/>
              <a:ea typeface="MS Gothic" charset="-128"/>
            </a:endParaRPr>
          </a:p>
        </p:txBody>
      </p:sp>
      <p:sp>
        <p:nvSpPr>
          <p:cNvPr id="12290" name="Rectangle 2"/>
          <p:cNvSpPr txBox="1">
            <a:spLocks noGrp="1" noChangeArrowheads="1"/>
          </p:cNvSpPr>
          <p:nvPr>
            <p:ph type="body"/>
          </p:nvPr>
        </p:nvSpPr>
        <p:spPr bwMode="auto">
          <a:xfrm>
            <a:off x="913772" y="4343636"/>
            <a:ext cx="5030456" cy="420755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solidFill>
                  <a:prstClr val="white"/>
                </a:solidFill>
              </a:rPr>
              <a:t>doc.: IEEE 802.11-yy/xxxxr0</a:t>
            </a:r>
          </a:p>
        </p:txBody>
      </p:sp>
      <p:sp>
        <p:nvSpPr>
          <p:cNvPr id="5" name="Rectangle 3"/>
          <p:cNvSpPr>
            <a:spLocks noGrp="1" noChangeArrowheads="1"/>
          </p:cNvSpPr>
          <p:nvPr>
            <p:ph type="dt"/>
          </p:nvPr>
        </p:nvSpPr>
        <p:spPr>
          <a:ln/>
        </p:spPr>
        <p:txBody>
          <a:bodyPr/>
          <a:lstStyle/>
          <a:p>
            <a:r>
              <a:rPr lang="en-US" dirty="0">
                <a:solidFill>
                  <a:prstClr val="white"/>
                </a:solidFill>
              </a:rPr>
              <a:t>Month Year</a:t>
            </a:r>
          </a:p>
        </p:txBody>
      </p:sp>
      <p:sp>
        <p:nvSpPr>
          <p:cNvPr id="6" name="Rectangle 6"/>
          <p:cNvSpPr>
            <a:spLocks noGrp="1" noChangeArrowheads="1"/>
          </p:cNvSpPr>
          <p:nvPr>
            <p:ph type="ftr"/>
          </p:nvPr>
        </p:nvSpPr>
        <p:spPr>
          <a:ln/>
        </p:spPr>
        <p:txBody>
          <a:bodyPr/>
          <a:lstStyle/>
          <a:p>
            <a:r>
              <a:rPr lang="en-US" dirty="0">
                <a:solidFill>
                  <a:prstClr val="white"/>
                </a:solidFill>
              </a:rPr>
              <a:t>John Doe, Some Company</a:t>
            </a:r>
          </a:p>
        </p:txBody>
      </p:sp>
      <p:sp>
        <p:nvSpPr>
          <p:cNvPr id="7" name="Rectangle 7"/>
          <p:cNvSpPr>
            <a:spLocks noGrp="1" noChangeArrowheads="1"/>
          </p:cNvSpPr>
          <p:nvPr>
            <p:ph type="sldNum"/>
          </p:nvPr>
        </p:nvSpPr>
        <p:spPr>
          <a:ln/>
        </p:spPr>
        <p:txBody>
          <a:bodyPr/>
          <a:lstStyle/>
          <a:p>
            <a:r>
              <a:rPr lang="en-US" dirty="0">
                <a:solidFill>
                  <a:prstClr val="white"/>
                </a:solidFill>
              </a:rPr>
              <a:t>Page </a:t>
            </a:r>
            <a:fld id="{CA5AFF69-4AEE-4693-9CD6-98E2EBC076EC}" type="slidenum">
              <a:rPr lang="en-US">
                <a:solidFill>
                  <a:prstClr val="white"/>
                </a:solidFill>
              </a:rPr>
              <a:pPr/>
              <a:t>2</a:t>
            </a:fld>
            <a:endParaRPr lang="en-US" dirty="0">
              <a:solidFill>
                <a:prstClr val="white"/>
              </a:solidFill>
            </a:endParaRPr>
          </a:p>
        </p:txBody>
      </p:sp>
      <p:sp>
        <p:nvSpPr>
          <p:cNvPr id="13313"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defTabSz="468618" eaLnBrk="0" fontAlgn="base" hangingPunct="0">
              <a:spcBef>
                <a:spcPct val="0"/>
              </a:spcBef>
              <a:spcAft>
                <a:spcPct val="0"/>
              </a:spcAft>
              <a:buClr>
                <a:srgbClr val="000000"/>
              </a:buClr>
              <a:buSzPct val="100000"/>
            </a:pPr>
            <a:endParaRPr lang="en-GB" sz="2600" dirty="0">
              <a:solidFill>
                <a:prstClr val="white"/>
              </a:solidFill>
              <a:latin typeface="Times New Roman" pitchFamily="16" charset="0"/>
              <a:ea typeface="MS Gothic" charset="-128"/>
            </a:endParaRPr>
          </a:p>
        </p:txBody>
      </p:sp>
      <p:sp>
        <p:nvSpPr>
          <p:cNvPr id="13314" name="Rectangle 2"/>
          <p:cNvSpPr txBox="1">
            <a:spLocks noGrp="1" noChangeArrowheads="1"/>
          </p:cNvSpPr>
          <p:nvPr>
            <p:ph type="body"/>
          </p:nvPr>
        </p:nvSpPr>
        <p:spPr bwMode="auto">
          <a:xfrm>
            <a:off x="913772" y="4343636"/>
            <a:ext cx="5030456" cy="420755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r>
              <a:rPr lang="en-US" altLang="zh-CN" smtClean="0"/>
              <a:t>April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April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April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300"/>
            </a:lvl1pPr>
            <a:lvl2pPr marL="800122" indent="-342909">
              <a:buFont typeface="Courier New" panose="02070309020205020404" pitchFamily="49" charset="0"/>
              <a:buChar char="o"/>
              <a:defRPr sz="1900"/>
            </a:lvl2pPr>
            <a:lvl3pPr marL="1200183" indent="-285758">
              <a:buFont typeface="Arial" panose="020B0604020202020204" pitchFamily="34" charset="0"/>
              <a:buChar char="•"/>
              <a:defRPr/>
            </a:lvl3pPr>
            <a:lvl4pPr marL="1657394" indent="-285758">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cs typeface="Arial Unicode MS" charset="0"/>
              </a:defRPr>
            </a:lvl1pPr>
          </a:lstStyle>
          <a:p>
            <a:r>
              <a:rPr lang="en-GB" smtClean="0"/>
              <a:t>Chen SUN, Sony</a:t>
            </a:r>
            <a:endParaRPr lang="en-GB" dirty="0"/>
          </a:p>
        </p:txBody>
      </p:sp>
      <p:sp>
        <p:nvSpPr>
          <p:cNvPr id="12" name="Rectangle 3"/>
          <p:cNvSpPr>
            <a:spLocks noGrp="1" noChangeArrowheads="1"/>
          </p:cNvSpPr>
          <p:nvPr>
            <p:ph type="dt" idx="15"/>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cs typeface="Arial Unicode MS" charset="0"/>
              </a:defRPr>
            </a:lvl1pPr>
          </a:lstStyle>
          <a:p>
            <a:r>
              <a:rPr lang="en-US" altLang="zh-CN" smtClean="0"/>
              <a:t>April 2016</a:t>
            </a:r>
            <a:endParaRPr lang="en-GB" dirty="0"/>
          </a:p>
        </p:txBody>
      </p:sp>
    </p:spTree>
    <p:extLst>
      <p:ext uri="{BB962C8B-B14F-4D97-AF65-F5344CB8AC3E}">
        <p14:creationId xmlns:p14="http://schemas.microsoft.com/office/powerpoint/2010/main" val="318658125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April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r>
              <a:rPr lang="en-US" altLang="zh-CN" smtClean="0"/>
              <a:t>April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r>
              <a:rPr lang="en-US" altLang="zh-CN" smtClean="0"/>
              <a:t>April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r>
              <a:rPr lang="en-US" altLang="zh-CN" smtClean="0"/>
              <a:t>April 2016</a:t>
            </a:r>
            <a:endParaRPr lang="zh-CN" altLang="en-US"/>
          </a:p>
        </p:txBody>
      </p:sp>
      <p:sp>
        <p:nvSpPr>
          <p:cNvPr id="8" name="页脚占位符 7"/>
          <p:cNvSpPr>
            <a:spLocks noGrp="1"/>
          </p:cNvSpPr>
          <p:nvPr>
            <p:ph type="ftr" sz="quarter" idx="11"/>
          </p:nvPr>
        </p:nvSpPr>
        <p:spPr/>
        <p:txBody>
          <a:bodyPr/>
          <a:lstStyle/>
          <a:p>
            <a:r>
              <a:rPr lang="en-US" altLang="zh-CN" smtClean="0"/>
              <a:t>Chen SUN, Sony</a:t>
            </a:r>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r>
              <a:rPr lang="en-US" altLang="zh-CN" smtClean="0"/>
              <a:t>April 2016</a:t>
            </a:r>
            <a:endParaRPr lang="zh-CN" altLang="en-US"/>
          </a:p>
        </p:txBody>
      </p:sp>
      <p:sp>
        <p:nvSpPr>
          <p:cNvPr id="4" name="页脚占位符 3"/>
          <p:cNvSpPr>
            <a:spLocks noGrp="1"/>
          </p:cNvSpPr>
          <p:nvPr>
            <p:ph type="ftr" sz="quarter" idx="11"/>
          </p:nvPr>
        </p:nvSpPr>
        <p:spPr/>
        <p:txBody>
          <a:bodyPr/>
          <a:lstStyle/>
          <a:p>
            <a:r>
              <a:rPr lang="en-US" altLang="zh-CN" smtClean="0"/>
              <a:t>Chen SUN, Sony</a:t>
            </a:r>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April 2016</a:t>
            </a:r>
            <a:endParaRPr lang="zh-CN" altLang="en-US"/>
          </a:p>
        </p:txBody>
      </p:sp>
      <p:sp>
        <p:nvSpPr>
          <p:cNvPr id="3" name="页脚占位符 2"/>
          <p:cNvSpPr>
            <a:spLocks noGrp="1"/>
          </p:cNvSpPr>
          <p:nvPr>
            <p:ph type="ftr" sz="quarter" idx="11"/>
          </p:nvPr>
        </p:nvSpPr>
        <p:spPr/>
        <p:txBody>
          <a:bodyPr/>
          <a:lstStyle/>
          <a:p>
            <a:r>
              <a:rPr lang="en-US" altLang="zh-CN" smtClean="0"/>
              <a:t>Chen SUN, Sony</a:t>
            </a:r>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April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April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smtClean="0"/>
              <a:t>April 2016</a:t>
            </a: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smtClean="0"/>
              <a:t>Chen SUN, Sony</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2"/>
            <a:ext cx="7770814" cy="1065213"/>
          </a:xfrm>
          <a:prstGeom prst="rect">
            <a:avLst/>
          </a:prstGeom>
          <a:noFill/>
          <a:ln w="9525">
            <a:noFill/>
            <a:round/>
            <a:headEnd/>
            <a:tailEnd/>
          </a:ln>
          <a:effectLst/>
        </p:spPr>
        <p:txBody>
          <a:bodyPr vert="horz" wrap="square" lIns="86400" tIns="43200" rIns="86400" bIns="4320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2"/>
            <a:ext cx="7770814" cy="4113213"/>
          </a:xfrm>
          <a:prstGeom prst="rect">
            <a:avLst/>
          </a:prstGeom>
          <a:noFill/>
          <a:ln w="9525">
            <a:noFill/>
            <a:round/>
            <a:headEnd/>
            <a:tailEnd/>
          </a:ln>
          <a:effectLst/>
        </p:spPr>
        <p:txBody>
          <a:bodyPr vert="horz" wrap="square" lIns="86400" tIns="43200" rIns="86400" bIns="4320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US" altLang="zh-CN" smtClean="0"/>
              <a:t>April 2016</a:t>
            </a:r>
            <a:endParaRPr lang="en-GB" dirty="0"/>
          </a:p>
        </p:txBody>
      </p:sp>
      <p:sp>
        <p:nvSpPr>
          <p:cNvPr id="1028" name="Rectangle 4"/>
          <p:cNvSpPr>
            <a:spLocks noGrp="1" noChangeArrowheads="1"/>
          </p:cNvSpPr>
          <p:nvPr>
            <p:ph type="ftr"/>
          </p:nvPr>
        </p:nvSpPr>
        <p:spPr bwMode="auto">
          <a:xfrm>
            <a:off x="5357818" y="6475414"/>
            <a:ext cx="3184520" cy="2462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GB" altLang="ja-JP" smtClean="0"/>
              <a:t>Chen SUN, Sony</a:t>
            </a:r>
            <a:endParaRPr lang="en-GB" altLang="ja-JP" dirty="0"/>
          </a:p>
        </p:txBody>
      </p:sp>
      <p:sp>
        <p:nvSpPr>
          <p:cNvPr id="1029" name="Rectangle 5"/>
          <p:cNvSpPr>
            <a:spLocks noGrp="1" noChangeArrowheads="1"/>
          </p:cNvSpPr>
          <p:nvPr>
            <p:ph type="sldNum"/>
          </p:nvPr>
        </p:nvSpPr>
        <p:spPr bwMode="auto">
          <a:xfrm>
            <a:off x="4191001" y="6475415"/>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GB" smtClean="0"/>
              <a:t>Slide </a:t>
            </a:r>
            <a:fld id="{D09C756B-EB39-4236-ADBB-73052B179AE4}" type="slidenum">
              <a:rPr lang="en-GB" smtClean="0"/>
              <a:pPr defTabSz="445234" eaLnBrk="0" fontAlgn="base" hangingPunct="0">
                <a:spcBef>
                  <a:spcPct val="0"/>
                </a:spcBef>
                <a:spcAft>
                  <a:spcPct val="0"/>
                </a:spcAft>
                <a:buClr>
                  <a:srgbClr val="000000"/>
                </a:buClr>
                <a:buSzPct val="100000"/>
                <a:buFont typeface="Times New Roman" pitchFamily="16" charset="0"/>
                <a:buNone/>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lIns="85725" tIns="42863" rIns="85725" bIns="42863"/>
          <a:lstStyle/>
          <a:p>
            <a:pPr defTabSz="445234" eaLnBrk="0" fontAlgn="base" hangingPunct="0">
              <a:spcBef>
                <a:spcPct val="0"/>
              </a:spcBef>
              <a:spcAft>
                <a:spcPct val="0"/>
              </a:spcAft>
              <a:buClr>
                <a:srgbClr val="000000"/>
              </a:buClr>
              <a:buSzPct val="100000"/>
              <a:buFont typeface="Times New Roman" pitchFamily="16" charset="0"/>
              <a:buNone/>
            </a:pPr>
            <a:endParaRPr lang="en-GB" sz="2500" dirty="0">
              <a:solidFill>
                <a:srgbClr val="FFFFFF"/>
              </a:solidFill>
              <a:latin typeface="Calibri" panose="020F0502020204030204" pitchFamily="34" charset="0"/>
            </a:endParaRPr>
          </a:p>
        </p:txBody>
      </p:sp>
      <p:sp>
        <p:nvSpPr>
          <p:cNvPr id="1031" name="Rectangle 7"/>
          <p:cNvSpPr>
            <a:spLocks noChangeArrowheads="1"/>
          </p:cNvSpPr>
          <p:nvPr/>
        </p:nvSpPr>
        <p:spPr bwMode="auto">
          <a:xfrm>
            <a:off x="684214" y="6475414"/>
            <a:ext cx="958748" cy="246282"/>
          </a:xfrm>
          <a:prstGeom prst="rect">
            <a:avLst/>
          </a:prstGeom>
          <a:noFill/>
          <a:ln w="9525">
            <a:noFill/>
            <a:round/>
            <a:headEnd/>
            <a:tailEnd/>
          </a:ln>
          <a:effectLst/>
        </p:spPr>
        <p:txBody>
          <a:bodyPr wrap="none" lIns="0" tIns="0" rIns="0" bIns="0">
            <a:spAutoFit/>
          </a:bodyPr>
          <a:lstStyle/>
          <a:p>
            <a:pPr defTabSz="445234" eaLnBrk="0" fontAlgn="base" hangingPunct="0">
              <a:spcBef>
                <a:spcPct val="0"/>
              </a:spcBef>
              <a:spcAft>
                <a:spcPct val="0"/>
              </a:spcAft>
              <a:buClr>
                <a:srgbClr val="000000"/>
              </a:buClr>
              <a:buSzPct val="100000"/>
              <a:buFont typeface="Times New Roman" pitchFamily="16" charset="0"/>
              <a:buNone/>
              <a:tabLst>
                <a:tab pos="0" algn="l"/>
                <a:tab pos="914424" algn="l"/>
                <a:tab pos="1828849" algn="l"/>
                <a:tab pos="2743273" algn="l"/>
                <a:tab pos="3657698" algn="l"/>
                <a:tab pos="4572122" algn="l"/>
                <a:tab pos="5486545" algn="l"/>
                <a:tab pos="6400970" algn="l"/>
                <a:tab pos="7315394" algn="l"/>
                <a:tab pos="8229818" algn="l"/>
                <a:tab pos="9144243" algn="l"/>
                <a:tab pos="10058667" algn="l"/>
              </a:tabLst>
            </a:pPr>
            <a:r>
              <a:rPr lang="en-GB" sz="1600"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lIns="85725" tIns="42863" rIns="85725" bIns="42863"/>
          <a:lstStyle/>
          <a:p>
            <a:pPr defTabSz="445234" eaLnBrk="0" fontAlgn="base" hangingPunct="0">
              <a:spcBef>
                <a:spcPct val="0"/>
              </a:spcBef>
              <a:spcAft>
                <a:spcPct val="0"/>
              </a:spcAft>
              <a:buClr>
                <a:srgbClr val="000000"/>
              </a:buClr>
              <a:buSzPct val="100000"/>
              <a:buFont typeface="Times New Roman" pitchFamily="16" charset="0"/>
              <a:buNone/>
            </a:pPr>
            <a:endParaRPr lang="en-GB" sz="2800" dirty="0">
              <a:solidFill>
                <a:srgbClr val="FFFFFF"/>
              </a:solidFill>
              <a:latin typeface="Calibri" panose="020F0502020204030204" pitchFamily="34" charset="0"/>
            </a:endParaRPr>
          </a:p>
        </p:txBody>
      </p:sp>
      <p:sp>
        <p:nvSpPr>
          <p:cNvPr id="10" name="Date Placeholder 3"/>
          <p:cNvSpPr txBox="1">
            <a:spLocks/>
          </p:cNvSpPr>
          <p:nvPr userDrawn="1"/>
        </p:nvSpPr>
        <p:spPr bwMode="auto">
          <a:xfrm>
            <a:off x="5000628" y="357167"/>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defTabSz="449274" eaLnBrk="0" fontAlgn="base" hangingPunct="0">
              <a:spcBef>
                <a:spcPct val="0"/>
              </a:spcBef>
              <a:spcAft>
                <a:spcPct val="0"/>
              </a:spcAft>
              <a:buClr>
                <a:srgbClr val="000000"/>
              </a:buClr>
              <a:buSzPct val="100000"/>
              <a:buFont typeface="Times New Roman" pitchFamily="16" charset="0"/>
              <a:buNone/>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a:pPr>
            <a:r>
              <a:rPr lang="en-GB" b="1" dirty="0" smtClean="0">
                <a:solidFill>
                  <a:srgbClr val="000000"/>
                </a:solidFill>
                <a:latin typeface="Calibri" panose="020F0502020204030204" pitchFamily="34" charset="0"/>
                <a:cs typeface="Arial Unicode MS" charset="0"/>
              </a:rPr>
              <a:t>doc.: IEEE </a:t>
            </a:r>
            <a:r>
              <a:rPr lang="en-GB" b="1" dirty="0" smtClean="0">
                <a:solidFill>
                  <a:srgbClr val="000000"/>
                </a:solidFill>
                <a:latin typeface="Calibri" panose="020F0502020204030204" pitchFamily="34" charset="0"/>
                <a:cs typeface="Arial Unicode MS" charset="0"/>
              </a:rPr>
              <a:t>802.19-16/00</a:t>
            </a:r>
            <a:r>
              <a:rPr lang="en-US" altLang="ja-JP" b="1" dirty="0" smtClean="0">
                <a:solidFill>
                  <a:srgbClr val="000000"/>
                </a:solidFill>
                <a:latin typeface="Calibri" panose="020F0502020204030204" pitchFamily="34" charset="0"/>
                <a:cs typeface="Arial Unicode MS" charset="0"/>
              </a:rPr>
              <a:t>69</a:t>
            </a:r>
            <a:r>
              <a:rPr lang="en-GB" b="1" dirty="0" smtClean="0">
                <a:solidFill>
                  <a:srgbClr val="000000"/>
                </a:solidFill>
                <a:latin typeface="Calibri" panose="020F0502020204030204" pitchFamily="34" charset="0"/>
                <a:cs typeface="Arial Unicode MS" charset="0"/>
              </a:rPr>
              <a:t>r0</a:t>
            </a:r>
            <a:endParaRPr lang="en-GB" b="1" dirty="0" smtClean="0">
              <a:solidFill>
                <a:srgbClr val="000000"/>
              </a:solidFill>
              <a:latin typeface="Calibri" panose="020F0502020204030204" pitchFamily="34" charset="0"/>
              <a:cs typeface="Arial Unicode MS" charset="0"/>
            </a:endParaRPr>
          </a:p>
        </p:txBody>
      </p:sp>
    </p:spTree>
    <p:extLst>
      <p:ext uri="{BB962C8B-B14F-4D97-AF65-F5344CB8AC3E}">
        <p14:creationId xmlns:p14="http://schemas.microsoft.com/office/powerpoint/2010/main" val="3538957813"/>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p:txStyles>
    <p:titleStyle>
      <a:lvl1pPr algn="ctr" defTabSz="449274"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42971" indent="-285758"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30"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42"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54"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67"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79"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91"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303"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9" indent="-342909" algn="l" defTabSz="449274"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42971" indent="-285758" algn="l" defTabSz="449274"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143030" indent="-228606" algn="l" defTabSz="449274" rtl="0" eaLnBrk="1" fontAlgn="base" hangingPunct="1">
        <a:spcBef>
          <a:spcPts val="45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600242"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4pPr>
      <a:lvl5pPr marL="2057454"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5pPr>
      <a:lvl6pPr marL="2514667"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79"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91"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303"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24" rtl="0" eaLnBrk="1" latinLnBrk="0" hangingPunct="1">
        <a:defRPr sz="1800" kern="1200">
          <a:solidFill>
            <a:schemeClr val="tx1"/>
          </a:solidFill>
          <a:latin typeface="+mn-lt"/>
          <a:ea typeface="+mn-ea"/>
          <a:cs typeface="+mn-cs"/>
        </a:defRPr>
      </a:lvl1pPr>
      <a:lvl2pPr marL="457212" algn="l" defTabSz="914424" rtl="0" eaLnBrk="1" latinLnBrk="0" hangingPunct="1">
        <a:defRPr sz="1800" kern="1200">
          <a:solidFill>
            <a:schemeClr val="tx1"/>
          </a:solidFill>
          <a:latin typeface="+mn-lt"/>
          <a:ea typeface="+mn-ea"/>
          <a:cs typeface="+mn-cs"/>
        </a:defRPr>
      </a:lvl2pPr>
      <a:lvl3pPr marL="914424" algn="l" defTabSz="914424" rtl="0" eaLnBrk="1" latinLnBrk="0" hangingPunct="1">
        <a:defRPr sz="1800" kern="1200">
          <a:solidFill>
            <a:schemeClr val="tx1"/>
          </a:solidFill>
          <a:latin typeface="+mn-lt"/>
          <a:ea typeface="+mn-ea"/>
          <a:cs typeface="+mn-cs"/>
        </a:defRPr>
      </a:lvl3pPr>
      <a:lvl4pPr marL="1371637" algn="l" defTabSz="914424" rtl="0" eaLnBrk="1" latinLnBrk="0" hangingPunct="1">
        <a:defRPr sz="1800" kern="1200">
          <a:solidFill>
            <a:schemeClr val="tx1"/>
          </a:solidFill>
          <a:latin typeface="+mn-lt"/>
          <a:ea typeface="+mn-ea"/>
          <a:cs typeface="+mn-cs"/>
        </a:defRPr>
      </a:lvl4pPr>
      <a:lvl5pPr marL="1828849" algn="l" defTabSz="914424" rtl="0" eaLnBrk="1" latinLnBrk="0" hangingPunct="1">
        <a:defRPr sz="1800" kern="1200">
          <a:solidFill>
            <a:schemeClr val="tx1"/>
          </a:solidFill>
          <a:latin typeface="+mn-lt"/>
          <a:ea typeface="+mn-ea"/>
          <a:cs typeface="+mn-cs"/>
        </a:defRPr>
      </a:lvl5pPr>
      <a:lvl6pPr marL="2286061" algn="l" defTabSz="914424" rtl="0" eaLnBrk="1" latinLnBrk="0" hangingPunct="1">
        <a:defRPr sz="1800" kern="1200">
          <a:solidFill>
            <a:schemeClr val="tx1"/>
          </a:solidFill>
          <a:latin typeface="+mn-lt"/>
          <a:ea typeface="+mn-ea"/>
          <a:cs typeface="+mn-cs"/>
        </a:defRPr>
      </a:lvl6pPr>
      <a:lvl7pPr marL="2743273" algn="l" defTabSz="914424" rtl="0" eaLnBrk="1" latinLnBrk="0" hangingPunct="1">
        <a:defRPr sz="1800" kern="1200">
          <a:solidFill>
            <a:schemeClr val="tx1"/>
          </a:solidFill>
          <a:latin typeface="+mn-lt"/>
          <a:ea typeface="+mn-ea"/>
          <a:cs typeface="+mn-cs"/>
        </a:defRPr>
      </a:lvl7pPr>
      <a:lvl8pPr marL="3200485" algn="l" defTabSz="914424" rtl="0" eaLnBrk="1" latinLnBrk="0" hangingPunct="1">
        <a:defRPr sz="1800" kern="1200">
          <a:solidFill>
            <a:schemeClr val="tx1"/>
          </a:solidFill>
          <a:latin typeface="+mn-lt"/>
          <a:ea typeface="+mn-ea"/>
          <a:cs typeface="+mn-cs"/>
        </a:defRPr>
      </a:lvl8pPr>
      <a:lvl9pPr marL="3657698" algn="l" defTabSz="91442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7"/>
            <a:ext cx="2303452" cy="273051"/>
          </a:xfrm>
        </p:spPr>
        <p:txBody>
          <a:bodyPr/>
          <a:lstStyle/>
          <a:p>
            <a:r>
              <a:rPr lang="en-US" altLang="zh-CN" smtClean="0"/>
              <a:t>April 2016</a:t>
            </a:r>
            <a:endParaRPr lang="en-GB" altLang="ja-JP" dirty="0"/>
          </a:p>
        </p:txBody>
      </p:sp>
      <p:sp>
        <p:nvSpPr>
          <p:cNvPr id="7"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1"/>
            <a:ext cx="7772400" cy="1470711"/>
          </a:xfrm>
          <a:ln/>
        </p:spPr>
        <p:txBody>
          <a:bodyPr>
            <a:noAutofit/>
          </a:bodyPr>
          <a:lstStyle/>
          <a:p>
            <a:pPr>
              <a:tabLst>
                <a:tab pos="0" algn="l"/>
                <a:tab pos="914367" algn="l"/>
                <a:tab pos="1828734" algn="l"/>
                <a:tab pos="2743102" algn="l"/>
                <a:tab pos="3657470" algn="l"/>
                <a:tab pos="4571836" algn="l"/>
                <a:tab pos="5486202" algn="l"/>
                <a:tab pos="6400570" algn="l"/>
                <a:tab pos="7314937" algn="l"/>
                <a:tab pos="8229304" algn="l"/>
                <a:tab pos="9143672" algn="l"/>
                <a:tab pos="10058038" algn="l"/>
              </a:tabLst>
            </a:pPr>
            <a:r>
              <a:rPr lang="en-GB" sz="2800" dirty="0" smtClean="0"/>
              <a:t>Coexistence management considering spectrum release</a:t>
            </a:r>
            <a:endParaRPr lang="en-GB" sz="2800" dirty="0"/>
          </a:p>
        </p:txBody>
      </p:sp>
      <p:sp>
        <p:nvSpPr>
          <p:cNvPr id="3074" name="Rectangle 2"/>
          <p:cNvSpPr>
            <a:spLocks noGrp="1" noChangeArrowheads="1"/>
          </p:cNvSpPr>
          <p:nvPr>
            <p:ph type="body" idx="1"/>
          </p:nvPr>
        </p:nvSpPr>
        <p:spPr>
          <a:xfrm>
            <a:off x="687559" y="2156510"/>
            <a:ext cx="7772400" cy="396876"/>
          </a:xfrm>
          <a:ln/>
        </p:spPr>
        <p:txBody>
          <a:bodyPr/>
          <a:lstStyle/>
          <a:p>
            <a:pPr marL="0" indent="0" algn="ctr">
              <a:spcBef>
                <a:spcPts val="500"/>
              </a:spcBef>
              <a:buNone/>
              <a:tabLst>
                <a:tab pos="912780" algn="l"/>
                <a:tab pos="1827148" algn="l"/>
                <a:tab pos="2741514" algn="l"/>
                <a:tab pos="3655882" algn="l"/>
                <a:tab pos="4570250" algn="l"/>
                <a:tab pos="5484616" algn="l"/>
                <a:tab pos="6398983" algn="l"/>
                <a:tab pos="7313351" algn="l"/>
                <a:tab pos="8227718" algn="l"/>
                <a:tab pos="9142086" algn="l"/>
                <a:tab pos="10056452" algn="l"/>
              </a:tabLst>
            </a:pPr>
            <a:r>
              <a:rPr lang="en-GB" sz="2000" dirty="0"/>
              <a:t>Date:</a:t>
            </a:r>
            <a:r>
              <a:rPr lang="en-GB" sz="2000" b="0" dirty="0"/>
              <a:t> </a:t>
            </a:r>
            <a:r>
              <a:rPr lang="en-GB" sz="2000" b="0" dirty="0" smtClean="0"/>
              <a:t>2016-04</a:t>
            </a:r>
            <a:r>
              <a:rPr lang="en-US" altLang="zh-CN" sz="2000" b="0" smtClean="0"/>
              <a:t>-26</a:t>
            </a:r>
            <a:endParaRPr lang="en-GB" sz="2000" b="0" dirty="0"/>
          </a:p>
        </p:txBody>
      </p:sp>
      <p:grpSp>
        <p:nvGrpSpPr>
          <p:cNvPr id="12" name="Group 11"/>
          <p:cNvGrpSpPr/>
          <p:nvPr/>
        </p:nvGrpSpPr>
        <p:grpSpPr>
          <a:xfrm>
            <a:off x="571500" y="5754472"/>
            <a:ext cx="8001000" cy="650727"/>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pPr defTabSz="445207" eaLnBrk="0" fontAlgn="base" hangingPunct="0">
                <a:spcBef>
                  <a:spcPct val="0"/>
                </a:spcBef>
                <a:spcAft>
                  <a:spcPct val="0"/>
                </a:spcAft>
                <a:buClr>
                  <a:srgbClr val="000000"/>
                </a:buClr>
                <a:buSzPct val="100000"/>
              </a:pPr>
              <a:r>
                <a:rPr lang="en-US" sz="1200" dirty="0">
                  <a:solidFill>
                    <a:srgbClr val="000000"/>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49246" eaLnBrk="0" fontAlgn="base" hangingPunct="0">
                <a:spcBef>
                  <a:spcPct val="0"/>
                </a:spcBef>
                <a:spcAft>
                  <a:spcPct val="0"/>
                </a:spcAft>
                <a:buClr>
                  <a:srgbClr val="000000"/>
                </a:buClr>
                <a:buSzPct val="100000"/>
              </a:pPr>
              <a:endParaRPr lang="en-US" sz="2400" dirty="0">
                <a:solidFill>
                  <a:srgbClr val="FFFFFF"/>
                </a:solidFill>
              </a:endParaRPr>
            </a:p>
          </p:txBody>
        </p:sp>
      </p:grpSp>
      <p:graphicFrame>
        <p:nvGraphicFramePr>
          <p:cNvPr id="2" name="对象 1"/>
          <p:cNvGraphicFramePr>
            <a:graphicFrameLocks noChangeAspect="1"/>
          </p:cNvGraphicFramePr>
          <p:nvPr>
            <p:extLst>
              <p:ext uri="{D42A27DB-BD31-4B8C-83A1-F6EECF244321}">
                <p14:modId xmlns:p14="http://schemas.microsoft.com/office/powerpoint/2010/main" val="4042128231"/>
              </p:ext>
            </p:extLst>
          </p:nvPr>
        </p:nvGraphicFramePr>
        <p:xfrm>
          <a:off x="698842" y="2551402"/>
          <a:ext cx="7923609" cy="2445246"/>
        </p:xfrm>
        <a:graphic>
          <a:graphicData uri="http://schemas.openxmlformats.org/presentationml/2006/ole">
            <mc:AlternateContent xmlns:mc="http://schemas.openxmlformats.org/markup-compatibility/2006">
              <mc:Choice xmlns:v="urn:schemas-microsoft-com:vml" Requires="v">
                <p:oleObj spid="_x0000_s1126" name="Document" r:id="rId4" imgW="8253286" imgH="2563029" progId="Word.Document.8">
                  <p:embed/>
                </p:oleObj>
              </mc:Choice>
              <mc:Fallback>
                <p:oleObj name="Document" r:id="rId4" imgW="8253286" imgH="2563029" progId="Word.Document.8">
                  <p:embed/>
                  <p:pic>
                    <p:nvPicPr>
                      <p:cNvPr id="0" name=""/>
                      <p:cNvPicPr>
                        <a:picLocks noChangeAspect="1" noChangeArrowheads="1"/>
                      </p:cNvPicPr>
                      <p:nvPr/>
                    </p:nvPicPr>
                    <p:blipFill>
                      <a:blip r:embed="rId5"/>
                      <a:srcRect/>
                      <a:stretch>
                        <a:fillRect/>
                      </a:stretch>
                    </p:blipFill>
                    <p:spPr bwMode="auto">
                      <a:xfrm>
                        <a:off x="698842" y="2551402"/>
                        <a:ext cx="7923609" cy="2445246"/>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1" name="Rectangle 4"/>
          <p:cNvSpPr>
            <a:spLocks noChangeArrowheads="1"/>
          </p:cNvSpPr>
          <p:nvPr/>
        </p:nvSpPr>
        <p:spPr bwMode="auto">
          <a:xfrm>
            <a:off x="761437" y="2170403"/>
            <a:ext cx="1447800" cy="381000"/>
          </a:xfrm>
          <a:prstGeom prst="rect">
            <a:avLst/>
          </a:prstGeom>
          <a:noFill/>
          <a:ln w="9525">
            <a:noFill/>
            <a:round/>
            <a:headEnd/>
            <a:tailEnd/>
          </a:ln>
          <a:effectLst/>
        </p:spPr>
        <p:txBody>
          <a:bodyPr lIns="92154" tIns="46077" rIns="92154" bIns="46077"/>
          <a:lstStyle/>
          <a:p>
            <a:pPr defTabSz="445207" eaLnBrk="0" fontAlgn="base" hangingPunct="0">
              <a:spcBef>
                <a:spcPts val="500"/>
              </a:spcBef>
              <a:spcAft>
                <a:spcPct val="0"/>
              </a:spcAft>
              <a:buClr>
                <a:srgbClr val="000000"/>
              </a:buClr>
              <a:buSzPct val="100000"/>
              <a:tabLst>
                <a:tab pos="342888" algn="l"/>
                <a:tab pos="1257255" algn="l"/>
                <a:tab pos="2171622" algn="l"/>
                <a:tab pos="3085989" algn="l"/>
                <a:tab pos="4000356" algn="l"/>
                <a:tab pos="4914723" algn="l"/>
                <a:tab pos="5829091" algn="l"/>
                <a:tab pos="6743457" algn="l"/>
                <a:tab pos="7657824" algn="l"/>
                <a:tab pos="8572193" algn="l"/>
                <a:tab pos="9486559" algn="l"/>
                <a:tab pos="10400927" algn="l"/>
              </a:tabLst>
            </a:pPr>
            <a:r>
              <a:rPr lang="en-GB" sz="2000" dirty="0">
                <a:solidFill>
                  <a:srgbClr val="000000"/>
                </a:solidFill>
                <a:latin typeface="Calibri" panose="020F0502020204030204" pitchFamily="34" charset="0"/>
              </a:rPr>
              <a:t>Authors:</a:t>
            </a:r>
          </a:p>
        </p:txBody>
      </p:sp>
    </p:spTree>
    <p:extLst>
      <p:ext uri="{BB962C8B-B14F-4D97-AF65-F5344CB8AC3E}">
        <p14:creationId xmlns:p14="http://schemas.microsoft.com/office/powerpoint/2010/main" val="8386157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367" algn="l"/>
                <a:tab pos="1828734" algn="l"/>
                <a:tab pos="2743102" algn="l"/>
                <a:tab pos="3657470" algn="l"/>
                <a:tab pos="4571836" algn="l"/>
                <a:tab pos="5486202" algn="l"/>
                <a:tab pos="6400570" algn="l"/>
                <a:tab pos="7314937" algn="l"/>
                <a:tab pos="8229304" algn="l"/>
                <a:tab pos="9143672" algn="l"/>
                <a:tab pos="10058038" algn="l"/>
              </a:tabLst>
            </a:pPr>
            <a:r>
              <a:rPr lang="en-GB" dirty="0" smtClean="0"/>
              <a:t>Application scenario</a:t>
            </a:r>
            <a:endParaRPr lang="en-GB" dirty="0"/>
          </a:p>
        </p:txBody>
      </p:sp>
      <p:sp>
        <p:nvSpPr>
          <p:cNvPr id="4098" name="Rectangle 2"/>
          <p:cNvSpPr>
            <a:spLocks noGrp="1" noChangeArrowheads="1"/>
          </p:cNvSpPr>
          <p:nvPr>
            <p:ph type="body" idx="1"/>
          </p:nvPr>
        </p:nvSpPr>
        <p:spPr>
          <a:xfrm>
            <a:off x="755576" y="1988840"/>
            <a:ext cx="7969802" cy="4176464"/>
          </a:xfrm>
          <a:ln/>
        </p:spPr>
        <p:txBody>
          <a:bodyPr>
            <a:normAutofit fontScale="92500" lnSpcReduction="20000"/>
          </a:bodyPr>
          <a:lstStyle/>
          <a:p>
            <a:r>
              <a:rPr lang="en-US" altLang="ko-KR" sz="2600" b="0" dirty="0" smtClean="0">
                <a:solidFill>
                  <a:schemeClr val="tx1"/>
                </a:solidFill>
                <a:ea typeface="굴림" charset="-127"/>
              </a:rPr>
              <a:t>CM manages both high priority and low priority GCOs.</a:t>
            </a:r>
          </a:p>
          <a:p>
            <a:r>
              <a:rPr lang="en-US" altLang="ko-KR" sz="2600" b="0" dirty="0" smtClean="0">
                <a:solidFill>
                  <a:schemeClr val="tx1"/>
                </a:solidFill>
                <a:ea typeface="굴림" charset="-127"/>
              </a:rPr>
              <a:t>To protect the high priority GCO, the CM calculate the aggregate interference from the low priority </a:t>
            </a:r>
            <a:r>
              <a:rPr lang="en-US" altLang="ko-KR" sz="2600" b="0" dirty="0" smtClean="0">
                <a:solidFill>
                  <a:schemeClr val="tx1"/>
                </a:solidFill>
                <a:ea typeface="굴림" charset="-127"/>
              </a:rPr>
              <a:t>GCOs </a:t>
            </a:r>
            <a:r>
              <a:rPr lang="en-US" altLang="ko-KR" sz="2600" b="0" dirty="0" smtClean="0">
                <a:solidFill>
                  <a:schemeClr val="tx1"/>
                </a:solidFill>
                <a:ea typeface="굴림" charset="-127"/>
              </a:rPr>
              <a:t>to the high priority GCO.</a:t>
            </a:r>
          </a:p>
          <a:p>
            <a:r>
              <a:rPr lang="en-US" altLang="ko-KR" sz="2600" b="0" dirty="0" smtClean="0">
                <a:solidFill>
                  <a:schemeClr val="tx1"/>
                </a:solidFill>
                <a:ea typeface="굴림" charset="-127"/>
              </a:rPr>
              <a:t>When a low priority releases spectrum, the interference high priority GCO is reduced which means that increased power at the remaining low priority </a:t>
            </a:r>
            <a:r>
              <a:rPr lang="en-US" altLang="ko-KR" sz="2600" b="0" dirty="0" smtClean="0">
                <a:solidFill>
                  <a:schemeClr val="tx1"/>
                </a:solidFill>
                <a:ea typeface="굴림" charset="-127"/>
              </a:rPr>
              <a:t>GCOs </a:t>
            </a:r>
            <a:r>
              <a:rPr lang="en-US" altLang="ko-KR" sz="2600" b="0" dirty="0" smtClean="0">
                <a:solidFill>
                  <a:schemeClr val="tx1"/>
                </a:solidFill>
                <a:ea typeface="굴림" charset="-127"/>
              </a:rPr>
              <a:t>can be tolerated at the high priority GCO.</a:t>
            </a:r>
          </a:p>
          <a:p>
            <a:r>
              <a:rPr lang="en-US" altLang="ko-KR" sz="2600" b="0" dirty="0" smtClean="0">
                <a:solidFill>
                  <a:schemeClr val="tx1"/>
                </a:solidFill>
                <a:ea typeface="굴림" charset="-127"/>
              </a:rPr>
              <a:t>Based on the location of the </a:t>
            </a:r>
            <a:r>
              <a:rPr lang="en-US" altLang="ko-KR" sz="2600" b="0" dirty="0" smtClean="0">
                <a:solidFill>
                  <a:schemeClr val="tx1"/>
                </a:solidFill>
                <a:ea typeface="굴림" charset="-127"/>
              </a:rPr>
              <a:t>GCO </a:t>
            </a:r>
            <a:r>
              <a:rPr lang="en-US" altLang="ko-KR" sz="2600" b="0" dirty="0" smtClean="0">
                <a:solidFill>
                  <a:schemeClr val="tx1"/>
                </a:solidFill>
                <a:ea typeface="굴림" charset="-127"/>
              </a:rPr>
              <a:t>that releases the spectrum, the CM can select the other </a:t>
            </a:r>
            <a:r>
              <a:rPr lang="en-US" altLang="ko-KR" sz="2600" b="0" dirty="0" smtClean="0">
                <a:solidFill>
                  <a:schemeClr val="tx1"/>
                </a:solidFill>
                <a:ea typeface="굴림" charset="-127"/>
              </a:rPr>
              <a:t>GCOs </a:t>
            </a:r>
            <a:r>
              <a:rPr lang="en-US" altLang="ko-KR" sz="2600" b="0" dirty="0" smtClean="0">
                <a:solidFill>
                  <a:schemeClr val="tx1"/>
                </a:solidFill>
                <a:ea typeface="굴림" charset="-127"/>
              </a:rPr>
              <a:t>for the spectrum reallocation based on the location proximity with the </a:t>
            </a:r>
            <a:r>
              <a:rPr lang="en-US" altLang="ko-KR" sz="2600" b="0" dirty="0" smtClean="0">
                <a:solidFill>
                  <a:schemeClr val="tx1"/>
                </a:solidFill>
                <a:ea typeface="굴림" charset="-127"/>
              </a:rPr>
              <a:t>GCO </a:t>
            </a:r>
            <a:r>
              <a:rPr lang="en-US" altLang="ko-KR" sz="2600" b="0" dirty="0" smtClean="0">
                <a:solidFill>
                  <a:schemeClr val="tx1"/>
                </a:solidFill>
                <a:ea typeface="굴림" charset="-127"/>
              </a:rPr>
              <a:t>that releases the spectrum</a:t>
            </a:r>
          </a:p>
        </p:txBody>
      </p:sp>
      <p:sp>
        <p:nvSpPr>
          <p:cNvPr id="7" name="Date Placeholder 3"/>
          <p:cNvSpPr>
            <a:spLocks noGrp="1"/>
          </p:cNvSpPr>
          <p:nvPr>
            <p:ph type="dt" idx="15"/>
          </p:nvPr>
        </p:nvSpPr>
        <p:spPr>
          <a:xfrm>
            <a:off x="696912" y="333377"/>
            <a:ext cx="2303452" cy="273051"/>
          </a:xfrm>
        </p:spPr>
        <p:txBody>
          <a:bodyPr/>
          <a:lstStyle/>
          <a:p>
            <a:r>
              <a:rPr lang="en-US" altLang="zh-CN" smtClean="0"/>
              <a:t>April 2016</a:t>
            </a:r>
            <a:endParaRPr lang="en-GB" altLang="ja-JP" dirty="0"/>
          </a:p>
        </p:txBody>
      </p:sp>
    </p:spTree>
    <p:extLst>
      <p:ext uri="{BB962C8B-B14F-4D97-AF65-F5344CB8AC3E}">
        <p14:creationId xmlns:p14="http://schemas.microsoft.com/office/powerpoint/2010/main" val="3206086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System model</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April 2016</a:t>
            </a:r>
            <a:endParaRPr lang="en-GB" dirty="0"/>
          </a:p>
        </p:txBody>
      </p:sp>
      <p:graphicFrame>
        <p:nvGraphicFramePr>
          <p:cNvPr id="7" name="对象 6"/>
          <p:cNvGraphicFramePr>
            <a:graphicFrameLocks noChangeAspect="1"/>
          </p:cNvGraphicFramePr>
          <p:nvPr>
            <p:extLst>
              <p:ext uri="{D42A27DB-BD31-4B8C-83A1-F6EECF244321}">
                <p14:modId xmlns:p14="http://schemas.microsoft.com/office/powerpoint/2010/main" val="1108384058"/>
              </p:ext>
            </p:extLst>
          </p:nvPr>
        </p:nvGraphicFramePr>
        <p:xfrm>
          <a:off x="395536" y="1627188"/>
          <a:ext cx="8383588" cy="4535487"/>
        </p:xfrm>
        <a:graphic>
          <a:graphicData uri="http://schemas.openxmlformats.org/presentationml/2006/ole">
            <mc:AlternateContent xmlns:mc="http://schemas.openxmlformats.org/markup-compatibility/2006">
              <mc:Choice xmlns:v="urn:schemas-microsoft-com:vml" Requires="v">
                <p:oleObj spid="_x0000_s11282" name="Visio" r:id="rId3" imgW="5483969" imgH="2961900" progId="Visio.Drawing.11">
                  <p:embed/>
                </p:oleObj>
              </mc:Choice>
              <mc:Fallback>
                <p:oleObj name="Visio" r:id="rId3" imgW="5483969" imgH="2961900" progId="Visio.Drawing.11">
                  <p:embed/>
                  <p:pic>
                    <p:nvPicPr>
                      <p:cNvPr id="0" name=""/>
                      <p:cNvPicPr/>
                      <p:nvPr/>
                    </p:nvPicPr>
                    <p:blipFill>
                      <a:blip r:embed="rId4"/>
                      <a:stretch>
                        <a:fillRect/>
                      </a:stretch>
                    </p:blipFill>
                    <p:spPr>
                      <a:xfrm>
                        <a:off x="395536" y="1627188"/>
                        <a:ext cx="8383588" cy="4535487"/>
                      </a:xfrm>
                      <a:prstGeom prst="rect">
                        <a:avLst/>
                      </a:prstGeom>
                    </p:spPr>
                  </p:pic>
                </p:oleObj>
              </mc:Fallback>
            </mc:AlternateContent>
          </a:graphicData>
        </a:graphic>
      </p:graphicFrame>
    </p:spTree>
    <p:extLst>
      <p:ext uri="{BB962C8B-B14F-4D97-AF65-F5344CB8AC3E}">
        <p14:creationId xmlns:p14="http://schemas.microsoft.com/office/powerpoint/2010/main" val="19046027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Utilized procedure</a:t>
            </a:r>
            <a:endParaRPr lang="zh-CN" altLang="en-US" dirty="0"/>
          </a:p>
        </p:txBody>
      </p:sp>
      <p:sp>
        <p:nvSpPr>
          <p:cNvPr id="3" name="内容占位符 2"/>
          <p:cNvSpPr>
            <a:spLocks noGrp="1"/>
          </p:cNvSpPr>
          <p:nvPr>
            <p:ph idx="1"/>
          </p:nvPr>
        </p:nvSpPr>
        <p:spPr/>
        <p:txBody>
          <a:bodyPr/>
          <a:lstStyle/>
          <a:p>
            <a:r>
              <a:rPr lang="en-US" altLang="zh-CN" dirty="0" smtClean="0"/>
              <a:t>5.2.2.2 registration update procedure</a:t>
            </a:r>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April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363" y="3068960"/>
            <a:ext cx="7153275"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12265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Modified parameters</a:t>
            </a:r>
            <a:endParaRPr lang="zh-CN" altLang="en-US" dirty="0"/>
          </a:p>
        </p:txBody>
      </p:sp>
      <p:sp>
        <p:nvSpPr>
          <p:cNvPr id="3" name="内容占位符 2"/>
          <p:cNvSpPr>
            <a:spLocks noGrp="1"/>
          </p:cNvSpPr>
          <p:nvPr>
            <p:ph idx="1"/>
          </p:nvPr>
        </p:nvSpPr>
        <p:spPr/>
        <p:txBody>
          <a:bodyPr/>
          <a:lstStyle/>
          <a:p>
            <a:r>
              <a:rPr lang="en-US" altLang="zh-CN" dirty="0"/>
              <a:t>6.2.2.4 WSO registration </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April 2016</a:t>
            </a:r>
            <a:endParaRPr lang="en-GB" dirty="0"/>
          </a:p>
        </p:txBody>
      </p:sp>
      <p:sp>
        <p:nvSpPr>
          <p:cNvPr id="8" name="矩形 7"/>
          <p:cNvSpPr/>
          <p:nvPr/>
        </p:nvSpPr>
        <p:spPr>
          <a:xfrm>
            <a:off x="539552" y="2636912"/>
            <a:ext cx="8352928" cy="2893100"/>
          </a:xfrm>
          <a:prstGeom prst="rect">
            <a:avLst/>
          </a:prstGeom>
        </p:spPr>
        <p:txBody>
          <a:bodyPr wrap="square">
            <a:spAutoFit/>
          </a:bodyPr>
          <a:lstStyle/>
          <a:p>
            <a:r>
              <a:rPr lang="en-US" altLang="zh-CN" sz="1400" dirty="0">
                <a:latin typeface="Courier New" pitchFamily="49" charset="0"/>
                <a:cs typeface="Courier New" pitchFamily="49" charset="0"/>
              </a:rPr>
              <a:t>-----------------------------------------------------------</a:t>
            </a:r>
          </a:p>
          <a:p>
            <a:r>
              <a:rPr lang="en-US" altLang="zh-CN" sz="1400" dirty="0">
                <a:latin typeface="Courier New" pitchFamily="49" charset="0"/>
                <a:cs typeface="Courier New" pitchFamily="49" charset="0"/>
              </a:rPr>
              <a:t>--Operation code for registration</a:t>
            </a:r>
          </a:p>
          <a:p>
            <a:r>
              <a:rPr lang="en-US" altLang="zh-CN" sz="1400" dirty="0">
                <a:latin typeface="Courier New" pitchFamily="49" charset="0"/>
                <a:cs typeface="Courier New" pitchFamily="49" charset="0"/>
              </a:rPr>
              <a:t>-----------------------------------------------------------</a:t>
            </a:r>
          </a:p>
          <a:p>
            <a:r>
              <a:rPr lang="en-US" altLang="zh-CN" sz="1400" dirty="0">
                <a:latin typeface="Courier New" pitchFamily="49" charset="0"/>
                <a:cs typeface="Courier New" pitchFamily="49" charset="0"/>
              </a:rPr>
              <a:t>--Operation code for registration</a:t>
            </a:r>
          </a:p>
          <a:p>
            <a:r>
              <a:rPr lang="en-US" altLang="zh-CN" sz="1400" dirty="0" err="1">
                <a:latin typeface="Courier New" pitchFamily="49" charset="0"/>
                <a:cs typeface="Courier New" pitchFamily="49" charset="0"/>
              </a:rPr>
              <a:t>OperationCode</a:t>
            </a:r>
            <a:r>
              <a:rPr lang="en-US" altLang="zh-CN" sz="1400" dirty="0">
                <a:latin typeface="Courier New" pitchFamily="49" charset="0"/>
                <a:cs typeface="Courier New" pitchFamily="49" charset="0"/>
              </a:rPr>
              <a:t> ::= ENUMERATED {</a:t>
            </a:r>
          </a:p>
          <a:p>
            <a:r>
              <a:rPr lang="en-US" altLang="zh-CN" sz="1400" dirty="0">
                <a:latin typeface="Courier New" pitchFamily="49" charset="0"/>
                <a:cs typeface="Courier New" pitchFamily="49" charset="0"/>
              </a:rPr>
              <a:t>--New registration</a:t>
            </a:r>
          </a:p>
          <a:p>
            <a:r>
              <a:rPr lang="en-US" altLang="zh-CN" sz="1400" dirty="0">
                <a:latin typeface="Courier New" pitchFamily="49" charset="0"/>
                <a:cs typeface="Courier New" pitchFamily="49" charset="0"/>
              </a:rPr>
              <a:t>new,</a:t>
            </a:r>
          </a:p>
          <a:p>
            <a:r>
              <a:rPr lang="en-US" altLang="zh-CN" sz="1400" dirty="0">
                <a:latin typeface="Courier New" pitchFamily="49" charset="0"/>
                <a:cs typeface="Courier New" pitchFamily="49" charset="0"/>
              </a:rPr>
              <a:t>--Update of registration </a:t>
            </a:r>
            <a:r>
              <a:rPr lang="en-US" altLang="zh-CN" sz="1400" dirty="0" smtClean="0">
                <a:latin typeface="Courier New" pitchFamily="49" charset="0"/>
                <a:cs typeface="Courier New" pitchFamily="49" charset="0"/>
              </a:rPr>
              <a:t>information</a:t>
            </a:r>
            <a:endParaRPr lang="en-US" altLang="zh-CN" sz="1400" u="sng" dirty="0">
              <a:latin typeface="Courier New" pitchFamily="49" charset="0"/>
              <a:cs typeface="Courier New" pitchFamily="49" charset="0"/>
            </a:endParaRPr>
          </a:p>
          <a:p>
            <a:r>
              <a:rPr lang="en-US" altLang="zh-CN" sz="1400" dirty="0">
                <a:latin typeface="Courier New" pitchFamily="49" charset="0"/>
                <a:cs typeface="Courier New" pitchFamily="49" charset="0"/>
              </a:rPr>
              <a:t>update,</a:t>
            </a:r>
          </a:p>
          <a:p>
            <a:r>
              <a:rPr lang="en-US" altLang="zh-CN" sz="1400" dirty="0">
                <a:latin typeface="Courier New" pitchFamily="49" charset="0"/>
                <a:cs typeface="Courier New" pitchFamily="49" charset="0"/>
              </a:rPr>
              <a:t>--Deregistration</a:t>
            </a:r>
          </a:p>
          <a:p>
            <a:r>
              <a:rPr lang="en-US" altLang="zh-CN" sz="1400" dirty="0">
                <a:latin typeface="Courier New" pitchFamily="49" charset="0"/>
                <a:cs typeface="Courier New" pitchFamily="49" charset="0"/>
              </a:rPr>
              <a:t>d</a:t>
            </a:r>
            <a:r>
              <a:rPr lang="en-US" altLang="zh-CN" sz="1400" dirty="0" smtClean="0">
                <a:latin typeface="Courier New" pitchFamily="49" charset="0"/>
                <a:cs typeface="Courier New" pitchFamily="49" charset="0"/>
              </a:rPr>
              <a:t>elete</a:t>
            </a:r>
            <a:r>
              <a:rPr lang="en-US" altLang="zh-CN" sz="1400" u="sng" dirty="0" smtClean="0">
                <a:latin typeface="Courier New" pitchFamily="49" charset="0"/>
                <a:cs typeface="Courier New" pitchFamily="49" charset="0"/>
              </a:rPr>
              <a:t>,</a:t>
            </a:r>
          </a:p>
          <a:p>
            <a:r>
              <a:rPr lang="en-US" altLang="zh-CN" sz="1400" u="sng" dirty="0" smtClean="0">
                <a:latin typeface="Courier New" pitchFamily="49" charset="0"/>
                <a:cs typeface="Courier New" pitchFamily="49" charset="0"/>
              </a:rPr>
              <a:t>--Inform the spectrum usage </a:t>
            </a:r>
            <a:r>
              <a:rPr lang="en-US" altLang="zh-CN" sz="1400" u="sng" dirty="0" smtClean="0">
                <a:latin typeface="Courier New" pitchFamily="49" charset="0"/>
                <a:cs typeface="Courier New" pitchFamily="49" charset="0"/>
              </a:rPr>
              <a:t>release</a:t>
            </a:r>
          </a:p>
          <a:p>
            <a:r>
              <a:rPr lang="en-US" altLang="zh-CN" sz="1400" u="sng" dirty="0" smtClean="0">
                <a:latin typeface="Courier New" pitchFamily="49" charset="0"/>
                <a:cs typeface="Courier New" pitchFamily="49" charset="0"/>
              </a:rPr>
              <a:t>release</a:t>
            </a:r>
            <a:r>
              <a:rPr lang="en-US" altLang="zh-CN" sz="1400" dirty="0" smtClean="0">
                <a:latin typeface="Courier New" pitchFamily="49" charset="0"/>
                <a:cs typeface="Courier New" pitchFamily="49" charset="0"/>
              </a:rPr>
              <a:t>}</a:t>
            </a:r>
            <a:endParaRPr lang="zh-CN" altLang="en-US" sz="1400" dirty="0">
              <a:latin typeface="Courier New" pitchFamily="49" charset="0"/>
              <a:cs typeface="Courier New" pitchFamily="49" charset="0"/>
            </a:endParaRPr>
          </a:p>
        </p:txBody>
      </p:sp>
    </p:spTree>
    <p:extLst>
      <p:ext uri="{BB962C8B-B14F-4D97-AF65-F5344CB8AC3E}">
        <p14:creationId xmlns:p14="http://schemas.microsoft.com/office/powerpoint/2010/main" val="22535966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Procedures utilized (2/4)</a:t>
            </a:r>
            <a:endParaRPr lang="en-US" dirty="0"/>
          </a:p>
        </p:txBody>
      </p:sp>
      <p:sp>
        <p:nvSpPr>
          <p:cNvPr id="3" name="Content Placeholder 2"/>
          <p:cNvSpPr>
            <a:spLocks noGrp="1"/>
          </p:cNvSpPr>
          <p:nvPr>
            <p:ph idx="1"/>
          </p:nvPr>
        </p:nvSpPr>
        <p:spPr/>
        <p:txBody>
          <a:bodyPr/>
          <a:lstStyle/>
          <a:p>
            <a:r>
              <a:rPr lang="en-US" dirty="0"/>
              <a:t>5.2.10.1 WSO reconfiguration </a:t>
            </a:r>
            <a:r>
              <a:rPr lang="en-US" dirty="0" smtClean="0"/>
              <a:t>procedure</a:t>
            </a:r>
          </a:p>
          <a:p>
            <a:pPr lvl="1"/>
            <a:r>
              <a:rPr lang="en-US" dirty="0" smtClean="0"/>
              <a:t>This procedure is utilized to send modified spectrum usage to the </a:t>
            </a:r>
            <a:r>
              <a:rPr lang="en-US" dirty="0" smtClean="0"/>
              <a:t>GCO</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Chen Sun, Sony China</a:t>
            </a:r>
            <a:endParaRPr lang="en-GB" dirty="0"/>
          </a:p>
        </p:txBody>
      </p:sp>
      <p:sp>
        <p:nvSpPr>
          <p:cNvPr id="6" name="Date Placeholder 5"/>
          <p:cNvSpPr>
            <a:spLocks noGrp="1"/>
          </p:cNvSpPr>
          <p:nvPr>
            <p:ph type="dt" idx="15"/>
          </p:nvPr>
        </p:nvSpPr>
        <p:spPr/>
        <p:txBody>
          <a:bodyPr/>
          <a:lstStyle/>
          <a:p>
            <a:r>
              <a:rPr lang="en-US" altLang="zh-CN" dirty="0"/>
              <a:t>January 2016</a:t>
            </a:r>
            <a:endParaRPr lang="en-GB" altLang="ja-JP"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1727" y="3417912"/>
            <a:ext cx="7474689"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24267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Flowchart</a:t>
            </a:r>
            <a:br>
              <a:rPr lang="en-US" altLang="zh-CN" dirty="0" smtClean="0"/>
            </a:br>
            <a:endParaRPr lang="zh-CN" altLang="en-US" dirty="0"/>
          </a:p>
        </p:txBody>
      </p:sp>
      <p:sp>
        <p:nvSpPr>
          <p:cNvPr id="3" name="内容占位符 2"/>
          <p:cNvSpPr>
            <a:spLocks noGrp="1"/>
          </p:cNvSpPr>
          <p:nvPr>
            <p:ph idx="1"/>
          </p:nvPr>
        </p:nvSpPr>
        <p:spPr/>
        <p:txBody>
          <a:bodyPr/>
          <a:lstStyle/>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April 2016</a:t>
            </a:r>
            <a:endParaRPr lang="en-GB" dirty="0"/>
          </a:p>
        </p:txBody>
      </p:sp>
      <p:graphicFrame>
        <p:nvGraphicFramePr>
          <p:cNvPr id="8" name="对象 7"/>
          <p:cNvGraphicFramePr>
            <a:graphicFrameLocks noChangeAspect="1"/>
          </p:cNvGraphicFramePr>
          <p:nvPr>
            <p:extLst>
              <p:ext uri="{D42A27DB-BD31-4B8C-83A1-F6EECF244321}">
                <p14:modId xmlns:p14="http://schemas.microsoft.com/office/powerpoint/2010/main" val="109295670"/>
              </p:ext>
            </p:extLst>
          </p:nvPr>
        </p:nvGraphicFramePr>
        <p:xfrm>
          <a:off x="2884587" y="1309712"/>
          <a:ext cx="3703637" cy="4927600"/>
        </p:xfrm>
        <a:graphic>
          <a:graphicData uri="http://schemas.openxmlformats.org/presentationml/2006/ole">
            <mc:AlternateContent xmlns:mc="http://schemas.openxmlformats.org/markup-compatibility/2006">
              <mc:Choice xmlns:v="urn:schemas-microsoft-com:vml" Requires="v">
                <p:oleObj spid="_x0000_s10260" name="Visio" r:id="rId3" imgW="3703523" imgH="4927500" progId="Visio.Drawing.11">
                  <p:embed/>
                </p:oleObj>
              </mc:Choice>
              <mc:Fallback>
                <p:oleObj name="Visio" r:id="rId3" imgW="3703523" imgH="4927500" progId="Visio.Drawing.11">
                  <p:embed/>
                  <p:pic>
                    <p:nvPicPr>
                      <p:cNvPr id="0" name=""/>
                      <p:cNvPicPr/>
                      <p:nvPr/>
                    </p:nvPicPr>
                    <p:blipFill>
                      <a:blip r:embed="rId4"/>
                      <a:stretch>
                        <a:fillRect/>
                      </a:stretch>
                    </p:blipFill>
                    <p:spPr>
                      <a:xfrm>
                        <a:off x="2884587" y="1309712"/>
                        <a:ext cx="3703637" cy="4927600"/>
                      </a:xfrm>
                      <a:prstGeom prst="rect">
                        <a:avLst/>
                      </a:prstGeom>
                    </p:spPr>
                  </p:pic>
                </p:oleObj>
              </mc:Fallback>
            </mc:AlternateContent>
          </a:graphicData>
        </a:graphic>
      </p:graphicFrame>
    </p:spTree>
    <p:extLst>
      <p:ext uri="{BB962C8B-B14F-4D97-AF65-F5344CB8AC3E}">
        <p14:creationId xmlns:p14="http://schemas.microsoft.com/office/powerpoint/2010/main" val="22034410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7525</TotalTime>
  <Words>340</Words>
  <Application>Microsoft Office PowerPoint</Application>
  <PresentationFormat>全屏显示(4:3)</PresentationFormat>
  <Paragraphs>60</Paragraphs>
  <Slides>7</Slides>
  <Notes>2</Notes>
  <HiddenSlides>0</HiddenSlides>
  <MMClips>0</MMClips>
  <ScaleCrop>false</ScaleCrop>
  <HeadingPairs>
    <vt:vector size="6" baseType="variant">
      <vt:variant>
        <vt:lpstr>主题</vt:lpstr>
      </vt:variant>
      <vt:variant>
        <vt:i4>2</vt:i4>
      </vt:variant>
      <vt:variant>
        <vt:lpstr>嵌入 OLE 服务器</vt:lpstr>
      </vt:variant>
      <vt:variant>
        <vt:i4>3</vt:i4>
      </vt:variant>
      <vt:variant>
        <vt:lpstr>幻灯片标题</vt:lpstr>
      </vt:variant>
      <vt:variant>
        <vt:i4>7</vt:i4>
      </vt:variant>
    </vt:vector>
  </HeadingPairs>
  <TitlesOfParts>
    <vt:vector size="12" baseType="lpstr">
      <vt:lpstr>Office 主题</vt:lpstr>
      <vt:lpstr>Office Theme</vt:lpstr>
      <vt:lpstr>Document</vt:lpstr>
      <vt:lpstr>Visio</vt:lpstr>
      <vt:lpstr>Microsoft Office Visio Drawing</vt:lpstr>
      <vt:lpstr>Coexistence management considering spectrum release</vt:lpstr>
      <vt:lpstr>Application scenario</vt:lpstr>
      <vt:lpstr>System model</vt:lpstr>
      <vt:lpstr>Utilized procedure</vt:lpstr>
      <vt:lpstr>Modified parameters</vt:lpstr>
      <vt:lpstr>Procedures utilized (2/4)</vt:lpstr>
      <vt:lpstr>Flowchart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Coexistence Management Considering Pre-coding and Priority</dc:title>
  <dc:creator>dingwei</dc:creator>
  <cp:lastModifiedBy>Sun, Chen</cp:lastModifiedBy>
  <cp:revision>179</cp:revision>
  <dcterms:created xsi:type="dcterms:W3CDTF">2015-10-30T01:17:04Z</dcterms:created>
  <dcterms:modified xsi:type="dcterms:W3CDTF">2016-04-26T06:36:33Z</dcterms:modified>
</cp:coreProperties>
</file>