
<file path=[Content_Types].xml><?xml version="1.0" encoding="utf-8"?>
<Types xmlns="http://schemas.openxmlformats.org/package/2006/content-types">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324" r:id="rId3"/>
    <p:sldId id="336" r:id="rId4"/>
    <p:sldId id="338" r:id="rId5"/>
    <p:sldId id="343" r:id="rId6"/>
    <p:sldId id="348" r:id="rId7"/>
    <p:sldId id="351" r:id="rId8"/>
    <p:sldId id="345" r:id="rId9"/>
    <p:sldId id="347" r:id="rId10"/>
    <p:sldId id="337" r:id="rId11"/>
    <p:sldId id="352" r:id="rId12"/>
    <p:sldId id="355" r:id="rId13"/>
    <p:sldId id="356" r:id="rId14"/>
    <p:sldId id="357" r:id="rId15"/>
    <p:sldId id="359" r:id="rId16"/>
    <p:sldId id="363" r:id="rId17"/>
    <p:sldId id="353" r:id="rId18"/>
    <p:sldId id="358" r:id="rId19"/>
    <p:sldId id="360" r:id="rId20"/>
    <p:sldId id="361" r:id="rId21"/>
    <p:sldId id="362" r:id="rId22"/>
    <p:sldId id="364" r:id="rId23"/>
    <p:sldId id="335" r:id="rId24"/>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8B"/>
    <a:srgbClr val="0000FF"/>
    <a:srgbClr val="FF9933"/>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1" autoAdjust="0"/>
    <p:restoredTop sz="94660"/>
  </p:normalViewPr>
  <p:slideViewPr>
    <p:cSldViewPr>
      <p:cViewPr varScale="1">
        <p:scale>
          <a:sx n="91" d="100"/>
          <a:sy n="91" d="100"/>
        </p:scale>
        <p:origin x="-1296" y="-114"/>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57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3/14/2016</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16277"/>
          </a:xfrm>
        </p:spPr>
        <p:txBody>
          <a:bodyPr/>
          <a:lstStyle/>
          <a:p>
            <a:r>
              <a:rPr lang="en-US" smtClean="0"/>
              <a:t>Click to edit Master title style</a:t>
            </a:r>
            <a:endParaRPr lang="en-GB"/>
          </a:p>
        </p:txBody>
      </p:sp>
      <p:sp>
        <p:nvSpPr>
          <p:cNvPr id="3" name="Content Placeholder 2"/>
          <p:cNvSpPr>
            <a:spLocks noGrp="1"/>
          </p:cNvSpPr>
          <p:nvPr>
            <p:ph idx="1"/>
          </p:nvPr>
        </p:nvSpPr>
        <p:spPr>
          <a:xfrm>
            <a:off x="731520" y="1600200"/>
            <a:ext cx="8288868" cy="5257800"/>
          </a:xfrm>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smtClean="0"/>
              <a:t>Sho Furuichi, Sony</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altLang="ja-JP" dirty="0" smtClean="0"/>
              <a:t>March 2016</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altLang="ja-JP" dirty="0" smtClean="0"/>
              <a:t>March 2016</a:t>
            </a:r>
            <a:endParaRPr lang="en-GB" altLang="ja-JP"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Sho Furuichi, Sony</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802.19-16/00</a:t>
            </a:r>
            <a:r>
              <a:rPr kumimoji="0" lang="en-US" altLang="ja-JP"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52</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r0</a:t>
            </a: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xml"/><Relationship Id="rId4" Type="http://schemas.openxmlformats.org/officeDocument/2006/relationships/image" Target="../media/image10.tmp"/></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1.xml"/><Relationship Id="rId5" Type="http://schemas.openxmlformats.org/officeDocument/2006/relationships/image" Target="../media/image6.tmp"/><Relationship Id="rId4" Type="http://schemas.openxmlformats.org/officeDocument/2006/relationships/image" Target="../media/image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altLang="ja-JP" dirty="0"/>
              <a:t>March 2016</a:t>
            </a:r>
            <a:endParaRPr lang="en-GB" altLang="ja-JP" dirty="0"/>
          </a:p>
        </p:txBody>
      </p:sp>
      <p:sp>
        <p:nvSpPr>
          <p:cNvPr id="7" name="Footer Placeholder 4"/>
          <p:cNvSpPr>
            <a:spLocks noGrp="1"/>
          </p:cNvSpPr>
          <p:nvPr>
            <p:ph type="ftr" idx="14"/>
          </p:nvPr>
        </p:nvSpPr>
        <p:spPr>
          <a:xfrm>
            <a:off x="5867407" y="6907108"/>
            <a:ext cx="3244420" cy="193040"/>
          </a:xfrm>
        </p:spPr>
        <p:txBody>
          <a:bodyPr/>
          <a:lstStyle/>
          <a:p>
            <a:r>
              <a:rPr lang="en-US" altLang="ja-JP" smtClean="0"/>
              <a:t>Sho Furuichi, Sony</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1137920"/>
          </a:xfrm>
          <a:ln/>
        </p:spPr>
        <p:txBody>
          <a:bodyPr>
            <a:norm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3200" dirty="0" smtClean="0"/>
              <a:t>Supplemental document for text proposal on amendment to entity operations</a:t>
            </a:r>
            <a:endParaRPr lang="en-GB" sz="3200" dirty="0"/>
          </a:p>
        </p:txBody>
      </p:sp>
      <p:sp>
        <p:nvSpPr>
          <p:cNvPr id="3074" name="Rectangle 2"/>
          <p:cNvSpPr>
            <a:spLocks noGrp="1" noChangeArrowheads="1"/>
          </p:cNvSpPr>
          <p:nvPr>
            <p:ph type="body" idx="1"/>
          </p:nvPr>
        </p:nvSpPr>
        <p:spPr>
          <a:xfrm>
            <a:off x="731520" y="1786466"/>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a:t>
            </a:r>
            <a:r>
              <a:rPr lang="en-GB" sz="2133" b="0" dirty="0" smtClean="0"/>
              <a:t>2016-03-</a:t>
            </a:r>
            <a:r>
              <a:rPr lang="en-US" altLang="ja-JP" sz="2133" b="0" smtClean="0"/>
              <a:t>15</a:t>
            </a:r>
            <a:endParaRPr lang="en-GB" sz="2133"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1753781"/>
              </p:ext>
            </p:extLst>
          </p:nvPr>
        </p:nvGraphicFramePr>
        <p:xfrm>
          <a:off x="544513" y="2435225"/>
          <a:ext cx="8370887" cy="2584450"/>
        </p:xfrm>
        <a:graphic>
          <a:graphicData uri="http://schemas.openxmlformats.org/presentationml/2006/ole">
            <mc:AlternateContent xmlns:mc="http://schemas.openxmlformats.org/markup-compatibility/2006">
              <mc:Choice xmlns:v="urn:schemas-microsoft-com:vml" Requires="v">
                <p:oleObj spid="_x0000_s3261" name="Document" r:id="rId5" imgW="8236552" imgH="2551155" progId="Word.Document.8">
                  <p:embed/>
                </p:oleObj>
              </mc:Choice>
              <mc:Fallback>
                <p:oleObj name="Document" r:id="rId5" imgW="8236552" imgH="2551155" progId="Word.Document.8">
                  <p:embed/>
                  <p:pic>
                    <p:nvPicPr>
                      <p:cNvPr id="0" name="Picture 3"/>
                      <p:cNvPicPr>
                        <a:picLocks noChangeAspect="1" noChangeArrowheads="1"/>
                      </p:cNvPicPr>
                      <p:nvPr/>
                    </p:nvPicPr>
                    <p:blipFill>
                      <a:blip r:embed="rId6"/>
                      <a:srcRect/>
                      <a:stretch>
                        <a:fillRect/>
                      </a:stretch>
                    </p:blipFill>
                    <p:spPr bwMode="auto">
                      <a:xfrm>
                        <a:off x="544513" y="2435225"/>
                        <a:ext cx="8370887" cy="25844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807723"/>
            <a:ext cx="8288868" cy="716277"/>
          </a:xfrm>
        </p:spPr>
        <p:txBody>
          <a:bodyPr/>
          <a:lstStyle/>
          <a:p>
            <a:r>
              <a:rPr kumimoji="1" lang="en-US" altLang="ja-JP" dirty="0" smtClean="0"/>
              <a:t>Additional registration information to comply with ETSI </a:t>
            </a:r>
            <a:r>
              <a:rPr kumimoji="1" lang="en-US" altLang="ja-JP" dirty="0"/>
              <a:t>EN 301 598</a:t>
            </a:r>
          </a:p>
        </p:txBody>
      </p:sp>
      <p:sp>
        <p:nvSpPr>
          <p:cNvPr id="3" name="コンテンツ プレースホルダー 2"/>
          <p:cNvSpPr>
            <a:spLocks noGrp="1"/>
          </p:cNvSpPr>
          <p:nvPr>
            <p:ph idx="1"/>
          </p:nvPr>
        </p:nvSpPr>
        <p:spPr>
          <a:xfrm>
            <a:off x="457200" y="1752600"/>
            <a:ext cx="8991600" cy="5105400"/>
          </a:xfrm>
        </p:spPr>
        <p:txBody>
          <a:bodyPr/>
          <a:lstStyle/>
          <a:p>
            <a:r>
              <a:rPr kumimoji="1" lang="en-US" altLang="ja-JP" dirty="0" smtClean="0"/>
              <a:t>The following parameters should be added as the device descriptor:</a:t>
            </a:r>
          </a:p>
          <a:p>
            <a:pPr lvl="1"/>
            <a:r>
              <a:rPr kumimoji="1" lang="en-US" altLang="ja-JP" dirty="0" smtClean="0"/>
              <a:t>Device type</a:t>
            </a:r>
          </a:p>
          <a:p>
            <a:pPr lvl="2"/>
            <a:r>
              <a:rPr kumimoji="1" lang="en-US" altLang="ja-JP" dirty="0" smtClean="0"/>
              <a:t>This kind of parameter</a:t>
            </a:r>
            <a:br>
              <a:rPr kumimoji="1" lang="en-US" altLang="ja-JP" dirty="0" smtClean="0"/>
            </a:br>
            <a:r>
              <a:rPr kumimoji="1" lang="en-US" altLang="ja-JP" dirty="0" smtClean="0"/>
              <a:t>already exists as </a:t>
            </a:r>
            <a:br>
              <a:rPr kumimoji="1" lang="en-US" altLang="ja-JP" dirty="0" smtClean="0"/>
            </a:br>
            <a:r>
              <a:rPr kumimoji="1" lang="en-US" altLang="ja-JP" dirty="0" smtClean="0"/>
              <a:t>“</a:t>
            </a:r>
            <a:r>
              <a:rPr kumimoji="1" lang="en-US" altLang="ja-JP" dirty="0" err="1" smtClean="0"/>
              <a:t>NetworkType</a:t>
            </a:r>
            <a:r>
              <a:rPr kumimoji="1" lang="en-US" altLang="ja-JP" dirty="0" smtClean="0"/>
              <a:t>”.</a:t>
            </a:r>
          </a:p>
          <a:p>
            <a:pPr lvl="1"/>
            <a:r>
              <a:rPr kumimoji="1" lang="en-US" altLang="ja-JP" dirty="0" smtClean="0"/>
              <a:t>Device category</a:t>
            </a:r>
          </a:p>
          <a:p>
            <a:pPr lvl="2"/>
            <a:r>
              <a:rPr kumimoji="1" lang="en-US" altLang="ja-JP" dirty="0" smtClean="0"/>
              <a:t>No definition</a:t>
            </a:r>
          </a:p>
          <a:p>
            <a:pPr lvl="1"/>
            <a:r>
              <a:rPr kumimoji="1" lang="en-US" altLang="ja-JP" dirty="0" smtClean="0"/>
              <a:t>Device emission class</a:t>
            </a:r>
          </a:p>
          <a:p>
            <a:pPr lvl="2"/>
            <a:r>
              <a:rPr kumimoji="1" lang="en-US" altLang="ja-JP" dirty="0" smtClean="0"/>
              <a:t>No definition</a:t>
            </a:r>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8" name="図 7" descr="etsi_en_301500_301599_301598_01.01.01_60_en_301598v010101p.pdf - Adobe Acrobat Pro"/>
          <p:cNvPicPr>
            <a:picLocks noChangeAspect="1"/>
          </p:cNvPicPr>
          <p:nvPr/>
        </p:nvPicPr>
        <p:blipFill rotWithShape="1">
          <a:blip r:embed="rId2" cstate="print">
            <a:extLst>
              <a:ext uri="{28A0092B-C50C-407E-A947-70E740481C1C}">
                <a14:useLocalDpi xmlns:a14="http://schemas.microsoft.com/office/drawing/2010/main" val="0"/>
              </a:ext>
            </a:extLst>
          </a:blip>
          <a:srcRect l="16420" t="25000" r="13659" b="40755"/>
          <a:stretch/>
        </p:blipFill>
        <p:spPr>
          <a:xfrm>
            <a:off x="4114799" y="2209799"/>
            <a:ext cx="5334001" cy="4614613"/>
          </a:xfrm>
          <a:prstGeom prst="rect">
            <a:avLst/>
          </a:prstGeom>
          <a:ln w="19050">
            <a:solidFill>
              <a:schemeClr val="tx1">
                <a:lumMod val="85000"/>
                <a:lumOff val="15000"/>
              </a:schemeClr>
            </a:solidFill>
          </a:ln>
          <a:effectLst>
            <a:outerShdw blurRad="50800" dist="38100" dir="2700000" algn="tl" rotWithShape="0">
              <a:prstClr val="black">
                <a:alpha val="40000"/>
              </a:prstClr>
            </a:outerShdw>
          </a:effectLst>
        </p:spPr>
      </p:pic>
      <p:sp>
        <p:nvSpPr>
          <p:cNvPr id="9" name="角丸四角形 8"/>
          <p:cNvSpPr/>
          <p:nvPr/>
        </p:nvSpPr>
        <p:spPr bwMode="auto">
          <a:xfrm>
            <a:off x="4114799" y="2895600"/>
            <a:ext cx="2057401" cy="3048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0" name="角丸四角形 9"/>
          <p:cNvSpPr/>
          <p:nvPr/>
        </p:nvSpPr>
        <p:spPr bwMode="auto">
          <a:xfrm>
            <a:off x="4124324" y="4276724"/>
            <a:ext cx="5248276" cy="371475"/>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750760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a:t>What </a:t>
            </a:r>
            <a:r>
              <a:rPr kumimoji="1" lang="en-US" altLang="ja-JP" sz="3200" dirty="0" smtClean="0"/>
              <a:t>kind of information should be revised</a:t>
            </a:r>
            <a:endParaRPr kumimoji="1" lang="ja-JP" altLang="en-US" sz="3200" dirty="0"/>
          </a:p>
        </p:txBody>
      </p:sp>
      <p:sp>
        <p:nvSpPr>
          <p:cNvPr id="3" name="コンテンツ プレースホルダー 2"/>
          <p:cNvSpPr>
            <a:spLocks noGrp="1"/>
          </p:cNvSpPr>
          <p:nvPr>
            <p:ph idx="1"/>
          </p:nvPr>
        </p:nvSpPr>
        <p:spPr>
          <a:xfrm>
            <a:off x="731520" y="1600200"/>
            <a:ext cx="8564880" cy="5257800"/>
          </a:xfrm>
        </p:spPr>
        <p:txBody>
          <a:bodyPr/>
          <a:lstStyle/>
          <a:p>
            <a:r>
              <a:rPr kumimoji="1" lang="en-US" altLang="ja-JP" dirty="0" smtClean="0">
                <a:solidFill>
                  <a:schemeClr val="bg1">
                    <a:lumMod val="75000"/>
                  </a:schemeClr>
                </a:solidFill>
              </a:rPr>
              <a:t>Registration information</a:t>
            </a:r>
          </a:p>
          <a:p>
            <a:r>
              <a:rPr kumimoji="1" lang="en-US" altLang="ja-JP" dirty="0" smtClean="0"/>
              <a:t>Operational parameters</a:t>
            </a:r>
            <a:r>
              <a:rPr kumimoji="1" lang="en-US" altLang="ja-JP" baseline="30000" dirty="0" smtClean="0"/>
              <a:t>(*1)</a:t>
            </a:r>
          </a:p>
          <a:p>
            <a:r>
              <a:rPr kumimoji="1" lang="en-US" altLang="ja-JP" dirty="0" smtClean="0">
                <a:solidFill>
                  <a:schemeClr val="bg1">
                    <a:lumMod val="75000"/>
                  </a:schemeClr>
                </a:solidFill>
              </a:rPr>
              <a:t>Channel usage parameters</a:t>
            </a:r>
            <a:r>
              <a:rPr kumimoji="1" lang="en-US" altLang="ja-JP" baseline="30000" dirty="0" smtClean="0">
                <a:solidFill>
                  <a:schemeClr val="bg1">
                    <a:lumMod val="75000"/>
                  </a:schemeClr>
                </a:solidFill>
              </a:rPr>
              <a:t>(*2)</a:t>
            </a:r>
          </a:p>
          <a:p>
            <a:endParaRPr kumimoji="1" lang="en-US" altLang="ja-JP" dirty="0"/>
          </a:p>
          <a:p>
            <a:pPr lvl="1"/>
            <a:r>
              <a:rPr kumimoji="1" lang="en-US" altLang="ja-JP" dirty="0" smtClean="0"/>
              <a:t>*1: </a:t>
            </a:r>
            <a:r>
              <a:rPr kumimoji="1" lang="en-US" altLang="ja-JP" dirty="0"/>
              <a:t>The meaning of “operational parameters” in European rule is almost same as “</a:t>
            </a:r>
            <a:r>
              <a:rPr kumimoji="1" lang="en-US" altLang="ja-JP" dirty="0" err="1"/>
              <a:t>listOfAvailableFrequencies</a:t>
            </a:r>
            <a:r>
              <a:rPr kumimoji="1" lang="en-US" altLang="ja-JP" dirty="0"/>
              <a:t>” in IEEE 802.19.1</a:t>
            </a:r>
            <a:r>
              <a:rPr kumimoji="1" lang="en-US" altLang="ja-JP" dirty="0" smtClean="0"/>
              <a:t>.</a:t>
            </a:r>
          </a:p>
          <a:p>
            <a:pPr lvl="1"/>
            <a:endParaRPr kumimoji="1" lang="en-US" altLang="ja-JP" dirty="0"/>
          </a:p>
          <a:p>
            <a:pPr lvl="1"/>
            <a:r>
              <a:rPr kumimoji="1" lang="en-US" altLang="ja-JP" dirty="0" smtClean="0">
                <a:solidFill>
                  <a:schemeClr val="bg1">
                    <a:lumMod val="75000"/>
                  </a:schemeClr>
                </a:solidFill>
              </a:rPr>
              <a:t>*2: </a:t>
            </a:r>
            <a:r>
              <a:rPr kumimoji="1" lang="en-US" altLang="ja-JP" dirty="0">
                <a:solidFill>
                  <a:schemeClr val="bg1">
                    <a:lumMod val="75000"/>
                  </a:schemeClr>
                </a:solidFill>
              </a:rPr>
              <a:t>The meaning of “channel usage parameters” in European rule is almost same as “</a:t>
            </a:r>
            <a:r>
              <a:rPr kumimoji="1" lang="en-US" altLang="ja-JP" dirty="0" err="1">
                <a:solidFill>
                  <a:schemeClr val="bg1">
                    <a:lumMod val="75000"/>
                  </a:schemeClr>
                </a:solidFill>
              </a:rPr>
              <a:t>listOfOperationalFrequencies</a:t>
            </a:r>
            <a:r>
              <a:rPr kumimoji="1" lang="en-US" altLang="ja-JP" dirty="0">
                <a:solidFill>
                  <a:schemeClr val="bg1">
                    <a:lumMod val="75000"/>
                  </a:schemeClr>
                </a:solidFill>
              </a:rPr>
              <a:t>” in IEEE 802.19.1.</a:t>
            </a:r>
          </a:p>
          <a:p>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Tree>
    <p:extLst>
      <p:ext uri="{BB962C8B-B14F-4D97-AF65-F5344CB8AC3E}">
        <p14:creationId xmlns:p14="http://schemas.microsoft.com/office/powerpoint/2010/main" val="737082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807723"/>
            <a:ext cx="8288868" cy="716277"/>
          </a:xfrm>
        </p:spPr>
        <p:txBody>
          <a:bodyPr/>
          <a:lstStyle/>
          <a:p>
            <a:r>
              <a:rPr kumimoji="1" lang="en-US" altLang="ja-JP" sz="3600" dirty="0" smtClean="0"/>
              <a:t>Comparison with Available Spectrum Query in RFC 7545</a:t>
            </a:r>
            <a:endParaRPr kumimoji="1" lang="ja-JP" altLang="en-US" sz="3600"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7" name="コンテンツ プレースホルダー 6" descr="rfc7545.pdf - Adobe Acrobat Pr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905" t="55254" r="19894" b="29347"/>
          <a:stretch/>
        </p:blipFill>
        <p:spPr>
          <a:xfrm>
            <a:off x="304799" y="1752600"/>
            <a:ext cx="5334001" cy="2450760"/>
          </a:xfrm>
        </p:spPr>
      </p:pic>
      <p:pic>
        <p:nvPicPr>
          <p:cNvPr id="9" name="図 8" descr="rfc7545.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21709" t="26433" r="34820" b="63150"/>
          <a:stretch/>
        </p:blipFill>
        <p:spPr>
          <a:xfrm>
            <a:off x="381000" y="4343400"/>
            <a:ext cx="4191000" cy="1773971"/>
          </a:xfrm>
          <a:prstGeom prst="rect">
            <a:avLst/>
          </a:prstGeom>
        </p:spPr>
      </p:pic>
      <p:pic>
        <p:nvPicPr>
          <p:cNvPr id="10" name="図 9" descr="rfc7545.pdf - Adobe Acrobat Pro"/>
          <p:cNvPicPr>
            <a:picLocks noChangeAspect="1"/>
          </p:cNvPicPr>
          <p:nvPr/>
        </p:nvPicPr>
        <p:blipFill rotWithShape="1">
          <a:blip r:embed="rId4" cstate="print">
            <a:extLst>
              <a:ext uri="{28A0092B-C50C-407E-A947-70E740481C1C}">
                <a14:useLocalDpi xmlns:a14="http://schemas.microsoft.com/office/drawing/2010/main" val="0"/>
              </a:ext>
            </a:extLst>
          </a:blip>
          <a:srcRect l="33670" t="20833" r="15040" b="59115"/>
          <a:stretch/>
        </p:blipFill>
        <p:spPr>
          <a:xfrm>
            <a:off x="5791200" y="1828800"/>
            <a:ext cx="3784270" cy="2613352"/>
          </a:xfrm>
          <a:prstGeom prst="rect">
            <a:avLst/>
          </a:prstGeom>
        </p:spPr>
      </p:pic>
      <p:sp>
        <p:nvSpPr>
          <p:cNvPr id="11" name="角丸四角形 10"/>
          <p:cNvSpPr/>
          <p:nvPr/>
        </p:nvSpPr>
        <p:spPr bwMode="auto">
          <a:xfrm>
            <a:off x="6267450" y="2362200"/>
            <a:ext cx="2438400" cy="9906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正方形/長方形 11"/>
          <p:cNvSpPr/>
          <p:nvPr/>
        </p:nvSpPr>
        <p:spPr bwMode="auto">
          <a:xfrm>
            <a:off x="6076950" y="3448050"/>
            <a:ext cx="2895600" cy="533400"/>
          </a:xfrm>
          <a:prstGeom prst="rect">
            <a:avLst/>
          </a:prstGeom>
          <a:solidFill>
            <a:srgbClr val="22228B">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dirty="0" smtClean="0">
                <a:ln>
                  <a:noFill/>
                </a:ln>
                <a:solidFill>
                  <a:srgbClr val="FFFF00"/>
                </a:solidFill>
                <a:effectLst/>
                <a:latin typeface="Times New Roman" pitchFamily="16" charset="0"/>
                <a:ea typeface="MS Gothic" charset="-128"/>
              </a:rPr>
              <a:t>Procedure for obtaining available spectrum information</a:t>
            </a:r>
            <a:endParaRPr kumimoji="0" lang="ja-JP" altLang="en-US" sz="1600" b="0" i="0" u="none" strike="noStrike" cap="none" normalizeH="0" baseline="0" dirty="0" smtClean="0">
              <a:ln>
                <a:noFill/>
              </a:ln>
              <a:solidFill>
                <a:srgbClr val="FFFF00"/>
              </a:solidFill>
              <a:effectLst/>
              <a:latin typeface="Times New Roman" pitchFamily="16" charset="0"/>
              <a:ea typeface="MS Gothic" charset="-128"/>
            </a:endParaRPr>
          </a:p>
        </p:txBody>
      </p:sp>
      <p:cxnSp>
        <p:nvCxnSpPr>
          <p:cNvPr id="14" name="直線矢印コネクタ 13"/>
          <p:cNvCxnSpPr/>
          <p:nvPr/>
        </p:nvCxnSpPr>
        <p:spPr bwMode="auto">
          <a:xfrm flipH="1" flipV="1">
            <a:off x="5105400" y="3981450"/>
            <a:ext cx="1066800" cy="1428750"/>
          </a:xfrm>
          <a:prstGeom prst="straightConnector1">
            <a:avLst/>
          </a:prstGeom>
          <a:solidFill>
            <a:srgbClr val="00B8FF"/>
          </a:solidFill>
          <a:ln w="28575" cap="flat" cmpd="sng" algn="ctr">
            <a:solidFill>
              <a:srgbClr val="C00000"/>
            </a:solidFill>
            <a:prstDash val="solid"/>
            <a:round/>
            <a:headEnd type="none" w="med" len="med"/>
            <a:tailEnd type="arrow"/>
          </a:ln>
          <a:effectLst/>
        </p:spPr>
      </p:cxnSp>
      <p:cxnSp>
        <p:nvCxnSpPr>
          <p:cNvPr id="15" name="直線矢印コネクタ 14"/>
          <p:cNvCxnSpPr/>
          <p:nvPr/>
        </p:nvCxnSpPr>
        <p:spPr bwMode="auto">
          <a:xfrm flipH="1">
            <a:off x="4724400" y="5410200"/>
            <a:ext cx="1447800" cy="152400"/>
          </a:xfrm>
          <a:prstGeom prst="straightConnector1">
            <a:avLst/>
          </a:prstGeom>
          <a:solidFill>
            <a:srgbClr val="00B8FF"/>
          </a:solidFill>
          <a:ln w="28575" cap="flat" cmpd="sng" algn="ctr">
            <a:solidFill>
              <a:srgbClr val="C00000"/>
            </a:solidFill>
            <a:prstDash val="solid"/>
            <a:round/>
            <a:headEnd type="none" w="med" len="med"/>
            <a:tailEnd type="arrow"/>
          </a:ln>
          <a:effectLst/>
        </p:spPr>
      </p:cxnSp>
      <p:sp>
        <p:nvSpPr>
          <p:cNvPr id="19" name="テキスト ボックス 18"/>
          <p:cNvSpPr txBox="1"/>
          <p:nvPr/>
        </p:nvSpPr>
        <p:spPr>
          <a:xfrm>
            <a:off x="6248400" y="5126593"/>
            <a:ext cx="3427596" cy="646331"/>
          </a:xfrm>
          <a:prstGeom prst="rect">
            <a:avLst/>
          </a:prstGeom>
          <a:noFill/>
        </p:spPr>
        <p:txBody>
          <a:bodyPr wrap="square" rtlCol="0">
            <a:spAutoFit/>
          </a:bodyPr>
          <a:lstStyle/>
          <a:p>
            <a:r>
              <a:rPr kumimoji="1" lang="en-US" altLang="ja-JP" sz="1800" dirty="0" smtClean="0">
                <a:solidFill>
                  <a:schemeClr val="tx1"/>
                </a:solidFill>
              </a:rPr>
              <a:t>There are some lacked but important parameters for 802.19.1</a:t>
            </a:r>
            <a:endParaRPr kumimoji="1" lang="ja-JP" altLang="en-US" sz="1800" dirty="0">
              <a:solidFill>
                <a:schemeClr val="tx1"/>
              </a:solidFill>
            </a:endParaRPr>
          </a:p>
        </p:txBody>
      </p:sp>
    </p:spTree>
    <p:extLst>
      <p:ext uri="{BB962C8B-B14F-4D97-AF65-F5344CB8AC3E}">
        <p14:creationId xmlns:p14="http://schemas.microsoft.com/office/powerpoint/2010/main" val="2482949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807723"/>
            <a:ext cx="8288868" cy="716277"/>
          </a:xfrm>
        </p:spPr>
        <p:txBody>
          <a:bodyPr/>
          <a:lstStyle/>
          <a:p>
            <a:r>
              <a:rPr kumimoji="1" lang="en-US" altLang="ja-JP" sz="3600" dirty="0" smtClean="0"/>
              <a:t>Comparison with Available Spectrum Query in RFC 7545 (Cont’d)</a:t>
            </a:r>
            <a:endParaRPr kumimoji="1" lang="ja-JP" altLang="en-US" sz="3600"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7" name="コンテンツ プレースホルダー 6" descr="rfc7545.pdf - Adobe Acrobat Pr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905" t="55254" r="19894" b="29347"/>
          <a:stretch/>
        </p:blipFill>
        <p:spPr>
          <a:xfrm>
            <a:off x="304799" y="1752600"/>
            <a:ext cx="5334001" cy="2450760"/>
          </a:xfrm>
        </p:spPr>
      </p:pic>
      <p:pic>
        <p:nvPicPr>
          <p:cNvPr id="9" name="図 8" descr="rfc7545.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21709" t="26433" r="34820" b="63150"/>
          <a:stretch/>
        </p:blipFill>
        <p:spPr>
          <a:xfrm>
            <a:off x="381000" y="4343400"/>
            <a:ext cx="4191000" cy="1773971"/>
          </a:xfrm>
          <a:prstGeom prst="rect">
            <a:avLst/>
          </a:prstGeom>
        </p:spPr>
      </p:pic>
      <p:sp>
        <p:nvSpPr>
          <p:cNvPr id="16" name="四角形吹き出し 15"/>
          <p:cNvSpPr/>
          <p:nvPr/>
        </p:nvSpPr>
        <p:spPr bwMode="auto">
          <a:xfrm>
            <a:off x="5005898" y="1828800"/>
            <a:ext cx="4576249" cy="609600"/>
          </a:xfrm>
          <a:prstGeom prst="wedgeRectCallout">
            <a:avLst>
              <a:gd name="adj1" fmla="val -85048"/>
              <a:gd name="adj2" fmla="val 144513"/>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1" i="0" u="none" strike="noStrike" cap="none" normalizeH="0" baseline="0" dirty="0" smtClean="0">
                <a:ln>
                  <a:noFill/>
                </a:ln>
                <a:solidFill>
                  <a:schemeClr val="tx1"/>
                </a:solidFill>
                <a:effectLst/>
                <a:latin typeface="Times New Roman" pitchFamily="16" charset="0"/>
                <a:ea typeface="MS Gothic" charset="-128"/>
              </a:rPr>
              <a:t>[capabilities]</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0" i="0" u="none" strike="noStrike" cap="none" normalizeH="0" baseline="0" dirty="0" smtClean="0">
                <a:ln>
                  <a:noFill/>
                </a:ln>
                <a:solidFill>
                  <a:schemeClr val="tx1"/>
                </a:solidFill>
                <a:effectLst/>
                <a:latin typeface="Times New Roman" pitchFamily="16" charset="0"/>
                <a:ea typeface="MS Gothic" charset="-128"/>
              </a:rPr>
              <a:t>Almost same</a:t>
            </a:r>
            <a:r>
              <a:rPr kumimoji="0" lang="en-US" altLang="ja-JP" sz="1400" b="0" i="0" u="none" strike="noStrike" cap="none" normalizeH="0" dirty="0" smtClean="0">
                <a:ln>
                  <a:noFill/>
                </a:ln>
                <a:solidFill>
                  <a:schemeClr val="tx1"/>
                </a:solidFill>
                <a:effectLst/>
                <a:latin typeface="Times New Roman" pitchFamily="16" charset="0"/>
                <a:ea typeface="MS Gothic" charset="-128"/>
              </a:rPr>
              <a:t> as “</a:t>
            </a:r>
            <a:r>
              <a:rPr kumimoji="0" lang="en-US" altLang="ja-JP" sz="1400" b="0" i="0" u="none" strike="noStrike" cap="none" normalizeH="0" dirty="0" err="1" smtClean="0">
                <a:ln>
                  <a:noFill/>
                </a:ln>
                <a:solidFill>
                  <a:schemeClr val="tx1"/>
                </a:solidFill>
                <a:effectLst/>
                <a:latin typeface="Times New Roman" pitchFamily="16" charset="0"/>
                <a:ea typeface="MS Gothic" charset="-128"/>
              </a:rPr>
              <a:t>listOfSuppFrequencies</a:t>
            </a:r>
            <a:r>
              <a:rPr kumimoji="0" lang="en-US" altLang="ja-JP" sz="1400" b="0" i="0" u="none" strike="noStrike" cap="none" normalizeH="0" dirty="0" smtClean="0">
                <a:ln>
                  <a:noFill/>
                </a:ln>
                <a:solidFill>
                  <a:schemeClr val="tx1"/>
                </a:solidFill>
                <a:effectLst/>
                <a:latin typeface="Times New Roman" pitchFamily="16" charset="0"/>
                <a:ea typeface="MS Gothic" charset="-128"/>
              </a:rPr>
              <a:t>” in 19.1</a:t>
            </a:r>
            <a:endParaRPr kumimoji="0" lang="ja-JP" altLang="en-US" sz="20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7" name="四角形吹き出し 16"/>
          <p:cNvSpPr/>
          <p:nvPr/>
        </p:nvSpPr>
        <p:spPr bwMode="auto">
          <a:xfrm>
            <a:off x="5005898" y="2971800"/>
            <a:ext cx="4576249" cy="838200"/>
          </a:xfrm>
          <a:prstGeom prst="wedgeRectCallout">
            <a:avLst>
              <a:gd name="adj1" fmla="val -78803"/>
              <a:gd name="adj2" fmla="val -16513"/>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1" i="0" u="none" strike="noStrike" cap="none" normalizeH="0" baseline="0" dirty="0" smtClean="0">
                <a:ln>
                  <a:noFill/>
                </a:ln>
                <a:solidFill>
                  <a:schemeClr val="tx1"/>
                </a:solidFill>
                <a:effectLst/>
                <a:latin typeface="Times New Roman" pitchFamily="16" charset="0"/>
                <a:ea typeface="MS Gothic" charset="-128"/>
              </a:rPr>
              <a:t>[</a:t>
            </a:r>
            <a:r>
              <a:rPr kumimoji="0" lang="en-US" altLang="ja-JP" sz="1400" b="1" i="0" u="none" strike="noStrike" cap="none" normalizeH="0" baseline="0" dirty="0" err="1" smtClean="0">
                <a:ln>
                  <a:noFill/>
                </a:ln>
                <a:solidFill>
                  <a:schemeClr val="tx1"/>
                </a:solidFill>
                <a:effectLst/>
                <a:latin typeface="Times New Roman" pitchFamily="16" charset="0"/>
                <a:ea typeface="MS Gothic" charset="-128"/>
              </a:rPr>
              <a:t>masterDeviceDesc</a:t>
            </a:r>
            <a:r>
              <a:rPr kumimoji="0" lang="en-US" altLang="ja-JP" sz="1400" b="1" i="0" u="none" strike="noStrike" cap="none" normalizeH="0" baseline="0" dirty="0" smtClean="0">
                <a:ln>
                  <a:noFill/>
                </a:ln>
                <a:solidFill>
                  <a:schemeClr val="tx1"/>
                </a:solidFill>
                <a:effectLst/>
                <a:latin typeface="Times New Roman" pitchFamily="16" charset="0"/>
                <a:ea typeface="MS Gothic" charset="-128"/>
              </a:rPr>
              <a:t>, </a:t>
            </a:r>
            <a:r>
              <a:rPr kumimoji="0" lang="en-US" altLang="ja-JP" sz="1400" b="1" i="0" u="none" strike="noStrike" cap="none" normalizeH="0" baseline="0" dirty="0" err="1" smtClean="0">
                <a:ln>
                  <a:noFill/>
                </a:ln>
                <a:solidFill>
                  <a:schemeClr val="tx1"/>
                </a:solidFill>
                <a:effectLst/>
                <a:latin typeface="Times New Roman" pitchFamily="16" charset="0"/>
                <a:ea typeface="MS Gothic" charset="-128"/>
              </a:rPr>
              <a:t>masterDeviceLocation</a:t>
            </a:r>
            <a:r>
              <a:rPr kumimoji="0" lang="en-US" altLang="ja-JP" sz="1400" b="1" i="0" u="none" strike="noStrike" cap="none" normalizeH="0" baseline="0" dirty="0" smtClean="0">
                <a:ln>
                  <a:noFill/>
                </a:ln>
                <a:solidFill>
                  <a:schemeClr val="tx1"/>
                </a:solidFill>
                <a:effectLst/>
                <a:latin typeface="Times New Roman" pitchFamily="16" charset="0"/>
                <a:ea typeface="MS Gothic" charset="-128"/>
              </a:rPr>
              <a:t>]</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0" i="0" u="none" strike="noStrike" cap="none" normalizeH="0" baseline="0" dirty="0" smtClean="0">
                <a:ln>
                  <a:noFill/>
                </a:ln>
                <a:solidFill>
                  <a:schemeClr val="tx1"/>
                </a:solidFill>
                <a:effectLst/>
                <a:latin typeface="Times New Roman" pitchFamily="16" charset="0"/>
                <a:ea typeface="MS Gothic" charset="-128"/>
              </a:rPr>
              <a:t>In the slave WSO case, these information might be needed also in 19.1.</a:t>
            </a:r>
            <a:endParaRPr kumimoji="0" lang="ja-JP" altLang="en-US" sz="2000" b="0" i="0" u="none" strike="noStrike" cap="none" normalizeH="0" baseline="0" dirty="0" smtClean="0">
              <a:ln>
                <a:noFill/>
              </a:ln>
              <a:solidFill>
                <a:schemeClr val="tx1"/>
              </a:solidFill>
              <a:effectLst/>
              <a:latin typeface="Times New Roman" pitchFamily="16" charset="0"/>
              <a:ea typeface="MS Gothic" charset="-128"/>
            </a:endParaRPr>
          </a:p>
        </p:txBody>
      </p:sp>
      <p:sp>
        <p:nvSpPr>
          <p:cNvPr id="3" name="角丸四角形 2"/>
          <p:cNvSpPr/>
          <p:nvPr/>
        </p:nvSpPr>
        <p:spPr bwMode="auto">
          <a:xfrm>
            <a:off x="381000" y="3124200"/>
            <a:ext cx="3276600" cy="3810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四角形吹き出し 17"/>
          <p:cNvSpPr/>
          <p:nvPr/>
        </p:nvSpPr>
        <p:spPr bwMode="auto">
          <a:xfrm>
            <a:off x="5005897" y="4114800"/>
            <a:ext cx="4576249" cy="609600"/>
          </a:xfrm>
          <a:prstGeom prst="wedgeRectCallout">
            <a:avLst>
              <a:gd name="adj1" fmla="val -110857"/>
              <a:gd name="adj2" fmla="val -127362"/>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1" i="0" u="none" strike="noStrike" cap="none" normalizeH="0" baseline="0" dirty="0" smtClean="0">
                <a:ln>
                  <a:noFill/>
                </a:ln>
                <a:solidFill>
                  <a:schemeClr val="tx1"/>
                </a:solidFill>
                <a:effectLst/>
                <a:latin typeface="Times New Roman" pitchFamily="16" charset="0"/>
                <a:ea typeface="MS Gothic" charset="-128"/>
              </a:rPr>
              <a:t>[</a:t>
            </a:r>
            <a:r>
              <a:rPr kumimoji="0" lang="en-US" altLang="ja-JP" sz="1400" b="1" i="0" u="none" strike="noStrike" cap="none" normalizeH="0" baseline="0" dirty="0" err="1" smtClean="0">
                <a:ln>
                  <a:noFill/>
                </a:ln>
                <a:solidFill>
                  <a:schemeClr val="tx1"/>
                </a:solidFill>
                <a:effectLst/>
                <a:latin typeface="Times New Roman" pitchFamily="16" charset="0"/>
                <a:ea typeface="MS Gothic" charset="-128"/>
              </a:rPr>
              <a:t>requestType</a:t>
            </a:r>
            <a:r>
              <a:rPr kumimoji="0" lang="en-US" altLang="ja-JP" sz="1400" b="1" i="0" u="none" strike="noStrike" cap="none" normalizeH="0" baseline="0" dirty="0" smtClean="0">
                <a:ln>
                  <a:noFill/>
                </a:ln>
                <a:solidFill>
                  <a:schemeClr val="tx1"/>
                </a:solidFill>
                <a:effectLst/>
                <a:latin typeface="Times New Roman" pitchFamily="16" charset="0"/>
                <a:ea typeface="MS Gothic" charset="-128"/>
              </a:rPr>
              <a:t>]</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sz="1400" dirty="0" smtClean="0">
                <a:solidFill>
                  <a:schemeClr val="tx1"/>
                </a:solidFill>
              </a:rPr>
              <a:t>See details in slide 15.</a:t>
            </a:r>
            <a:endParaRPr kumimoji="0" lang="en-US" altLang="ja-JP" sz="1400" i="0" u="none" strike="noStrike" cap="none" normalizeH="0" baseline="0" dirty="0" smtClean="0">
              <a:ln>
                <a:noFill/>
              </a:ln>
              <a:solidFill>
                <a:schemeClr val="tx1"/>
              </a:solidFill>
              <a:effectLst/>
            </a:endParaRPr>
          </a:p>
        </p:txBody>
      </p:sp>
      <p:sp>
        <p:nvSpPr>
          <p:cNvPr id="20" name="四角形吹き出し 19"/>
          <p:cNvSpPr/>
          <p:nvPr/>
        </p:nvSpPr>
        <p:spPr bwMode="auto">
          <a:xfrm>
            <a:off x="5005897" y="5173234"/>
            <a:ext cx="4576249" cy="694165"/>
          </a:xfrm>
          <a:prstGeom prst="wedgeRectCallout">
            <a:avLst>
              <a:gd name="adj1" fmla="val -112314"/>
              <a:gd name="adj2" fmla="val -81059"/>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1" i="0" u="none" strike="noStrike" cap="none" normalizeH="0" baseline="0" dirty="0" smtClean="0">
                <a:ln>
                  <a:noFill/>
                </a:ln>
                <a:solidFill>
                  <a:schemeClr val="tx1"/>
                </a:solidFill>
                <a:effectLst/>
                <a:latin typeface="Times New Roman" pitchFamily="16" charset="0"/>
                <a:ea typeface="MS Gothic" charset="-128"/>
              </a:rPr>
              <a:t>[timestamp]</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0" i="0" u="none" strike="noStrike" cap="none" normalizeH="0" baseline="0" dirty="0" smtClean="0">
                <a:ln>
                  <a:noFill/>
                </a:ln>
                <a:solidFill>
                  <a:schemeClr val="tx1"/>
                </a:solidFill>
                <a:effectLst/>
                <a:latin typeface="Times New Roman" pitchFamily="16" charset="0"/>
                <a:ea typeface="MS Gothic" charset="-128"/>
              </a:rPr>
              <a:t>Very important</a:t>
            </a:r>
            <a:r>
              <a:rPr kumimoji="0" lang="en-US" altLang="ja-JP" sz="1400" b="0" i="0" u="none" strike="noStrike" cap="none" normalizeH="0" dirty="0" smtClean="0">
                <a:ln>
                  <a:noFill/>
                </a:ln>
                <a:solidFill>
                  <a:schemeClr val="tx1"/>
                </a:solidFill>
                <a:effectLst/>
                <a:latin typeface="Times New Roman" pitchFamily="16" charset="0"/>
                <a:ea typeface="MS Gothic" charset="-128"/>
              </a:rPr>
              <a:t> also in 19.1 because this information tells us when the spectrum information has been generated.</a:t>
            </a:r>
            <a:endParaRPr kumimoji="0" lang="ja-JP" altLang="en-US" sz="2000" b="0" i="0" u="none" strike="noStrike" cap="none" normalizeH="0" baseline="0" dirty="0" smtClean="0">
              <a:ln>
                <a:noFill/>
              </a:ln>
              <a:solidFill>
                <a:schemeClr val="tx1"/>
              </a:solidFill>
              <a:effectLst/>
              <a:latin typeface="Times New Roman" pitchFamily="16" charset="0"/>
              <a:ea typeface="MS Gothic" charset="-128"/>
            </a:endParaRPr>
          </a:p>
        </p:txBody>
      </p:sp>
      <p:sp>
        <p:nvSpPr>
          <p:cNvPr id="21" name="四角形吹き出し 20"/>
          <p:cNvSpPr/>
          <p:nvPr/>
        </p:nvSpPr>
        <p:spPr bwMode="auto">
          <a:xfrm>
            <a:off x="5005896" y="6279295"/>
            <a:ext cx="4576249" cy="502505"/>
          </a:xfrm>
          <a:prstGeom prst="wedgeRectCallout">
            <a:avLst>
              <a:gd name="adj1" fmla="val -119807"/>
              <a:gd name="adj2" fmla="val -221173"/>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1" i="0" u="none" strike="noStrike" cap="none" normalizeH="0" baseline="0" dirty="0" smtClean="0">
                <a:ln>
                  <a:noFill/>
                </a:ln>
                <a:solidFill>
                  <a:schemeClr val="tx1"/>
                </a:solidFill>
                <a:effectLst/>
                <a:latin typeface="Times New Roman" pitchFamily="16" charset="0"/>
                <a:ea typeface="MS Gothic" charset="-128"/>
              </a:rPr>
              <a:t>[</a:t>
            </a:r>
            <a:r>
              <a:rPr kumimoji="0" lang="en-US" altLang="ja-JP" sz="1400" b="1" i="0" u="none" strike="noStrike" cap="none" normalizeH="0" baseline="0" dirty="0" err="1" smtClean="0">
                <a:ln>
                  <a:noFill/>
                </a:ln>
                <a:solidFill>
                  <a:schemeClr val="tx1"/>
                </a:solidFill>
                <a:effectLst/>
                <a:latin typeface="Times New Roman" pitchFamily="16" charset="0"/>
                <a:ea typeface="MS Gothic" charset="-128"/>
              </a:rPr>
              <a:t>spectrumSpecs</a:t>
            </a:r>
            <a:r>
              <a:rPr kumimoji="0" lang="en-US" altLang="ja-JP" sz="1400" b="1" i="0" u="none" strike="noStrike" cap="none" normalizeH="0" baseline="0" dirty="0" smtClean="0">
                <a:ln>
                  <a:noFill/>
                </a:ln>
                <a:solidFill>
                  <a:schemeClr val="tx1"/>
                </a:solidFill>
                <a:effectLst/>
                <a:latin typeface="Times New Roman" pitchFamily="16" charset="0"/>
                <a:ea typeface="MS Gothic" charset="-128"/>
              </a:rPr>
              <a:t>]</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0" i="0" u="none" strike="noStrike" cap="none" normalizeH="0" baseline="0" dirty="0" smtClean="0">
                <a:ln>
                  <a:noFill/>
                </a:ln>
                <a:solidFill>
                  <a:schemeClr val="tx1"/>
                </a:solidFill>
                <a:effectLst/>
                <a:latin typeface="Times New Roman" pitchFamily="16" charset="0"/>
                <a:ea typeface="MS Gothic" charset="-128"/>
              </a:rPr>
              <a:t>See next</a:t>
            </a:r>
            <a:r>
              <a:rPr kumimoji="0" lang="en-US" altLang="ja-JP" sz="1400" b="0" i="0" u="none" strike="noStrike" cap="none" normalizeH="0" dirty="0" smtClean="0">
                <a:ln>
                  <a:noFill/>
                </a:ln>
                <a:solidFill>
                  <a:schemeClr val="tx1"/>
                </a:solidFill>
                <a:effectLst/>
                <a:latin typeface="Times New Roman" pitchFamily="16" charset="0"/>
                <a:ea typeface="MS Gothic" charset="-128"/>
              </a:rPr>
              <a:t> page.</a:t>
            </a:r>
            <a:endParaRPr kumimoji="0" lang="ja-JP" altLang="en-US" sz="2000" b="0" i="0" u="none" strike="noStrike" cap="none" normalizeH="0" baseline="0" dirty="0" smtClean="0">
              <a:ln>
                <a:noFill/>
              </a:ln>
              <a:solidFill>
                <a:schemeClr val="tx1"/>
              </a:solidFill>
              <a:effectLst/>
              <a:latin typeface="Times New Roman" pitchFamily="16" charset="0"/>
              <a:ea typeface="MS Gothic" charset="-128"/>
            </a:endParaRPr>
          </a:p>
        </p:txBody>
      </p:sp>
    </p:spTree>
    <p:extLst>
      <p:ext uri="{BB962C8B-B14F-4D97-AF65-F5344CB8AC3E}">
        <p14:creationId xmlns:p14="http://schemas.microsoft.com/office/powerpoint/2010/main" val="3706424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807723"/>
            <a:ext cx="8288868" cy="716277"/>
          </a:xfrm>
        </p:spPr>
        <p:txBody>
          <a:bodyPr/>
          <a:lstStyle/>
          <a:p>
            <a:r>
              <a:rPr kumimoji="1" lang="en-US" altLang="ja-JP" sz="3600" dirty="0" smtClean="0"/>
              <a:t>Comparison with Available Spectrum Query in RFC 7545 (Cont’d)</a:t>
            </a:r>
            <a:endParaRPr kumimoji="1" lang="ja-JP" altLang="en-US" sz="3600"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10" name="図 9" descr="rfc7545.pdf - Adobe Acrobat Pro"/>
          <p:cNvPicPr>
            <a:picLocks noChangeAspect="1"/>
          </p:cNvPicPr>
          <p:nvPr/>
        </p:nvPicPr>
        <p:blipFill rotWithShape="1">
          <a:blip r:embed="rId2" cstate="print">
            <a:extLst>
              <a:ext uri="{28A0092B-C50C-407E-A947-70E740481C1C}">
                <a14:useLocalDpi xmlns:a14="http://schemas.microsoft.com/office/drawing/2010/main" val="0"/>
              </a:ext>
            </a:extLst>
          </a:blip>
          <a:srcRect l="21710" t="26562" r="8140" b="40234"/>
          <a:stretch/>
        </p:blipFill>
        <p:spPr>
          <a:xfrm>
            <a:off x="228600" y="1828800"/>
            <a:ext cx="5286188" cy="4419600"/>
          </a:xfrm>
          <a:prstGeom prst="rect">
            <a:avLst/>
          </a:prstGeom>
        </p:spPr>
      </p:pic>
      <p:pic>
        <p:nvPicPr>
          <p:cNvPr id="11" name="図 10" descr="rfc7545.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21250" t="20573" r="30680" b="57812"/>
          <a:stretch/>
        </p:blipFill>
        <p:spPr>
          <a:xfrm>
            <a:off x="5661319" y="1643062"/>
            <a:ext cx="3921488" cy="3114675"/>
          </a:xfrm>
          <a:prstGeom prst="rect">
            <a:avLst/>
          </a:prstGeom>
        </p:spPr>
      </p:pic>
      <p:sp>
        <p:nvSpPr>
          <p:cNvPr id="27" name="四角形吹き出し 26"/>
          <p:cNvSpPr/>
          <p:nvPr/>
        </p:nvSpPr>
        <p:spPr bwMode="auto">
          <a:xfrm>
            <a:off x="533400" y="1809750"/>
            <a:ext cx="4876800" cy="1390650"/>
          </a:xfrm>
          <a:prstGeom prst="wedgeRectCallout">
            <a:avLst>
              <a:gd name="adj1" fmla="val 56388"/>
              <a:gd name="adj2" fmla="val -17396"/>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449263"/>
            <a:r>
              <a:rPr kumimoji="0" lang="en-US" altLang="ja-JP" sz="1300" b="1" i="0" u="none" strike="noStrike" cap="none" normalizeH="0" baseline="0" dirty="0" smtClean="0">
                <a:ln>
                  <a:noFill/>
                </a:ln>
                <a:solidFill>
                  <a:schemeClr val="tx1"/>
                </a:solidFill>
                <a:effectLst/>
              </a:rPr>
              <a:t>[</a:t>
            </a:r>
            <a:r>
              <a:rPr kumimoji="0" lang="en-US" altLang="ja-JP" sz="1300" b="1" i="0" u="none" strike="noStrike" cap="none" normalizeH="0" baseline="0" dirty="0" err="1" smtClean="0">
                <a:ln>
                  <a:noFill/>
                </a:ln>
                <a:solidFill>
                  <a:schemeClr val="tx1"/>
                </a:solidFill>
                <a:effectLst/>
              </a:rPr>
              <a:t>resolutionBwHz</a:t>
            </a:r>
            <a:r>
              <a:rPr kumimoji="0" lang="en-US" altLang="ja-JP" sz="1300" b="1" i="0" u="none" strike="noStrike" cap="none" normalizeH="0" baseline="0" dirty="0" smtClean="0">
                <a:ln>
                  <a:noFill/>
                </a:ln>
                <a:solidFill>
                  <a:schemeClr val="tx1"/>
                </a:solidFill>
                <a:effectLst/>
              </a:rPr>
              <a:t>]</a:t>
            </a:r>
            <a:r>
              <a:rPr lang="en-US" altLang="ja-JP" sz="1300" b="1" dirty="0">
                <a:solidFill>
                  <a:srgbClr val="FF0000"/>
                </a:solidFill>
              </a:rPr>
              <a:t> None in 802.19.1.</a:t>
            </a:r>
          </a:p>
          <a:p>
            <a:pPr defTabSz="449263"/>
            <a:r>
              <a:rPr lang="en-US" altLang="ja-JP" sz="1300" b="1" dirty="0">
                <a:solidFill>
                  <a:srgbClr val="FF0000"/>
                </a:solidFill>
              </a:rPr>
              <a:t>This parameter defines the resolution bandwidth (in</a:t>
            </a:r>
          </a:p>
          <a:p>
            <a:pPr defTabSz="449263"/>
            <a:r>
              <a:rPr lang="en-US" altLang="ja-JP" sz="1300" b="1" dirty="0">
                <a:solidFill>
                  <a:srgbClr val="FF0000"/>
                </a:solidFill>
              </a:rPr>
              <a:t>hertz) over which permissible power spectral density is </a:t>
            </a:r>
            <a:r>
              <a:rPr lang="en-US" altLang="ja-JP" sz="1300" b="1" dirty="0" smtClean="0">
                <a:solidFill>
                  <a:srgbClr val="FF0000"/>
                </a:solidFill>
              </a:rPr>
              <a:t>defined. For </a:t>
            </a:r>
            <a:r>
              <a:rPr lang="en-US" altLang="ja-JP" sz="1300" b="1" dirty="0">
                <a:solidFill>
                  <a:srgbClr val="FF0000"/>
                </a:solidFill>
              </a:rPr>
              <a:t>example, FCC regulation would require one </a:t>
            </a:r>
            <a:r>
              <a:rPr lang="en-US" altLang="ja-JP" sz="1300" b="1" dirty="0" smtClean="0">
                <a:solidFill>
                  <a:srgbClr val="FF0000"/>
                </a:solidFill>
              </a:rPr>
              <a:t>spectrum specification </a:t>
            </a:r>
            <a:r>
              <a:rPr lang="en-US" altLang="ja-JP" sz="1300" b="1" dirty="0">
                <a:solidFill>
                  <a:srgbClr val="FF0000"/>
                </a:solidFill>
              </a:rPr>
              <a:t>at a bandwidth of 6 MHz, and </a:t>
            </a:r>
            <a:r>
              <a:rPr lang="en-US" altLang="ja-JP" sz="1300" b="1" u="sng" dirty="0">
                <a:solidFill>
                  <a:srgbClr val="FF0000"/>
                </a:solidFill>
              </a:rPr>
              <a:t>ETSI regulation </a:t>
            </a:r>
            <a:r>
              <a:rPr lang="en-US" altLang="ja-JP" sz="1300" b="1" u="sng" dirty="0" smtClean="0">
                <a:solidFill>
                  <a:srgbClr val="FF0000"/>
                </a:solidFill>
              </a:rPr>
              <a:t>would require </a:t>
            </a:r>
            <a:r>
              <a:rPr lang="en-US" altLang="ja-JP" sz="1300" b="1" u="sng" dirty="0">
                <a:solidFill>
                  <a:srgbClr val="FF0000"/>
                </a:solidFill>
              </a:rPr>
              <a:t>two specifications, at 0.1 MHz and 8 </a:t>
            </a:r>
            <a:r>
              <a:rPr lang="en-US" altLang="ja-JP" sz="1300" b="1" u="sng" dirty="0" err="1">
                <a:solidFill>
                  <a:srgbClr val="FF0000"/>
                </a:solidFill>
              </a:rPr>
              <a:t>MHz</a:t>
            </a:r>
            <a:r>
              <a:rPr lang="en-US" altLang="ja-JP" sz="1300" b="1" dirty="0" err="1">
                <a:solidFill>
                  <a:srgbClr val="FF0000"/>
                </a:solidFill>
              </a:rPr>
              <a:t>.</a:t>
            </a:r>
            <a:endParaRPr kumimoji="0" lang="en-US" altLang="ja-JP" sz="1300" b="1" i="0" u="none" strike="noStrike" cap="none" normalizeH="0" baseline="0" dirty="0" smtClean="0">
              <a:ln>
                <a:noFill/>
              </a:ln>
              <a:solidFill>
                <a:srgbClr val="FF0000"/>
              </a:solidFill>
              <a:effectLst/>
            </a:endParaRPr>
          </a:p>
        </p:txBody>
      </p:sp>
      <p:cxnSp>
        <p:nvCxnSpPr>
          <p:cNvPr id="32" name="直線矢印コネクタ 31"/>
          <p:cNvCxnSpPr/>
          <p:nvPr/>
        </p:nvCxnSpPr>
        <p:spPr bwMode="auto">
          <a:xfrm flipV="1">
            <a:off x="5181600" y="2667000"/>
            <a:ext cx="1219200" cy="3352800"/>
          </a:xfrm>
          <a:prstGeom prst="straightConnector1">
            <a:avLst/>
          </a:prstGeom>
          <a:solidFill>
            <a:srgbClr val="00B8FF"/>
          </a:solidFill>
          <a:ln w="9525" cap="flat" cmpd="sng" algn="ctr">
            <a:solidFill>
              <a:schemeClr val="tx1"/>
            </a:solidFill>
            <a:prstDash val="dash"/>
            <a:round/>
            <a:headEnd type="none" w="med" len="med"/>
            <a:tailEnd type="arrow"/>
          </a:ln>
          <a:effectLst/>
        </p:spPr>
      </p:cxnSp>
      <p:sp>
        <p:nvSpPr>
          <p:cNvPr id="28" name="四角形吹き出し 27"/>
          <p:cNvSpPr/>
          <p:nvPr/>
        </p:nvSpPr>
        <p:spPr bwMode="auto">
          <a:xfrm>
            <a:off x="5410200" y="5324475"/>
            <a:ext cx="4267200" cy="1390650"/>
          </a:xfrm>
          <a:prstGeom prst="wedgeRectCallout">
            <a:avLst>
              <a:gd name="adj1" fmla="val -80642"/>
              <a:gd name="adj2" fmla="val -96163"/>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449263"/>
            <a:r>
              <a:rPr kumimoji="0" lang="en-US" altLang="ja-JP" sz="1300" b="1" i="0" u="none" strike="noStrike" cap="none" normalizeH="0" baseline="0" dirty="0" smtClean="0">
                <a:ln>
                  <a:noFill/>
                </a:ln>
                <a:solidFill>
                  <a:schemeClr val="tx1"/>
                </a:solidFill>
                <a:effectLst/>
              </a:rPr>
              <a:t>[</a:t>
            </a:r>
            <a:r>
              <a:rPr kumimoji="0" lang="en-US" altLang="ja-JP" sz="1300" b="1" i="0" u="none" strike="noStrike" cap="none" normalizeH="0" baseline="0" dirty="0" err="1" smtClean="0">
                <a:ln>
                  <a:noFill/>
                </a:ln>
                <a:solidFill>
                  <a:schemeClr val="tx1"/>
                </a:solidFill>
                <a:effectLst/>
              </a:rPr>
              <a:t>maxTotalBwHz</a:t>
            </a:r>
            <a:r>
              <a:rPr kumimoji="0" lang="en-US" altLang="ja-JP" sz="1300" b="1" i="0" u="none" strike="noStrike" cap="none" normalizeH="0" baseline="0" dirty="0" smtClean="0">
                <a:ln>
                  <a:noFill/>
                </a:ln>
                <a:solidFill>
                  <a:schemeClr val="tx1"/>
                </a:solidFill>
                <a:effectLst/>
              </a:rPr>
              <a:t>, </a:t>
            </a:r>
            <a:r>
              <a:rPr kumimoji="0" lang="en-US" altLang="ja-JP" sz="1300" b="1" i="0" u="none" strike="noStrike" cap="none" normalizeH="0" baseline="0" dirty="0" err="1" smtClean="0">
                <a:ln>
                  <a:noFill/>
                </a:ln>
                <a:solidFill>
                  <a:schemeClr val="tx1"/>
                </a:solidFill>
                <a:effectLst/>
              </a:rPr>
              <a:t>maxContiguousBwHz</a:t>
            </a:r>
            <a:r>
              <a:rPr kumimoji="0" lang="en-US" altLang="ja-JP" sz="1300" b="1" i="0" u="none" strike="noStrike" cap="none" normalizeH="0" baseline="0" dirty="0" smtClean="0">
                <a:ln>
                  <a:noFill/>
                </a:ln>
                <a:solidFill>
                  <a:schemeClr val="tx1"/>
                </a:solidFill>
                <a:effectLst/>
              </a:rPr>
              <a:t>]</a:t>
            </a:r>
            <a:r>
              <a:rPr lang="en-US" altLang="ja-JP" sz="1300" b="1" dirty="0" smtClean="0">
                <a:solidFill>
                  <a:srgbClr val="FF0000"/>
                </a:solidFill>
              </a:rPr>
              <a:t> None in 802.19.1.</a:t>
            </a:r>
          </a:p>
          <a:p>
            <a:pPr defTabSz="449263"/>
            <a:endParaRPr lang="en-US" altLang="ja-JP" sz="1300" b="1" dirty="0" smtClean="0">
              <a:solidFill>
                <a:srgbClr val="FF0000"/>
              </a:solidFill>
            </a:endParaRPr>
          </a:p>
          <a:p>
            <a:pPr defTabSz="449263"/>
            <a:r>
              <a:rPr lang="en-US" altLang="ja-JP" sz="1300" b="1" dirty="0" smtClean="0">
                <a:solidFill>
                  <a:schemeClr val="tx1"/>
                </a:solidFill>
              </a:rPr>
              <a:t>Constraint </a:t>
            </a:r>
            <a:r>
              <a:rPr lang="en-US" altLang="ja-JP" sz="1300" b="1" dirty="0">
                <a:solidFill>
                  <a:schemeClr val="tx1"/>
                </a:solidFill>
              </a:rPr>
              <a:t>on the </a:t>
            </a:r>
            <a:r>
              <a:rPr lang="en-US" altLang="ja-JP" sz="1300" b="1" dirty="0" smtClean="0">
                <a:solidFill>
                  <a:schemeClr val="tx1"/>
                </a:solidFill>
              </a:rPr>
              <a:t>maximum total </a:t>
            </a:r>
            <a:r>
              <a:rPr lang="en-US" altLang="ja-JP" sz="1300" b="1" dirty="0">
                <a:solidFill>
                  <a:schemeClr val="tx1"/>
                </a:solidFill>
              </a:rPr>
              <a:t>bandwidth (in hertz) allowed</a:t>
            </a:r>
            <a:r>
              <a:rPr lang="en-US" altLang="ja-JP" sz="1300" b="1" dirty="0" smtClean="0">
                <a:solidFill>
                  <a:schemeClr val="tx1"/>
                </a:solidFill>
              </a:rPr>
              <a:t>, and a constraint on the maximum contiguous bandwidth (in hertz) allowed. </a:t>
            </a:r>
          </a:p>
          <a:p>
            <a:pPr defTabSz="449263"/>
            <a:r>
              <a:rPr lang="en-US" altLang="ja-JP" sz="1300" b="1" u="sng" dirty="0" smtClean="0">
                <a:solidFill>
                  <a:schemeClr val="tx1"/>
                </a:solidFill>
              </a:rPr>
              <a:t>These are also needed for coexistence management.</a:t>
            </a:r>
            <a:endParaRPr lang="en-US" altLang="ja-JP" sz="1300" b="1" u="sng" dirty="0">
              <a:solidFill>
                <a:schemeClr val="tx1"/>
              </a:solidFill>
            </a:endParaRPr>
          </a:p>
        </p:txBody>
      </p:sp>
    </p:spTree>
    <p:extLst>
      <p:ext uri="{BB962C8B-B14F-4D97-AF65-F5344CB8AC3E}">
        <p14:creationId xmlns:p14="http://schemas.microsoft.com/office/powerpoint/2010/main" val="968852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idx="1"/>
          </p:nvPr>
        </p:nvSpPr>
        <p:spPr>
          <a:xfrm>
            <a:off x="731520" y="1828800"/>
            <a:ext cx="8288868" cy="5029200"/>
          </a:xfrm>
        </p:spPr>
        <p:txBody>
          <a:bodyPr/>
          <a:lstStyle/>
          <a:p>
            <a:r>
              <a:rPr kumimoji="1" lang="en-US" altLang="ja-JP" dirty="0" smtClean="0"/>
              <a:t>ETSI EN 301 598 specifies two kind of operational parameters;</a:t>
            </a:r>
          </a:p>
          <a:p>
            <a:pPr lvl="1"/>
            <a:r>
              <a:rPr kumimoji="1" lang="en-US" altLang="ja-JP" u="sng" dirty="0" smtClean="0"/>
              <a:t>Specific operational parameters</a:t>
            </a:r>
          </a:p>
          <a:p>
            <a:pPr lvl="2"/>
            <a:r>
              <a:rPr kumimoji="1" lang="en-US" altLang="ja-JP" dirty="0"/>
              <a:t>operational parameters that a TVWSDB calculates using the device parameters of </a:t>
            </a:r>
            <a:r>
              <a:rPr kumimoji="1" lang="en-US" altLang="ja-JP" dirty="0" smtClean="0"/>
              <a:t>a specific </a:t>
            </a:r>
            <a:r>
              <a:rPr kumimoji="1" lang="en-US" altLang="ja-JP" dirty="0"/>
              <a:t>TVWSD as input. </a:t>
            </a:r>
          </a:p>
          <a:p>
            <a:pPr lvl="1"/>
            <a:r>
              <a:rPr kumimoji="1" lang="en-US" altLang="ja-JP" u="sng" dirty="0" smtClean="0"/>
              <a:t>Generic operational parameters</a:t>
            </a:r>
          </a:p>
          <a:p>
            <a:pPr lvl="2"/>
            <a:r>
              <a:rPr kumimoji="1" lang="en-US" altLang="ja-JP" dirty="0"/>
              <a:t>operational parameters that any slave TVWSD in the coverage area of a </a:t>
            </a:r>
            <a:r>
              <a:rPr kumimoji="1" lang="en-US" altLang="ja-JP" dirty="0" smtClean="0"/>
              <a:t>serving master </a:t>
            </a:r>
            <a:r>
              <a:rPr kumimoji="1" lang="en-US" altLang="ja-JP" dirty="0"/>
              <a:t>TVWSD can use</a:t>
            </a:r>
            <a:r>
              <a:rPr kumimoji="1" lang="en-US" altLang="ja-JP" dirty="0" smtClean="0"/>
              <a:t>.</a:t>
            </a:r>
          </a:p>
          <a:p>
            <a:endParaRPr kumimoji="1" lang="en-US" altLang="ja-JP" dirty="0"/>
          </a:p>
          <a:p>
            <a:r>
              <a:rPr kumimoji="1" lang="en-US" altLang="ja-JP" dirty="0" smtClean="0"/>
              <a:t>“</a:t>
            </a:r>
            <a:r>
              <a:rPr kumimoji="1" lang="en-US" altLang="ja-JP" dirty="0" err="1" smtClean="0"/>
              <a:t>requestType</a:t>
            </a:r>
            <a:r>
              <a:rPr kumimoji="1" lang="en-US" altLang="ja-JP" dirty="0" smtClean="0"/>
              <a:t>”, in other words, “available spectrum type information” is needed also in 802.19.1</a:t>
            </a:r>
          </a:p>
          <a:p>
            <a:pPr lvl="1"/>
            <a:r>
              <a:rPr kumimoji="1" lang="en-US" altLang="ja-JP" dirty="0" smtClean="0"/>
              <a:t>Ex) “</a:t>
            </a:r>
            <a:r>
              <a:rPr kumimoji="1" lang="en-US" altLang="ja-JP" dirty="0" err="1" smtClean="0"/>
              <a:t>typeOfAvailableFrequency</a:t>
            </a:r>
            <a:r>
              <a:rPr kumimoji="1" lang="en-US" altLang="ja-JP" dirty="0" smtClean="0"/>
              <a:t>”: shall be set to indicate the type of available frequency as specified in regulation if available, “generic” or “specific”.</a:t>
            </a:r>
            <a:endParaRPr kumimoji="1" lang="ja-JP" altLang="en-US" dirty="0"/>
          </a:p>
        </p:txBody>
      </p:sp>
      <p:sp>
        <p:nvSpPr>
          <p:cNvPr id="2" name="タイトル 1"/>
          <p:cNvSpPr>
            <a:spLocks noGrp="1"/>
          </p:cNvSpPr>
          <p:nvPr>
            <p:ph type="title"/>
          </p:nvPr>
        </p:nvSpPr>
        <p:spPr>
          <a:xfrm>
            <a:off x="731520" y="838200"/>
            <a:ext cx="8288868" cy="609600"/>
          </a:xfrm>
        </p:spPr>
        <p:txBody>
          <a:bodyPr/>
          <a:lstStyle/>
          <a:p>
            <a:r>
              <a:rPr kumimoji="1" lang="en-US" altLang="ja-JP" dirty="0"/>
              <a:t>Additional </a:t>
            </a:r>
            <a:r>
              <a:rPr kumimoji="1" lang="en-US" altLang="ja-JP" dirty="0" smtClean="0"/>
              <a:t>operational parameters </a:t>
            </a:r>
            <a:r>
              <a:rPr kumimoji="1" lang="en-US" altLang="ja-JP" dirty="0"/>
              <a:t>to comply with ETSI EN 301 598</a:t>
            </a:r>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Tree>
    <p:extLst>
      <p:ext uri="{BB962C8B-B14F-4D97-AF65-F5344CB8AC3E}">
        <p14:creationId xmlns:p14="http://schemas.microsoft.com/office/powerpoint/2010/main" val="4175329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838200"/>
            <a:ext cx="8288868" cy="609600"/>
          </a:xfrm>
        </p:spPr>
        <p:txBody>
          <a:bodyPr/>
          <a:lstStyle/>
          <a:p>
            <a:r>
              <a:rPr kumimoji="1" lang="en-US" altLang="ja-JP" dirty="0"/>
              <a:t>Additional </a:t>
            </a:r>
            <a:r>
              <a:rPr kumimoji="1" lang="en-US" altLang="ja-JP" dirty="0" smtClean="0"/>
              <a:t>operational parameters </a:t>
            </a:r>
            <a:r>
              <a:rPr kumimoji="1" lang="en-US" altLang="ja-JP" dirty="0"/>
              <a:t>to comply with ETSI EN 301 </a:t>
            </a:r>
            <a:r>
              <a:rPr kumimoji="1" lang="en-US" altLang="ja-JP" dirty="0" smtClean="0"/>
              <a:t>598 (Cont’d)</a:t>
            </a:r>
            <a:endParaRPr kumimoji="1" lang="ja-JP" altLang="en-US" dirty="0"/>
          </a:p>
        </p:txBody>
      </p:sp>
      <p:pic>
        <p:nvPicPr>
          <p:cNvPr id="7" name="コンテンツ プレースホルダー 6" descr="etsi_en_301500_301599_301598_01.01.01_60_en_301598v010101p.pdf - Adobe Acrobat Pr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904" t="25189" r="12837" b="48864"/>
          <a:stretch/>
        </p:blipFill>
        <p:spPr>
          <a:xfrm>
            <a:off x="1600200" y="1828800"/>
            <a:ext cx="6515929" cy="4191000"/>
          </a:xfrm>
        </p:spPr>
      </p:pic>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
        <p:nvSpPr>
          <p:cNvPr id="8" name="角丸四角形 7"/>
          <p:cNvSpPr/>
          <p:nvPr/>
        </p:nvSpPr>
        <p:spPr bwMode="auto">
          <a:xfrm>
            <a:off x="1538286" y="4419600"/>
            <a:ext cx="6462714" cy="29527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四角形吹き出し 8"/>
          <p:cNvSpPr/>
          <p:nvPr/>
        </p:nvSpPr>
        <p:spPr bwMode="auto">
          <a:xfrm>
            <a:off x="3276600" y="5410200"/>
            <a:ext cx="4267200" cy="1390650"/>
          </a:xfrm>
          <a:prstGeom prst="wedgeRectCallout">
            <a:avLst>
              <a:gd name="adj1" fmla="val -58767"/>
              <a:gd name="adj2" fmla="val -110547"/>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449263"/>
            <a:r>
              <a:rPr kumimoji="0" lang="en-US" altLang="ja-JP" sz="1300" b="1" i="0" u="none" strike="noStrike" cap="none" normalizeH="0" baseline="0" dirty="0" smtClean="0">
                <a:ln>
                  <a:noFill/>
                </a:ln>
                <a:solidFill>
                  <a:schemeClr val="tx1"/>
                </a:solidFill>
                <a:effectLst/>
              </a:rPr>
              <a:t>[Location validity]</a:t>
            </a:r>
            <a:r>
              <a:rPr lang="en-US" altLang="ja-JP" sz="1300" b="1" dirty="0" smtClean="0">
                <a:solidFill>
                  <a:srgbClr val="FF0000"/>
                </a:solidFill>
              </a:rPr>
              <a:t> None in 802.19.1.</a:t>
            </a:r>
          </a:p>
          <a:p>
            <a:pPr defTabSz="449263"/>
            <a:endParaRPr lang="en-US" altLang="ja-JP" sz="1300" b="1" dirty="0" smtClean="0">
              <a:solidFill>
                <a:srgbClr val="FF0000"/>
              </a:solidFill>
            </a:endParaRPr>
          </a:p>
          <a:p>
            <a:pPr defTabSz="449263"/>
            <a:r>
              <a:rPr lang="en-US" altLang="ja-JP" sz="1300" b="1" dirty="0" smtClean="0">
                <a:solidFill>
                  <a:schemeClr val="tx1"/>
                </a:solidFill>
              </a:rPr>
              <a:t>This parameter indicates the range that the operational parameter is valid.</a:t>
            </a:r>
          </a:p>
          <a:p>
            <a:pPr defTabSz="449263"/>
            <a:r>
              <a:rPr lang="en-US" altLang="ja-JP" sz="1300" b="1" u="sng" dirty="0" smtClean="0">
                <a:solidFill>
                  <a:schemeClr val="tx1"/>
                </a:solidFill>
              </a:rPr>
              <a:t>This parameter will be needed for coexistence management for “Type A” WSO.</a:t>
            </a:r>
            <a:endParaRPr lang="en-US" altLang="ja-JP" sz="1300" b="1" u="sng" dirty="0">
              <a:solidFill>
                <a:schemeClr val="tx1"/>
              </a:solidFill>
            </a:endParaRPr>
          </a:p>
        </p:txBody>
      </p:sp>
    </p:spTree>
    <p:extLst>
      <p:ext uri="{BB962C8B-B14F-4D97-AF65-F5344CB8AC3E}">
        <p14:creationId xmlns:p14="http://schemas.microsoft.com/office/powerpoint/2010/main" val="228089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a:t>What </a:t>
            </a:r>
            <a:r>
              <a:rPr kumimoji="1" lang="en-US" altLang="ja-JP" sz="3200" dirty="0" smtClean="0"/>
              <a:t>kind of information should be revised</a:t>
            </a:r>
            <a:endParaRPr kumimoji="1" lang="ja-JP" altLang="en-US" sz="3200" dirty="0"/>
          </a:p>
        </p:txBody>
      </p:sp>
      <p:sp>
        <p:nvSpPr>
          <p:cNvPr id="3" name="コンテンツ プレースホルダー 2"/>
          <p:cNvSpPr>
            <a:spLocks noGrp="1"/>
          </p:cNvSpPr>
          <p:nvPr>
            <p:ph idx="1"/>
          </p:nvPr>
        </p:nvSpPr>
        <p:spPr>
          <a:xfrm>
            <a:off x="731520" y="1600200"/>
            <a:ext cx="8564880" cy="5257800"/>
          </a:xfrm>
        </p:spPr>
        <p:txBody>
          <a:bodyPr/>
          <a:lstStyle/>
          <a:p>
            <a:r>
              <a:rPr kumimoji="1" lang="en-US" altLang="ja-JP" dirty="0" smtClean="0">
                <a:solidFill>
                  <a:schemeClr val="bg1">
                    <a:lumMod val="75000"/>
                  </a:schemeClr>
                </a:solidFill>
              </a:rPr>
              <a:t>Registration information</a:t>
            </a:r>
          </a:p>
          <a:p>
            <a:r>
              <a:rPr kumimoji="1" lang="en-US" altLang="ja-JP" dirty="0" smtClean="0">
                <a:solidFill>
                  <a:schemeClr val="bg1">
                    <a:lumMod val="75000"/>
                  </a:schemeClr>
                </a:solidFill>
              </a:rPr>
              <a:t>Operational parameters</a:t>
            </a:r>
            <a:r>
              <a:rPr kumimoji="1" lang="en-US" altLang="ja-JP" baseline="30000" dirty="0" smtClean="0">
                <a:solidFill>
                  <a:schemeClr val="bg1">
                    <a:lumMod val="75000"/>
                  </a:schemeClr>
                </a:solidFill>
              </a:rPr>
              <a:t>(*1)</a:t>
            </a:r>
          </a:p>
          <a:p>
            <a:r>
              <a:rPr kumimoji="1" lang="en-US" altLang="ja-JP" dirty="0" smtClean="0"/>
              <a:t>Channel usage parameters</a:t>
            </a:r>
            <a:r>
              <a:rPr kumimoji="1" lang="en-US" altLang="ja-JP" baseline="30000" dirty="0" smtClean="0"/>
              <a:t>(*2)</a:t>
            </a:r>
          </a:p>
          <a:p>
            <a:endParaRPr kumimoji="1" lang="en-US" altLang="ja-JP" dirty="0"/>
          </a:p>
          <a:p>
            <a:pPr lvl="1"/>
            <a:r>
              <a:rPr kumimoji="1" lang="en-US" altLang="ja-JP" dirty="0" smtClean="0">
                <a:solidFill>
                  <a:schemeClr val="bg1">
                    <a:lumMod val="75000"/>
                  </a:schemeClr>
                </a:solidFill>
              </a:rPr>
              <a:t>*1: </a:t>
            </a:r>
            <a:r>
              <a:rPr kumimoji="1" lang="en-US" altLang="ja-JP" dirty="0">
                <a:solidFill>
                  <a:schemeClr val="bg1">
                    <a:lumMod val="75000"/>
                  </a:schemeClr>
                </a:solidFill>
              </a:rPr>
              <a:t>The meaning of “operational parameters” in European rule is almost same as “</a:t>
            </a:r>
            <a:r>
              <a:rPr kumimoji="1" lang="en-US" altLang="ja-JP" dirty="0" err="1">
                <a:solidFill>
                  <a:schemeClr val="bg1">
                    <a:lumMod val="75000"/>
                  </a:schemeClr>
                </a:solidFill>
              </a:rPr>
              <a:t>listOfAvailableFrequencies</a:t>
            </a:r>
            <a:r>
              <a:rPr kumimoji="1" lang="en-US" altLang="ja-JP" dirty="0">
                <a:solidFill>
                  <a:schemeClr val="bg1">
                    <a:lumMod val="75000"/>
                  </a:schemeClr>
                </a:solidFill>
              </a:rPr>
              <a:t>” in IEEE 802.19.1</a:t>
            </a:r>
            <a:r>
              <a:rPr kumimoji="1" lang="en-US" altLang="ja-JP" dirty="0" smtClean="0">
                <a:solidFill>
                  <a:schemeClr val="bg1">
                    <a:lumMod val="75000"/>
                  </a:schemeClr>
                </a:solidFill>
              </a:rPr>
              <a:t>.</a:t>
            </a:r>
          </a:p>
          <a:p>
            <a:pPr lvl="1"/>
            <a:endParaRPr kumimoji="1" lang="en-US" altLang="ja-JP" dirty="0"/>
          </a:p>
          <a:p>
            <a:pPr lvl="1"/>
            <a:r>
              <a:rPr kumimoji="1" lang="en-US" altLang="ja-JP" dirty="0" smtClean="0"/>
              <a:t>*2: </a:t>
            </a:r>
            <a:r>
              <a:rPr kumimoji="1" lang="en-US" altLang="ja-JP" dirty="0"/>
              <a:t>The meaning of “channel usage parameters” in European rule is almost same as “</a:t>
            </a:r>
            <a:r>
              <a:rPr kumimoji="1" lang="en-US" altLang="ja-JP" dirty="0" err="1"/>
              <a:t>listOfOperationalFrequencies</a:t>
            </a:r>
            <a:r>
              <a:rPr kumimoji="1" lang="en-US" altLang="ja-JP" dirty="0"/>
              <a:t>” in IEEE 802.19.1.</a:t>
            </a:r>
          </a:p>
          <a:p>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Tree>
    <p:extLst>
      <p:ext uri="{BB962C8B-B14F-4D97-AF65-F5344CB8AC3E}">
        <p14:creationId xmlns:p14="http://schemas.microsoft.com/office/powerpoint/2010/main" val="1161399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838200"/>
            <a:ext cx="8288868" cy="609600"/>
          </a:xfrm>
        </p:spPr>
        <p:txBody>
          <a:bodyPr/>
          <a:lstStyle/>
          <a:p>
            <a:r>
              <a:rPr kumimoji="1" lang="en-US" altLang="ja-JP" dirty="0" smtClean="0"/>
              <a:t>Comparison with Spectrum Use Notification in RFC 7545</a:t>
            </a:r>
            <a:endParaRPr kumimoji="1" lang="ja-JP" altLang="en-US" dirty="0"/>
          </a:p>
        </p:txBody>
      </p:sp>
      <p:pic>
        <p:nvPicPr>
          <p:cNvPr id="7" name="コンテンツ プレースホルダー 6" descr="rfc7545.pdf - Adobe Acrobat Pr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591" t="45455" r="10161" b="34848"/>
          <a:stretch/>
        </p:blipFill>
        <p:spPr>
          <a:xfrm>
            <a:off x="381000" y="1752600"/>
            <a:ext cx="5231424" cy="2667000"/>
          </a:xfrm>
        </p:spPr>
      </p:pic>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8" name="図 7" descr="rfc7545.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33670" t="20833" r="15040" b="59115"/>
          <a:stretch/>
        </p:blipFill>
        <p:spPr>
          <a:xfrm>
            <a:off x="5791200" y="1828800"/>
            <a:ext cx="3784270" cy="2613352"/>
          </a:xfrm>
          <a:prstGeom prst="rect">
            <a:avLst/>
          </a:prstGeom>
        </p:spPr>
      </p:pic>
      <p:sp>
        <p:nvSpPr>
          <p:cNvPr id="9" name="角丸四角形 8"/>
          <p:cNvSpPr/>
          <p:nvPr/>
        </p:nvSpPr>
        <p:spPr bwMode="auto">
          <a:xfrm>
            <a:off x="6248400" y="3429000"/>
            <a:ext cx="2438400" cy="8382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0" name="正方形/長方形 9"/>
          <p:cNvSpPr/>
          <p:nvPr/>
        </p:nvSpPr>
        <p:spPr bwMode="auto">
          <a:xfrm>
            <a:off x="6019800" y="2590800"/>
            <a:ext cx="2895600" cy="762000"/>
          </a:xfrm>
          <a:prstGeom prst="rect">
            <a:avLst/>
          </a:prstGeom>
          <a:solidFill>
            <a:srgbClr val="22228B">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dirty="0" smtClean="0">
                <a:ln>
                  <a:noFill/>
                </a:ln>
                <a:solidFill>
                  <a:srgbClr val="FFFF00"/>
                </a:solidFill>
                <a:effectLst/>
                <a:latin typeface="Times New Roman" pitchFamily="16" charset="0"/>
                <a:ea typeface="MS Gothic" charset="-128"/>
              </a:rPr>
              <a:t>Procedure for notifying</a:t>
            </a:r>
            <a:r>
              <a:rPr kumimoji="0" lang="en-US" altLang="ja-JP" sz="1600" b="0" i="0" u="none" strike="noStrike" cap="none" normalizeH="0" dirty="0" smtClean="0">
                <a:ln>
                  <a:noFill/>
                </a:ln>
                <a:solidFill>
                  <a:srgbClr val="FFFF00"/>
                </a:solidFill>
                <a:effectLst/>
                <a:latin typeface="Times New Roman" pitchFamily="16" charset="0"/>
                <a:ea typeface="MS Gothic" charset="-128"/>
              </a:rPr>
              <a:t> operating frequency and power information</a:t>
            </a:r>
            <a:endParaRPr kumimoji="0" lang="ja-JP" altLang="en-US" sz="1600" b="0" i="0" u="none" strike="noStrike" cap="none" normalizeH="0" baseline="0" dirty="0" smtClean="0">
              <a:ln>
                <a:noFill/>
              </a:ln>
              <a:solidFill>
                <a:srgbClr val="FFFF00"/>
              </a:solidFill>
              <a:effectLst/>
              <a:latin typeface="Times New Roman" pitchFamily="16" charset="0"/>
              <a:ea typeface="MS Gothic" charset="-128"/>
            </a:endParaRPr>
          </a:p>
        </p:txBody>
      </p:sp>
    </p:spTree>
    <p:extLst>
      <p:ext uri="{BB962C8B-B14F-4D97-AF65-F5344CB8AC3E}">
        <p14:creationId xmlns:p14="http://schemas.microsoft.com/office/powerpoint/2010/main" val="1030257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838200"/>
            <a:ext cx="8288868" cy="609600"/>
          </a:xfrm>
        </p:spPr>
        <p:txBody>
          <a:bodyPr/>
          <a:lstStyle/>
          <a:p>
            <a:r>
              <a:rPr kumimoji="1" lang="en-US" altLang="ja-JP" dirty="0" smtClean="0"/>
              <a:t>Comparison with Spectrum Use Notification in RFC 7545</a:t>
            </a:r>
            <a:endParaRPr kumimoji="1" lang="ja-JP" altLang="en-US" dirty="0"/>
          </a:p>
        </p:txBody>
      </p:sp>
      <p:pic>
        <p:nvPicPr>
          <p:cNvPr id="7" name="コンテンツ プレースホルダー 6" descr="rfc7545.pdf - Adobe Acrobat Pr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591" t="45455" r="10161" b="34848"/>
          <a:stretch/>
        </p:blipFill>
        <p:spPr>
          <a:xfrm>
            <a:off x="381000" y="1752600"/>
            <a:ext cx="5231424" cy="2667000"/>
          </a:xfrm>
        </p:spPr>
      </p:pic>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8" name="図 7" descr="rfc7545.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33670" t="20833" r="15040" b="59115"/>
          <a:stretch/>
        </p:blipFill>
        <p:spPr>
          <a:xfrm>
            <a:off x="5791200" y="1828800"/>
            <a:ext cx="3784270" cy="2613352"/>
          </a:xfrm>
          <a:prstGeom prst="rect">
            <a:avLst/>
          </a:prstGeom>
        </p:spPr>
      </p:pic>
      <p:sp>
        <p:nvSpPr>
          <p:cNvPr id="9" name="角丸四角形 8"/>
          <p:cNvSpPr/>
          <p:nvPr/>
        </p:nvSpPr>
        <p:spPr bwMode="auto">
          <a:xfrm>
            <a:off x="6248400" y="3429000"/>
            <a:ext cx="2438400" cy="8382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0" name="正方形/長方形 9"/>
          <p:cNvSpPr/>
          <p:nvPr/>
        </p:nvSpPr>
        <p:spPr bwMode="auto">
          <a:xfrm>
            <a:off x="6019800" y="2590800"/>
            <a:ext cx="2895600" cy="762000"/>
          </a:xfrm>
          <a:prstGeom prst="rect">
            <a:avLst/>
          </a:prstGeom>
          <a:solidFill>
            <a:srgbClr val="22228B">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dirty="0" smtClean="0">
                <a:ln>
                  <a:noFill/>
                </a:ln>
                <a:solidFill>
                  <a:srgbClr val="FFFF00"/>
                </a:solidFill>
                <a:effectLst/>
                <a:latin typeface="Times New Roman" pitchFamily="16" charset="0"/>
                <a:ea typeface="MS Gothic" charset="-128"/>
              </a:rPr>
              <a:t>Procedure for notifying</a:t>
            </a:r>
            <a:r>
              <a:rPr kumimoji="0" lang="en-US" altLang="ja-JP" sz="1600" b="0" i="0" u="none" strike="noStrike" cap="none" normalizeH="0" dirty="0" smtClean="0">
                <a:ln>
                  <a:noFill/>
                </a:ln>
                <a:solidFill>
                  <a:srgbClr val="FFFF00"/>
                </a:solidFill>
                <a:effectLst/>
                <a:latin typeface="Times New Roman" pitchFamily="16" charset="0"/>
                <a:ea typeface="MS Gothic" charset="-128"/>
              </a:rPr>
              <a:t> operating frequency and power information</a:t>
            </a:r>
            <a:endParaRPr kumimoji="0" lang="ja-JP" altLang="en-US" sz="1600" b="0" i="0" u="none" strike="noStrike" cap="none" normalizeH="0" baseline="0" dirty="0" smtClean="0">
              <a:ln>
                <a:noFill/>
              </a:ln>
              <a:solidFill>
                <a:srgbClr val="FFFF00"/>
              </a:solidFill>
              <a:effectLst/>
              <a:latin typeface="Times New Roman" pitchFamily="16" charset="0"/>
              <a:ea typeface="MS Gothic" charset="-128"/>
            </a:endParaRPr>
          </a:p>
        </p:txBody>
      </p:sp>
      <p:sp>
        <p:nvSpPr>
          <p:cNvPr id="11" name="四角形吹き出し 10"/>
          <p:cNvSpPr/>
          <p:nvPr/>
        </p:nvSpPr>
        <p:spPr bwMode="auto">
          <a:xfrm>
            <a:off x="4267200" y="5181600"/>
            <a:ext cx="4419600" cy="1600200"/>
          </a:xfrm>
          <a:prstGeom prst="wedgeRectCallout">
            <a:avLst>
              <a:gd name="adj1" fmla="val -44315"/>
              <a:gd name="adj2" fmla="val -118293"/>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449263"/>
            <a:r>
              <a:rPr lang="en-US" altLang="ja-JP" sz="1300" b="1" dirty="0">
                <a:solidFill>
                  <a:schemeClr val="tx1"/>
                </a:solidFill>
              </a:rPr>
              <a:t>[</a:t>
            </a:r>
            <a:r>
              <a:rPr lang="en-US" altLang="ja-JP" sz="1300" b="1" dirty="0" err="1">
                <a:solidFill>
                  <a:schemeClr val="tx1"/>
                </a:solidFill>
              </a:rPr>
              <a:t>resolutionBwHz</a:t>
            </a:r>
            <a:r>
              <a:rPr lang="en-US" altLang="ja-JP" sz="1300" b="1" dirty="0">
                <a:solidFill>
                  <a:schemeClr val="tx1"/>
                </a:solidFill>
              </a:rPr>
              <a:t>]</a:t>
            </a:r>
            <a:r>
              <a:rPr lang="en-US" altLang="ja-JP" sz="1300" b="1" dirty="0">
                <a:solidFill>
                  <a:srgbClr val="FF0000"/>
                </a:solidFill>
              </a:rPr>
              <a:t> None in 802.19.1.</a:t>
            </a:r>
          </a:p>
          <a:p>
            <a:pPr defTabSz="449263"/>
            <a:r>
              <a:rPr lang="en-US" altLang="ja-JP" sz="1300" b="1" dirty="0">
                <a:solidFill>
                  <a:srgbClr val="FF0000"/>
                </a:solidFill>
              </a:rPr>
              <a:t>This parameter defines the resolution bandwidth (in</a:t>
            </a:r>
          </a:p>
          <a:p>
            <a:pPr defTabSz="449263"/>
            <a:r>
              <a:rPr lang="en-US" altLang="ja-JP" sz="1300" b="1" dirty="0">
                <a:solidFill>
                  <a:srgbClr val="FF0000"/>
                </a:solidFill>
              </a:rPr>
              <a:t>hertz) over which permissible power spectral density is defined. For example, FCC regulation would require one spectrum specification at a bandwidth of 6 MHz, and </a:t>
            </a:r>
            <a:r>
              <a:rPr lang="en-US" altLang="ja-JP" sz="1300" b="1" u="sng" dirty="0">
                <a:solidFill>
                  <a:srgbClr val="FF0000"/>
                </a:solidFill>
              </a:rPr>
              <a:t>ETSI regulation would require two specifications, at 0.1 MHz and 8 </a:t>
            </a:r>
            <a:r>
              <a:rPr lang="en-US" altLang="ja-JP" sz="1300" b="1" u="sng" dirty="0" err="1">
                <a:solidFill>
                  <a:srgbClr val="FF0000"/>
                </a:solidFill>
              </a:rPr>
              <a:t>MHz</a:t>
            </a:r>
            <a:r>
              <a:rPr lang="en-US" altLang="ja-JP" sz="1300" b="1" dirty="0" err="1">
                <a:solidFill>
                  <a:srgbClr val="FF0000"/>
                </a:solidFill>
              </a:rPr>
              <a:t>.</a:t>
            </a:r>
            <a:endParaRPr lang="en-US" altLang="ja-JP" sz="1300" b="1" dirty="0">
              <a:solidFill>
                <a:srgbClr val="FF0000"/>
              </a:solidFill>
            </a:endParaRPr>
          </a:p>
        </p:txBody>
      </p:sp>
    </p:spTree>
    <p:extLst>
      <p:ext uri="{BB962C8B-B14F-4D97-AF65-F5344CB8AC3E}">
        <p14:creationId xmlns:p14="http://schemas.microsoft.com/office/powerpoint/2010/main" val="2184337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Abstract</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This document provides supplemental information of text proposal on amendment to entity operations.</a:t>
            </a:r>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dirty="0"/>
              <a:t>March 2016</a:t>
            </a:r>
            <a:endParaRPr lang="en-GB" altLang="ja-JP" dirty="0"/>
          </a:p>
        </p:txBody>
      </p:sp>
    </p:spTree>
    <p:extLst>
      <p:ext uri="{BB962C8B-B14F-4D97-AF65-F5344CB8AC3E}">
        <p14:creationId xmlns:p14="http://schemas.microsoft.com/office/powerpoint/2010/main" val="3861328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914400"/>
            <a:ext cx="8288868" cy="609600"/>
          </a:xfrm>
        </p:spPr>
        <p:txBody>
          <a:bodyPr/>
          <a:lstStyle/>
          <a:p>
            <a:r>
              <a:rPr kumimoji="1" lang="en-US" altLang="ja-JP" dirty="0"/>
              <a:t>Additional </a:t>
            </a:r>
            <a:r>
              <a:rPr kumimoji="1" lang="en-US" altLang="ja-JP" dirty="0" smtClean="0"/>
              <a:t>channel usage parameters </a:t>
            </a:r>
            <a:r>
              <a:rPr kumimoji="1" lang="en-US" altLang="ja-JP" dirty="0"/>
              <a:t>to comply with ETSI EN 301 598</a:t>
            </a:r>
            <a:endParaRPr kumimoji="1" lang="ja-JP" altLang="en-US" dirty="0"/>
          </a:p>
        </p:txBody>
      </p:sp>
      <p:sp>
        <p:nvSpPr>
          <p:cNvPr id="3" name="コンテンツ プレースホルダー 2"/>
          <p:cNvSpPr>
            <a:spLocks noGrp="1"/>
          </p:cNvSpPr>
          <p:nvPr>
            <p:ph idx="1"/>
          </p:nvPr>
        </p:nvSpPr>
        <p:spPr>
          <a:xfrm>
            <a:off x="731520" y="1981200"/>
            <a:ext cx="8288868" cy="4876800"/>
          </a:xfrm>
        </p:spPr>
        <p:txBody>
          <a:bodyPr/>
          <a:lstStyle/>
          <a:p>
            <a:r>
              <a:rPr kumimoji="1" lang="en-US" altLang="ja-JP" dirty="0" smtClean="0"/>
              <a:t>No addition.</a:t>
            </a:r>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Tree>
    <p:extLst>
      <p:ext uri="{BB962C8B-B14F-4D97-AF65-F5344CB8AC3E}">
        <p14:creationId xmlns:p14="http://schemas.microsoft.com/office/powerpoint/2010/main" val="529715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Other issues in 802.19.1</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000" dirty="0" smtClean="0"/>
              <a:t>Operating frequency information in WSO reconfiguration request is not defined as list, as follows.</a:t>
            </a:r>
          </a:p>
          <a:p>
            <a:endParaRPr kumimoji="1" lang="en-US" altLang="ja-JP" sz="2000" dirty="0"/>
          </a:p>
          <a:p>
            <a:endParaRPr kumimoji="1" lang="en-US" altLang="ja-JP" sz="2000" dirty="0" smtClean="0"/>
          </a:p>
          <a:p>
            <a:endParaRPr kumimoji="1" lang="en-US" altLang="ja-JP" sz="2000" dirty="0"/>
          </a:p>
          <a:p>
            <a:endParaRPr kumimoji="1" lang="en-US" altLang="ja-JP" sz="2000" dirty="0" smtClean="0"/>
          </a:p>
          <a:p>
            <a:endParaRPr kumimoji="1" lang="en-US" altLang="ja-JP" sz="2000" dirty="0"/>
          </a:p>
          <a:p>
            <a:endParaRPr kumimoji="1" lang="en-US" altLang="ja-JP" sz="2000" dirty="0" smtClean="0"/>
          </a:p>
          <a:p>
            <a:endParaRPr kumimoji="1" lang="en-US" altLang="ja-JP" sz="2000" dirty="0"/>
          </a:p>
          <a:p>
            <a:endParaRPr kumimoji="1" lang="en-US" altLang="ja-JP" sz="2000" dirty="0" smtClean="0"/>
          </a:p>
          <a:p>
            <a:r>
              <a:rPr kumimoji="1" lang="en-US" altLang="ja-JP" sz="2000" dirty="0" smtClean="0"/>
              <a:t>To support both contiguous and non-contiguous multiple channel operation (allowed by ETSI EN 301 598), “</a:t>
            </a:r>
            <a:r>
              <a:rPr kumimoji="1" lang="en-US" altLang="ja-JP" sz="2000" dirty="0" err="1" smtClean="0"/>
              <a:t>OperatingFrequency</a:t>
            </a:r>
            <a:r>
              <a:rPr kumimoji="1" lang="en-US" altLang="ja-JP" sz="2000" dirty="0" smtClean="0"/>
              <a:t>” should be replaced by “</a:t>
            </a:r>
            <a:r>
              <a:rPr kumimoji="1" lang="en-US" altLang="ja-JP" sz="2000" dirty="0" err="1" smtClean="0"/>
              <a:t>listOfRecommendedOperationFrequencies</a:t>
            </a:r>
            <a:r>
              <a:rPr kumimoji="1" lang="en-US" altLang="ja-JP" sz="2000" dirty="0" smtClean="0"/>
              <a:t>”.</a:t>
            </a:r>
          </a:p>
          <a:p>
            <a:endParaRPr kumimoji="1" lang="en-US" altLang="ja-JP" sz="2000" dirty="0"/>
          </a:p>
          <a:p>
            <a:endParaRPr kumimoji="1" lang="en-US" altLang="ja-JP" sz="2000" dirty="0" smtClean="0"/>
          </a:p>
          <a:p>
            <a:endParaRPr kumimoji="1" lang="en-US" altLang="ja-JP" sz="2000" dirty="0"/>
          </a:p>
          <a:p>
            <a:endParaRPr kumimoji="1" lang="en-US" altLang="ja-JP" sz="2000" dirty="0" smtClean="0"/>
          </a:p>
          <a:p>
            <a:endParaRPr kumimoji="1" lang="ja-JP" altLang="en-US" sz="2000"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7" name="図 6" descr="802.19.1-2014_implementation-check.pdf - Adobe Acrobat Pro"/>
          <p:cNvPicPr>
            <a:picLocks noChangeAspect="1"/>
          </p:cNvPicPr>
          <p:nvPr/>
        </p:nvPicPr>
        <p:blipFill rotWithShape="1">
          <a:blip r:embed="rId2" cstate="print">
            <a:extLst>
              <a:ext uri="{28A0092B-C50C-407E-A947-70E740481C1C}">
                <a14:useLocalDpi xmlns:a14="http://schemas.microsoft.com/office/drawing/2010/main" val="0"/>
              </a:ext>
            </a:extLst>
          </a:blip>
          <a:srcRect l="18030" t="73047" r="14350" b="19922"/>
          <a:stretch/>
        </p:blipFill>
        <p:spPr>
          <a:xfrm>
            <a:off x="2540679" y="2285999"/>
            <a:ext cx="5083920" cy="933783"/>
          </a:xfrm>
          <a:prstGeom prst="rect">
            <a:avLst/>
          </a:prstGeom>
        </p:spPr>
      </p:pic>
      <p:pic>
        <p:nvPicPr>
          <p:cNvPr id="8" name="図 7" descr="802.19.1-2014_implementation-check.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17570" t="25260" r="15269" b="58985"/>
          <a:stretch/>
        </p:blipFill>
        <p:spPr>
          <a:xfrm>
            <a:off x="2495550" y="3219450"/>
            <a:ext cx="5210241" cy="2159038"/>
          </a:xfrm>
          <a:prstGeom prst="rect">
            <a:avLst/>
          </a:prstGeom>
        </p:spPr>
      </p:pic>
      <p:sp>
        <p:nvSpPr>
          <p:cNvPr id="9" name="角丸四角形 8"/>
          <p:cNvSpPr/>
          <p:nvPr/>
        </p:nvSpPr>
        <p:spPr bwMode="auto">
          <a:xfrm>
            <a:off x="2495550" y="4495800"/>
            <a:ext cx="5210241" cy="3048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77884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This document provided the candidates of new parameters in IEEE 802.19.1 that are same or similar parameters specified in RFC 7545 and ETSI EN 301 598.</a:t>
            </a:r>
          </a:p>
          <a:p>
            <a:endParaRPr kumimoji="1" lang="en-US" altLang="ja-JP" dirty="0"/>
          </a:p>
          <a:p>
            <a:r>
              <a:rPr kumimoji="1" lang="en-US" altLang="ja-JP" dirty="0" smtClean="0"/>
              <a:t>Please see details in 19-16/0053r0 for the actual text proposal.</a:t>
            </a:r>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Tree>
    <p:extLst>
      <p:ext uri="{BB962C8B-B14F-4D97-AF65-F5344CB8AC3E}">
        <p14:creationId xmlns:p14="http://schemas.microsoft.com/office/powerpoint/2010/main" val="1453593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[1] </a:t>
            </a:r>
            <a:r>
              <a:rPr lang="en-US" altLang="ja-JP" dirty="0"/>
              <a:t>IEEE Standard Association, “IEEE </a:t>
            </a:r>
            <a:r>
              <a:rPr lang="en-US" altLang="ja-JP" dirty="0" err="1"/>
              <a:t>Std</a:t>
            </a:r>
            <a:r>
              <a:rPr lang="en-US" altLang="ja-JP" dirty="0"/>
              <a:t> 802.19.1-2014“, July </a:t>
            </a:r>
            <a:r>
              <a:rPr lang="en-US" altLang="ja-JP" dirty="0" smtClean="0"/>
              <a:t>2014</a:t>
            </a:r>
          </a:p>
          <a:p>
            <a:pPr marL="0" indent="0">
              <a:buNone/>
            </a:pPr>
            <a:r>
              <a:rPr kumimoji="1" lang="en-US" altLang="ja-JP" dirty="0" smtClean="0"/>
              <a:t>[2] ETSI EN 301 598 v1.1.1, “White </a:t>
            </a:r>
            <a:r>
              <a:rPr kumimoji="1" lang="en-US" altLang="ja-JP" dirty="0"/>
              <a:t>Space Devices (WSD); Wireless Access Systems operating in the 470 MHz to 790 </a:t>
            </a:r>
            <a:r>
              <a:rPr kumimoji="1" lang="en-US" altLang="ja-JP" dirty="0" smtClean="0"/>
              <a:t>MHz TV </a:t>
            </a:r>
            <a:r>
              <a:rPr kumimoji="1" lang="en-US" altLang="ja-JP" dirty="0"/>
              <a:t>broadcast </a:t>
            </a:r>
            <a:r>
              <a:rPr kumimoji="1" lang="en-US" altLang="ja-JP" dirty="0" smtClean="0"/>
              <a:t>band; Harmonized </a:t>
            </a:r>
            <a:r>
              <a:rPr kumimoji="1" lang="en-US" altLang="ja-JP" dirty="0"/>
              <a:t>EN covering the essential </a:t>
            </a:r>
            <a:r>
              <a:rPr kumimoji="1" lang="en-US" altLang="ja-JP" dirty="0" smtClean="0"/>
              <a:t>requirements of </a:t>
            </a:r>
            <a:r>
              <a:rPr kumimoji="1" lang="en-US" altLang="ja-JP" dirty="0"/>
              <a:t>article 3.2 of the R&amp;TTE Directive</a:t>
            </a:r>
            <a:r>
              <a:rPr kumimoji="1" lang="en-US" altLang="ja-JP" dirty="0" smtClean="0"/>
              <a:t>”, April 2014</a:t>
            </a:r>
          </a:p>
          <a:p>
            <a:pPr marL="0" indent="0">
              <a:buNone/>
            </a:pPr>
            <a:r>
              <a:rPr kumimoji="1" lang="en-US" altLang="ja-JP" dirty="0"/>
              <a:t>[3] Internet Engineering Task Force (IETF) </a:t>
            </a:r>
            <a:r>
              <a:rPr kumimoji="1" lang="en-US" altLang="ja-JP" dirty="0" smtClean="0"/>
              <a:t>Request </a:t>
            </a:r>
            <a:r>
              <a:rPr kumimoji="1" lang="en-US" altLang="ja-JP" dirty="0"/>
              <a:t>for Comments: </a:t>
            </a:r>
            <a:r>
              <a:rPr kumimoji="1" lang="en-US" altLang="ja-JP" dirty="0" smtClean="0"/>
              <a:t>7545, “Protocol to Access White-Space (PAWS) Databases”, May 2015</a:t>
            </a:r>
          </a:p>
          <a:p>
            <a:pPr marL="0" indent="0">
              <a:buNone/>
            </a:pPr>
            <a:r>
              <a:rPr kumimoji="1" lang="en-US" altLang="ja-JP" dirty="0" smtClean="0"/>
              <a:t>[4] </a:t>
            </a:r>
            <a:r>
              <a:rPr kumimoji="1" lang="en-US" altLang="ja-JP" dirty="0" err="1" smtClean="0"/>
              <a:t>N.Sato</a:t>
            </a:r>
            <a:r>
              <a:rPr kumimoji="1" lang="en-US" altLang="ja-JP" dirty="0" smtClean="0"/>
              <a:t>, et al, “IEEE 802.19-16/0018r0 Liaison to Wireless Innovation Forum”, January 2016</a:t>
            </a:r>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dirty="0"/>
              <a:t>March 2016</a:t>
            </a:r>
            <a:endParaRPr lang="en-GB" altLang="ja-JP" dirty="0"/>
          </a:p>
        </p:txBody>
      </p:sp>
    </p:spTree>
    <p:extLst>
      <p:ext uri="{BB962C8B-B14F-4D97-AF65-F5344CB8AC3E}">
        <p14:creationId xmlns:p14="http://schemas.microsoft.com/office/powerpoint/2010/main" val="125957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Background</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In IEEE 802.19.1-2014 [1], only US rule of TVWS has been considered.</a:t>
            </a:r>
          </a:p>
          <a:p>
            <a:r>
              <a:rPr kumimoji="1" lang="en-US" altLang="ja-JP" dirty="0" smtClean="0"/>
              <a:t>Currently, </a:t>
            </a:r>
            <a:r>
              <a:rPr kumimoji="1" lang="en-US" altLang="ja-JP" dirty="0" err="1" smtClean="0"/>
              <a:t>Ofcom</a:t>
            </a:r>
            <a:r>
              <a:rPr kumimoji="1" lang="en-US" altLang="ja-JP" dirty="0" smtClean="0"/>
              <a:t> UK has published regulatory rule for TVWS operation in UK, which is based on ETSI EN 301 598 [2].</a:t>
            </a:r>
          </a:p>
          <a:p>
            <a:r>
              <a:rPr kumimoji="1" lang="en-US" altLang="ja-JP" dirty="0" smtClean="0"/>
              <a:t>And also, RFC 7545 (IETF Protocol to Access White Space database (PAWS))[3] can be considered as de-facto standard for interface between TVWS database and white space device. </a:t>
            </a:r>
          </a:p>
          <a:p>
            <a:r>
              <a:rPr kumimoji="1" lang="en-US" altLang="ja-JP" dirty="0" smtClean="0"/>
              <a:t>As shown in 19-16/0018r0 [4], the interface between CM and CE (i.e. interface B1) is not compatible with </a:t>
            </a:r>
            <a:r>
              <a:rPr kumimoji="1" lang="en-US" altLang="ja-JP" dirty="0"/>
              <a:t>RFC </a:t>
            </a:r>
            <a:r>
              <a:rPr kumimoji="1" lang="en-US" altLang="ja-JP" dirty="0" smtClean="0"/>
              <a:t>7545 (depending on the implementation, compatibility is needed).</a:t>
            </a:r>
            <a:endParaRPr kumimoji="1" lang="en-US" altLang="ja-JP" dirty="0"/>
          </a:p>
          <a:p>
            <a:r>
              <a:rPr kumimoji="1" lang="en-US" altLang="ja-JP" dirty="0" smtClean="0"/>
              <a:t>As such, </a:t>
            </a:r>
            <a:r>
              <a:rPr kumimoji="1" lang="en-US" altLang="ja-JP" dirty="0"/>
              <a:t>IEEE </a:t>
            </a:r>
            <a:r>
              <a:rPr kumimoji="1" lang="en-US" altLang="ja-JP" dirty="0" smtClean="0"/>
              <a:t>802.19.1-2014 may be needed to support </a:t>
            </a:r>
            <a:r>
              <a:rPr lang="en-US" altLang="ja-JP" dirty="0" smtClean="0"/>
              <a:t>TVWS operation in current situation.</a:t>
            </a:r>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Tree>
    <p:extLst>
      <p:ext uri="{BB962C8B-B14F-4D97-AF65-F5344CB8AC3E}">
        <p14:creationId xmlns:p14="http://schemas.microsoft.com/office/powerpoint/2010/main" val="3380603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Note</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This proposal does not consider any text proposals that have already been approved in January F2F meeting.</a:t>
            </a:r>
          </a:p>
          <a:p>
            <a:pPr lvl="1"/>
            <a:r>
              <a:rPr kumimoji="1" lang="en-US" altLang="ja-JP" dirty="0" smtClean="0"/>
              <a:t>Ex) “WSO” is not renamed as “GCO” in this text proposal, which is included in the approved text.</a:t>
            </a:r>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Tree>
    <p:extLst>
      <p:ext uri="{BB962C8B-B14F-4D97-AF65-F5344CB8AC3E}">
        <p14:creationId xmlns:p14="http://schemas.microsoft.com/office/powerpoint/2010/main" val="1463994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What is needed</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To align with ETSI EN 301 598 and </a:t>
            </a:r>
            <a:r>
              <a:rPr kumimoji="1" lang="en-US" altLang="ja-JP" dirty="0"/>
              <a:t>IETF RFC </a:t>
            </a:r>
            <a:r>
              <a:rPr kumimoji="1" lang="en-US" altLang="ja-JP" dirty="0" smtClean="0"/>
              <a:t>7545</a:t>
            </a:r>
          </a:p>
          <a:p>
            <a:pPr lvl="1"/>
            <a:r>
              <a:rPr kumimoji="1" lang="en-US" altLang="ja-JP" dirty="0" smtClean="0"/>
              <a:t>Same message format as RFC 7545 is NOT needed.</a:t>
            </a:r>
          </a:p>
          <a:p>
            <a:pPr lvl="1"/>
            <a:r>
              <a:rPr kumimoji="1" lang="en-US" altLang="ja-JP" dirty="0" smtClean="0"/>
              <a:t>At least, same or similar information elements should be added.</a:t>
            </a:r>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7" name="コンテンツ プレースホルダー 6" descr="19-16-0018-00-001a-liaison-to-wireless-innovation-forum - Microsoft PowerPoint"/>
          <p:cNvPicPr>
            <a:picLocks noChangeAspect="1"/>
          </p:cNvPicPr>
          <p:nvPr/>
        </p:nvPicPr>
        <p:blipFill rotWithShape="1">
          <a:blip r:embed="rId2">
            <a:extLst>
              <a:ext uri="{28A0092B-C50C-407E-A947-70E740481C1C}">
                <a14:useLocalDpi xmlns:a14="http://schemas.microsoft.com/office/drawing/2010/main" val="0"/>
              </a:ext>
            </a:extLst>
          </a:blip>
          <a:srcRect l="27026" t="15416" r="11032" b="5395"/>
          <a:stretch/>
        </p:blipFill>
        <p:spPr bwMode="auto">
          <a:xfrm>
            <a:off x="2362200" y="2943225"/>
            <a:ext cx="4953000" cy="3703264"/>
          </a:xfrm>
          <a:prstGeom prst="rect">
            <a:avLst/>
          </a:prstGeom>
          <a:noFill/>
          <a:ln w="19050">
            <a:solidFill>
              <a:schemeClr val="tx1"/>
            </a:solidFill>
            <a:round/>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5640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a:t>What </a:t>
            </a:r>
            <a:r>
              <a:rPr kumimoji="1" lang="en-US" altLang="ja-JP" sz="3200" dirty="0" smtClean="0"/>
              <a:t>kind of information should be revised</a:t>
            </a:r>
            <a:endParaRPr kumimoji="1" lang="ja-JP" altLang="en-US" sz="3200" dirty="0"/>
          </a:p>
        </p:txBody>
      </p:sp>
      <p:sp>
        <p:nvSpPr>
          <p:cNvPr id="3" name="コンテンツ プレースホルダー 2"/>
          <p:cNvSpPr>
            <a:spLocks noGrp="1"/>
          </p:cNvSpPr>
          <p:nvPr>
            <p:ph idx="1"/>
          </p:nvPr>
        </p:nvSpPr>
        <p:spPr>
          <a:xfrm>
            <a:off x="731520" y="1600200"/>
            <a:ext cx="8564880" cy="5257800"/>
          </a:xfrm>
        </p:spPr>
        <p:txBody>
          <a:bodyPr/>
          <a:lstStyle/>
          <a:p>
            <a:r>
              <a:rPr kumimoji="1" lang="en-US" altLang="ja-JP" dirty="0" smtClean="0"/>
              <a:t>Registration information</a:t>
            </a:r>
          </a:p>
          <a:p>
            <a:r>
              <a:rPr kumimoji="1" lang="en-US" altLang="ja-JP" dirty="0" smtClean="0"/>
              <a:t>Operational parameters</a:t>
            </a:r>
            <a:r>
              <a:rPr kumimoji="1" lang="en-US" altLang="ja-JP" baseline="30000" dirty="0" smtClean="0"/>
              <a:t>(*1)</a:t>
            </a:r>
          </a:p>
          <a:p>
            <a:r>
              <a:rPr kumimoji="1" lang="en-US" altLang="ja-JP" dirty="0" smtClean="0"/>
              <a:t>Channel usage parameters</a:t>
            </a:r>
            <a:r>
              <a:rPr kumimoji="1" lang="en-US" altLang="ja-JP" baseline="30000" dirty="0" smtClean="0"/>
              <a:t>(*2)</a:t>
            </a:r>
          </a:p>
          <a:p>
            <a:endParaRPr kumimoji="1" lang="en-US" altLang="ja-JP" dirty="0"/>
          </a:p>
          <a:p>
            <a:pPr lvl="1"/>
            <a:r>
              <a:rPr kumimoji="1" lang="en-US" altLang="ja-JP" dirty="0" smtClean="0"/>
              <a:t>*1: </a:t>
            </a:r>
            <a:r>
              <a:rPr kumimoji="1" lang="en-US" altLang="ja-JP" dirty="0"/>
              <a:t>The meaning of “operational parameters” in European rule is almost same as “</a:t>
            </a:r>
            <a:r>
              <a:rPr kumimoji="1" lang="en-US" altLang="ja-JP" dirty="0" err="1"/>
              <a:t>listOfAvailableFrequencies</a:t>
            </a:r>
            <a:r>
              <a:rPr kumimoji="1" lang="en-US" altLang="ja-JP" dirty="0"/>
              <a:t>” in IEEE 802.19.1</a:t>
            </a:r>
            <a:r>
              <a:rPr kumimoji="1" lang="en-US" altLang="ja-JP" dirty="0" smtClean="0"/>
              <a:t>.</a:t>
            </a:r>
          </a:p>
          <a:p>
            <a:pPr lvl="1"/>
            <a:endParaRPr kumimoji="1" lang="en-US" altLang="ja-JP" dirty="0"/>
          </a:p>
          <a:p>
            <a:pPr lvl="1"/>
            <a:r>
              <a:rPr kumimoji="1" lang="en-US" altLang="ja-JP" dirty="0" smtClean="0"/>
              <a:t>*2: </a:t>
            </a:r>
            <a:r>
              <a:rPr kumimoji="1" lang="en-US" altLang="ja-JP" dirty="0"/>
              <a:t>The meaning of “channel usage parameters” in European rule is almost same as “</a:t>
            </a:r>
            <a:r>
              <a:rPr kumimoji="1" lang="en-US" altLang="ja-JP" dirty="0" err="1" smtClean="0"/>
              <a:t>listOfOperatingFrequencies</a:t>
            </a:r>
            <a:r>
              <a:rPr kumimoji="1" lang="en-US" altLang="ja-JP" dirty="0"/>
              <a:t>” in IEEE 802.19.1.</a:t>
            </a:r>
          </a:p>
          <a:p>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Tree>
    <p:extLst>
      <p:ext uri="{BB962C8B-B14F-4D97-AF65-F5344CB8AC3E}">
        <p14:creationId xmlns:p14="http://schemas.microsoft.com/office/powerpoint/2010/main" val="3168705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a:t>What </a:t>
            </a:r>
            <a:r>
              <a:rPr kumimoji="1" lang="en-US" altLang="ja-JP" sz="3200" dirty="0" smtClean="0"/>
              <a:t>kind of information should be revised</a:t>
            </a:r>
            <a:endParaRPr kumimoji="1" lang="ja-JP" altLang="en-US" sz="3200" dirty="0"/>
          </a:p>
        </p:txBody>
      </p:sp>
      <p:sp>
        <p:nvSpPr>
          <p:cNvPr id="3" name="コンテンツ プレースホルダー 2"/>
          <p:cNvSpPr>
            <a:spLocks noGrp="1"/>
          </p:cNvSpPr>
          <p:nvPr>
            <p:ph idx="1"/>
          </p:nvPr>
        </p:nvSpPr>
        <p:spPr>
          <a:xfrm>
            <a:off x="731520" y="1600200"/>
            <a:ext cx="8564880" cy="5257800"/>
          </a:xfrm>
        </p:spPr>
        <p:txBody>
          <a:bodyPr/>
          <a:lstStyle/>
          <a:p>
            <a:r>
              <a:rPr kumimoji="1" lang="en-US" altLang="ja-JP" dirty="0" smtClean="0"/>
              <a:t>Registration information</a:t>
            </a:r>
          </a:p>
          <a:p>
            <a:r>
              <a:rPr kumimoji="1" lang="en-US" altLang="ja-JP" dirty="0" smtClean="0">
                <a:solidFill>
                  <a:schemeClr val="bg1">
                    <a:lumMod val="75000"/>
                  </a:schemeClr>
                </a:solidFill>
              </a:rPr>
              <a:t>Operational parameters</a:t>
            </a:r>
            <a:r>
              <a:rPr kumimoji="1" lang="en-US" altLang="ja-JP" baseline="30000" dirty="0" smtClean="0">
                <a:solidFill>
                  <a:schemeClr val="bg1">
                    <a:lumMod val="75000"/>
                  </a:schemeClr>
                </a:solidFill>
              </a:rPr>
              <a:t>(*1)</a:t>
            </a:r>
          </a:p>
          <a:p>
            <a:r>
              <a:rPr kumimoji="1" lang="en-US" altLang="ja-JP" dirty="0" smtClean="0">
                <a:solidFill>
                  <a:schemeClr val="bg1">
                    <a:lumMod val="75000"/>
                  </a:schemeClr>
                </a:solidFill>
              </a:rPr>
              <a:t>Channel usage parameters</a:t>
            </a:r>
            <a:r>
              <a:rPr kumimoji="1" lang="en-US" altLang="ja-JP" baseline="30000" dirty="0" smtClean="0">
                <a:solidFill>
                  <a:schemeClr val="bg1">
                    <a:lumMod val="75000"/>
                  </a:schemeClr>
                </a:solidFill>
              </a:rPr>
              <a:t>(*2)</a:t>
            </a:r>
          </a:p>
          <a:p>
            <a:endParaRPr kumimoji="1" lang="en-US" altLang="ja-JP" dirty="0">
              <a:solidFill>
                <a:schemeClr val="bg1">
                  <a:lumMod val="75000"/>
                </a:schemeClr>
              </a:solidFill>
            </a:endParaRPr>
          </a:p>
          <a:p>
            <a:pPr lvl="1"/>
            <a:r>
              <a:rPr kumimoji="1" lang="en-US" altLang="ja-JP" dirty="0" smtClean="0">
                <a:solidFill>
                  <a:schemeClr val="bg1">
                    <a:lumMod val="75000"/>
                  </a:schemeClr>
                </a:solidFill>
              </a:rPr>
              <a:t>*1: </a:t>
            </a:r>
            <a:r>
              <a:rPr kumimoji="1" lang="en-US" altLang="ja-JP" dirty="0">
                <a:solidFill>
                  <a:schemeClr val="bg1">
                    <a:lumMod val="75000"/>
                  </a:schemeClr>
                </a:solidFill>
              </a:rPr>
              <a:t>The meaning of “operational parameters” in European rule is almost same as “</a:t>
            </a:r>
            <a:r>
              <a:rPr kumimoji="1" lang="en-US" altLang="ja-JP" dirty="0" err="1">
                <a:solidFill>
                  <a:schemeClr val="bg1">
                    <a:lumMod val="75000"/>
                  </a:schemeClr>
                </a:solidFill>
              </a:rPr>
              <a:t>listOfAvailableFrequencies</a:t>
            </a:r>
            <a:r>
              <a:rPr kumimoji="1" lang="en-US" altLang="ja-JP" dirty="0">
                <a:solidFill>
                  <a:schemeClr val="bg1">
                    <a:lumMod val="75000"/>
                  </a:schemeClr>
                </a:solidFill>
              </a:rPr>
              <a:t>” in IEEE 802.19.1</a:t>
            </a:r>
            <a:r>
              <a:rPr kumimoji="1" lang="en-US" altLang="ja-JP" dirty="0" smtClean="0">
                <a:solidFill>
                  <a:schemeClr val="bg1">
                    <a:lumMod val="75000"/>
                  </a:schemeClr>
                </a:solidFill>
              </a:rPr>
              <a:t>.</a:t>
            </a:r>
          </a:p>
          <a:p>
            <a:pPr lvl="1"/>
            <a:endParaRPr kumimoji="1" lang="en-US" altLang="ja-JP" dirty="0">
              <a:solidFill>
                <a:schemeClr val="bg1">
                  <a:lumMod val="75000"/>
                </a:schemeClr>
              </a:solidFill>
            </a:endParaRPr>
          </a:p>
          <a:p>
            <a:pPr lvl="1"/>
            <a:r>
              <a:rPr kumimoji="1" lang="en-US" altLang="ja-JP" dirty="0" smtClean="0">
                <a:solidFill>
                  <a:schemeClr val="bg1">
                    <a:lumMod val="75000"/>
                  </a:schemeClr>
                </a:solidFill>
              </a:rPr>
              <a:t>*2: </a:t>
            </a:r>
            <a:r>
              <a:rPr kumimoji="1" lang="en-US" altLang="ja-JP" dirty="0">
                <a:solidFill>
                  <a:schemeClr val="bg1">
                    <a:lumMod val="75000"/>
                  </a:schemeClr>
                </a:solidFill>
              </a:rPr>
              <a:t>The meaning of “channel usage parameters” in European rule is almost same as “</a:t>
            </a:r>
            <a:r>
              <a:rPr kumimoji="1" lang="en-US" altLang="ja-JP" dirty="0" err="1" smtClean="0">
                <a:solidFill>
                  <a:schemeClr val="bg1">
                    <a:lumMod val="75000"/>
                  </a:schemeClr>
                </a:solidFill>
              </a:rPr>
              <a:t>listOfOperatingFrequencies</a:t>
            </a:r>
            <a:r>
              <a:rPr kumimoji="1" lang="en-US" altLang="ja-JP" dirty="0">
                <a:solidFill>
                  <a:schemeClr val="bg1">
                    <a:lumMod val="75000"/>
                  </a:schemeClr>
                </a:solidFill>
              </a:rPr>
              <a:t>” in IEEE 802.19.1.</a:t>
            </a:r>
          </a:p>
          <a:p>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
        <p:nvSpPr>
          <p:cNvPr id="7" name="テキスト ボックス 6"/>
          <p:cNvSpPr txBox="1"/>
          <p:nvPr/>
        </p:nvSpPr>
        <p:spPr>
          <a:xfrm>
            <a:off x="1400175" y="5410200"/>
            <a:ext cx="6934200" cy="1015663"/>
          </a:xfrm>
          <a:prstGeom prst="rect">
            <a:avLst/>
          </a:prstGeom>
          <a:noFill/>
        </p:spPr>
        <p:txBody>
          <a:bodyPr wrap="square" rtlCol="0">
            <a:spAutoFit/>
          </a:bodyPr>
          <a:lstStyle/>
          <a:p>
            <a:r>
              <a:rPr kumimoji="1" lang="en-US" altLang="ja-JP" sz="2000" dirty="0" smtClean="0">
                <a:solidFill>
                  <a:schemeClr val="tx1"/>
                </a:solidFill>
              </a:rPr>
              <a:t>In the following slides, parameters related to 802.19.1 (not included in 802.19.1) will be picked up from RFC 7545 and ETSI EN 301 598.</a:t>
            </a:r>
            <a:endParaRPr kumimoji="1" lang="ja-JP" altLang="en-US" sz="2000" dirty="0">
              <a:solidFill>
                <a:schemeClr val="tx1"/>
              </a:solidFill>
            </a:endParaRPr>
          </a:p>
        </p:txBody>
      </p:sp>
    </p:spTree>
    <p:extLst>
      <p:ext uri="{BB962C8B-B14F-4D97-AF65-F5344CB8AC3E}">
        <p14:creationId xmlns:p14="http://schemas.microsoft.com/office/powerpoint/2010/main" val="1306393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コンテンツ プレースホルダー 2"/>
          <p:cNvSpPr txBox="1">
            <a:spLocks/>
          </p:cNvSpPr>
          <p:nvPr/>
        </p:nvSpPr>
        <p:spPr bwMode="auto">
          <a:xfrm>
            <a:off x="533400" y="1524000"/>
            <a:ext cx="8763000" cy="52578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kumimoji="1" lang="en-US" altLang="ja-JP" kern="0" dirty="0" smtClean="0"/>
              <a:t>Registration information should be aligned because these parameters are related to available spectrum information.</a:t>
            </a:r>
            <a:endParaRPr kumimoji="1" lang="ja-JP" altLang="en-US" kern="0" dirty="0"/>
          </a:p>
        </p:txBody>
      </p:sp>
      <p:pic>
        <p:nvPicPr>
          <p:cNvPr id="25" name="コンテンツ プレースホルダー 7" descr="rfc7545.pdf - Adobe Acrobat Pr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4667" t="19837" r="14453" b="67935"/>
          <a:stretch/>
        </p:blipFill>
        <p:spPr>
          <a:xfrm>
            <a:off x="2948529" y="4849756"/>
            <a:ext cx="4345494" cy="1844788"/>
          </a:xfrm>
        </p:spPr>
      </p:pic>
      <p:sp>
        <p:nvSpPr>
          <p:cNvPr id="2" name="タイトル 1"/>
          <p:cNvSpPr>
            <a:spLocks noGrp="1"/>
          </p:cNvSpPr>
          <p:nvPr>
            <p:ph type="title"/>
          </p:nvPr>
        </p:nvSpPr>
        <p:spPr/>
        <p:txBody>
          <a:bodyPr/>
          <a:lstStyle/>
          <a:p>
            <a:r>
              <a:rPr kumimoji="1" lang="en-US" altLang="ja-JP" sz="3600" dirty="0"/>
              <a:t>Comparison with </a:t>
            </a:r>
            <a:r>
              <a:rPr kumimoji="1" lang="en-US" altLang="ja-JP" sz="3600" dirty="0" smtClean="0"/>
              <a:t>device registration </a:t>
            </a:r>
            <a:r>
              <a:rPr kumimoji="1" lang="en-US" altLang="ja-JP" sz="3600" dirty="0"/>
              <a:t>in RFC7545</a:t>
            </a:r>
            <a:endParaRPr kumimoji="1" lang="ja-JP" altLang="en-US" sz="3600"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7" name="図 6" descr="rfc7545.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20790" t="41276" r="30449" b="47917"/>
          <a:stretch/>
        </p:blipFill>
        <p:spPr>
          <a:xfrm>
            <a:off x="1981200" y="2362200"/>
            <a:ext cx="6106550" cy="2390775"/>
          </a:xfrm>
          <a:prstGeom prst="rect">
            <a:avLst/>
          </a:prstGeom>
        </p:spPr>
      </p:pic>
    </p:spTree>
    <p:extLst>
      <p:ext uri="{BB962C8B-B14F-4D97-AF65-F5344CB8AC3E}">
        <p14:creationId xmlns:p14="http://schemas.microsoft.com/office/powerpoint/2010/main" val="1640759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コンテンツ プレースホルダー 7" descr="rfc7545.pdf - Adobe Acrobat Pr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4667" t="19837" r="14453" b="67935"/>
          <a:stretch/>
        </p:blipFill>
        <p:spPr>
          <a:xfrm>
            <a:off x="2948529" y="4849756"/>
            <a:ext cx="4345494" cy="1844788"/>
          </a:xfrm>
        </p:spPr>
      </p:pic>
      <p:sp>
        <p:nvSpPr>
          <p:cNvPr id="2" name="タイトル 1"/>
          <p:cNvSpPr>
            <a:spLocks noGrp="1"/>
          </p:cNvSpPr>
          <p:nvPr>
            <p:ph type="title"/>
          </p:nvPr>
        </p:nvSpPr>
        <p:spPr/>
        <p:txBody>
          <a:bodyPr/>
          <a:lstStyle/>
          <a:p>
            <a:r>
              <a:rPr kumimoji="1" lang="en-US" altLang="ja-JP" dirty="0" smtClean="0"/>
              <a:t>Comparison with REGISTRATION_REQ</a:t>
            </a:r>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7" name="図 6" descr="rfc7545.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20790" t="41276" r="30449" b="47917"/>
          <a:stretch/>
        </p:blipFill>
        <p:spPr>
          <a:xfrm>
            <a:off x="1981200" y="2362200"/>
            <a:ext cx="6106550" cy="2390775"/>
          </a:xfrm>
          <a:prstGeom prst="rect">
            <a:avLst/>
          </a:prstGeom>
        </p:spPr>
      </p:pic>
      <p:sp>
        <p:nvSpPr>
          <p:cNvPr id="8" name="四角形吹き出し 7"/>
          <p:cNvSpPr/>
          <p:nvPr/>
        </p:nvSpPr>
        <p:spPr bwMode="auto">
          <a:xfrm>
            <a:off x="5486400" y="1447800"/>
            <a:ext cx="4038600" cy="1371600"/>
          </a:xfrm>
          <a:prstGeom prst="wedgeRectCallout">
            <a:avLst>
              <a:gd name="adj1" fmla="val -82822"/>
              <a:gd name="adj2" fmla="val 70139"/>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9" name="図 8" descr="rfc7545.pdf - Adobe Acrobat Pro"/>
          <p:cNvPicPr>
            <a:picLocks noChangeAspect="1"/>
          </p:cNvPicPr>
          <p:nvPr/>
        </p:nvPicPr>
        <p:blipFill rotWithShape="1">
          <a:blip r:embed="rId4" cstate="print">
            <a:extLst>
              <a:ext uri="{28A0092B-C50C-407E-A947-70E740481C1C}">
                <a14:useLocalDpi xmlns:a14="http://schemas.microsoft.com/office/drawing/2010/main" val="0"/>
              </a:ext>
            </a:extLst>
          </a:blip>
          <a:srcRect l="21940" t="28125" r="42179" b="62370"/>
          <a:stretch/>
        </p:blipFill>
        <p:spPr>
          <a:xfrm>
            <a:off x="5582957" y="1514352"/>
            <a:ext cx="2646643" cy="1238495"/>
          </a:xfrm>
          <a:prstGeom prst="rect">
            <a:avLst/>
          </a:prstGeom>
        </p:spPr>
      </p:pic>
      <p:sp>
        <p:nvSpPr>
          <p:cNvPr id="10" name="右中かっこ 9"/>
          <p:cNvSpPr/>
          <p:nvPr/>
        </p:nvSpPr>
        <p:spPr bwMode="auto">
          <a:xfrm>
            <a:off x="8229600" y="1752600"/>
            <a:ext cx="152400" cy="447552"/>
          </a:xfrm>
          <a:prstGeom prst="rightBrace">
            <a:avLst>
              <a:gd name="adj1" fmla="val 52083"/>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1" name="右矢印 10"/>
          <p:cNvSpPr/>
          <p:nvPr/>
        </p:nvSpPr>
        <p:spPr bwMode="auto">
          <a:xfrm>
            <a:off x="8220075" y="2247900"/>
            <a:ext cx="152400" cy="1524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テキスト ボックス 11"/>
          <p:cNvSpPr txBox="1"/>
          <p:nvPr/>
        </p:nvSpPr>
        <p:spPr>
          <a:xfrm>
            <a:off x="8334375" y="1686580"/>
            <a:ext cx="914400" cy="523220"/>
          </a:xfrm>
          <a:prstGeom prst="rect">
            <a:avLst/>
          </a:prstGeom>
          <a:noFill/>
        </p:spPr>
        <p:txBody>
          <a:bodyPr wrap="square" rtlCol="0">
            <a:spAutoFit/>
          </a:bodyPr>
          <a:lstStyle/>
          <a:p>
            <a:r>
              <a:rPr kumimoji="1" lang="en-US" altLang="ja-JP" sz="1400" dirty="0" smtClean="0">
                <a:solidFill>
                  <a:schemeClr val="tx1"/>
                </a:solidFill>
                <a:latin typeface="Calibri" panose="020F0502020204030204" pitchFamily="34" charset="0"/>
              </a:rPr>
              <a:t>Similar to WSO ID</a:t>
            </a:r>
            <a:endParaRPr kumimoji="1" lang="ja-JP" altLang="en-US" sz="1400" dirty="0">
              <a:solidFill>
                <a:schemeClr val="tx1"/>
              </a:solidFill>
              <a:latin typeface="Calibri" panose="020F0502020204030204" pitchFamily="34" charset="0"/>
            </a:endParaRPr>
          </a:p>
        </p:txBody>
      </p:sp>
      <p:sp>
        <p:nvSpPr>
          <p:cNvPr id="13" name="テキスト ボックス 12"/>
          <p:cNvSpPr txBox="1"/>
          <p:nvPr/>
        </p:nvSpPr>
        <p:spPr>
          <a:xfrm>
            <a:off x="8334374" y="2171700"/>
            <a:ext cx="1247775" cy="307777"/>
          </a:xfrm>
          <a:prstGeom prst="rect">
            <a:avLst/>
          </a:prstGeom>
          <a:noFill/>
        </p:spPr>
        <p:txBody>
          <a:bodyPr wrap="square" rtlCol="0">
            <a:spAutoFit/>
          </a:bodyPr>
          <a:lstStyle/>
          <a:p>
            <a:r>
              <a:rPr kumimoji="1" lang="en-US" altLang="ja-JP" sz="1400" b="1" dirty="0" smtClean="0">
                <a:solidFill>
                  <a:srgbClr val="FF0000"/>
                </a:solidFill>
                <a:latin typeface="Calibri" panose="020F0502020204030204" pitchFamily="34" charset="0"/>
              </a:rPr>
              <a:t>None in 19.1</a:t>
            </a:r>
            <a:endParaRPr kumimoji="1" lang="ja-JP" altLang="en-US" sz="1400" b="1" dirty="0">
              <a:solidFill>
                <a:srgbClr val="FF0000"/>
              </a:solidFill>
              <a:latin typeface="Calibri" panose="020F0502020204030204" pitchFamily="34" charset="0"/>
            </a:endParaRPr>
          </a:p>
        </p:txBody>
      </p:sp>
      <p:sp>
        <p:nvSpPr>
          <p:cNvPr id="14" name="四角形吹き出し 13"/>
          <p:cNvSpPr/>
          <p:nvPr/>
        </p:nvSpPr>
        <p:spPr bwMode="auto">
          <a:xfrm>
            <a:off x="5005899" y="5105400"/>
            <a:ext cx="4576249" cy="1676400"/>
          </a:xfrm>
          <a:prstGeom prst="wedgeRectCallout">
            <a:avLst>
              <a:gd name="adj1" fmla="val -67773"/>
              <a:gd name="adj2" fmla="val -111363"/>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15" name="図 14" descr="rfc7545.pdf - Adobe Acrobat Pro"/>
          <p:cNvPicPr>
            <a:picLocks noChangeAspect="1"/>
          </p:cNvPicPr>
          <p:nvPr/>
        </p:nvPicPr>
        <p:blipFill rotWithShape="1">
          <a:blip r:embed="rId5" cstate="print">
            <a:extLst>
              <a:ext uri="{28A0092B-C50C-407E-A947-70E740481C1C}">
                <a14:useLocalDpi xmlns:a14="http://schemas.microsoft.com/office/drawing/2010/main" val="0"/>
              </a:ext>
            </a:extLst>
          </a:blip>
          <a:srcRect l="21250" t="29687" r="37810" b="59766"/>
          <a:stretch/>
        </p:blipFill>
        <p:spPr>
          <a:xfrm>
            <a:off x="5078589" y="5200650"/>
            <a:ext cx="3265311" cy="1485900"/>
          </a:xfrm>
          <a:prstGeom prst="rect">
            <a:avLst/>
          </a:prstGeom>
        </p:spPr>
      </p:pic>
      <p:sp>
        <p:nvSpPr>
          <p:cNvPr id="16" name="右矢印 15"/>
          <p:cNvSpPr/>
          <p:nvPr/>
        </p:nvSpPr>
        <p:spPr bwMode="auto">
          <a:xfrm>
            <a:off x="8334375" y="5591175"/>
            <a:ext cx="152400" cy="1524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テキスト ボックス 16"/>
          <p:cNvSpPr txBox="1"/>
          <p:nvPr/>
        </p:nvSpPr>
        <p:spPr>
          <a:xfrm>
            <a:off x="8486775" y="5513486"/>
            <a:ext cx="914400" cy="307777"/>
          </a:xfrm>
          <a:prstGeom prst="rect">
            <a:avLst/>
          </a:prstGeom>
          <a:noFill/>
        </p:spPr>
        <p:txBody>
          <a:bodyPr wrap="square" rtlCol="0">
            <a:spAutoFit/>
          </a:bodyPr>
          <a:lstStyle/>
          <a:p>
            <a:r>
              <a:rPr kumimoji="1" lang="en-US" altLang="ja-JP" sz="1400" dirty="0" smtClean="0">
                <a:solidFill>
                  <a:schemeClr val="tx1"/>
                </a:solidFill>
                <a:latin typeface="Calibri" panose="020F0502020204030204" pitchFamily="34" charset="0"/>
              </a:rPr>
              <a:t>Existing</a:t>
            </a:r>
            <a:endParaRPr kumimoji="1" lang="ja-JP" altLang="en-US" sz="1400" dirty="0">
              <a:solidFill>
                <a:schemeClr val="tx1"/>
              </a:solidFill>
              <a:latin typeface="Calibri" panose="020F0502020204030204" pitchFamily="34" charset="0"/>
            </a:endParaRPr>
          </a:p>
        </p:txBody>
      </p:sp>
      <p:sp>
        <p:nvSpPr>
          <p:cNvPr id="18" name="右中かっこ 17"/>
          <p:cNvSpPr/>
          <p:nvPr/>
        </p:nvSpPr>
        <p:spPr bwMode="auto">
          <a:xfrm>
            <a:off x="8343900" y="5809595"/>
            <a:ext cx="152400" cy="286405"/>
          </a:xfrm>
          <a:prstGeom prst="rightBrace">
            <a:avLst>
              <a:gd name="adj1" fmla="val 52083"/>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0" name="テキスト ボックス 19"/>
          <p:cNvSpPr txBox="1"/>
          <p:nvPr/>
        </p:nvSpPr>
        <p:spPr>
          <a:xfrm>
            <a:off x="8477250" y="5772150"/>
            <a:ext cx="1247775" cy="307777"/>
          </a:xfrm>
          <a:prstGeom prst="rect">
            <a:avLst/>
          </a:prstGeom>
          <a:noFill/>
        </p:spPr>
        <p:txBody>
          <a:bodyPr wrap="square" rtlCol="0">
            <a:spAutoFit/>
          </a:bodyPr>
          <a:lstStyle/>
          <a:p>
            <a:r>
              <a:rPr kumimoji="1" lang="en-US" altLang="ja-JP" sz="1400" b="1" dirty="0" smtClean="0">
                <a:solidFill>
                  <a:srgbClr val="FF0000"/>
                </a:solidFill>
                <a:latin typeface="Calibri" panose="020F0502020204030204" pitchFamily="34" charset="0"/>
              </a:rPr>
              <a:t>None in 19.1</a:t>
            </a:r>
            <a:endParaRPr kumimoji="1" lang="ja-JP" altLang="en-US" sz="1400" b="1" dirty="0">
              <a:solidFill>
                <a:srgbClr val="FF0000"/>
              </a:solidFill>
              <a:latin typeface="Calibri" panose="020F0502020204030204" pitchFamily="34" charset="0"/>
            </a:endParaRPr>
          </a:p>
        </p:txBody>
      </p:sp>
      <p:sp>
        <p:nvSpPr>
          <p:cNvPr id="21" name="四角形吹き出し 20"/>
          <p:cNvSpPr/>
          <p:nvPr/>
        </p:nvSpPr>
        <p:spPr bwMode="auto">
          <a:xfrm>
            <a:off x="228600" y="5086350"/>
            <a:ext cx="4038600" cy="628650"/>
          </a:xfrm>
          <a:prstGeom prst="wedgeRectCallout">
            <a:avLst>
              <a:gd name="adj1" fmla="val -511"/>
              <a:gd name="adj2" fmla="val -261503"/>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テキスト ボックス 21"/>
          <p:cNvSpPr txBox="1"/>
          <p:nvPr/>
        </p:nvSpPr>
        <p:spPr>
          <a:xfrm>
            <a:off x="304800" y="5105400"/>
            <a:ext cx="3352800" cy="523220"/>
          </a:xfrm>
          <a:prstGeom prst="rect">
            <a:avLst/>
          </a:prstGeom>
          <a:noFill/>
        </p:spPr>
        <p:txBody>
          <a:bodyPr wrap="square" rtlCol="0">
            <a:spAutoFit/>
          </a:bodyPr>
          <a:lstStyle/>
          <a:p>
            <a:r>
              <a:rPr kumimoji="1" lang="en-US" altLang="ja-JP" sz="1400" b="1" dirty="0" smtClean="0">
                <a:solidFill>
                  <a:schemeClr val="tx1"/>
                </a:solidFill>
                <a:latin typeface="Calibri" panose="020F0502020204030204" pitchFamily="34" charset="0"/>
              </a:rPr>
              <a:t>[</a:t>
            </a:r>
            <a:r>
              <a:rPr kumimoji="1" lang="en-US" altLang="ja-JP" sz="1400" b="1" dirty="0" err="1" smtClean="0">
                <a:solidFill>
                  <a:schemeClr val="tx1"/>
                </a:solidFill>
                <a:latin typeface="Calibri" panose="020F0502020204030204" pitchFamily="34" charset="0"/>
              </a:rPr>
              <a:t>deviceOwner</a:t>
            </a:r>
            <a:r>
              <a:rPr kumimoji="1" lang="en-US" altLang="ja-JP" sz="1400" b="1" dirty="0" smtClean="0">
                <a:solidFill>
                  <a:schemeClr val="tx1"/>
                </a:solidFill>
                <a:latin typeface="Calibri" panose="020F0502020204030204" pitchFamily="34" charset="0"/>
              </a:rPr>
              <a:t>]</a:t>
            </a:r>
          </a:p>
          <a:p>
            <a:r>
              <a:rPr kumimoji="1" lang="en-US" altLang="ja-JP" sz="1400" b="1" dirty="0" smtClean="0">
                <a:solidFill>
                  <a:srgbClr val="0000FF"/>
                </a:solidFill>
                <a:latin typeface="Calibri" panose="020F0502020204030204" pitchFamily="34" charset="0"/>
              </a:rPr>
              <a:t>None in 19.1, but no need to be added</a:t>
            </a:r>
            <a:endParaRPr kumimoji="1" lang="ja-JP" altLang="en-US" sz="1400" b="1" dirty="0">
              <a:solidFill>
                <a:srgbClr val="0000FF"/>
              </a:solidFill>
              <a:latin typeface="Calibri" panose="020F0502020204030204" pitchFamily="34" charset="0"/>
            </a:endParaRPr>
          </a:p>
        </p:txBody>
      </p:sp>
      <p:sp>
        <p:nvSpPr>
          <p:cNvPr id="24" name="四角形吹き出し 23"/>
          <p:cNvSpPr/>
          <p:nvPr/>
        </p:nvSpPr>
        <p:spPr bwMode="auto">
          <a:xfrm>
            <a:off x="457200" y="1447800"/>
            <a:ext cx="4038600" cy="952500"/>
          </a:xfrm>
          <a:prstGeom prst="wedgeRectCallout">
            <a:avLst>
              <a:gd name="adj1" fmla="val -5700"/>
              <a:gd name="adj2" fmla="val 163050"/>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1" i="0" u="none" strike="noStrike" cap="none" normalizeH="0" baseline="0" dirty="0" smtClean="0">
                <a:ln>
                  <a:noFill/>
                </a:ln>
                <a:solidFill>
                  <a:schemeClr val="tx1"/>
                </a:solidFill>
                <a:effectLst/>
                <a:latin typeface="Calibri" panose="020F0502020204030204" pitchFamily="34" charset="0"/>
              </a:rPr>
              <a:t>[location]</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sz="1400" b="1" dirty="0" smtClean="0">
                <a:solidFill>
                  <a:schemeClr val="tx1"/>
                </a:solidFill>
                <a:latin typeface="Calibri" panose="020F0502020204030204" pitchFamily="34" charset="0"/>
              </a:rPr>
              <a:t>Basically same information is included, but </a:t>
            </a:r>
            <a:r>
              <a:rPr lang="en-US" altLang="ja-JP" sz="1400" b="1" dirty="0" smtClean="0">
                <a:solidFill>
                  <a:srgbClr val="FF0000"/>
                </a:solidFill>
                <a:latin typeface="Calibri" panose="020F0502020204030204" pitchFamily="34" charset="0"/>
              </a:rPr>
              <a:t>uncertainty information is needed in 19.1</a:t>
            </a:r>
            <a:r>
              <a:rPr lang="en-US" altLang="ja-JP" sz="1400" b="1" dirty="0" smtClean="0">
                <a:solidFill>
                  <a:schemeClr val="tx1"/>
                </a:solidFill>
                <a:latin typeface="Calibri" panose="020F0502020204030204" pitchFamily="34" charset="0"/>
              </a:rPr>
              <a:t>. </a:t>
            </a:r>
            <a:endParaRPr kumimoji="0" lang="ja-JP" altLang="en-US" sz="2400" b="1"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3658156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11035</TotalTime>
  <Words>1566</Words>
  <Application>Microsoft Office PowerPoint</Application>
  <PresentationFormat>Custom</PresentationFormat>
  <Paragraphs>212</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Document</vt:lpstr>
      <vt:lpstr>Supplemental document for text proposal on amendment to entity operations</vt:lpstr>
      <vt:lpstr>Abstract</vt:lpstr>
      <vt:lpstr>Background</vt:lpstr>
      <vt:lpstr>Note</vt:lpstr>
      <vt:lpstr>What is needed</vt:lpstr>
      <vt:lpstr>What kind of information should be revised</vt:lpstr>
      <vt:lpstr>What kind of information should be revised</vt:lpstr>
      <vt:lpstr>Comparison with device registration in RFC7545</vt:lpstr>
      <vt:lpstr>Comparison with REGISTRATION_REQ</vt:lpstr>
      <vt:lpstr>Additional registration information to comply with ETSI EN 301 598</vt:lpstr>
      <vt:lpstr>What kind of information should be revised</vt:lpstr>
      <vt:lpstr>Comparison with Available Spectrum Query in RFC 7545</vt:lpstr>
      <vt:lpstr>Comparison with Available Spectrum Query in RFC 7545 (Cont’d)</vt:lpstr>
      <vt:lpstr>Comparison with Available Spectrum Query in RFC 7545 (Cont’d)</vt:lpstr>
      <vt:lpstr>Additional operational parameters to comply with ETSI EN 301 598</vt:lpstr>
      <vt:lpstr>Additional operational parameters to comply with ETSI EN 301 598 (Cont’d)</vt:lpstr>
      <vt:lpstr>What kind of information should be revised</vt:lpstr>
      <vt:lpstr>Comparison with Spectrum Use Notification in RFC 7545</vt:lpstr>
      <vt:lpstr>Comparison with Spectrum Use Notification in RFC 7545</vt:lpstr>
      <vt:lpstr>Additional channel usage parameters to comply with ETSI EN 301 598</vt:lpstr>
      <vt:lpstr>Other issues in 802.19.1</vt:lpstr>
      <vt:lpstr>Summary</vt:lpstr>
      <vt:lpstr>Reference</vt:lpstr>
    </vt:vector>
  </TitlesOfParts>
  <Company>Qualcomm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SF1</cp:lastModifiedBy>
  <cp:revision>263</cp:revision>
  <cp:lastPrinted>2014-11-08T20:15:38Z</cp:lastPrinted>
  <dcterms:created xsi:type="dcterms:W3CDTF">2014-10-30T17:06:39Z</dcterms:created>
  <dcterms:modified xsi:type="dcterms:W3CDTF">2016-03-14T01:15:03Z</dcterms:modified>
</cp:coreProperties>
</file>