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2"/>
  </p:notesMasterIdLst>
  <p:sldIdLst>
    <p:sldId id="256" r:id="rId3"/>
    <p:sldId id="257" r:id="rId4"/>
    <p:sldId id="280" r:id="rId5"/>
    <p:sldId id="281" r:id="rId6"/>
    <p:sldId id="284" r:id="rId7"/>
    <p:sldId id="278" r:id="rId8"/>
    <p:sldId id="279" r:id="rId9"/>
    <p:sldId id="286" r:id="rId10"/>
    <p:sldId id="287" r:id="rId11"/>
    <p:sldId id="289" r:id="rId12"/>
    <p:sldId id="290" r:id="rId13"/>
    <p:sldId id="299" r:id="rId14"/>
    <p:sldId id="264" r:id="rId15"/>
    <p:sldId id="292" r:id="rId16"/>
    <p:sldId id="297" r:id="rId17"/>
    <p:sldId id="293" r:id="rId18"/>
    <p:sldId id="294" r:id="rId19"/>
    <p:sldId id="295" r:id="rId20"/>
    <p:sldId id="296" r:id="rId21"/>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F1" initials="SF" lastIdx="1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013" autoAdjust="0"/>
  </p:normalViewPr>
  <p:slideViewPr>
    <p:cSldViewPr>
      <p:cViewPr varScale="1">
        <p:scale>
          <a:sx n="92" d="100"/>
          <a:sy n="92" d="100"/>
        </p:scale>
        <p:origin x="-117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6.wmf"/><Relationship Id="rId6" Type="http://schemas.openxmlformats.org/officeDocument/2006/relationships/image" Target="../media/image11.wmf"/><Relationship Id="rId5" Type="http://schemas.openxmlformats.org/officeDocument/2006/relationships/image" Target="../media/image10.wmf"/><Relationship Id="rId4" Type="http://schemas.openxmlformats.org/officeDocument/2006/relationships/image" Target="../media/image9.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6" Type="http://schemas.openxmlformats.org/officeDocument/2006/relationships/image" Target="../media/image17.wmf"/><Relationship Id="rId5" Type="http://schemas.openxmlformats.org/officeDocument/2006/relationships/image" Target="../media/image16.wmf"/><Relationship Id="rId4"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1.wmf"/><Relationship Id="rId2" Type="http://schemas.openxmlformats.org/officeDocument/2006/relationships/image" Target="../media/image19.wmf"/><Relationship Id="rId1" Type="http://schemas.openxmlformats.org/officeDocument/2006/relationships/image" Target="../media/image1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BCB847-7FC2-4E83-BB7B-9B623FDEDC9D}" type="datetimeFigureOut">
              <a:rPr lang="zh-CN" altLang="en-US" smtClean="0"/>
              <a:t>2016/3/16</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74FDE6-0446-4A54-ABFB-7142D24EF2B3}" type="slidenum">
              <a:rPr lang="zh-CN" altLang="en-US" smtClean="0"/>
              <a:t>‹#›</a:t>
            </a:fld>
            <a:endParaRPr lang="zh-CN" altLang="en-US"/>
          </a:p>
        </p:txBody>
      </p:sp>
    </p:spTree>
    <p:extLst>
      <p:ext uri="{BB962C8B-B14F-4D97-AF65-F5344CB8AC3E}">
        <p14:creationId xmlns:p14="http://schemas.microsoft.com/office/powerpoint/2010/main" val="40612177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465D53FD-DB5F-4815-BF01-6488A8FBD189}" type="slidenum">
              <a:rPr lang="en-US">
                <a:solidFill>
                  <a:prstClr val="white"/>
                </a:solidFill>
              </a:rPr>
              <a:pPr/>
              <a:t>1</a:t>
            </a:fld>
            <a:endParaRPr lang="en-US" dirty="0">
              <a:solidFill>
                <a:prstClr val="white"/>
              </a:solidFill>
            </a:endParaRPr>
          </a:p>
        </p:txBody>
      </p:sp>
      <p:sp>
        <p:nvSpPr>
          <p:cNvPr id="12289"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2290"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solidFill>
                  <a:prstClr val="white"/>
                </a:solidFill>
              </a:rPr>
              <a:t>doc.: IEEE 802.11-yy/xxxxr0</a:t>
            </a:r>
          </a:p>
        </p:txBody>
      </p:sp>
      <p:sp>
        <p:nvSpPr>
          <p:cNvPr id="5" name="Rectangle 3"/>
          <p:cNvSpPr>
            <a:spLocks noGrp="1" noChangeArrowheads="1"/>
          </p:cNvSpPr>
          <p:nvPr>
            <p:ph type="dt"/>
          </p:nvPr>
        </p:nvSpPr>
        <p:spPr>
          <a:ln/>
        </p:spPr>
        <p:txBody>
          <a:bodyPr/>
          <a:lstStyle/>
          <a:p>
            <a:r>
              <a:rPr lang="en-US" dirty="0">
                <a:solidFill>
                  <a:prstClr val="white"/>
                </a:solidFill>
              </a:rPr>
              <a:t>Month Year</a:t>
            </a:r>
          </a:p>
        </p:txBody>
      </p:sp>
      <p:sp>
        <p:nvSpPr>
          <p:cNvPr id="6" name="Rectangle 6"/>
          <p:cNvSpPr>
            <a:spLocks noGrp="1" noChangeArrowheads="1"/>
          </p:cNvSpPr>
          <p:nvPr>
            <p:ph type="ftr"/>
          </p:nvPr>
        </p:nvSpPr>
        <p:spPr>
          <a:ln/>
        </p:spPr>
        <p:txBody>
          <a:bodyPr/>
          <a:lstStyle/>
          <a:p>
            <a:r>
              <a:rPr lang="en-US" dirty="0">
                <a:solidFill>
                  <a:prstClr val="white"/>
                </a:solidFill>
              </a:rPr>
              <a:t>John Doe, Some Company</a:t>
            </a:r>
          </a:p>
        </p:txBody>
      </p:sp>
      <p:sp>
        <p:nvSpPr>
          <p:cNvPr id="7" name="Rectangle 7"/>
          <p:cNvSpPr>
            <a:spLocks noGrp="1" noChangeArrowheads="1"/>
          </p:cNvSpPr>
          <p:nvPr>
            <p:ph type="sldNum"/>
          </p:nvPr>
        </p:nvSpPr>
        <p:spPr>
          <a:ln/>
        </p:spPr>
        <p:txBody>
          <a:bodyPr/>
          <a:lstStyle/>
          <a:p>
            <a:r>
              <a:rPr lang="en-US" dirty="0">
                <a:solidFill>
                  <a:prstClr val="white"/>
                </a:solidFill>
              </a:rPr>
              <a:t>Page </a:t>
            </a:r>
            <a:fld id="{CA5AFF69-4AEE-4693-9CD6-98E2EBC076EC}" type="slidenum">
              <a:rPr lang="en-US">
                <a:solidFill>
                  <a:prstClr val="white"/>
                </a:solidFill>
              </a:rPr>
              <a:pPr/>
              <a:t>2</a:t>
            </a:fld>
            <a:endParaRPr lang="en-US" dirty="0">
              <a:solidFill>
                <a:prstClr val="white"/>
              </a:solidFill>
            </a:endParaRPr>
          </a:p>
        </p:txBody>
      </p:sp>
      <p:sp>
        <p:nvSpPr>
          <p:cNvPr id="13313" name="Text Box 1"/>
          <p:cNvSpPr txBox="1">
            <a:spLocks noChangeArrowheads="1"/>
          </p:cNvSpPr>
          <p:nvPr/>
        </p:nvSpPr>
        <p:spPr bwMode="auto">
          <a:xfrm>
            <a:off x="1141431" y="691353"/>
            <a:ext cx="4575140" cy="3417660"/>
          </a:xfrm>
          <a:prstGeom prst="rect">
            <a:avLst/>
          </a:prstGeom>
          <a:solidFill>
            <a:srgbClr val="FFFFFF"/>
          </a:solidFill>
          <a:ln w="9525">
            <a:solidFill>
              <a:srgbClr val="000000"/>
            </a:solidFill>
            <a:miter lim="800000"/>
            <a:headEnd/>
            <a:tailEnd/>
          </a:ln>
          <a:effectLst/>
        </p:spPr>
        <p:txBody>
          <a:bodyPr wrap="none" lIns="90233" tIns="45116" rIns="90233" bIns="45116" anchor="ctr"/>
          <a:lstStyle/>
          <a:p>
            <a:pPr defTabSz="468618" eaLnBrk="0" fontAlgn="base" hangingPunct="0">
              <a:spcBef>
                <a:spcPct val="0"/>
              </a:spcBef>
              <a:spcAft>
                <a:spcPct val="0"/>
              </a:spcAft>
              <a:buClr>
                <a:srgbClr val="000000"/>
              </a:buClr>
              <a:buSzPct val="100000"/>
            </a:pPr>
            <a:endParaRPr lang="en-GB" sz="2600" dirty="0">
              <a:solidFill>
                <a:prstClr val="white"/>
              </a:solidFill>
              <a:latin typeface="Times New Roman" pitchFamily="16" charset="0"/>
              <a:ea typeface="MS Gothic" charset="-128"/>
            </a:endParaRPr>
          </a:p>
        </p:txBody>
      </p:sp>
      <p:sp>
        <p:nvSpPr>
          <p:cNvPr id="13314" name="Rectangle 2"/>
          <p:cNvSpPr txBox="1">
            <a:spLocks noGrp="1" noChangeArrowheads="1"/>
          </p:cNvSpPr>
          <p:nvPr>
            <p:ph type="body"/>
          </p:nvPr>
        </p:nvSpPr>
        <p:spPr bwMode="auto">
          <a:xfrm>
            <a:off x="913772" y="4343636"/>
            <a:ext cx="5030456" cy="4207554"/>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idx="10"/>
          </p:nvPr>
        </p:nvSpPr>
        <p:spPr/>
        <p:txBody>
          <a:bodyPr/>
          <a:lstStyle/>
          <a:p>
            <a:r>
              <a:rPr lang="en-US" dirty="0" smtClean="0">
                <a:solidFill>
                  <a:prstClr val="white"/>
                </a:solidFill>
              </a:rPr>
              <a:t>doc.: IEEE 802.11-yy/xxxxr0</a:t>
            </a:r>
            <a:endParaRPr lang="en-US" dirty="0">
              <a:solidFill>
                <a:prstClr val="white"/>
              </a:solidFill>
            </a:endParaRPr>
          </a:p>
        </p:txBody>
      </p:sp>
      <p:sp>
        <p:nvSpPr>
          <p:cNvPr id="5" name="日付プレースホルダー 4"/>
          <p:cNvSpPr>
            <a:spLocks noGrp="1"/>
          </p:cNvSpPr>
          <p:nvPr>
            <p:ph type="dt" idx="11"/>
          </p:nvPr>
        </p:nvSpPr>
        <p:spPr/>
        <p:txBody>
          <a:bodyPr/>
          <a:lstStyle/>
          <a:p>
            <a:r>
              <a:rPr lang="en-US" dirty="0" smtClean="0">
                <a:solidFill>
                  <a:prstClr val="white"/>
                </a:solidFill>
              </a:rPr>
              <a:t>Month Year</a:t>
            </a:r>
            <a:endParaRPr lang="en-US" dirty="0">
              <a:solidFill>
                <a:prstClr val="white"/>
              </a:solidFill>
            </a:endParaRPr>
          </a:p>
        </p:txBody>
      </p:sp>
      <p:sp>
        <p:nvSpPr>
          <p:cNvPr id="6" name="フッター プレースホルダー 5"/>
          <p:cNvSpPr>
            <a:spLocks noGrp="1"/>
          </p:cNvSpPr>
          <p:nvPr>
            <p:ph type="ftr" idx="12"/>
          </p:nvPr>
        </p:nvSpPr>
        <p:spPr/>
        <p:txBody>
          <a:bodyPr/>
          <a:lstStyle/>
          <a:p>
            <a:r>
              <a:rPr lang="en-US" dirty="0" smtClean="0">
                <a:solidFill>
                  <a:prstClr val="white"/>
                </a:solidFill>
              </a:rPr>
              <a:t>John Doe, Some Company</a:t>
            </a:r>
            <a:endParaRPr lang="en-US" dirty="0">
              <a:solidFill>
                <a:prstClr val="white"/>
              </a:solidFill>
            </a:endParaRPr>
          </a:p>
        </p:txBody>
      </p:sp>
      <p:sp>
        <p:nvSpPr>
          <p:cNvPr id="7" name="スライド番号プレースホルダー 6"/>
          <p:cNvSpPr>
            <a:spLocks noGrp="1"/>
          </p:cNvSpPr>
          <p:nvPr>
            <p:ph type="sldNum" idx="13"/>
          </p:nvPr>
        </p:nvSpPr>
        <p:spPr/>
        <p:txBody>
          <a:bodyPr/>
          <a:lstStyle/>
          <a:p>
            <a:r>
              <a:rPr lang="en-US" dirty="0" smtClean="0">
                <a:solidFill>
                  <a:prstClr val="white"/>
                </a:solidFill>
              </a:rPr>
              <a:t>Page </a:t>
            </a:r>
            <a:fld id="{47A7FEEB-9CD2-43FE-843C-C5350BEACB45}" type="slidenum">
              <a:rPr lang="en-US" smtClean="0">
                <a:solidFill>
                  <a:prstClr val="white"/>
                </a:solidFill>
              </a:rPr>
              <a:pPr/>
              <a:t>15</a:t>
            </a:fld>
            <a:endParaRPr lang="en-US" dirty="0">
              <a:solidFill>
                <a:prstClr val="white"/>
              </a:solidFill>
            </a:endParaRPr>
          </a:p>
        </p:txBody>
      </p:sp>
    </p:spTree>
    <p:extLst>
      <p:ext uri="{BB962C8B-B14F-4D97-AF65-F5344CB8AC3E}">
        <p14:creationId xmlns:p14="http://schemas.microsoft.com/office/powerpoint/2010/main" val="10381443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16</a:t>
            </a:fld>
            <a:endParaRPr lang="zh-CN" altLang="en-US"/>
          </a:p>
        </p:txBody>
      </p:sp>
    </p:spTree>
    <p:extLst>
      <p:ext uri="{BB962C8B-B14F-4D97-AF65-F5344CB8AC3E}">
        <p14:creationId xmlns:p14="http://schemas.microsoft.com/office/powerpoint/2010/main" val="28230001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Strong interference area </a:t>
            </a:r>
            <a:r>
              <a:rPr lang="zh-CN" altLang="en-US" dirty="0" smtClean="0"/>
              <a:t>同</a:t>
            </a:r>
            <a:r>
              <a:rPr lang="en-US" altLang="zh-CN" dirty="0" smtClean="0"/>
              <a:t>P4</a:t>
            </a:r>
            <a:r>
              <a:rPr lang="zh-CN" altLang="en-US" dirty="0" smtClean="0"/>
              <a:t>所述</a:t>
            </a:r>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18</a:t>
            </a:fld>
            <a:endParaRPr lang="zh-CN" altLang="en-US"/>
          </a:p>
        </p:txBody>
      </p:sp>
    </p:spTree>
    <p:extLst>
      <p:ext uri="{BB962C8B-B14F-4D97-AF65-F5344CB8AC3E}">
        <p14:creationId xmlns:p14="http://schemas.microsoft.com/office/powerpoint/2010/main" val="1893789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1774FDE6-0446-4A54-ABFB-7142D24EF2B3}" type="slidenum">
              <a:rPr lang="zh-CN" altLang="en-US" smtClean="0"/>
              <a:t>19</a:t>
            </a:fld>
            <a:endParaRPr lang="zh-CN" altLang="en-US"/>
          </a:p>
        </p:txBody>
      </p:sp>
    </p:spTree>
    <p:extLst>
      <p:ext uri="{BB962C8B-B14F-4D97-AF65-F5344CB8AC3E}">
        <p14:creationId xmlns:p14="http://schemas.microsoft.com/office/powerpoint/2010/main" val="4283050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300"/>
            </a:lvl1pPr>
            <a:lvl2pPr marL="800122" indent="-342909">
              <a:buFont typeface="Courier New" panose="02070309020205020404" pitchFamily="49" charset="0"/>
              <a:buChar char="o"/>
              <a:defRPr sz="1900"/>
            </a:lvl2pPr>
            <a:lvl3pPr marL="1200183" indent="-285758">
              <a:buFont typeface="Arial" panose="020B0604020202020204" pitchFamily="34" charset="0"/>
              <a:buChar char="•"/>
              <a:defRPr/>
            </a:lvl3pPr>
            <a:lvl4pPr marL="1657394" indent="-285758">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23018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cs typeface="Arial Unicode MS" charset="0"/>
              </a:defRPr>
            </a:lvl1pPr>
          </a:lstStyle>
          <a:p>
            <a:r>
              <a:rPr lang="en-GB" smtClean="0"/>
              <a:t>Chen SUN, Sony</a:t>
            </a:r>
            <a:endParaRPr lang="en-GB" dirty="0"/>
          </a:p>
        </p:txBody>
      </p:sp>
      <p:sp>
        <p:nvSpPr>
          <p:cNvPr id="12" name="Rectangle 3"/>
          <p:cNvSpPr>
            <a:spLocks noGrp="1" noChangeArrowheads="1"/>
          </p:cNvSpPr>
          <p:nvPr>
            <p:ph type="dt" idx="15"/>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cs typeface="Arial Unicode MS" charset="0"/>
              </a:defRPr>
            </a:lvl1pPr>
          </a:lstStyle>
          <a:p>
            <a:r>
              <a:rPr lang="en-US" altLang="zh-CN" smtClean="0"/>
              <a:t>March 2016</a:t>
            </a:r>
            <a:endParaRPr lang="en-GB" dirty="0"/>
          </a:p>
        </p:txBody>
      </p:sp>
    </p:spTree>
    <p:extLst>
      <p:ext uri="{BB962C8B-B14F-4D97-AF65-F5344CB8AC3E}">
        <p14:creationId xmlns:p14="http://schemas.microsoft.com/office/powerpoint/2010/main" val="318658125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March 2016</a:t>
            </a:r>
            <a:endParaRPr lang="zh-CN" altLang="en-US"/>
          </a:p>
        </p:txBody>
      </p:sp>
      <p:sp>
        <p:nvSpPr>
          <p:cNvPr id="5" name="页脚占位符 4"/>
          <p:cNvSpPr>
            <a:spLocks noGrp="1"/>
          </p:cNvSpPr>
          <p:nvPr>
            <p:ph type="ftr" sz="quarter" idx="11"/>
          </p:nvPr>
        </p:nvSpPr>
        <p:spPr/>
        <p:txBody>
          <a:bodyPr/>
          <a:lstStyle/>
          <a:p>
            <a:r>
              <a:rPr lang="en-US" altLang="zh-CN" smtClean="0"/>
              <a:t>Chen SUN, Sony</a:t>
            </a:r>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March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March 2016</a:t>
            </a:r>
            <a:endParaRPr lang="zh-CN" altLang="en-US"/>
          </a:p>
        </p:txBody>
      </p:sp>
      <p:sp>
        <p:nvSpPr>
          <p:cNvPr id="8" name="页脚占位符 7"/>
          <p:cNvSpPr>
            <a:spLocks noGrp="1"/>
          </p:cNvSpPr>
          <p:nvPr>
            <p:ph type="ftr" sz="quarter" idx="11"/>
          </p:nvPr>
        </p:nvSpPr>
        <p:spPr/>
        <p:txBody>
          <a:bodyPr/>
          <a:lstStyle/>
          <a:p>
            <a:r>
              <a:rPr lang="en-US" altLang="zh-CN" smtClean="0"/>
              <a:t>Chen SUN, Sony</a:t>
            </a:r>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March 2016</a:t>
            </a:r>
            <a:endParaRPr lang="zh-CN" altLang="en-US"/>
          </a:p>
        </p:txBody>
      </p:sp>
      <p:sp>
        <p:nvSpPr>
          <p:cNvPr id="4" name="页脚占位符 3"/>
          <p:cNvSpPr>
            <a:spLocks noGrp="1"/>
          </p:cNvSpPr>
          <p:nvPr>
            <p:ph type="ftr" sz="quarter" idx="11"/>
          </p:nvPr>
        </p:nvSpPr>
        <p:spPr/>
        <p:txBody>
          <a:bodyPr/>
          <a:lstStyle/>
          <a:p>
            <a:r>
              <a:rPr lang="en-US" altLang="zh-CN" smtClean="0"/>
              <a:t>Chen SUN, Sony</a:t>
            </a:r>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March 2016</a:t>
            </a:r>
            <a:endParaRPr lang="zh-CN" altLang="en-US"/>
          </a:p>
        </p:txBody>
      </p:sp>
      <p:sp>
        <p:nvSpPr>
          <p:cNvPr id="3" name="页脚占位符 2"/>
          <p:cNvSpPr>
            <a:spLocks noGrp="1"/>
          </p:cNvSpPr>
          <p:nvPr>
            <p:ph type="ftr" sz="quarter" idx="11"/>
          </p:nvPr>
        </p:nvSpPr>
        <p:spPr/>
        <p:txBody>
          <a:bodyPr/>
          <a:lstStyle/>
          <a:p>
            <a:r>
              <a:rPr lang="en-US" altLang="zh-CN" smtClean="0"/>
              <a:t>Chen SUN, Sony</a:t>
            </a:r>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March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March 2016</a:t>
            </a:r>
            <a:endParaRPr lang="zh-CN" altLang="en-US"/>
          </a:p>
        </p:txBody>
      </p:sp>
      <p:sp>
        <p:nvSpPr>
          <p:cNvPr id="6" name="页脚占位符 5"/>
          <p:cNvSpPr>
            <a:spLocks noGrp="1"/>
          </p:cNvSpPr>
          <p:nvPr>
            <p:ph type="ftr" sz="quarter" idx="11"/>
          </p:nvPr>
        </p:nvSpPr>
        <p:spPr/>
        <p:txBody>
          <a:bodyPr/>
          <a:lstStyle/>
          <a:p>
            <a:r>
              <a:rPr lang="en-US" altLang="zh-CN" smtClean="0"/>
              <a:t>Chen SUN, Sony</a:t>
            </a:r>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March 2016</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Chen SUN, Sony</a:t>
            </a: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2"/>
            <a:ext cx="7770814" cy="1065213"/>
          </a:xfrm>
          <a:prstGeom prst="rect">
            <a:avLst/>
          </a:prstGeom>
          <a:noFill/>
          <a:ln w="9525">
            <a:noFill/>
            <a:round/>
            <a:headEnd/>
            <a:tailEnd/>
          </a:ln>
          <a:effectLst/>
        </p:spPr>
        <p:txBody>
          <a:bodyPr vert="horz" wrap="square" lIns="86400" tIns="43200" rIns="86400" bIns="4320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2"/>
            <a:ext cx="7770814" cy="4113213"/>
          </a:xfrm>
          <a:prstGeom prst="rect">
            <a:avLst/>
          </a:prstGeom>
          <a:noFill/>
          <a:ln w="9525">
            <a:noFill/>
            <a:round/>
            <a:headEnd/>
            <a:tailEnd/>
          </a:ln>
          <a:effectLst/>
        </p:spPr>
        <p:txBody>
          <a:bodyPr vert="horz" wrap="square" lIns="86400" tIns="43200" rIns="86400" bIns="4320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696913" y="333376"/>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800" b="1">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US" altLang="zh-CN" smtClean="0"/>
              <a:t>March 2016</a:t>
            </a:r>
            <a:endParaRPr lang="en-GB" dirty="0"/>
          </a:p>
        </p:txBody>
      </p:sp>
      <p:sp>
        <p:nvSpPr>
          <p:cNvPr id="1028" name="Rectangle 4"/>
          <p:cNvSpPr>
            <a:spLocks noGrp="1" noChangeArrowheads="1"/>
          </p:cNvSpPr>
          <p:nvPr>
            <p:ph type="ftr"/>
          </p:nvPr>
        </p:nvSpPr>
        <p:spPr bwMode="auto">
          <a:xfrm>
            <a:off x="5357818" y="6475414"/>
            <a:ext cx="3184520" cy="24622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altLang="ja-JP" smtClean="0"/>
              <a:t>Chen SUN, Sony</a:t>
            </a:r>
            <a:endParaRPr lang="en-GB" altLang="ja-JP" dirty="0"/>
          </a:p>
        </p:txBody>
      </p:sp>
      <p:sp>
        <p:nvSpPr>
          <p:cNvPr id="1029" name="Rectangle 5"/>
          <p:cNvSpPr>
            <a:spLocks noGrp="1" noChangeArrowheads="1"/>
          </p:cNvSpPr>
          <p:nvPr>
            <p:ph type="sldNum"/>
          </p:nvPr>
        </p:nvSpPr>
        <p:spPr bwMode="auto">
          <a:xfrm>
            <a:off x="4191001" y="6475415"/>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sz="1600">
                <a:solidFill>
                  <a:srgbClr val="000000"/>
                </a:solidFill>
                <a:latin typeface="Calibri" panose="020F0502020204030204" pitchFamily="34" charset="0"/>
                <a:cs typeface="Arial Unicode MS" charset="0"/>
              </a:defRPr>
            </a:lvl1pPr>
          </a:lstStyle>
          <a:p>
            <a:pPr defTabSz="445234" eaLnBrk="0" fontAlgn="base" hangingPunct="0">
              <a:spcBef>
                <a:spcPct val="0"/>
              </a:spcBef>
              <a:spcAft>
                <a:spcPct val="0"/>
              </a:spcAft>
              <a:buClr>
                <a:srgbClr val="000000"/>
              </a:buClr>
              <a:buSzPct val="100000"/>
              <a:buFont typeface="Times New Roman" pitchFamily="16" charset="0"/>
              <a:buNone/>
            </a:pPr>
            <a:r>
              <a:rPr lang="en-GB" smtClean="0"/>
              <a:t>Slide </a:t>
            </a:r>
            <a:fld id="{D09C756B-EB39-4236-ADBB-73052B179AE4}" type="slidenum">
              <a:rPr lang="en-GB" smtClean="0"/>
              <a:pPr defTabSz="445234" eaLnBrk="0" fontAlgn="base" hangingPunct="0">
                <a:spcBef>
                  <a:spcPct val="0"/>
                </a:spcBef>
                <a:spcAft>
                  <a:spcPct val="0"/>
                </a:spcAft>
                <a:buClr>
                  <a:srgbClr val="000000"/>
                </a:buClr>
                <a:buSzPct val="100000"/>
                <a:buFont typeface="Times New Roman" pitchFamily="16" charset="0"/>
                <a:buNone/>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500" dirty="0">
              <a:solidFill>
                <a:srgbClr val="FFFFFF"/>
              </a:solidFill>
              <a:latin typeface="Calibri" panose="020F0502020204030204" pitchFamily="34" charset="0"/>
            </a:endParaRPr>
          </a:p>
        </p:txBody>
      </p:sp>
      <p:sp>
        <p:nvSpPr>
          <p:cNvPr id="1031" name="Rectangle 7"/>
          <p:cNvSpPr>
            <a:spLocks noChangeArrowheads="1"/>
          </p:cNvSpPr>
          <p:nvPr/>
        </p:nvSpPr>
        <p:spPr bwMode="auto">
          <a:xfrm>
            <a:off x="684214" y="6475414"/>
            <a:ext cx="958748" cy="246282"/>
          </a:xfrm>
          <a:prstGeom prst="rect">
            <a:avLst/>
          </a:prstGeom>
          <a:noFill/>
          <a:ln w="9525">
            <a:noFill/>
            <a:round/>
            <a:headEnd/>
            <a:tailEnd/>
          </a:ln>
          <a:effectLst/>
        </p:spPr>
        <p:txBody>
          <a:bodyPr wrap="none" lIns="0" tIns="0" rIns="0" bIns="0">
            <a:spAutoFit/>
          </a:bodyPr>
          <a:lstStyle/>
          <a:p>
            <a:pPr defTabSz="44523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pPr>
            <a:r>
              <a:rPr lang="en-GB" sz="1600"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lIns="85725" tIns="42863" rIns="85725" bIns="42863"/>
          <a:lstStyle/>
          <a:p>
            <a:pPr defTabSz="445234" eaLnBrk="0" fontAlgn="base" hangingPunct="0">
              <a:spcBef>
                <a:spcPct val="0"/>
              </a:spcBef>
              <a:spcAft>
                <a:spcPct val="0"/>
              </a:spcAft>
              <a:buClr>
                <a:srgbClr val="000000"/>
              </a:buClr>
              <a:buSzPct val="100000"/>
              <a:buFont typeface="Times New Roman" pitchFamily="16" charset="0"/>
              <a:buNone/>
            </a:pPr>
            <a:endParaRPr lang="en-GB" sz="2800" dirty="0">
              <a:solidFill>
                <a:srgbClr val="FFFFFF"/>
              </a:solidFill>
              <a:latin typeface="Calibri" panose="020F0502020204030204" pitchFamily="34" charset="0"/>
            </a:endParaRPr>
          </a:p>
        </p:txBody>
      </p:sp>
      <p:sp>
        <p:nvSpPr>
          <p:cNvPr id="10" name="Date Placeholder 3"/>
          <p:cNvSpPr txBox="1">
            <a:spLocks/>
          </p:cNvSpPr>
          <p:nvPr userDrawn="1"/>
        </p:nvSpPr>
        <p:spPr bwMode="auto">
          <a:xfrm>
            <a:off x="5000628" y="357167"/>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algn="r" defTabSz="449274" eaLnBrk="0" fontAlgn="base" hangingPunct="0">
              <a:spcBef>
                <a:spcPct val="0"/>
              </a:spcBef>
              <a:spcAft>
                <a:spcPct val="0"/>
              </a:spcAft>
              <a:buClr>
                <a:srgbClr val="000000"/>
              </a:buClr>
              <a:buSzPct val="100000"/>
              <a:buFont typeface="Times New Roman" pitchFamily="16" charset="0"/>
              <a:buNone/>
              <a:tabLst>
                <a:tab pos="0" algn="l"/>
                <a:tab pos="914424" algn="l"/>
                <a:tab pos="1828849" algn="l"/>
                <a:tab pos="2743273" algn="l"/>
                <a:tab pos="3657698" algn="l"/>
                <a:tab pos="4572122" algn="l"/>
                <a:tab pos="5486545" algn="l"/>
                <a:tab pos="6400970" algn="l"/>
                <a:tab pos="7315394" algn="l"/>
                <a:tab pos="8229818" algn="l"/>
                <a:tab pos="9144243" algn="l"/>
                <a:tab pos="10058667" algn="l"/>
              </a:tabLst>
              <a:defRPr/>
            </a:pPr>
            <a:r>
              <a:rPr lang="en-GB" b="1" dirty="0" smtClean="0">
                <a:solidFill>
                  <a:srgbClr val="000000"/>
                </a:solidFill>
                <a:latin typeface="Calibri" panose="020F0502020204030204" pitchFamily="34" charset="0"/>
                <a:cs typeface="Arial Unicode MS" charset="0"/>
              </a:rPr>
              <a:t>doc.: IEEE 802.19-15/0040r2</a:t>
            </a:r>
          </a:p>
        </p:txBody>
      </p:sp>
    </p:spTree>
    <p:extLst>
      <p:ext uri="{BB962C8B-B14F-4D97-AF65-F5344CB8AC3E}">
        <p14:creationId xmlns:p14="http://schemas.microsoft.com/office/powerpoint/2010/main" val="3538957813"/>
      </p:ext>
    </p:extLst>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hf hdr="0"/>
  <p:txStyles>
    <p:titleStyle>
      <a:lvl1pPr algn="ctr" defTabSz="449274"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42971" indent="-285758"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30"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42"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54"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67"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79"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91"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303" indent="-228606" algn="ctr" defTabSz="449274"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9" indent="-342909" algn="l" defTabSz="449274"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42971" indent="-285758" algn="l" defTabSz="449274"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143030" indent="-228606" algn="l" defTabSz="449274" rtl="0" eaLnBrk="1" fontAlgn="base" hangingPunct="1">
        <a:spcBef>
          <a:spcPts val="45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600242"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4pPr>
      <a:lvl5pPr marL="2057454"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5pPr>
      <a:lvl6pPr marL="2514667"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79"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91"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303" indent="-228606" algn="l" defTabSz="449274"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24" rtl="0" eaLnBrk="1" latinLnBrk="0" hangingPunct="1">
        <a:defRPr sz="1800" kern="1200">
          <a:solidFill>
            <a:schemeClr val="tx1"/>
          </a:solidFill>
          <a:latin typeface="+mn-lt"/>
          <a:ea typeface="+mn-ea"/>
          <a:cs typeface="+mn-cs"/>
        </a:defRPr>
      </a:lvl1pPr>
      <a:lvl2pPr marL="457212" algn="l" defTabSz="914424" rtl="0" eaLnBrk="1" latinLnBrk="0" hangingPunct="1">
        <a:defRPr sz="1800" kern="1200">
          <a:solidFill>
            <a:schemeClr val="tx1"/>
          </a:solidFill>
          <a:latin typeface="+mn-lt"/>
          <a:ea typeface="+mn-ea"/>
          <a:cs typeface="+mn-cs"/>
        </a:defRPr>
      </a:lvl2pPr>
      <a:lvl3pPr marL="914424" algn="l" defTabSz="914424" rtl="0" eaLnBrk="1" latinLnBrk="0" hangingPunct="1">
        <a:defRPr sz="1800" kern="1200">
          <a:solidFill>
            <a:schemeClr val="tx1"/>
          </a:solidFill>
          <a:latin typeface="+mn-lt"/>
          <a:ea typeface="+mn-ea"/>
          <a:cs typeface="+mn-cs"/>
        </a:defRPr>
      </a:lvl3pPr>
      <a:lvl4pPr marL="1371637" algn="l" defTabSz="914424" rtl="0" eaLnBrk="1" latinLnBrk="0" hangingPunct="1">
        <a:defRPr sz="1800" kern="1200">
          <a:solidFill>
            <a:schemeClr val="tx1"/>
          </a:solidFill>
          <a:latin typeface="+mn-lt"/>
          <a:ea typeface="+mn-ea"/>
          <a:cs typeface="+mn-cs"/>
        </a:defRPr>
      </a:lvl4pPr>
      <a:lvl5pPr marL="1828849" algn="l" defTabSz="914424" rtl="0" eaLnBrk="1" latinLnBrk="0" hangingPunct="1">
        <a:defRPr sz="1800" kern="1200">
          <a:solidFill>
            <a:schemeClr val="tx1"/>
          </a:solidFill>
          <a:latin typeface="+mn-lt"/>
          <a:ea typeface="+mn-ea"/>
          <a:cs typeface="+mn-cs"/>
        </a:defRPr>
      </a:lvl5pPr>
      <a:lvl6pPr marL="2286061" algn="l" defTabSz="914424" rtl="0" eaLnBrk="1" latinLnBrk="0" hangingPunct="1">
        <a:defRPr sz="1800" kern="1200">
          <a:solidFill>
            <a:schemeClr val="tx1"/>
          </a:solidFill>
          <a:latin typeface="+mn-lt"/>
          <a:ea typeface="+mn-ea"/>
          <a:cs typeface="+mn-cs"/>
        </a:defRPr>
      </a:lvl6pPr>
      <a:lvl7pPr marL="2743273" algn="l" defTabSz="914424" rtl="0" eaLnBrk="1" latinLnBrk="0" hangingPunct="1">
        <a:defRPr sz="1800" kern="1200">
          <a:solidFill>
            <a:schemeClr val="tx1"/>
          </a:solidFill>
          <a:latin typeface="+mn-lt"/>
          <a:ea typeface="+mn-ea"/>
          <a:cs typeface="+mn-cs"/>
        </a:defRPr>
      </a:lvl7pPr>
      <a:lvl8pPr marL="3200485" algn="l" defTabSz="914424" rtl="0" eaLnBrk="1" latinLnBrk="0" hangingPunct="1">
        <a:defRPr sz="1800" kern="1200">
          <a:solidFill>
            <a:schemeClr val="tx1"/>
          </a:solidFill>
          <a:latin typeface="+mn-lt"/>
          <a:ea typeface="+mn-ea"/>
          <a:cs typeface="+mn-cs"/>
        </a:defRPr>
      </a:lvl8pPr>
      <a:lvl9pPr marL="3657698" algn="l" defTabSz="91442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ct-phydyas.org/"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8" Type="http://schemas.openxmlformats.org/officeDocument/2006/relationships/oleObject" Target="../embeddings/oleObject4.bin"/><Relationship Id="rId13" Type="http://schemas.openxmlformats.org/officeDocument/2006/relationships/image" Target="../media/image10.wmf"/><Relationship Id="rId3" Type="http://schemas.openxmlformats.org/officeDocument/2006/relationships/notesSlide" Target="../notesSlides/notesSlide4.xml"/><Relationship Id="rId7" Type="http://schemas.openxmlformats.org/officeDocument/2006/relationships/image" Target="../media/image7.wmf"/><Relationship Id="rId12"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2.vml"/><Relationship Id="rId6" Type="http://schemas.openxmlformats.org/officeDocument/2006/relationships/oleObject" Target="../embeddings/oleObject3.bin"/><Relationship Id="rId11" Type="http://schemas.openxmlformats.org/officeDocument/2006/relationships/image" Target="../media/image9.wmf"/><Relationship Id="rId5" Type="http://schemas.openxmlformats.org/officeDocument/2006/relationships/image" Target="../media/image6.wmf"/><Relationship Id="rId15" Type="http://schemas.openxmlformats.org/officeDocument/2006/relationships/image" Target="../media/image11.wmf"/><Relationship Id="rId10" Type="http://schemas.openxmlformats.org/officeDocument/2006/relationships/oleObject" Target="../embeddings/oleObject5.bin"/><Relationship Id="rId4" Type="http://schemas.openxmlformats.org/officeDocument/2006/relationships/oleObject" Target="../embeddings/oleObject2.bin"/><Relationship Id="rId9" Type="http://schemas.openxmlformats.org/officeDocument/2006/relationships/image" Target="../media/image8.wmf"/><Relationship Id="rId14"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image" Target="../media/image14.wmf"/><Relationship Id="rId13" Type="http://schemas.openxmlformats.org/officeDocument/2006/relationships/oleObject" Target="../embeddings/oleObject13.bin"/><Relationship Id="rId3" Type="http://schemas.openxmlformats.org/officeDocument/2006/relationships/oleObject" Target="../embeddings/oleObject8.bin"/><Relationship Id="rId7" Type="http://schemas.openxmlformats.org/officeDocument/2006/relationships/oleObject" Target="../embeddings/oleObject10.bin"/><Relationship Id="rId12" Type="http://schemas.openxmlformats.org/officeDocument/2006/relationships/image" Target="../media/image16.wmf"/><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13.wmf"/><Relationship Id="rId11" Type="http://schemas.openxmlformats.org/officeDocument/2006/relationships/oleObject" Target="../embeddings/oleObject12.bin"/><Relationship Id="rId5" Type="http://schemas.openxmlformats.org/officeDocument/2006/relationships/oleObject" Target="../embeddings/oleObject9.bin"/><Relationship Id="rId10" Type="http://schemas.openxmlformats.org/officeDocument/2006/relationships/image" Target="../media/image15.wmf"/><Relationship Id="rId4" Type="http://schemas.openxmlformats.org/officeDocument/2006/relationships/image" Target="../media/image12.wmf"/><Relationship Id="rId9" Type="http://schemas.openxmlformats.org/officeDocument/2006/relationships/oleObject" Target="../embeddings/oleObject11.bin"/><Relationship Id="rId14" Type="http://schemas.openxmlformats.org/officeDocument/2006/relationships/image" Target="../media/image17.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5.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4.vml"/><Relationship Id="rId6" Type="http://schemas.openxmlformats.org/officeDocument/2006/relationships/oleObject" Target="../embeddings/oleObject15.bin"/><Relationship Id="rId5" Type="http://schemas.openxmlformats.org/officeDocument/2006/relationships/image" Target="../media/image18.wmf"/><Relationship Id="rId4" Type="http://schemas.openxmlformats.org/officeDocument/2006/relationships/oleObject" Target="../embeddings/oleObject14.bin"/><Relationship Id="rId9" Type="http://schemas.openxmlformats.org/officeDocument/2006/relationships/image" Target="../media/image20.wmf"/></Relationships>
</file>

<file path=ppt/slides/_rels/slide19.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notesSlide" Target="../notesSlides/notesSlide6.xml"/><Relationship Id="rId7" Type="http://schemas.openxmlformats.org/officeDocument/2006/relationships/image" Target="../media/image19.wmf"/><Relationship Id="rId2" Type="http://schemas.openxmlformats.org/officeDocument/2006/relationships/slideLayout" Target="../slideLayouts/slideLayout12.xml"/><Relationship Id="rId1" Type="http://schemas.openxmlformats.org/officeDocument/2006/relationships/vmlDrawing" Target="../drawings/vmlDrawing5.vml"/><Relationship Id="rId6" Type="http://schemas.openxmlformats.org/officeDocument/2006/relationships/oleObject" Target="../embeddings/oleObject18.bin"/><Relationship Id="rId5" Type="http://schemas.openxmlformats.org/officeDocument/2006/relationships/image" Target="../media/image18.wmf"/><Relationship Id="rId4" Type="http://schemas.openxmlformats.org/officeDocument/2006/relationships/oleObject" Target="../embeddings/oleObject17.bin"/><Relationship Id="rId9" Type="http://schemas.openxmlformats.org/officeDocument/2006/relationships/image" Target="../media/image21.w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7"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1"/>
            <a:ext cx="7772400" cy="1470711"/>
          </a:xfrm>
          <a:ln/>
        </p:spPr>
        <p:txBody>
          <a:bodyPr>
            <a:noAutofit/>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sz="2800" dirty="0" smtClean="0"/>
              <a:t>Text proposal for using receiver information</a:t>
            </a:r>
            <a:endParaRPr lang="en-GB" sz="2800" dirty="0"/>
          </a:p>
        </p:txBody>
      </p:sp>
      <p:sp>
        <p:nvSpPr>
          <p:cNvPr id="3074" name="Rectangle 2"/>
          <p:cNvSpPr>
            <a:spLocks noGrp="1" noChangeArrowheads="1"/>
          </p:cNvSpPr>
          <p:nvPr>
            <p:ph type="body" idx="1"/>
          </p:nvPr>
        </p:nvSpPr>
        <p:spPr>
          <a:xfrm>
            <a:off x="687559" y="2156510"/>
            <a:ext cx="7772400" cy="396876"/>
          </a:xfrm>
          <a:ln/>
        </p:spPr>
        <p:txBody>
          <a:bodyPr/>
          <a:lstStyle/>
          <a:p>
            <a:pPr marL="0" indent="0" algn="ctr">
              <a:spcBef>
                <a:spcPts val="500"/>
              </a:spcBef>
              <a:buNone/>
              <a:tabLst>
                <a:tab pos="912780" algn="l"/>
                <a:tab pos="1827148" algn="l"/>
                <a:tab pos="2741514" algn="l"/>
                <a:tab pos="3655882" algn="l"/>
                <a:tab pos="4570250" algn="l"/>
                <a:tab pos="5484616" algn="l"/>
                <a:tab pos="6398983" algn="l"/>
                <a:tab pos="7313351" algn="l"/>
                <a:tab pos="8227718" algn="l"/>
                <a:tab pos="9142086" algn="l"/>
                <a:tab pos="10056452" algn="l"/>
              </a:tabLst>
            </a:pPr>
            <a:r>
              <a:rPr lang="en-GB" sz="2000" dirty="0"/>
              <a:t>Date:</a:t>
            </a:r>
            <a:r>
              <a:rPr lang="en-GB" sz="2000" b="0" dirty="0"/>
              <a:t> </a:t>
            </a:r>
            <a:r>
              <a:rPr lang="en-GB" sz="2000" b="0" dirty="0" smtClean="0"/>
              <a:t>2016-03</a:t>
            </a:r>
            <a:r>
              <a:rPr lang="en-US" altLang="zh-CN" sz="2000" b="0" dirty="0" smtClean="0"/>
              <a:t>-16</a:t>
            </a:r>
            <a:endParaRPr lang="en-GB" sz="2000" b="0" dirty="0"/>
          </a:p>
        </p:txBody>
      </p:sp>
      <p:grpSp>
        <p:nvGrpSpPr>
          <p:cNvPr id="12" name="Group 11"/>
          <p:cNvGrpSpPr/>
          <p:nvPr/>
        </p:nvGrpSpPr>
        <p:grpSpPr>
          <a:xfrm>
            <a:off x="571500" y="5754472"/>
            <a:ext cx="8001000" cy="650727"/>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pPr defTabSz="445207" eaLnBrk="0" fontAlgn="base" hangingPunct="0">
                <a:spcBef>
                  <a:spcPct val="0"/>
                </a:spcBef>
                <a:spcAft>
                  <a:spcPct val="0"/>
                </a:spcAft>
                <a:buClr>
                  <a:srgbClr val="000000"/>
                </a:buClr>
                <a:buSzPct val="100000"/>
              </a:pPr>
              <a:r>
                <a:rPr lang="en-US" sz="1200" dirty="0">
                  <a:solidFill>
                    <a:srgbClr val="000000"/>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49246" eaLnBrk="0" fontAlgn="base" hangingPunct="0">
                <a:spcBef>
                  <a:spcPct val="0"/>
                </a:spcBef>
                <a:spcAft>
                  <a:spcPct val="0"/>
                </a:spcAft>
                <a:buClr>
                  <a:srgbClr val="000000"/>
                </a:buClr>
                <a:buSzPct val="100000"/>
              </a:pPr>
              <a:endParaRPr lang="en-US" sz="2400" dirty="0">
                <a:solidFill>
                  <a:srgbClr val="FFFFFF"/>
                </a:solidFill>
              </a:endParaRPr>
            </a:p>
          </p:txBody>
        </p:sp>
      </p:grpSp>
      <p:graphicFrame>
        <p:nvGraphicFramePr>
          <p:cNvPr id="2" name="对象 1"/>
          <p:cNvGraphicFramePr>
            <a:graphicFrameLocks noChangeAspect="1"/>
          </p:cNvGraphicFramePr>
          <p:nvPr>
            <p:extLst>
              <p:ext uri="{D42A27DB-BD31-4B8C-83A1-F6EECF244321}">
                <p14:modId xmlns:p14="http://schemas.microsoft.com/office/powerpoint/2010/main" val="3566246596"/>
              </p:ext>
            </p:extLst>
          </p:nvPr>
        </p:nvGraphicFramePr>
        <p:xfrm>
          <a:off x="698842" y="2551402"/>
          <a:ext cx="7923609" cy="2445246"/>
        </p:xfrm>
        <a:graphic>
          <a:graphicData uri="http://schemas.openxmlformats.org/presentationml/2006/ole">
            <mc:AlternateContent xmlns:mc="http://schemas.openxmlformats.org/markup-compatibility/2006">
              <mc:Choice xmlns:v="urn:schemas-microsoft-com:vml" Requires="v">
                <p:oleObj spid="_x0000_s1140" name="Document" r:id="rId5" imgW="8253286" imgH="2553637" progId="Word.Document.8">
                  <p:embed/>
                </p:oleObj>
              </mc:Choice>
              <mc:Fallback>
                <p:oleObj name="Document" r:id="rId5" imgW="8253286" imgH="2553637"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98842" y="2551402"/>
                        <a:ext cx="7923609" cy="2445246"/>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1" name="Rectangle 4"/>
          <p:cNvSpPr>
            <a:spLocks noChangeArrowheads="1"/>
          </p:cNvSpPr>
          <p:nvPr/>
        </p:nvSpPr>
        <p:spPr bwMode="auto">
          <a:xfrm>
            <a:off x="761437" y="2170403"/>
            <a:ext cx="1447800" cy="381000"/>
          </a:xfrm>
          <a:prstGeom prst="rect">
            <a:avLst/>
          </a:prstGeom>
          <a:noFill/>
          <a:ln w="9525">
            <a:noFill/>
            <a:round/>
            <a:headEnd/>
            <a:tailEnd/>
          </a:ln>
          <a:effectLst/>
        </p:spPr>
        <p:txBody>
          <a:bodyPr lIns="92154" tIns="46077" rIns="92154" bIns="46077"/>
          <a:lstStyle/>
          <a:p>
            <a:pPr defTabSz="445207" eaLnBrk="0" fontAlgn="base" hangingPunct="0">
              <a:spcBef>
                <a:spcPts val="500"/>
              </a:spcBef>
              <a:spcAft>
                <a:spcPct val="0"/>
              </a:spcAft>
              <a:buClr>
                <a:srgbClr val="000000"/>
              </a:buClr>
              <a:buSzPct val="100000"/>
              <a:tabLst>
                <a:tab pos="342888" algn="l"/>
                <a:tab pos="1257255" algn="l"/>
                <a:tab pos="2171622" algn="l"/>
                <a:tab pos="3085989" algn="l"/>
                <a:tab pos="4000356" algn="l"/>
                <a:tab pos="4914723" algn="l"/>
                <a:tab pos="5829091" algn="l"/>
                <a:tab pos="6743457" algn="l"/>
                <a:tab pos="7657824" algn="l"/>
                <a:tab pos="8572193" algn="l"/>
                <a:tab pos="9486559" algn="l"/>
                <a:tab pos="10400927" algn="l"/>
              </a:tabLst>
            </a:pPr>
            <a:r>
              <a:rPr lang="en-GB" sz="2000" dirty="0">
                <a:solidFill>
                  <a:srgbClr val="000000"/>
                </a:solidFill>
                <a:latin typeface="Calibri" panose="020F0502020204030204" pitchFamily="34" charset="0"/>
              </a:rPr>
              <a:t>Authors:</a:t>
            </a:r>
          </a:p>
        </p:txBody>
      </p:sp>
    </p:spTree>
    <p:extLst>
      <p:ext uri="{BB962C8B-B14F-4D97-AF65-F5344CB8AC3E}">
        <p14:creationId xmlns:p14="http://schemas.microsoft.com/office/powerpoint/2010/main" val="83861574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message2</a:t>
            </a:r>
            <a:br>
              <a:rPr lang="en-SG" dirty="0" smtClean="0"/>
            </a:br>
            <a:endParaRPr lang="en-US" dirty="0"/>
          </a:p>
        </p:txBody>
      </p:sp>
      <p:sp>
        <p:nvSpPr>
          <p:cNvPr id="3" name="Content Placeholder 2"/>
          <p:cNvSpPr>
            <a:spLocks noGrp="1"/>
          </p:cNvSpPr>
          <p:nvPr>
            <p:ph idx="1"/>
          </p:nvPr>
        </p:nvSpPr>
        <p:spPr>
          <a:xfrm>
            <a:off x="685806" y="1268760"/>
            <a:ext cx="7770813" cy="4758148"/>
          </a:xfrm>
        </p:spPr>
        <p:txBody>
          <a:bodyPr/>
          <a:lstStyle/>
          <a:p>
            <a:pPr marL="0" indent="0">
              <a:buNone/>
            </a:pPr>
            <a:r>
              <a:rPr lang="en-US" sz="1400" dirty="0">
                <a:solidFill>
                  <a:schemeClr val="tx1"/>
                </a:solidFill>
                <a:latin typeface="Courier New" pitchFamily="49" charset="0"/>
                <a:cs typeface="Courier New" pitchFamily="49" charset="0"/>
              </a:rPr>
              <a:t>Annex C </a:t>
            </a:r>
            <a:r>
              <a:rPr lang="en-US" sz="1400" b="0" dirty="0">
                <a:solidFill>
                  <a:schemeClr val="tx1"/>
                </a:solidFill>
                <a:latin typeface="Courier New" pitchFamily="49" charset="0"/>
                <a:cs typeface="Courier New" pitchFamily="49" charset="0"/>
              </a:rPr>
              <a:t>(normative) </a:t>
            </a:r>
            <a:r>
              <a:rPr lang="en-US" sz="1400" dirty="0">
                <a:solidFill>
                  <a:schemeClr val="tx1"/>
                </a:solidFill>
                <a:latin typeface="Courier New" pitchFamily="49" charset="0"/>
                <a:cs typeface="Courier New" pitchFamily="49" charset="0"/>
              </a:rPr>
              <a:t>Messages </a:t>
            </a:r>
          </a:p>
          <a:p>
            <a:pPr marL="0" indent="0">
              <a:buNone/>
            </a:pPr>
            <a:endParaRPr lang="en-US" sz="1400" b="0" dirty="0">
              <a:solidFill>
                <a:schemeClr val="tx1"/>
              </a:solidFill>
              <a:latin typeface="Courier New" pitchFamily="49" charset="0"/>
              <a:cs typeface="Courier New" pitchFamily="49" charset="0"/>
            </a:endParaRPr>
          </a:p>
          <a:p>
            <a:pPr marL="0" indent="0">
              <a:buNone/>
            </a:pPr>
            <a:r>
              <a:rPr lang="en-US" sz="1400" b="0" dirty="0">
                <a:solidFill>
                  <a:schemeClr val="tx1"/>
                </a:solidFill>
                <a:latin typeface="Courier New" pitchFamily="49" charset="0"/>
                <a:cs typeface="Courier New" pitchFamily="49" charset="0"/>
              </a:rPr>
              <a:t>--Reconfiguration request</a:t>
            </a:r>
          </a:p>
          <a:p>
            <a:pPr marL="0" indent="0">
              <a:buNone/>
            </a:pPr>
            <a:r>
              <a:rPr lang="en-US" sz="1400" b="0" dirty="0" err="1" smtClean="0">
                <a:solidFill>
                  <a:schemeClr val="tx1"/>
                </a:solidFill>
                <a:latin typeface="Courier New" pitchFamily="49" charset="0"/>
                <a:cs typeface="Courier New" pitchFamily="49" charset="0"/>
              </a:rPr>
              <a:t>ReconfigurationRequest</a:t>
            </a:r>
            <a:r>
              <a:rPr lang="en-US" sz="1400" b="0" dirty="0" smtClean="0">
                <a:solidFill>
                  <a:schemeClr val="tx1"/>
                </a:solidFill>
                <a:latin typeface="Courier New" pitchFamily="49" charset="0"/>
                <a:cs typeface="Courier New" pitchFamily="49" charset="0"/>
              </a:rPr>
              <a:t> </a:t>
            </a:r>
            <a:r>
              <a:rPr lang="en-US" sz="1400" b="0" dirty="0">
                <a:solidFill>
                  <a:schemeClr val="tx1"/>
                </a:solidFill>
                <a:latin typeface="Courier New" pitchFamily="49" charset="0"/>
                <a:cs typeface="Courier New" pitchFamily="49" charset="0"/>
              </a:rPr>
              <a:t>::= SEQUENCE OF SEQUENCE { </a:t>
            </a:r>
            <a:r>
              <a:rPr lang="en-SG" sz="1400" b="0" dirty="0">
                <a:solidFill>
                  <a:schemeClr val="tx1"/>
                </a:solidFill>
                <a:latin typeface="Courier New" pitchFamily="49" charset="0"/>
                <a:cs typeface="Courier New" pitchFamily="49" charset="0"/>
              </a:rPr>
              <a:t>	</a:t>
            </a:r>
            <a:endParaRPr lang="en-SG" sz="1400" b="0" dirty="0" smtClean="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dirty="0" smtClean="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--Modulation parameter</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modulationParameter</a:t>
            </a:r>
            <a:r>
              <a:rPr lang="en-SG" sz="1400" b="0" u="sng" dirty="0" smtClean="0">
                <a:solidFill>
                  <a:schemeClr val="tx1"/>
                </a:solidFill>
                <a:latin typeface="Courier New" pitchFamily="49" charset="0"/>
                <a:cs typeface="Courier New" pitchFamily="49" charset="0"/>
              </a:rPr>
              <a:t> SEQUENCE OF CHOICE{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ofdm</a:t>
            </a:r>
            <a:r>
              <a:rPr lang="en-SG" sz="1400" b="0" u="sng" dirty="0" smtClean="0">
                <a:solidFill>
                  <a:schemeClr val="tx1"/>
                </a:solidFill>
                <a:latin typeface="Courier New" pitchFamily="49" charset="0"/>
                <a:cs typeface="Courier New" pitchFamily="49" charset="0"/>
              </a:rPr>
              <a:t> BOOLEAN,</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--The overlapping K factor for FBMC</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fbmcoverlappingFactor</a:t>
            </a:r>
            <a:r>
              <a:rPr lang="en-SG" sz="1400" b="0" u="sng" dirty="0" smtClean="0">
                <a:solidFill>
                  <a:schemeClr val="tx1"/>
                </a:solidFill>
                <a:latin typeface="Courier New" pitchFamily="49" charset="0"/>
                <a:cs typeface="Courier New" pitchFamily="49" charset="0"/>
              </a:rPr>
              <a:t> INTEGER,</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u="sng" dirty="0" smtClean="0">
                <a:solidFill>
                  <a:schemeClr val="tx1"/>
                </a:solidFill>
                <a:latin typeface="Courier New" pitchFamily="49" charset="0"/>
                <a:cs typeface="Courier New" pitchFamily="49" charset="0"/>
              </a:rPr>
              <a:t>--Demodulation procedure</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sic</a:t>
            </a:r>
            <a:r>
              <a:rPr lang="en-SG" altLang="ja-JP" sz="1400" b="0" u="sng" dirty="0" err="1" smtClean="0">
                <a:solidFill>
                  <a:schemeClr val="tx1"/>
                </a:solidFill>
                <a:latin typeface="Courier New" pitchFamily="49" charset="0"/>
                <a:cs typeface="Courier New" pitchFamily="49" charset="0"/>
              </a:rPr>
              <a:t>demodulationProcedure</a:t>
            </a:r>
            <a:r>
              <a:rPr lang="en-SG" altLang="ja-JP"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ENUMERATED{</a:t>
            </a:r>
          </a:p>
          <a:p>
            <a:pPr marL="0" indent="0">
              <a:buNone/>
            </a:pP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desired signal directly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procedure1,</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interference then desired signal</a:t>
            </a:r>
          </a:p>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procedure2,</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 </a:t>
            </a:r>
            <a:r>
              <a:rPr lang="en-SG" altLang="ja-JP" sz="1400" b="0" u="sng" dirty="0">
                <a:solidFill>
                  <a:schemeClr val="tx1"/>
                </a:solidFill>
                <a:latin typeface="Courier New" pitchFamily="49" charset="0"/>
                <a:cs typeface="Courier New" pitchFamily="49" charset="0"/>
              </a:rPr>
              <a:t>OPTIONAL</a:t>
            </a:r>
            <a:endParaRPr lang="en-US" sz="1400" b="0" u="sng" dirty="0" smtClean="0">
              <a:solidFill>
                <a:schemeClr val="tx1"/>
              </a:solidFill>
              <a:latin typeface="Courier New" pitchFamily="49" charset="0"/>
              <a:cs typeface="Courier New" pitchFamily="49" charset="0"/>
            </a:endParaRPr>
          </a:p>
          <a:p>
            <a:pPr marL="0" indent="0">
              <a:buNone/>
            </a:pPr>
            <a:r>
              <a:rPr lang="en-US" sz="1400" b="0" dirty="0" smtClean="0">
                <a:solidFill>
                  <a:schemeClr val="tx1"/>
                </a:solidFill>
                <a:latin typeface="Courier New" pitchFamily="49" charset="0"/>
                <a:cs typeface="Courier New" pitchFamily="49" charset="0"/>
              </a:rPr>
              <a:t>}</a:t>
            </a:r>
            <a:endParaRPr lang="en-US" sz="1400" b="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Rectangle 6"/>
          <p:cNvSpPr/>
          <p:nvPr/>
        </p:nvSpPr>
        <p:spPr>
          <a:xfrm>
            <a:off x="781057" y="1556792"/>
            <a:ext cx="2527295" cy="369332"/>
          </a:xfrm>
          <a:prstGeom prst="rect">
            <a:avLst/>
          </a:prstGeom>
        </p:spPr>
        <p:txBody>
          <a:bodyPr wrap="none">
            <a:spAutoFit/>
          </a:bodyPr>
          <a:lstStyle/>
          <a:p>
            <a:r>
              <a:rPr lang="en-US" b="1" dirty="0"/>
              <a:t>--WSO reconfiguration </a:t>
            </a:r>
            <a:endParaRPr lang="en-US" dirty="0"/>
          </a:p>
        </p:txBody>
      </p:sp>
    </p:spTree>
    <p:extLst>
      <p:ext uri="{BB962C8B-B14F-4D97-AF65-F5344CB8AC3E}">
        <p14:creationId xmlns:p14="http://schemas.microsoft.com/office/powerpoint/2010/main" val="36791396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message3</a:t>
            </a:r>
            <a:endParaRPr lang="en-US" dirty="0"/>
          </a:p>
        </p:txBody>
      </p:sp>
      <p:sp>
        <p:nvSpPr>
          <p:cNvPr id="3" name="Content Placeholder 2"/>
          <p:cNvSpPr>
            <a:spLocks noGrp="1"/>
          </p:cNvSpPr>
          <p:nvPr>
            <p:ph idx="1"/>
          </p:nvPr>
        </p:nvSpPr>
        <p:spPr>
          <a:xfrm>
            <a:off x="685800" y="1700808"/>
            <a:ext cx="7770814" cy="4393607"/>
          </a:xfrm>
        </p:spPr>
        <p:txBody>
          <a:bodyPr/>
          <a:lstStyle/>
          <a:p>
            <a:pPr marL="0" indent="0">
              <a:buNone/>
            </a:pPr>
            <a:r>
              <a:rPr lang="en-US" sz="1600" b="0" dirty="0" err="1">
                <a:solidFill>
                  <a:schemeClr val="tx1"/>
                </a:solidFill>
                <a:latin typeface="Courier New" pitchFamily="49" charset="0"/>
                <a:cs typeface="Courier New" pitchFamily="49" charset="0"/>
              </a:rPr>
              <a:t>CxMediaReconfigurationRequest</a:t>
            </a:r>
            <a:r>
              <a:rPr lang="en-US" sz="1600" b="0" dirty="0">
                <a:solidFill>
                  <a:schemeClr val="tx1"/>
                </a:solidFill>
                <a:latin typeface="Courier New" pitchFamily="49" charset="0"/>
                <a:cs typeface="Courier New" pitchFamily="49" charset="0"/>
              </a:rPr>
              <a:t> ::= SEQUENCE OF SEQUENCE </a:t>
            </a:r>
            <a:r>
              <a:rPr lang="en-US" sz="1600" b="0" dirty="0" smtClean="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--Modulation parameter</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modulation CHOICE{</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ofdm</a:t>
            </a:r>
            <a:r>
              <a:rPr lang="en-SG" sz="1600" b="0" u="sng" dirty="0" smtClean="0">
                <a:solidFill>
                  <a:schemeClr val="tx1"/>
                </a:solidFill>
                <a:latin typeface="Courier New" pitchFamily="49" charset="0"/>
                <a:cs typeface="Courier New" pitchFamily="49" charset="0"/>
              </a:rPr>
              <a:t> BOOLEAN</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--The overlapping K factor for FBMC</a:t>
            </a:r>
          </a:p>
          <a:p>
            <a:pPr marL="0" indent="0">
              <a:buNone/>
            </a:pPr>
            <a:r>
              <a:rPr lang="en-SG" sz="1600" b="0" dirty="0">
                <a:solidFill>
                  <a:schemeClr val="tx1"/>
                </a:solidFill>
                <a:latin typeface="Courier New" pitchFamily="49" charset="0"/>
                <a:cs typeface="Courier New" pitchFamily="49" charset="0"/>
              </a:rPr>
              <a:t>				</a:t>
            </a:r>
            <a:r>
              <a:rPr lang="en-SG" sz="1600" b="0" u="sng" dirty="0" err="1" smtClean="0">
                <a:solidFill>
                  <a:schemeClr val="tx1"/>
                </a:solidFill>
                <a:latin typeface="Courier New" pitchFamily="49" charset="0"/>
                <a:cs typeface="Courier New" pitchFamily="49" charset="0"/>
              </a:rPr>
              <a:t>fbmc</a:t>
            </a:r>
            <a:r>
              <a:rPr lang="en-SG" sz="1600" b="0" u="sng" dirty="0" smtClean="0">
                <a:solidFill>
                  <a:schemeClr val="tx1"/>
                </a:solidFill>
                <a:latin typeface="Courier New" pitchFamily="49" charset="0"/>
                <a:cs typeface="Courier New" pitchFamily="49" charset="0"/>
              </a:rPr>
              <a:t> INTEGER</a:t>
            </a:r>
            <a:r>
              <a:rPr lang="en-SG" sz="1600" b="0" u="sng" dirty="0">
                <a:solidFill>
                  <a:schemeClr val="tx1"/>
                </a:solidFill>
                <a:latin typeface="Courier New" pitchFamily="49" charset="0"/>
                <a:cs typeface="Courier New" pitchFamily="49" charset="0"/>
              </a:rPr>
              <a:t>,</a:t>
            </a:r>
          </a:p>
          <a:p>
            <a:pPr marL="0" indent="0">
              <a:buNone/>
            </a:pPr>
            <a:r>
              <a:rPr lang="en-SG" sz="1600" b="0" dirty="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a:t>
            </a:r>
          </a:p>
          <a:p>
            <a:pPr marL="0" indent="0">
              <a:buNone/>
            </a:pPr>
            <a:r>
              <a:rPr lang="en-SG" sz="1600" b="0" u="sng" dirty="0">
                <a:solidFill>
                  <a:schemeClr val="tx1"/>
                </a:solidFill>
                <a:latin typeface="Courier New" pitchFamily="49" charset="0"/>
                <a:cs typeface="Courier New" pitchFamily="49" charset="0"/>
              </a:rPr>
              <a:t>--Demodulation procedure</a:t>
            </a:r>
          </a:p>
          <a:p>
            <a:pPr marL="0" indent="0">
              <a:buNone/>
            </a:pPr>
            <a:r>
              <a:rPr lang="en-SG" sz="1600" b="0" dirty="0">
                <a:solidFill>
                  <a:schemeClr val="tx1"/>
                </a:solidFill>
                <a:latin typeface="Courier New" pitchFamily="49" charset="0"/>
                <a:cs typeface="Courier New" pitchFamily="49" charset="0"/>
              </a:rPr>
              <a:t>	</a:t>
            </a:r>
            <a:r>
              <a:rPr lang="en-SG" altLang="ja-JP" sz="1600" b="0" u="sng" dirty="0" err="1" smtClean="0">
                <a:solidFill>
                  <a:schemeClr val="tx1"/>
                </a:solidFill>
                <a:latin typeface="Courier New" pitchFamily="49" charset="0"/>
                <a:cs typeface="Courier New" pitchFamily="49" charset="0"/>
              </a:rPr>
              <a:t>demodulationProcedure</a:t>
            </a:r>
            <a:r>
              <a:rPr lang="en-SG" sz="1600" b="0" u="sng" dirty="0" smtClean="0">
                <a:solidFill>
                  <a:schemeClr val="tx1"/>
                </a:solidFill>
                <a:latin typeface="Courier New" pitchFamily="49" charset="0"/>
                <a:cs typeface="Courier New" pitchFamily="49" charset="0"/>
              </a:rPr>
              <a:t> </a:t>
            </a:r>
            <a:r>
              <a:rPr lang="en-SG" sz="1600" b="0" u="sng" dirty="0">
                <a:solidFill>
                  <a:schemeClr val="tx1"/>
                </a:solidFill>
                <a:latin typeface="Courier New" pitchFamily="49" charset="0"/>
                <a:cs typeface="Courier New" pitchFamily="49" charset="0"/>
              </a:rPr>
              <a:t>	ENUMERATED{</a:t>
            </a: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--demodulate desired signal directly</a:t>
            </a:r>
          </a:p>
          <a:p>
            <a:pPr marL="0" indent="0">
              <a:buNone/>
            </a:pPr>
            <a:r>
              <a:rPr lang="en-SG" sz="1600" b="0" dirty="0">
                <a:solidFill>
                  <a:schemeClr val="tx1"/>
                </a:solidFill>
                <a:latin typeface="Courier New" pitchFamily="49" charset="0"/>
                <a:cs typeface="Courier New" pitchFamily="49" charset="0"/>
              </a:rPr>
              <a:t>	</a:t>
            </a:r>
            <a:r>
              <a:rPr lang="en-SG" sz="1600" b="0" dirty="0" smtClean="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procedure1,</a:t>
            </a:r>
          </a:p>
          <a:p>
            <a:pPr marL="0" indent="0">
              <a:buNone/>
            </a:pPr>
            <a:r>
              <a:rPr lang="en-SG" sz="1600" b="0" u="sng"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			--demodulate interference then desired signal</a:t>
            </a:r>
            <a:endParaRPr lang="en-SG" sz="1600" b="0" u="sng" dirty="0">
              <a:solidFill>
                <a:schemeClr val="tx1"/>
              </a:solidFill>
              <a:latin typeface="Courier New" pitchFamily="49" charset="0"/>
              <a:cs typeface="Courier New" pitchFamily="49" charset="0"/>
            </a:endParaRPr>
          </a:p>
          <a:p>
            <a:pPr marL="0" indent="0">
              <a:buNone/>
            </a:pPr>
            <a:r>
              <a:rPr lang="en-SG" sz="1600" b="0" dirty="0">
                <a:solidFill>
                  <a:schemeClr val="tx1"/>
                </a:solidFill>
                <a:latin typeface="Courier New" pitchFamily="49" charset="0"/>
                <a:cs typeface="Courier New" pitchFamily="49" charset="0"/>
              </a:rPr>
              <a:t>									</a:t>
            </a:r>
            <a:r>
              <a:rPr lang="en-SG" sz="1600" b="0" u="sng" dirty="0" smtClean="0">
                <a:solidFill>
                  <a:schemeClr val="tx1"/>
                </a:solidFill>
                <a:latin typeface="Courier New" pitchFamily="49" charset="0"/>
                <a:cs typeface="Courier New" pitchFamily="49" charset="0"/>
              </a:rPr>
              <a:t>procedure2</a:t>
            </a:r>
            <a:r>
              <a:rPr lang="en-SG" sz="1600" b="0" u="sng" dirty="0">
                <a:solidFill>
                  <a:schemeClr val="tx1"/>
                </a:solidFill>
                <a:latin typeface="Courier New" pitchFamily="49" charset="0"/>
                <a:cs typeface="Courier New" pitchFamily="49" charset="0"/>
              </a:rPr>
              <a:t>} </a:t>
            </a:r>
            <a:r>
              <a:rPr lang="en-SG" altLang="ja-JP" sz="1600" b="0" u="sng" dirty="0" smtClean="0">
                <a:solidFill>
                  <a:schemeClr val="tx1"/>
                </a:solidFill>
                <a:latin typeface="Courier New" pitchFamily="49" charset="0"/>
                <a:cs typeface="Courier New" pitchFamily="49" charset="0"/>
              </a:rPr>
              <a:t>OPTIONAL</a:t>
            </a:r>
          </a:p>
          <a:p>
            <a:pPr marL="0" indent="0">
              <a:buNone/>
            </a:pPr>
            <a:r>
              <a:rPr lang="en-SG" sz="1600" b="0" dirty="0">
                <a:solidFill>
                  <a:schemeClr val="tx1"/>
                </a:solidFill>
                <a:latin typeface="Courier New" pitchFamily="49" charset="0"/>
                <a:cs typeface="Courier New" pitchFamily="49" charset="0"/>
              </a:rPr>
              <a:t>}</a:t>
            </a:r>
            <a:endParaRPr lang="en-US" sz="1600" b="0" dirty="0">
              <a:solidFill>
                <a:schemeClr val="tx1"/>
              </a:solidFill>
              <a:latin typeface="Courier New" pitchFamily="49" charset="0"/>
              <a:cs typeface="Courier New" pitchFamily="49" charset="0"/>
            </a:endParaRPr>
          </a:p>
          <a:p>
            <a:pPr marL="0" indent="0">
              <a:buNone/>
            </a:pPr>
            <a:r>
              <a:rPr lang="en-US" sz="1600" b="0" dirty="0">
                <a:solidFill>
                  <a:schemeClr val="tx1"/>
                </a:solidFill>
                <a:latin typeface="Courier New" pitchFamily="49" charset="0"/>
                <a:cs typeface="Courier New" pitchFamily="49" charset="0"/>
              </a:rPr>
              <a:t>}</a:t>
            </a:r>
          </a:p>
          <a:p>
            <a:pPr marL="0" indent="0">
              <a:buNone/>
            </a:pPr>
            <a:endParaRPr lang="en-US" sz="160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Rectangle 6"/>
          <p:cNvSpPr/>
          <p:nvPr/>
        </p:nvSpPr>
        <p:spPr>
          <a:xfrm>
            <a:off x="683568" y="1362553"/>
            <a:ext cx="2527295" cy="369332"/>
          </a:xfrm>
          <a:prstGeom prst="rect">
            <a:avLst/>
          </a:prstGeom>
        </p:spPr>
        <p:txBody>
          <a:bodyPr wrap="none">
            <a:spAutoFit/>
          </a:bodyPr>
          <a:lstStyle/>
          <a:p>
            <a:r>
              <a:rPr lang="en-US" b="1" dirty="0"/>
              <a:t>--WSO reconfiguration </a:t>
            </a:r>
            <a:endParaRPr lang="en-US" dirty="0"/>
          </a:p>
        </p:txBody>
      </p:sp>
    </p:spTree>
    <p:extLst>
      <p:ext uri="{BB962C8B-B14F-4D97-AF65-F5344CB8AC3E}">
        <p14:creationId xmlns:p14="http://schemas.microsoft.com/office/powerpoint/2010/main" val="1810022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Updated message4</a:t>
            </a:r>
            <a:br>
              <a:rPr lang="en-SG" dirty="0" smtClean="0"/>
            </a:br>
            <a:endParaRPr lang="en-US" dirty="0"/>
          </a:p>
        </p:txBody>
      </p:sp>
      <p:sp>
        <p:nvSpPr>
          <p:cNvPr id="3" name="Content Placeholder 2"/>
          <p:cNvSpPr>
            <a:spLocks noGrp="1"/>
          </p:cNvSpPr>
          <p:nvPr>
            <p:ph idx="1"/>
          </p:nvPr>
        </p:nvSpPr>
        <p:spPr>
          <a:xfrm>
            <a:off x="685806" y="1268760"/>
            <a:ext cx="7770813" cy="4758148"/>
          </a:xfrm>
        </p:spPr>
        <p:txBody>
          <a:bodyPr/>
          <a:lstStyle/>
          <a:p>
            <a:pPr marL="0" indent="0">
              <a:buNone/>
            </a:pPr>
            <a:r>
              <a:rPr lang="en-US" sz="1400" dirty="0">
                <a:solidFill>
                  <a:schemeClr val="tx1"/>
                </a:solidFill>
                <a:latin typeface="Courier New" pitchFamily="49" charset="0"/>
                <a:cs typeface="Courier New" pitchFamily="49" charset="0"/>
              </a:rPr>
              <a:t>Annex C </a:t>
            </a:r>
            <a:r>
              <a:rPr lang="en-US" sz="1400" b="0" dirty="0">
                <a:solidFill>
                  <a:schemeClr val="tx1"/>
                </a:solidFill>
                <a:latin typeface="Courier New" pitchFamily="49" charset="0"/>
                <a:cs typeface="Courier New" pitchFamily="49" charset="0"/>
              </a:rPr>
              <a:t>(normative) </a:t>
            </a:r>
            <a:r>
              <a:rPr lang="en-US" sz="1400" dirty="0">
                <a:solidFill>
                  <a:schemeClr val="tx1"/>
                </a:solidFill>
                <a:latin typeface="Courier New" pitchFamily="49" charset="0"/>
                <a:cs typeface="Courier New" pitchFamily="49" charset="0"/>
              </a:rPr>
              <a:t>Messages </a:t>
            </a:r>
          </a:p>
          <a:p>
            <a:pPr marL="0" indent="0">
              <a:buNone/>
            </a:pPr>
            <a:endParaRPr lang="en-US" sz="1400" b="0" dirty="0">
              <a:solidFill>
                <a:schemeClr val="tx1"/>
              </a:solidFill>
              <a:latin typeface="Courier New" pitchFamily="49" charset="0"/>
              <a:cs typeface="Courier New" pitchFamily="49" charset="0"/>
            </a:endParaRPr>
          </a:p>
          <a:p>
            <a:pPr marL="0" indent="0">
              <a:buNone/>
            </a:pPr>
            <a:r>
              <a:rPr lang="en-US" sz="1400" b="0" dirty="0">
                <a:solidFill>
                  <a:schemeClr val="tx1"/>
                </a:solidFill>
                <a:latin typeface="Courier New" pitchFamily="49" charset="0"/>
                <a:cs typeface="Courier New" pitchFamily="49" charset="0"/>
              </a:rPr>
              <a:t>--Reconfiguration request</a:t>
            </a:r>
          </a:p>
          <a:p>
            <a:pPr marL="0" indent="0">
              <a:buNone/>
            </a:pPr>
            <a:r>
              <a:rPr lang="en-US" sz="1400" b="0" dirty="0" err="1" smtClean="0">
                <a:solidFill>
                  <a:schemeClr val="tx1"/>
                </a:solidFill>
                <a:latin typeface="Courier New" pitchFamily="49" charset="0"/>
                <a:cs typeface="Courier New" pitchFamily="49" charset="0"/>
              </a:rPr>
              <a:t>CMReconfigurationRequest</a:t>
            </a:r>
            <a:r>
              <a:rPr lang="en-US" sz="1400" b="0" dirty="0" smtClean="0">
                <a:solidFill>
                  <a:schemeClr val="tx1"/>
                </a:solidFill>
                <a:latin typeface="Courier New" pitchFamily="49" charset="0"/>
                <a:cs typeface="Courier New" pitchFamily="49" charset="0"/>
              </a:rPr>
              <a:t> </a:t>
            </a:r>
            <a:r>
              <a:rPr lang="en-US" sz="1400" b="0" dirty="0">
                <a:solidFill>
                  <a:schemeClr val="tx1"/>
                </a:solidFill>
                <a:latin typeface="Courier New" pitchFamily="49" charset="0"/>
                <a:cs typeface="Courier New" pitchFamily="49" charset="0"/>
              </a:rPr>
              <a:t>::= SEQUENCE OF SEQUENCE { </a:t>
            </a:r>
            <a:r>
              <a:rPr lang="en-SG" sz="1400" b="0" dirty="0">
                <a:solidFill>
                  <a:schemeClr val="tx1"/>
                </a:solidFill>
                <a:latin typeface="Courier New" pitchFamily="49" charset="0"/>
                <a:cs typeface="Courier New" pitchFamily="49" charset="0"/>
              </a:rPr>
              <a:t>	</a:t>
            </a:r>
            <a:endParaRPr lang="en-SG" sz="1400" b="0" dirty="0" smtClean="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dirty="0" smtClean="0">
                <a:solidFill>
                  <a:schemeClr val="tx1"/>
                </a:solidFill>
                <a:latin typeface="Courier New" pitchFamily="49" charset="0"/>
                <a:cs typeface="Courier New" pitchFamily="49" charset="0"/>
              </a:rPr>
              <a:t>...</a:t>
            </a:r>
            <a:endParaRPr lang="en-US" sz="1400" dirty="0">
              <a:solidFill>
                <a:schemeClr val="tx1"/>
              </a:solidFill>
              <a:latin typeface="Courier New" pitchFamily="49" charset="0"/>
              <a:cs typeface="Courier New" pitchFamily="49" charset="0"/>
            </a:endParaRPr>
          </a:p>
          <a:p>
            <a:pPr marL="0" indent="0">
              <a:buNone/>
            </a:pPr>
            <a:r>
              <a:rPr lang="en-SG" sz="1400" b="0" u="sng" dirty="0" smtClean="0">
                <a:solidFill>
                  <a:schemeClr val="tx1"/>
                </a:solidFill>
                <a:latin typeface="Courier New" pitchFamily="49" charset="0"/>
                <a:cs typeface="Courier New" pitchFamily="49" charset="0"/>
              </a:rPr>
              <a:t>--Modulation parameter</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modulationParameter</a:t>
            </a:r>
            <a:r>
              <a:rPr lang="en-SG" sz="1400" b="0" u="sng" dirty="0" smtClean="0">
                <a:solidFill>
                  <a:schemeClr val="tx1"/>
                </a:solidFill>
                <a:latin typeface="Courier New" pitchFamily="49" charset="0"/>
                <a:cs typeface="Courier New" pitchFamily="49" charset="0"/>
              </a:rPr>
              <a:t> SEQUENCE OF CHOICE{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ofdm</a:t>
            </a:r>
            <a:r>
              <a:rPr lang="en-SG" sz="1400" b="0" u="sng" dirty="0" smtClean="0">
                <a:solidFill>
                  <a:schemeClr val="tx1"/>
                </a:solidFill>
                <a:latin typeface="Courier New" pitchFamily="49" charset="0"/>
                <a:cs typeface="Courier New" pitchFamily="49" charset="0"/>
              </a:rPr>
              <a:t> BOOLEAN,</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--The overlapping K factor for FBMC</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fbmcoverlappingFactor</a:t>
            </a:r>
            <a:r>
              <a:rPr lang="en-SG" sz="1400" b="0" u="sng" dirty="0" smtClean="0">
                <a:solidFill>
                  <a:schemeClr val="tx1"/>
                </a:solidFill>
                <a:latin typeface="Courier New" pitchFamily="49" charset="0"/>
                <a:cs typeface="Courier New" pitchFamily="49" charset="0"/>
              </a:rPr>
              <a:t> INTEGER,</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u="sng" dirty="0" smtClean="0">
                <a:solidFill>
                  <a:schemeClr val="tx1"/>
                </a:solidFill>
                <a:latin typeface="Courier New" pitchFamily="49" charset="0"/>
                <a:cs typeface="Courier New" pitchFamily="49" charset="0"/>
              </a:rPr>
              <a:t>--Demodulation procedure</a:t>
            </a:r>
          </a:p>
          <a:p>
            <a:pPr marL="0" indent="0">
              <a:buNone/>
            </a:pPr>
            <a:r>
              <a:rPr lang="en-SG" sz="1400" b="0" dirty="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sic</a:t>
            </a:r>
            <a:r>
              <a:rPr lang="en-SG" altLang="ja-JP" sz="1400" b="0" u="sng" dirty="0" err="1" smtClean="0">
                <a:solidFill>
                  <a:schemeClr val="tx1"/>
                </a:solidFill>
                <a:latin typeface="Courier New" pitchFamily="49" charset="0"/>
                <a:cs typeface="Courier New" pitchFamily="49" charset="0"/>
              </a:rPr>
              <a:t>demodulationProcedure</a:t>
            </a:r>
            <a:r>
              <a:rPr lang="en-SG" altLang="ja-JP"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ENUMERATED{</a:t>
            </a:r>
          </a:p>
          <a:p>
            <a:pPr marL="0" indent="0">
              <a:buNone/>
            </a:pP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desired signal directly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procedure1,</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demodulate interference then desired signal</a:t>
            </a:r>
          </a:p>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procedure2,</a:t>
            </a:r>
          </a:p>
          <a:p>
            <a:pPr marL="0" indent="0">
              <a:buNone/>
            </a:pP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 </a:t>
            </a:r>
            <a:r>
              <a:rPr lang="en-SG" altLang="ja-JP" sz="1400" b="0" u="sng" dirty="0">
                <a:solidFill>
                  <a:schemeClr val="tx1"/>
                </a:solidFill>
                <a:latin typeface="Courier New" pitchFamily="49" charset="0"/>
                <a:cs typeface="Courier New" pitchFamily="49" charset="0"/>
              </a:rPr>
              <a:t>OPTIONAL</a:t>
            </a:r>
            <a:endParaRPr lang="en-US" sz="1400" b="0" u="sng" dirty="0" smtClean="0">
              <a:solidFill>
                <a:schemeClr val="tx1"/>
              </a:solidFill>
              <a:latin typeface="Courier New" pitchFamily="49" charset="0"/>
              <a:cs typeface="Courier New" pitchFamily="49" charset="0"/>
            </a:endParaRPr>
          </a:p>
          <a:p>
            <a:pPr marL="0" indent="0">
              <a:buNone/>
            </a:pPr>
            <a:r>
              <a:rPr lang="en-US" sz="1400" b="0" dirty="0" smtClean="0">
                <a:solidFill>
                  <a:schemeClr val="tx1"/>
                </a:solidFill>
                <a:latin typeface="Courier New" pitchFamily="49" charset="0"/>
                <a:cs typeface="Courier New" pitchFamily="49" charset="0"/>
              </a:rPr>
              <a:t>}</a:t>
            </a:r>
            <a:endParaRPr lang="en-US" sz="1400" b="0" dirty="0">
              <a:solidFill>
                <a:schemeClr val="tx1"/>
              </a:solidFill>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Rectangle 6"/>
          <p:cNvSpPr/>
          <p:nvPr/>
        </p:nvSpPr>
        <p:spPr>
          <a:xfrm>
            <a:off x="611560" y="1547500"/>
            <a:ext cx="4141198" cy="369332"/>
          </a:xfrm>
          <a:prstGeom prst="rect">
            <a:avLst/>
          </a:prstGeom>
        </p:spPr>
        <p:txBody>
          <a:bodyPr wrap="none">
            <a:spAutoFit/>
          </a:bodyPr>
          <a:lstStyle/>
          <a:p>
            <a:r>
              <a:rPr lang="en-US" b="1" dirty="0"/>
              <a:t>--WSO reconfiguration for another CM </a:t>
            </a:r>
            <a:endParaRPr lang="en-US" dirty="0"/>
          </a:p>
        </p:txBody>
      </p:sp>
    </p:spTree>
    <p:extLst>
      <p:ext uri="{BB962C8B-B14F-4D97-AF65-F5344CB8AC3E}">
        <p14:creationId xmlns:p14="http://schemas.microsoft.com/office/powerpoint/2010/main" val="1500600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Reference</a:t>
            </a:r>
            <a:endParaRPr kumimoji="1" lang="ja-JP" altLang="en-US" dirty="0"/>
          </a:p>
        </p:txBody>
      </p:sp>
      <p:sp>
        <p:nvSpPr>
          <p:cNvPr id="3" name="コンテンツ プレースホルダー 2"/>
          <p:cNvSpPr>
            <a:spLocks noGrp="1"/>
          </p:cNvSpPr>
          <p:nvPr>
            <p:ph idx="1"/>
          </p:nvPr>
        </p:nvSpPr>
        <p:spPr>
          <a:xfrm>
            <a:off x="500063" y="1981203"/>
            <a:ext cx="8101013" cy="4113213"/>
          </a:xfrm>
        </p:spPr>
        <p:txBody>
          <a:bodyPr/>
          <a:lstStyle/>
          <a:p>
            <a:pPr marL="0" indent="0">
              <a:buNone/>
            </a:pPr>
            <a:r>
              <a:rPr lang="en-SG" altLang="zh-CN" b="0" dirty="0"/>
              <a:t>[1] PCAST, “</a:t>
            </a:r>
            <a:r>
              <a:rPr lang="en-US" b="0" dirty="0"/>
              <a:t>REALIZING THE FULL POTENTIAL OF GOVERNMENT-HELD SPECTRUM TO SPUR ECONOMIC </a:t>
            </a:r>
            <a:r>
              <a:rPr lang="en-US" b="0" dirty="0" smtClean="0"/>
              <a:t>GROWTH,</a:t>
            </a:r>
            <a:r>
              <a:rPr lang="en-SG" altLang="zh-CN" b="0" dirty="0" smtClean="0"/>
              <a:t>” July 2012</a:t>
            </a:r>
            <a:endParaRPr lang="en-US" altLang="zh-CN" b="0" dirty="0"/>
          </a:p>
          <a:p>
            <a:pPr marL="0" indent="0">
              <a:buNone/>
            </a:pPr>
            <a:r>
              <a:rPr lang="en-US" altLang="zh-CN" b="0" dirty="0" smtClean="0"/>
              <a:t>[</a:t>
            </a:r>
            <a:r>
              <a:rPr lang="en-US" altLang="zh-CN" b="0" dirty="0"/>
              <a:t>2</a:t>
            </a:r>
            <a:r>
              <a:rPr lang="en-US" altLang="zh-CN" b="0" dirty="0" smtClean="0"/>
              <a:t>] </a:t>
            </a:r>
            <a:r>
              <a:rPr lang="en-US" altLang="zh-CN" b="0" dirty="0">
                <a:hlinkClick r:id="rId2"/>
              </a:rPr>
              <a:t>http://www.ict-phydyas.org</a:t>
            </a:r>
            <a:r>
              <a:rPr lang="en-US" altLang="zh-CN" b="0" dirty="0" smtClean="0">
                <a:hlinkClick r:id="rId2"/>
              </a:rPr>
              <a:t>/</a:t>
            </a:r>
            <a:endParaRPr lang="en-US" altLang="zh-CN" b="0" dirty="0" smtClean="0"/>
          </a:p>
          <a:p>
            <a:pPr marL="0" indent="0">
              <a:buNone/>
            </a:pPr>
            <a:endParaRPr lang="zh-CN" altLang="en-US" b="0" dirty="0" smtClean="0"/>
          </a:p>
          <a:p>
            <a:pPr marL="0" indent="0">
              <a:buNone/>
            </a:pPr>
            <a:endParaRPr kumimoji="1" lang="ja-JP" altLang="en-US" b="0" dirty="0"/>
          </a:p>
          <a:p>
            <a:pPr marL="0" indent="0">
              <a:buNone/>
            </a:pPr>
            <a:endParaRPr kumimoji="1" lang="ja-JP" altLang="en-US" b="0" dirty="0"/>
          </a:p>
          <a:p>
            <a:pPr marL="0" indent="0">
              <a:buNone/>
            </a:pPr>
            <a:endParaRPr kumimoji="1" lang="ja-JP" altLang="en-US" b="0"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13</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Tree>
    <p:extLst>
      <p:ext uri="{BB962C8B-B14F-4D97-AF65-F5344CB8AC3E}">
        <p14:creationId xmlns:p14="http://schemas.microsoft.com/office/powerpoint/2010/main" val="38688284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1: FBMC’s signal power </a:t>
            </a:r>
            <a:endParaRPr lang="zh-CN" altLang="en-US" dirty="0"/>
          </a:p>
        </p:txBody>
      </p:sp>
      <p:sp>
        <p:nvSpPr>
          <p:cNvPr id="3" name="内容占位符 2"/>
          <p:cNvSpPr>
            <a:spLocks noGrp="1"/>
          </p:cNvSpPr>
          <p:nvPr>
            <p:ph idx="1"/>
          </p:nvPr>
        </p:nvSpPr>
        <p:spPr>
          <a:xfrm>
            <a:off x="685800" y="1981202"/>
            <a:ext cx="7702624" cy="4113213"/>
          </a:xfrm>
        </p:spPr>
        <p:txBody>
          <a:bodyPr/>
          <a:lstStyle/>
          <a:p>
            <a:r>
              <a:rPr lang="en-US" altLang="zh-CN" dirty="0" smtClean="0"/>
              <a:t>When the value of filter overlapping factor (K) is different, the generated  signal power is different.</a:t>
            </a:r>
          </a:p>
          <a:p>
            <a:pPr marL="0" indent="0">
              <a:buNone/>
            </a:pPr>
            <a:r>
              <a:rPr lang="en-US" altLang="zh-CN" dirty="0"/>
              <a:t> </a:t>
            </a:r>
            <a:r>
              <a:rPr lang="en-US" altLang="zh-CN" dirty="0" smtClean="0"/>
              <a:t>        </a:t>
            </a:r>
            <a:r>
              <a:rPr lang="en-US" altLang="zh-CN" sz="1800" b="0" dirty="0" smtClean="0"/>
              <a:t>When the K is set to 1, the generated  signal power is minimal, and the     </a:t>
            </a:r>
          </a:p>
          <a:p>
            <a:pPr marL="0" indent="0">
              <a:spcBef>
                <a:spcPts val="0"/>
              </a:spcBef>
              <a:buNone/>
            </a:pPr>
            <a:r>
              <a:rPr lang="en-US" altLang="zh-CN" sz="1800" b="0" dirty="0"/>
              <a:t> </a:t>
            </a:r>
            <a:r>
              <a:rPr lang="en-US" altLang="zh-CN" sz="1800" b="0" dirty="0" smtClean="0"/>
              <a:t>       normalized transmit signal power is set to 1. When K is set to 2 , 3  or 4, the </a:t>
            </a:r>
          </a:p>
          <a:p>
            <a:pPr marL="0" indent="0">
              <a:spcBef>
                <a:spcPts val="0"/>
              </a:spcBef>
              <a:buNone/>
            </a:pPr>
            <a:r>
              <a:rPr lang="en-US" altLang="zh-CN" sz="1800" b="0" dirty="0"/>
              <a:t> </a:t>
            </a:r>
            <a:r>
              <a:rPr lang="en-US" altLang="zh-CN" sz="1800" b="0" dirty="0" smtClean="0"/>
              <a:t>       ratio of  generated signal power and the power when K is set to 1, as the </a:t>
            </a:r>
          </a:p>
          <a:p>
            <a:pPr marL="0" indent="0">
              <a:spcBef>
                <a:spcPts val="0"/>
              </a:spcBef>
              <a:buNone/>
            </a:pPr>
            <a:r>
              <a:rPr lang="en-US" altLang="zh-CN" sz="1800" b="0" dirty="0"/>
              <a:t> </a:t>
            </a:r>
            <a:r>
              <a:rPr lang="en-US" altLang="zh-CN" sz="1800" b="0" dirty="0" smtClean="0"/>
              <a:t>       normalized signal power corresponding to the K.</a:t>
            </a:r>
            <a:endParaRPr lang="zh-CN" altLang="en-US" sz="1800"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513415492"/>
              </p:ext>
            </p:extLst>
          </p:nvPr>
        </p:nvGraphicFramePr>
        <p:xfrm>
          <a:off x="1403648" y="4149080"/>
          <a:ext cx="6408712" cy="1915408"/>
        </p:xfrm>
        <a:graphic>
          <a:graphicData uri="http://schemas.openxmlformats.org/drawingml/2006/table">
            <a:tbl>
              <a:tblPr firstRow="1" bandRow="1">
                <a:tableStyleId>{5940675A-B579-460E-94D1-54222C63F5DA}</a:tableStyleId>
              </a:tblPr>
              <a:tblGrid>
                <a:gridCol w="3048000"/>
                <a:gridCol w="3360712"/>
              </a:tblGrid>
              <a:tr h="432048">
                <a:tc>
                  <a:txBody>
                    <a:bodyPr/>
                    <a:lstStyle/>
                    <a:p>
                      <a:pPr algn="ctr"/>
                      <a:r>
                        <a:rPr lang="en-US" altLang="zh-CN" sz="1600" b="1" dirty="0" smtClean="0"/>
                        <a:t>Overlapping factor</a:t>
                      </a:r>
                      <a:r>
                        <a:rPr lang="en-US" altLang="zh-CN" sz="1600" b="1" baseline="0" dirty="0" smtClean="0"/>
                        <a:t> (K)</a:t>
                      </a:r>
                      <a:endParaRPr lang="zh-CN" altLang="en-US" sz="1600" b="1" dirty="0"/>
                    </a:p>
                  </a:txBody>
                  <a:tcPr/>
                </a:tc>
                <a:tc>
                  <a:txBody>
                    <a:bodyPr/>
                    <a:lstStyle/>
                    <a:p>
                      <a:pPr algn="ctr"/>
                      <a:r>
                        <a:rPr lang="en-US" altLang="zh-CN" sz="1600" b="1" dirty="0" smtClean="0"/>
                        <a:t>Normalized</a:t>
                      </a:r>
                      <a:r>
                        <a:rPr lang="en-US" altLang="zh-CN" sz="1600" b="1" baseline="0" dirty="0" smtClean="0"/>
                        <a:t>  signal power</a:t>
                      </a:r>
                      <a:endParaRPr lang="zh-CN" altLang="en-US" sz="1600" b="1" dirty="0"/>
                    </a:p>
                  </a:txBody>
                  <a:tcPr/>
                </a:tc>
              </a:tr>
              <a:tr h="370840">
                <a:tc>
                  <a:txBody>
                    <a:bodyPr/>
                    <a:lstStyle/>
                    <a:p>
                      <a:pPr algn="ctr"/>
                      <a:r>
                        <a:rPr lang="en-US" altLang="zh-CN" sz="1600" dirty="0" smtClean="0"/>
                        <a:t>1</a:t>
                      </a:r>
                      <a:endParaRPr lang="zh-CN" altLang="en-US" sz="1600" dirty="0"/>
                    </a:p>
                  </a:txBody>
                  <a:tcPr/>
                </a:tc>
                <a:tc>
                  <a:txBody>
                    <a:bodyPr/>
                    <a:lstStyle/>
                    <a:p>
                      <a:pPr algn="ctr"/>
                      <a:r>
                        <a:rPr lang="en-US" altLang="zh-CN" sz="1600" dirty="0" smtClean="0"/>
                        <a:t>1</a:t>
                      </a:r>
                      <a:endParaRPr lang="zh-CN" altLang="en-US" sz="1600" dirty="0"/>
                    </a:p>
                  </a:txBody>
                  <a:tcPr/>
                </a:tc>
              </a:tr>
              <a:tr h="370840">
                <a:tc>
                  <a:txBody>
                    <a:bodyPr/>
                    <a:lstStyle/>
                    <a:p>
                      <a:pPr algn="ctr"/>
                      <a:r>
                        <a:rPr lang="en-US" altLang="zh-CN" sz="1600" dirty="0" smtClean="0"/>
                        <a:t>2</a:t>
                      </a:r>
                      <a:endParaRPr lang="zh-CN" altLang="en-US" sz="1600" dirty="0"/>
                    </a:p>
                  </a:txBody>
                  <a:tcPr/>
                </a:tc>
                <a:tc>
                  <a:txBody>
                    <a:bodyPr/>
                    <a:lstStyle/>
                    <a:p>
                      <a:pPr algn="ctr"/>
                      <a:r>
                        <a:rPr lang="en-US" altLang="zh-CN" sz="1600" dirty="0" smtClean="0"/>
                        <a:t>k</a:t>
                      </a:r>
                      <a:r>
                        <a:rPr lang="en-US" altLang="zh-CN" sz="1600" baseline="-25000" dirty="0" smtClean="0"/>
                        <a:t>1</a:t>
                      </a:r>
                      <a:endParaRPr lang="zh-CN" altLang="en-US" sz="1600" baseline="-25000" dirty="0"/>
                    </a:p>
                  </a:txBody>
                  <a:tcPr/>
                </a:tc>
              </a:tr>
              <a:tr h="370840">
                <a:tc>
                  <a:txBody>
                    <a:bodyPr/>
                    <a:lstStyle/>
                    <a:p>
                      <a:pPr algn="ctr"/>
                      <a:r>
                        <a:rPr lang="en-US" altLang="zh-CN" sz="1600" dirty="0" smtClean="0"/>
                        <a:t>3</a:t>
                      </a:r>
                      <a:endParaRPr lang="zh-CN" altLang="en-US" sz="1600" dirty="0"/>
                    </a:p>
                  </a:txBody>
                  <a:tcPr/>
                </a:tc>
                <a:tc>
                  <a:txBody>
                    <a:bodyPr/>
                    <a:lstStyle/>
                    <a:p>
                      <a:pPr algn="ctr"/>
                      <a:r>
                        <a:rPr lang="en-US" altLang="zh-CN" sz="1600" dirty="0" smtClean="0"/>
                        <a:t>k</a:t>
                      </a:r>
                      <a:r>
                        <a:rPr lang="en-US" altLang="zh-CN" sz="1600" baseline="-25000" dirty="0" smtClean="0"/>
                        <a:t>2</a:t>
                      </a:r>
                      <a:endParaRPr lang="zh-CN" altLang="en-US" sz="1600" baseline="-25000" dirty="0"/>
                    </a:p>
                  </a:txBody>
                  <a:tcPr/>
                </a:tc>
              </a:tr>
              <a:tr h="370840">
                <a:tc>
                  <a:txBody>
                    <a:bodyPr/>
                    <a:lstStyle/>
                    <a:p>
                      <a:pPr algn="ctr"/>
                      <a:r>
                        <a:rPr lang="en-US" altLang="zh-CN" sz="1600" dirty="0" smtClean="0"/>
                        <a:t>4</a:t>
                      </a:r>
                      <a:endParaRPr lang="zh-CN" altLang="en-US" sz="1600" dirty="0"/>
                    </a:p>
                  </a:txBody>
                  <a:tcPr/>
                </a:tc>
                <a:tc>
                  <a:txBody>
                    <a:bodyPr/>
                    <a:lstStyle/>
                    <a:p>
                      <a:pPr algn="ctr"/>
                      <a:r>
                        <a:rPr lang="en-US" altLang="zh-CN" sz="1600" dirty="0" smtClean="0"/>
                        <a:t>k</a:t>
                      </a:r>
                      <a:r>
                        <a:rPr lang="en-US" altLang="zh-CN" sz="1600" baseline="-25000" dirty="0" smtClean="0"/>
                        <a:t>3</a:t>
                      </a:r>
                      <a:endParaRPr lang="zh-CN" altLang="en-US" sz="1600" baseline="-25000" dirty="0"/>
                    </a:p>
                  </a:txBody>
                  <a:tcPr/>
                </a:tc>
              </a:tr>
            </a:tbl>
          </a:graphicData>
        </a:graphic>
      </p:graphicFrame>
    </p:spTree>
    <p:extLst>
      <p:ext uri="{BB962C8B-B14F-4D97-AF65-F5344CB8AC3E}">
        <p14:creationId xmlns:p14="http://schemas.microsoft.com/office/powerpoint/2010/main" val="99605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4532" y="482184"/>
            <a:ext cx="7770814" cy="1065213"/>
          </a:xfrm>
        </p:spPr>
        <p:txBody>
          <a:bodyPr/>
          <a:lstStyle/>
          <a:p>
            <a:r>
              <a:rPr kumimoji="1" lang="en-US" altLang="ja-JP" dirty="0" smtClean="0"/>
              <a:t>Simulation Scenario</a:t>
            </a: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dirty="0" smtClean="0"/>
              <a:t>Chen SUN, Sony</a:t>
            </a:r>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10" name="コンテンツ プレースホルダー 2"/>
          <p:cNvSpPr>
            <a:spLocks noGrp="1"/>
          </p:cNvSpPr>
          <p:nvPr>
            <p:ph idx="1"/>
          </p:nvPr>
        </p:nvSpPr>
        <p:spPr>
          <a:xfrm>
            <a:off x="352693" y="1419806"/>
            <a:ext cx="8456441" cy="2801282"/>
          </a:xfrm>
        </p:spPr>
        <p:txBody>
          <a:bodyPr/>
          <a:lstStyle/>
          <a:p>
            <a:r>
              <a:rPr lang="en-US" sz="1600" dirty="0" smtClean="0">
                <a:solidFill>
                  <a:schemeClr val="tx1"/>
                </a:solidFill>
              </a:rPr>
              <a:t>2 </a:t>
            </a:r>
            <a:r>
              <a:rPr lang="en-US" sz="1600" dirty="0">
                <a:solidFill>
                  <a:schemeClr val="tx1"/>
                </a:solidFill>
              </a:rPr>
              <a:t>SSs coexist, </a:t>
            </a:r>
            <a:r>
              <a:rPr lang="en-US" altLang="zh-CN" sz="1600" dirty="0" smtClean="0">
                <a:solidFill>
                  <a:schemeClr val="tx1"/>
                </a:solidFill>
              </a:rPr>
              <a:t>the </a:t>
            </a:r>
            <a:r>
              <a:rPr lang="en-US" altLang="zh-CN" sz="1600" dirty="0">
                <a:solidFill>
                  <a:schemeClr val="tx1"/>
                </a:solidFill>
              </a:rPr>
              <a:t>cover radius are 100 </a:t>
            </a:r>
            <a:r>
              <a:rPr lang="en-US" altLang="zh-CN" sz="1600" dirty="0" smtClean="0">
                <a:solidFill>
                  <a:schemeClr val="tx1"/>
                </a:solidFill>
              </a:rPr>
              <a:t>m, </a:t>
            </a:r>
            <a:r>
              <a:rPr lang="en-US" sz="1600" dirty="0" smtClean="0">
                <a:solidFill>
                  <a:schemeClr val="tx1"/>
                </a:solidFill>
              </a:rPr>
              <a:t>and </a:t>
            </a:r>
            <a:r>
              <a:rPr lang="en-US" sz="1600" dirty="0">
                <a:solidFill>
                  <a:schemeClr val="tx1"/>
                </a:solidFill>
              </a:rPr>
              <a:t>at a given time instance in each system there is only one pair of </a:t>
            </a:r>
            <a:r>
              <a:rPr lang="en-US" sz="1600" dirty="0" smtClean="0">
                <a:solidFill>
                  <a:schemeClr val="tx1"/>
                </a:solidFill>
              </a:rPr>
              <a:t>users.</a:t>
            </a:r>
            <a:endParaRPr lang="en-US" sz="1600" dirty="0">
              <a:solidFill>
                <a:schemeClr val="tx1"/>
              </a:solidFill>
            </a:endParaRPr>
          </a:p>
          <a:p>
            <a:pPr algn="just"/>
            <a:r>
              <a:rPr lang="en-US" sz="1600" dirty="0" smtClean="0">
                <a:solidFill>
                  <a:schemeClr val="tx1"/>
                </a:solidFill>
              </a:rPr>
              <a:t>SS</a:t>
            </a:r>
            <a:r>
              <a:rPr lang="en-US" sz="1600" baseline="-25000" dirty="0" smtClean="0">
                <a:solidFill>
                  <a:schemeClr val="tx1"/>
                </a:solidFill>
              </a:rPr>
              <a:t>1</a:t>
            </a:r>
            <a:r>
              <a:rPr lang="en-US" sz="1600" dirty="0" smtClean="0">
                <a:solidFill>
                  <a:schemeClr val="tx1"/>
                </a:solidFill>
              </a:rPr>
              <a:t>, the </a:t>
            </a:r>
            <a:r>
              <a:rPr lang="en-US" sz="1600" dirty="0">
                <a:solidFill>
                  <a:schemeClr val="tx1"/>
                </a:solidFill>
              </a:rPr>
              <a:t>transmitter is in the center and the receiver </a:t>
            </a:r>
            <a:r>
              <a:rPr lang="en-US" sz="1600" dirty="0" smtClean="0">
                <a:solidFill>
                  <a:schemeClr val="tx1"/>
                </a:solidFill>
              </a:rPr>
              <a:t>is uniformly </a:t>
            </a:r>
            <a:r>
              <a:rPr lang="en-US" sz="1600" dirty="0">
                <a:solidFill>
                  <a:schemeClr val="tx1"/>
                </a:solidFill>
              </a:rPr>
              <a:t>distributed in </a:t>
            </a:r>
            <a:r>
              <a:rPr lang="en-US" sz="1600" dirty="0" smtClean="0">
                <a:solidFill>
                  <a:schemeClr val="tx1"/>
                </a:solidFill>
              </a:rPr>
              <a:t>the strong interference area, where the receiver can not succeed in decoding its own signal. The minimum SINR is set to 12 dB .</a:t>
            </a:r>
          </a:p>
          <a:p>
            <a:pPr algn="just"/>
            <a:r>
              <a:rPr lang="en-US" sz="1600" dirty="0" smtClean="0">
                <a:solidFill>
                  <a:schemeClr val="tx1"/>
                </a:solidFill>
              </a:rPr>
              <a:t>SS</a:t>
            </a:r>
            <a:r>
              <a:rPr lang="en-US" sz="1600" baseline="-25000" dirty="0" smtClean="0">
                <a:solidFill>
                  <a:schemeClr val="tx1"/>
                </a:solidFill>
              </a:rPr>
              <a:t>2</a:t>
            </a:r>
            <a:r>
              <a:rPr lang="en-US" sz="1600" dirty="0">
                <a:solidFill>
                  <a:schemeClr val="tx1"/>
                </a:solidFill>
              </a:rPr>
              <a:t>, the transmitter is in the center and the receiver is uniformly distributed in the </a:t>
            </a:r>
            <a:r>
              <a:rPr lang="en-US" sz="1600" dirty="0" smtClean="0">
                <a:solidFill>
                  <a:schemeClr val="tx1"/>
                </a:solidFill>
              </a:rPr>
              <a:t>each area.</a:t>
            </a:r>
            <a:endParaRPr lang="en-US" sz="1600" dirty="0">
              <a:solidFill>
                <a:schemeClr val="tx1"/>
              </a:solidFill>
            </a:endParaRPr>
          </a:p>
          <a:p>
            <a:r>
              <a:rPr lang="en-US" sz="1600" dirty="0">
                <a:solidFill>
                  <a:schemeClr val="tx1"/>
                </a:solidFill>
              </a:rPr>
              <a:t>T</a:t>
            </a:r>
            <a:r>
              <a:rPr lang="en-US" sz="1600" dirty="0" smtClean="0">
                <a:solidFill>
                  <a:schemeClr val="tx1"/>
                </a:solidFill>
              </a:rPr>
              <a:t>he </a:t>
            </a:r>
            <a:r>
              <a:rPr lang="en-US" sz="1600" dirty="0">
                <a:solidFill>
                  <a:schemeClr val="tx1"/>
                </a:solidFill>
              </a:rPr>
              <a:t>free space path loss </a:t>
            </a:r>
            <a:r>
              <a:rPr lang="en-US" sz="1600" dirty="0" smtClean="0">
                <a:solidFill>
                  <a:schemeClr val="tx1"/>
                </a:solidFill>
              </a:rPr>
              <a:t>are assumed.</a:t>
            </a:r>
            <a:endParaRPr lang="en-US" sz="1600" dirty="0">
              <a:solidFill>
                <a:schemeClr val="tx1"/>
              </a:solidFill>
            </a:endParaRPr>
          </a:p>
          <a:p>
            <a:r>
              <a:rPr lang="en-US" sz="1600" dirty="0">
                <a:solidFill>
                  <a:schemeClr val="tx1"/>
                </a:solidFill>
              </a:rPr>
              <a:t>W</a:t>
            </a:r>
            <a:r>
              <a:rPr lang="en-US" sz="1600" dirty="0" smtClean="0">
                <a:solidFill>
                  <a:schemeClr val="tx1"/>
                </a:solidFill>
              </a:rPr>
              <a:t>aveform parameters (power adjustment factor and filter overlapping factor), user’s location and minimum SINR is </a:t>
            </a:r>
            <a:r>
              <a:rPr lang="en-US" sz="1600" dirty="0">
                <a:solidFill>
                  <a:schemeClr val="tx1"/>
                </a:solidFill>
              </a:rPr>
              <a:t>known </a:t>
            </a:r>
            <a:r>
              <a:rPr lang="en-US" sz="1600" dirty="0" smtClean="0">
                <a:solidFill>
                  <a:schemeClr val="tx1"/>
                </a:solidFill>
              </a:rPr>
              <a:t>by the </a:t>
            </a:r>
            <a:r>
              <a:rPr lang="en-US" sz="1600" dirty="0" err="1" smtClean="0">
                <a:solidFill>
                  <a:schemeClr val="tx1"/>
                </a:solidFill>
              </a:rPr>
              <a:t>eNB</a:t>
            </a:r>
            <a:r>
              <a:rPr lang="en-US" sz="1600" dirty="0" smtClean="0">
                <a:solidFill>
                  <a:schemeClr val="tx1"/>
                </a:solidFill>
              </a:rPr>
              <a:t>. </a:t>
            </a:r>
            <a:endParaRPr kumimoji="1" lang="en-US" altLang="ja-JP" sz="1600" dirty="0">
              <a:solidFill>
                <a:schemeClr val="tx1"/>
              </a:solidFill>
            </a:endParaRPr>
          </a:p>
        </p:txBody>
      </p:sp>
      <p:pic>
        <p:nvPicPr>
          <p:cNvPr id="3" name="图片 2"/>
          <p:cNvPicPr>
            <a:picLocks noChangeAspect="1"/>
          </p:cNvPicPr>
          <p:nvPr/>
        </p:nvPicPr>
        <p:blipFill rotWithShape="1">
          <a:blip r:embed="rId3">
            <a:extLst>
              <a:ext uri="{28A0092B-C50C-407E-A947-70E740481C1C}">
                <a14:useLocalDpi xmlns:a14="http://schemas.microsoft.com/office/drawing/2010/main" val="0"/>
              </a:ext>
            </a:extLst>
          </a:blip>
          <a:srcRect l="29351" t="2997" r="12857" b="11317"/>
          <a:stretch/>
        </p:blipFill>
        <p:spPr>
          <a:xfrm>
            <a:off x="4358244" y="3962189"/>
            <a:ext cx="4768497" cy="2515063"/>
          </a:xfrm>
          <a:prstGeom prst="rect">
            <a:avLst/>
          </a:prstGeom>
        </p:spPr>
      </p:pic>
      <p:pic>
        <p:nvPicPr>
          <p:cNvPr id="61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6392" y="4206111"/>
            <a:ext cx="3894212" cy="20262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3506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Annex 2: Transmit power </a:t>
            </a:r>
            <a:endParaRPr lang="zh-CN" altLang="en-US" dirty="0"/>
          </a:p>
        </p:txBody>
      </p:sp>
      <p:sp>
        <p:nvSpPr>
          <p:cNvPr id="3" name="内容占位符 2"/>
          <p:cNvSpPr>
            <a:spLocks noGrp="1"/>
          </p:cNvSpPr>
          <p:nvPr>
            <p:ph idx="1"/>
          </p:nvPr>
        </p:nvSpPr>
        <p:spPr>
          <a:xfrm>
            <a:off x="503548" y="1772816"/>
            <a:ext cx="8136904" cy="4896544"/>
          </a:xfrm>
        </p:spPr>
        <p:txBody>
          <a:bodyPr/>
          <a:lstStyle/>
          <a:p>
            <a:r>
              <a:rPr lang="en-US" altLang="zh-CN" dirty="0" smtClean="0">
                <a:solidFill>
                  <a:schemeClr val="tx1"/>
                </a:solidFill>
              </a:rPr>
              <a:t>How to decide the filter overlapping factor and power adjustment factor of non-orthogonal spectrum sharing with FBMC and OFDM?</a:t>
            </a:r>
          </a:p>
          <a:p>
            <a:pPr lvl="1">
              <a:buFont typeface="Wingdings" panose="05000000000000000000" pitchFamily="2" charset="2"/>
              <a:buChar char="u"/>
            </a:pPr>
            <a:r>
              <a:rPr lang="en-US" altLang="zh-CN" sz="1600" dirty="0">
                <a:solidFill>
                  <a:schemeClr val="tx1"/>
                </a:solidFill>
              </a:rPr>
              <a:t>Power adjustment </a:t>
            </a:r>
            <a:r>
              <a:rPr lang="en-US" altLang="zh-CN" sz="1600" dirty="0" smtClean="0">
                <a:solidFill>
                  <a:schemeClr val="tx1"/>
                </a:solidFill>
              </a:rPr>
              <a:t>factor (P): equivalent </a:t>
            </a:r>
            <a:r>
              <a:rPr lang="en-US" altLang="zh-CN" sz="1600" dirty="0">
                <a:solidFill>
                  <a:schemeClr val="tx1"/>
                </a:solidFill>
              </a:rPr>
              <a:t>to the effect of transmitter power </a:t>
            </a:r>
            <a:r>
              <a:rPr lang="en-US" altLang="zh-CN" sz="1600" dirty="0" smtClean="0">
                <a:solidFill>
                  <a:schemeClr val="tx1"/>
                </a:solidFill>
              </a:rPr>
              <a:t>amplifier.</a:t>
            </a:r>
          </a:p>
          <a:p>
            <a:pPr lvl="1">
              <a:buFont typeface="Wingdings" panose="05000000000000000000" pitchFamily="2" charset="2"/>
              <a:buChar char="u"/>
            </a:pPr>
            <a:r>
              <a:rPr lang="en-US" altLang="zh-CN" sz="1600" dirty="0" smtClean="0">
                <a:solidFill>
                  <a:schemeClr val="tx1"/>
                </a:solidFill>
              </a:rPr>
              <a:t>The </a:t>
            </a:r>
            <a:r>
              <a:rPr lang="en-US" altLang="zh-CN" sz="1600" dirty="0" err="1" smtClean="0">
                <a:solidFill>
                  <a:schemeClr val="tx1"/>
                </a:solidFill>
              </a:rPr>
              <a:t>d</a:t>
            </a:r>
            <a:r>
              <a:rPr lang="en-US" altLang="zh-CN" sz="1600" baseline="-25000" dirty="0" err="1" smtClean="0">
                <a:solidFill>
                  <a:schemeClr val="tx1"/>
                </a:solidFill>
              </a:rPr>
              <a:t>i,j</a:t>
            </a:r>
            <a:r>
              <a:rPr lang="en-US" altLang="zh-CN" sz="1600" dirty="0" smtClean="0">
                <a:solidFill>
                  <a:schemeClr val="tx1"/>
                </a:solidFill>
              </a:rPr>
              <a:t> represents the distance between </a:t>
            </a:r>
            <a:r>
              <a:rPr lang="en-US" altLang="zh-CN" sz="1600" dirty="0" err="1" smtClean="0">
                <a:solidFill>
                  <a:schemeClr val="tx1"/>
                </a:solidFill>
              </a:rPr>
              <a:t>i-th</a:t>
            </a:r>
            <a:r>
              <a:rPr lang="en-US" altLang="zh-CN" sz="1600" dirty="0">
                <a:solidFill>
                  <a:schemeClr val="tx1"/>
                </a:solidFill>
              </a:rPr>
              <a:t> </a:t>
            </a:r>
            <a:r>
              <a:rPr lang="en-US" altLang="zh-CN" sz="1600" dirty="0" smtClean="0">
                <a:solidFill>
                  <a:schemeClr val="tx1"/>
                </a:solidFill>
              </a:rPr>
              <a:t>SU and j-</a:t>
            </a:r>
            <a:r>
              <a:rPr lang="en-US" altLang="zh-CN" sz="1600" dirty="0" err="1" smtClean="0">
                <a:solidFill>
                  <a:schemeClr val="tx1"/>
                </a:solidFill>
              </a:rPr>
              <a:t>th</a:t>
            </a:r>
            <a:r>
              <a:rPr lang="en-US" altLang="zh-CN" sz="1600" dirty="0" smtClean="0">
                <a:solidFill>
                  <a:schemeClr val="tx1"/>
                </a:solidFill>
              </a:rPr>
              <a:t> </a:t>
            </a:r>
            <a:r>
              <a:rPr lang="en-US" altLang="zh-CN" sz="1600" dirty="0" err="1" smtClean="0">
                <a:solidFill>
                  <a:schemeClr val="tx1"/>
                </a:solidFill>
              </a:rPr>
              <a:t>eNB</a:t>
            </a:r>
            <a:r>
              <a:rPr lang="en-US" altLang="zh-CN" sz="1600" dirty="0" smtClean="0">
                <a:solidFill>
                  <a:schemeClr val="tx1"/>
                </a:solidFill>
              </a:rPr>
              <a:t>.</a:t>
            </a:r>
          </a:p>
          <a:p>
            <a:pPr lvl="1">
              <a:buFont typeface="Wingdings" panose="05000000000000000000" pitchFamily="2" charset="2"/>
              <a:buChar char="u"/>
            </a:pPr>
            <a:r>
              <a:rPr lang="en-US" altLang="zh-CN" sz="1600" dirty="0" smtClean="0">
                <a:solidFill>
                  <a:schemeClr val="tx1"/>
                </a:solidFill>
              </a:rPr>
              <a:t>The      represents the minimum SINR of the receiver.</a:t>
            </a:r>
          </a:p>
          <a:p>
            <a:pPr lvl="2">
              <a:spcBef>
                <a:spcPts val="1200"/>
              </a:spcBef>
              <a:buFont typeface="Wingdings" panose="05000000000000000000" pitchFamily="2" charset="2"/>
              <a:buChar char="Ø"/>
            </a:pPr>
            <a:r>
              <a:rPr lang="en-US" altLang="zh-CN" sz="1600" b="0" dirty="0" smtClean="0">
                <a:solidFill>
                  <a:schemeClr val="tx1"/>
                </a:solidFill>
              </a:rPr>
              <a:t>SU</a:t>
            </a:r>
            <a:r>
              <a:rPr lang="en-US" altLang="zh-CN" sz="1600" b="0" baseline="-25000" dirty="0" smtClean="0">
                <a:solidFill>
                  <a:schemeClr val="tx1"/>
                </a:solidFill>
              </a:rPr>
              <a:t>1</a:t>
            </a:r>
            <a:r>
              <a:rPr lang="en-US" altLang="zh-CN" sz="1600" b="0" dirty="0" smtClean="0">
                <a:solidFill>
                  <a:schemeClr val="tx1"/>
                </a:solidFill>
              </a:rPr>
              <a:t> </a:t>
            </a:r>
            <a:r>
              <a:rPr lang="en-US" altLang="zh-CN" sz="1600" dirty="0">
                <a:solidFill>
                  <a:schemeClr val="tx1"/>
                </a:solidFill>
              </a:rPr>
              <a:t> </a:t>
            </a:r>
            <a:r>
              <a:rPr lang="en-US" altLang="zh-CN" sz="1600" dirty="0" smtClean="0">
                <a:solidFill>
                  <a:schemeClr val="tx1"/>
                </a:solidFill>
              </a:rPr>
              <a:t>decodes its own signal (called demodulation procedure 1)</a:t>
            </a:r>
            <a:r>
              <a:rPr lang="en-US" altLang="zh-CN" sz="1600" b="0" dirty="0" smtClean="0">
                <a:solidFill>
                  <a:schemeClr val="tx1"/>
                </a:solidFill>
              </a:rPr>
              <a:t>. SU</a:t>
            </a:r>
            <a:r>
              <a:rPr lang="en-US" altLang="zh-CN" sz="1600" b="0" baseline="-25000" dirty="0" smtClean="0">
                <a:solidFill>
                  <a:schemeClr val="tx1"/>
                </a:solidFill>
              </a:rPr>
              <a:t>2</a:t>
            </a:r>
            <a:r>
              <a:rPr lang="en-US" altLang="zh-CN" sz="1600" b="0" dirty="0" smtClean="0">
                <a:solidFill>
                  <a:schemeClr val="tx1"/>
                </a:solidFill>
              </a:rPr>
              <a:t> </a:t>
            </a:r>
            <a:r>
              <a:rPr lang="en-US" altLang="zh-CN" sz="1600" dirty="0" smtClean="0">
                <a:solidFill>
                  <a:schemeClr val="tx1"/>
                </a:solidFill>
              </a:rPr>
              <a:t>decodes the SU</a:t>
            </a:r>
            <a:r>
              <a:rPr lang="en-US" altLang="zh-CN" sz="1600" baseline="-25000" dirty="0" smtClean="0">
                <a:solidFill>
                  <a:schemeClr val="tx1"/>
                </a:solidFill>
              </a:rPr>
              <a:t>1</a:t>
            </a:r>
            <a:r>
              <a:rPr lang="en-US" altLang="zh-CN" sz="1600" dirty="0" smtClean="0">
                <a:solidFill>
                  <a:schemeClr val="tx1"/>
                </a:solidFill>
              </a:rPr>
              <a:t>’s signal</a:t>
            </a:r>
            <a:r>
              <a:rPr lang="en-US" altLang="zh-CN" sz="1600" dirty="0">
                <a:solidFill>
                  <a:schemeClr val="tx1"/>
                </a:solidFill>
              </a:rPr>
              <a:t> </a:t>
            </a:r>
            <a:r>
              <a:rPr lang="en-US" altLang="zh-CN" sz="1600" dirty="0" smtClean="0">
                <a:solidFill>
                  <a:schemeClr val="tx1"/>
                </a:solidFill>
              </a:rPr>
              <a:t>before its own signal</a:t>
            </a:r>
            <a:r>
              <a:rPr lang="en-US" altLang="zh-CN" sz="1600" dirty="0">
                <a:solidFill>
                  <a:schemeClr val="tx1"/>
                </a:solidFill>
              </a:rPr>
              <a:t> </a:t>
            </a:r>
            <a:r>
              <a:rPr lang="en-US" altLang="zh-CN" sz="1600" dirty="0" smtClean="0">
                <a:solidFill>
                  <a:schemeClr val="tx1"/>
                </a:solidFill>
              </a:rPr>
              <a:t>(called demodulation procedure 2)</a:t>
            </a: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K</a:t>
            </a:r>
            <a:r>
              <a:rPr lang="en-US" altLang="zh-CN" sz="1600" b="0" baseline="-25000" dirty="0" smtClean="0">
                <a:solidFill>
                  <a:schemeClr val="tx1"/>
                </a:solidFill>
              </a:rPr>
              <a:t>1 </a:t>
            </a:r>
            <a:r>
              <a:rPr lang="en-US" altLang="zh-CN" sz="1600" b="0" dirty="0" smtClean="0">
                <a:solidFill>
                  <a:schemeClr val="tx1"/>
                </a:solidFill>
              </a:rPr>
              <a:t>(filter </a:t>
            </a:r>
            <a:r>
              <a:rPr lang="en-US" altLang="zh-CN" sz="1600" b="0" dirty="0">
                <a:solidFill>
                  <a:schemeClr val="tx1"/>
                </a:solidFill>
              </a:rPr>
              <a:t>overlapping factor of SS</a:t>
            </a:r>
            <a:r>
              <a:rPr lang="en-US" altLang="zh-CN" sz="1600" b="0" baseline="-25000" dirty="0">
                <a:solidFill>
                  <a:schemeClr val="tx1"/>
                </a:solidFill>
              </a:rPr>
              <a:t>1</a:t>
            </a:r>
            <a:r>
              <a:rPr lang="en-US" altLang="zh-CN" sz="1600" b="0" dirty="0">
                <a:solidFill>
                  <a:schemeClr val="tx1"/>
                </a:solidFill>
              </a:rPr>
              <a:t> </a:t>
            </a:r>
            <a:r>
              <a:rPr lang="en-US" altLang="zh-CN" sz="1600" b="0" dirty="0" smtClean="0">
                <a:solidFill>
                  <a:schemeClr val="tx1"/>
                </a:solidFill>
              </a:rPr>
              <a:t>) </a:t>
            </a:r>
            <a:r>
              <a:rPr lang="en-US" altLang="zh-CN" sz="1600" b="0" dirty="0">
                <a:solidFill>
                  <a:schemeClr val="tx1"/>
                </a:solidFill>
              </a:rPr>
              <a:t>is </a:t>
            </a:r>
            <a:r>
              <a:rPr lang="en-US" altLang="zh-CN" sz="1600" b="0" dirty="0" smtClean="0">
                <a:solidFill>
                  <a:schemeClr val="tx1"/>
                </a:solidFill>
              </a:rPr>
              <a:t>4, and K</a:t>
            </a:r>
            <a:r>
              <a:rPr lang="en-US" altLang="zh-CN" sz="1600" b="0" baseline="-25000" dirty="0" smtClean="0">
                <a:solidFill>
                  <a:schemeClr val="tx1"/>
                </a:solidFill>
              </a:rPr>
              <a:t>2</a:t>
            </a:r>
            <a:r>
              <a:rPr lang="en-US" altLang="zh-CN" sz="1600" b="0" dirty="0" smtClean="0">
                <a:solidFill>
                  <a:schemeClr val="tx1"/>
                </a:solidFill>
              </a:rPr>
              <a:t> is 1</a:t>
            </a:r>
          </a:p>
          <a:p>
            <a:pPr marL="914425" lvl="2" indent="0">
              <a:spcBef>
                <a:spcPts val="0"/>
              </a:spcBef>
              <a:buNone/>
            </a:pPr>
            <a:r>
              <a:rPr lang="en-US" altLang="zh-CN" sz="1600" dirty="0">
                <a:solidFill>
                  <a:schemeClr val="tx1"/>
                </a:solidFill>
              </a:rPr>
              <a:t> </a:t>
            </a:r>
            <a:r>
              <a:rPr lang="en-US" altLang="zh-CN" sz="1600" dirty="0" smtClean="0">
                <a:solidFill>
                  <a:schemeClr val="tx1"/>
                </a:solidFill>
              </a:rPr>
              <a:t>     </a:t>
            </a:r>
            <a:r>
              <a:rPr lang="en-US" altLang="zh-CN" dirty="0" smtClean="0">
                <a:solidFill>
                  <a:schemeClr val="tx1"/>
                </a:solidFill>
              </a:rPr>
              <a:t>OFDM: K</a:t>
            </a:r>
            <a:r>
              <a:rPr lang="en-US" altLang="zh-CN" baseline="-25000" dirty="0" smtClean="0">
                <a:solidFill>
                  <a:schemeClr val="tx1"/>
                </a:solidFill>
              </a:rPr>
              <a:t>1</a:t>
            </a:r>
            <a:r>
              <a:rPr lang="en-US" altLang="zh-CN" dirty="0" smtClean="0">
                <a:solidFill>
                  <a:schemeClr val="tx1"/>
                </a:solidFill>
              </a:rPr>
              <a:t> is 1, and K</a:t>
            </a:r>
            <a:r>
              <a:rPr lang="en-US" altLang="zh-CN" baseline="-25000" dirty="0" smtClean="0">
                <a:solidFill>
                  <a:schemeClr val="tx1"/>
                </a:solidFill>
              </a:rPr>
              <a:t>2</a:t>
            </a:r>
            <a:r>
              <a:rPr lang="en-US" altLang="zh-CN" dirty="0" smtClean="0">
                <a:solidFill>
                  <a:schemeClr val="tx1"/>
                </a:solidFill>
              </a:rPr>
              <a:t> is 1.</a:t>
            </a:r>
            <a:endParaRPr lang="en-US" altLang="zh-CN" b="0" dirty="0" smtClean="0">
              <a:solidFill>
                <a:schemeClr val="tx1"/>
              </a:solidFill>
            </a:endParaRPr>
          </a:p>
          <a:p>
            <a:pPr lvl="2">
              <a:spcBef>
                <a:spcPts val="600"/>
              </a:spcBef>
              <a:buFont typeface="Wingdings" panose="05000000000000000000" pitchFamily="2" charset="2"/>
              <a:buChar char="Ø"/>
            </a:pPr>
            <a:endParaRPr lang="en-US" altLang="zh-CN" sz="1600" b="0" dirty="0" smtClean="0">
              <a:solidFill>
                <a:schemeClr val="tx1"/>
              </a:solidFill>
            </a:endParaRPr>
          </a:p>
          <a:p>
            <a:pPr lvl="2">
              <a:spcBef>
                <a:spcPts val="600"/>
              </a:spcBef>
              <a:buFont typeface="Wingdings" panose="05000000000000000000" pitchFamily="2" charset="2"/>
              <a:buChar char="Ø"/>
            </a:pPr>
            <a:r>
              <a:rPr lang="en-US" altLang="zh-CN" sz="1600" b="0" dirty="0" smtClean="0">
                <a:solidFill>
                  <a:schemeClr val="tx1"/>
                </a:solidFill>
              </a:rPr>
              <a:t>FBMC:                                                   </a:t>
            </a:r>
            <a:endParaRPr lang="en-US" altLang="zh-CN" b="0" dirty="0" smtClean="0">
              <a:solidFill>
                <a:schemeClr val="tx1"/>
              </a:solidFill>
            </a:endParaRPr>
          </a:p>
          <a:p>
            <a:pPr marL="914425" lvl="2" indent="0">
              <a:spcBef>
                <a:spcPts val="600"/>
              </a:spcBef>
              <a:buNone/>
            </a:pPr>
            <a:r>
              <a:rPr lang="en-US" altLang="zh-CN" dirty="0" smtClean="0">
                <a:solidFill>
                  <a:schemeClr val="tx1"/>
                </a:solidFill>
              </a:rPr>
              <a:t>      </a:t>
            </a:r>
          </a:p>
          <a:p>
            <a:pPr marL="914425" lvl="2" indent="0">
              <a:spcBef>
                <a:spcPts val="600"/>
              </a:spcBef>
              <a:buNone/>
            </a:pPr>
            <a:r>
              <a:rPr lang="en-US" altLang="zh-CN" sz="1600" dirty="0" smtClean="0">
                <a:solidFill>
                  <a:schemeClr val="tx1"/>
                </a:solidFill>
              </a:rPr>
              <a:t>      OFDM:                                                    </a:t>
            </a:r>
          </a:p>
          <a:p>
            <a:pPr marL="914425" lvl="2" indent="0">
              <a:spcBef>
                <a:spcPts val="600"/>
              </a:spcBef>
              <a:buNone/>
            </a:pPr>
            <a:r>
              <a:rPr lang="en-US" altLang="zh-CN" sz="1600" dirty="0" smtClean="0">
                <a:solidFill>
                  <a:schemeClr val="tx1"/>
                </a:solidFill>
              </a:rPr>
              <a:t>                     </a:t>
            </a:r>
            <a:endParaRPr lang="en-US" altLang="zh-CN" sz="1600" b="0" dirty="0" smtClean="0">
              <a:solidFill>
                <a:schemeClr val="tx1"/>
              </a:solidFill>
            </a:endParaRPr>
          </a:p>
          <a:p>
            <a:pPr marL="0" indent="0">
              <a:spcBef>
                <a:spcPts val="2200"/>
              </a:spcBef>
              <a:buNone/>
            </a:pPr>
            <a:r>
              <a:rPr lang="en-US" altLang="zh-CN" sz="1800" b="0" dirty="0">
                <a:solidFill>
                  <a:schemeClr val="tx1"/>
                </a:solidFill>
              </a:rPr>
              <a:t> </a:t>
            </a:r>
            <a:r>
              <a:rPr lang="en-US" altLang="zh-CN" sz="1800" b="0" dirty="0" smtClean="0">
                <a:solidFill>
                  <a:schemeClr val="tx1"/>
                </a:solidFill>
              </a:rPr>
              <a:t>                                                             </a:t>
            </a:r>
          </a:p>
          <a:p>
            <a:pPr marL="0" indent="0">
              <a:spcBef>
                <a:spcPts val="2200"/>
              </a:spcBef>
              <a:buNone/>
            </a:pPr>
            <a:r>
              <a:rPr lang="en-US" altLang="zh-CN" sz="1800" b="0" dirty="0" smtClean="0">
                <a:solidFill>
                  <a:schemeClr val="tx1"/>
                </a:solidFill>
              </a:rPr>
              <a:t>      </a:t>
            </a:r>
          </a:p>
          <a:p>
            <a:pPr marL="0" indent="0">
              <a:buNone/>
            </a:pPr>
            <a:r>
              <a:rPr lang="en-US" altLang="zh-CN" sz="1800" b="0" dirty="0">
                <a:solidFill>
                  <a:schemeClr val="tx1"/>
                </a:solidFill>
              </a:rPr>
              <a:t> </a:t>
            </a:r>
            <a:r>
              <a:rPr lang="en-US" altLang="zh-CN" sz="1800" b="0" dirty="0" smtClean="0">
                <a:solidFill>
                  <a:schemeClr val="tx1"/>
                </a:solidFill>
              </a:rPr>
              <a:t>        </a:t>
            </a:r>
            <a:endParaRPr lang="zh-CN" altLang="en-US" sz="1800" b="0"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页脚占位符 4"/>
          <p:cNvSpPr>
            <a:spLocks noGrp="1"/>
          </p:cNvSpPr>
          <p:nvPr>
            <p:ph type="ftr" idx="14"/>
          </p:nvPr>
        </p:nvSpPr>
        <p:spPr/>
        <p:txBody>
          <a:bodyPr/>
          <a:lstStyle/>
          <a:p>
            <a:r>
              <a:rPr lang="en-GB" dirty="0"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对象 6"/>
          <p:cNvGraphicFramePr>
            <a:graphicFrameLocks noChangeAspect="1"/>
          </p:cNvGraphicFramePr>
          <p:nvPr>
            <p:extLst>
              <p:ext uri="{D42A27DB-BD31-4B8C-83A1-F6EECF244321}">
                <p14:modId xmlns:p14="http://schemas.microsoft.com/office/powerpoint/2010/main" val="2715710716"/>
              </p:ext>
            </p:extLst>
          </p:nvPr>
        </p:nvGraphicFramePr>
        <p:xfrm>
          <a:off x="595313" y="3860800"/>
          <a:ext cx="825500" cy="585788"/>
        </p:xfrm>
        <a:graphic>
          <a:graphicData uri="http://schemas.openxmlformats.org/presentationml/2006/ole">
            <mc:AlternateContent xmlns:mc="http://schemas.openxmlformats.org/markup-compatibility/2006">
              <mc:Choice xmlns:v="urn:schemas-microsoft-com:vml" Requires="v">
                <p:oleObj spid="_x0000_s3188" name="Equation" r:id="rId4" imgW="609480" imgH="431640" progId="Equation.DSMT4">
                  <p:embed/>
                </p:oleObj>
              </mc:Choice>
              <mc:Fallback>
                <p:oleObj name="Equation" r:id="rId4" imgW="609480" imgH="431640" progId="Equation.DSMT4">
                  <p:embed/>
                  <p:pic>
                    <p:nvPicPr>
                      <p:cNvPr id="0" name=""/>
                      <p:cNvPicPr/>
                      <p:nvPr/>
                    </p:nvPicPr>
                    <p:blipFill>
                      <a:blip r:embed="rId5"/>
                      <a:stretch>
                        <a:fillRect/>
                      </a:stretch>
                    </p:blipFill>
                    <p:spPr>
                      <a:xfrm>
                        <a:off x="595313" y="3860800"/>
                        <a:ext cx="825500" cy="585788"/>
                      </a:xfrm>
                      <a:prstGeom prst="rect">
                        <a:avLst/>
                      </a:prstGeom>
                    </p:spPr>
                  </p:pic>
                </p:oleObj>
              </mc:Fallback>
            </mc:AlternateContent>
          </a:graphicData>
        </a:graphic>
      </p:graphicFrame>
      <p:sp>
        <p:nvSpPr>
          <p:cNvPr id="13" name="Rectangle 30"/>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5" name="Rectangle 3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7" name="Rectangle 3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8" name="对象 17"/>
          <p:cNvGraphicFramePr>
            <a:graphicFrameLocks noChangeAspect="1"/>
          </p:cNvGraphicFramePr>
          <p:nvPr>
            <p:extLst>
              <p:ext uri="{D42A27DB-BD31-4B8C-83A1-F6EECF244321}">
                <p14:modId xmlns:p14="http://schemas.microsoft.com/office/powerpoint/2010/main" val="1835453408"/>
              </p:ext>
            </p:extLst>
          </p:nvPr>
        </p:nvGraphicFramePr>
        <p:xfrm>
          <a:off x="6450629" y="4911155"/>
          <a:ext cx="2081811" cy="678085"/>
        </p:xfrm>
        <a:graphic>
          <a:graphicData uri="http://schemas.openxmlformats.org/presentationml/2006/ole">
            <mc:AlternateContent xmlns:mc="http://schemas.openxmlformats.org/markup-compatibility/2006">
              <mc:Choice xmlns:v="urn:schemas-microsoft-com:vml" Requires="v">
                <p:oleObj spid="_x0000_s3189" name="Equation" r:id="rId6" imgW="1498320" imgH="495000" progId="Equation.DSMT4">
                  <p:embed/>
                </p:oleObj>
              </mc:Choice>
              <mc:Fallback>
                <p:oleObj name="Equation" r:id="rId6" imgW="1498320" imgH="495000" progId="Equation.DSMT4">
                  <p:embed/>
                  <p:pic>
                    <p:nvPicPr>
                      <p:cNvPr id="0" name=""/>
                      <p:cNvPicPr>
                        <a:picLocks noChangeAspect="1" noChangeArrowheads="1"/>
                      </p:cNvPicPr>
                      <p:nvPr/>
                    </p:nvPicPr>
                    <p:blipFill>
                      <a:blip r:embed="rId7"/>
                      <a:srcRect/>
                      <a:stretch>
                        <a:fillRect/>
                      </a:stretch>
                    </p:blipFill>
                    <p:spPr bwMode="auto">
                      <a:xfrm>
                        <a:off x="6450629" y="4911155"/>
                        <a:ext cx="2081811" cy="678085"/>
                      </a:xfrm>
                      <a:prstGeom prst="rect">
                        <a:avLst/>
                      </a:prstGeom>
                      <a:noFill/>
                    </p:spPr>
                  </p:pic>
                </p:oleObj>
              </mc:Fallback>
            </mc:AlternateContent>
          </a:graphicData>
        </a:graphic>
      </p:graphicFrame>
      <p:graphicFrame>
        <p:nvGraphicFramePr>
          <p:cNvPr id="19" name="对象 18"/>
          <p:cNvGraphicFramePr>
            <a:graphicFrameLocks noChangeAspect="1"/>
          </p:cNvGraphicFramePr>
          <p:nvPr>
            <p:extLst>
              <p:ext uri="{D42A27DB-BD31-4B8C-83A1-F6EECF244321}">
                <p14:modId xmlns:p14="http://schemas.microsoft.com/office/powerpoint/2010/main" val="1691449753"/>
              </p:ext>
            </p:extLst>
          </p:nvPr>
        </p:nvGraphicFramePr>
        <p:xfrm>
          <a:off x="1763688" y="3573016"/>
          <a:ext cx="160757" cy="208984"/>
        </p:xfrm>
        <a:graphic>
          <a:graphicData uri="http://schemas.openxmlformats.org/presentationml/2006/ole">
            <mc:AlternateContent xmlns:mc="http://schemas.openxmlformats.org/markup-compatibility/2006">
              <mc:Choice xmlns:v="urn:schemas-microsoft-com:vml" Requires="v">
                <p:oleObj spid="_x0000_s3190" name="Equation" r:id="rId8" imgW="126720" imgH="164880" progId="Equation.DSMT4">
                  <p:embed/>
                </p:oleObj>
              </mc:Choice>
              <mc:Fallback>
                <p:oleObj name="Equation" r:id="rId8" imgW="126720" imgH="164880" progId="Equation.DSMT4">
                  <p:embed/>
                  <p:pic>
                    <p:nvPicPr>
                      <p:cNvPr id="0" name=""/>
                      <p:cNvPicPr/>
                      <p:nvPr/>
                    </p:nvPicPr>
                    <p:blipFill>
                      <a:blip r:embed="rId9"/>
                      <a:stretch>
                        <a:fillRect/>
                      </a:stretch>
                    </p:blipFill>
                    <p:spPr>
                      <a:xfrm>
                        <a:off x="1763688" y="3573016"/>
                        <a:ext cx="160757" cy="208984"/>
                      </a:xfrm>
                      <a:prstGeom prst="rect">
                        <a:avLst/>
                      </a:prstGeom>
                    </p:spPr>
                  </p:pic>
                </p:oleObj>
              </mc:Fallback>
            </mc:AlternateContent>
          </a:graphicData>
        </a:graphic>
      </p:graphicFrame>
      <p:sp>
        <p:nvSpPr>
          <p:cNvPr id="20" name="Rectangle 4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22" name="Rectangle 4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27" name="对象 26"/>
          <p:cNvGraphicFramePr>
            <a:graphicFrameLocks noChangeAspect="1"/>
          </p:cNvGraphicFramePr>
          <p:nvPr>
            <p:extLst>
              <p:ext uri="{D42A27DB-BD31-4B8C-83A1-F6EECF244321}">
                <p14:modId xmlns:p14="http://schemas.microsoft.com/office/powerpoint/2010/main" val="2979597373"/>
              </p:ext>
            </p:extLst>
          </p:nvPr>
        </p:nvGraphicFramePr>
        <p:xfrm>
          <a:off x="2443584" y="4941168"/>
          <a:ext cx="3784600" cy="792163"/>
        </p:xfrm>
        <a:graphic>
          <a:graphicData uri="http://schemas.openxmlformats.org/presentationml/2006/ole">
            <mc:AlternateContent xmlns:mc="http://schemas.openxmlformats.org/markup-compatibility/2006">
              <mc:Choice xmlns:v="urn:schemas-microsoft-com:vml" Requires="v">
                <p:oleObj spid="_x0000_s3191" name="Equation" r:id="rId10" imgW="2819160" imgH="583920" progId="Equation.DSMT4">
                  <p:embed/>
                </p:oleObj>
              </mc:Choice>
              <mc:Fallback>
                <p:oleObj name="Equation" r:id="rId10" imgW="2819160" imgH="583920" progId="Equation.DSMT4">
                  <p:embed/>
                  <p:pic>
                    <p:nvPicPr>
                      <p:cNvPr id="0" name=""/>
                      <p:cNvPicPr>
                        <a:picLocks noChangeAspect="1" noChangeArrowheads="1"/>
                      </p:cNvPicPr>
                      <p:nvPr/>
                    </p:nvPicPr>
                    <p:blipFill>
                      <a:blip r:embed="rId11"/>
                      <a:srcRect/>
                      <a:stretch>
                        <a:fillRect/>
                      </a:stretch>
                    </p:blipFill>
                    <p:spPr bwMode="auto">
                      <a:xfrm>
                        <a:off x="2443584" y="4941168"/>
                        <a:ext cx="3784600" cy="792163"/>
                      </a:xfrm>
                      <a:prstGeom prst="rect">
                        <a:avLst/>
                      </a:prstGeom>
                      <a:noFill/>
                      <a:ln>
                        <a:noFill/>
                      </a:ln>
                    </p:spPr>
                  </p:pic>
                </p:oleObj>
              </mc:Fallback>
            </mc:AlternateContent>
          </a:graphicData>
        </a:graphic>
      </p:graphicFrame>
      <p:graphicFrame>
        <p:nvGraphicFramePr>
          <p:cNvPr id="28" name="对象 27"/>
          <p:cNvGraphicFramePr>
            <a:graphicFrameLocks noChangeAspect="1"/>
          </p:cNvGraphicFramePr>
          <p:nvPr>
            <p:extLst>
              <p:ext uri="{D42A27DB-BD31-4B8C-83A1-F6EECF244321}">
                <p14:modId xmlns:p14="http://schemas.microsoft.com/office/powerpoint/2010/main" val="2273604666"/>
              </p:ext>
            </p:extLst>
          </p:nvPr>
        </p:nvGraphicFramePr>
        <p:xfrm>
          <a:off x="6516216" y="5836739"/>
          <a:ext cx="1368152" cy="544589"/>
        </p:xfrm>
        <a:graphic>
          <a:graphicData uri="http://schemas.openxmlformats.org/presentationml/2006/ole">
            <mc:AlternateContent xmlns:mc="http://schemas.openxmlformats.org/markup-compatibility/2006">
              <mc:Choice xmlns:v="urn:schemas-microsoft-com:vml" Requires="v">
                <p:oleObj spid="_x0000_s3192" name="Equation" r:id="rId12" imgW="1104840" imgH="444240" progId="Equation.DSMT4">
                  <p:embed/>
                </p:oleObj>
              </mc:Choice>
              <mc:Fallback>
                <p:oleObj name="Equation" r:id="rId12" imgW="1104840" imgH="444240" progId="Equation.DSMT4">
                  <p:embed/>
                  <p:pic>
                    <p:nvPicPr>
                      <p:cNvPr id="0" name=""/>
                      <p:cNvPicPr>
                        <a:picLocks noChangeAspect="1" noChangeArrowheads="1"/>
                      </p:cNvPicPr>
                      <p:nvPr/>
                    </p:nvPicPr>
                    <p:blipFill>
                      <a:blip r:embed="rId13"/>
                      <a:srcRect/>
                      <a:stretch>
                        <a:fillRect/>
                      </a:stretch>
                    </p:blipFill>
                    <p:spPr bwMode="auto">
                      <a:xfrm>
                        <a:off x="6516216" y="5836739"/>
                        <a:ext cx="1368152" cy="544589"/>
                      </a:xfrm>
                      <a:prstGeom prst="rect">
                        <a:avLst/>
                      </a:prstGeom>
                      <a:noFill/>
                      <a:ln>
                        <a:noFill/>
                      </a:ln>
                    </p:spPr>
                  </p:pic>
                </p:oleObj>
              </mc:Fallback>
            </mc:AlternateContent>
          </a:graphicData>
        </a:graphic>
      </p:graphicFrame>
      <p:graphicFrame>
        <p:nvGraphicFramePr>
          <p:cNvPr id="29" name="对象 28"/>
          <p:cNvGraphicFramePr>
            <a:graphicFrameLocks noChangeAspect="1"/>
          </p:cNvGraphicFramePr>
          <p:nvPr>
            <p:extLst>
              <p:ext uri="{D42A27DB-BD31-4B8C-83A1-F6EECF244321}">
                <p14:modId xmlns:p14="http://schemas.microsoft.com/office/powerpoint/2010/main" val="1590222843"/>
              </p:ext>
            </p:extLst>
          </p:nvPr>
        </p:nvGraphicFramePr>
        <p:xfrm>
          <a:off x="2483768" y="5721498"/>
          <a:ext cx="3414712" cy="731838"/>
        </p:xfrm>
        <a:graphic>
          <a:graphicData uri="http://schemas.openxmlformats.org/presentationml/2006/ole">
            <mc:AlternateContent xmlns:mc="http://schemas.openxmlformats.org/markup-compatibility/2006">
              <mc:Choice xmlns:v="urn:schemas-microsoft-com:vml" Requires="v">
                <p:oleObj spid="_x0000_s3193" name="Equation" r:id="rId14" imgW="2755800" imgH="583920" progId="Equation.DSMT4">
                  <p:embed/>
                </p:oleObj>
              </mc:Choice>
              <mc:Fallback>
                <p:oleObj name="Equation" r:id="rId14" imgW="2755800" imgH="583920" progId="Equation.DSMT4">
                  <p:embed/>
                  <p:pic>
                    <p:nvPicPr>
                      <p:cNvPr id="0" name=""/>
                      <p:cNvPicPr>
                        <a:picLocks noChangeAspect="1" noChangeArrowheads="1"/>
                      </p:cNvPicPr>
                      <p:nvPr/>
                    </p:nvPicPr>
                    <p:blipFill>
                      <a:blip r:embed="rId15"/>
                      <a:srcRect/>
                      <a:stretch>
                        <a:fillRect/>
                      </a:stretch>
                    </p:blipFill>
                    <p:spPr bwMode="auto">
                      <a:xfrm>
                        <a:off x="2483768" y="5721498"/>
                        <a:ext cx="3414712" cy="731838"/>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5328872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Annex 2: Transmit power (2)</a:t>
            </a:r>
            <a:endParaRPr kumimoji="1" lang="ja-JP" altLang="en-US" dirty="0"/>
          </a:p>
        </p:txBody>
      </p:sp>
      <p:sp>
        <p:nvSpPr>
          <p:cNvPr id="3" name="コンテンツ プレースホルダー 2"/>
          <p:cNvSpPr>
            <a:spLocks noGrp="1"/>
          </p:cNvSpPr>
          <p:nvPr>
            <p:ph idx="1"/>
          </p:nvPr>
        </p:nvSpPr>
        <p:spPr>
          <a:xfrm>
            <a:off x="500063" y="1981203"/>
            <a:ext cx="8101013" cy="4472133"/>
          </a:xfrm>
        </p:spPr>
        <p:txBody>
          <a:bodyPr/>
          <a:lstStyle/>
          <a:p>
            <a:pPr lvl="2">
              <a:spcBef>
                <a:spcPts val="1800"/>
              </a:spcBef>
              <a:buFont typeface="Wingdings" panose="05000000000000000000" pitchFamily="2" charset="2"/>
              <a:buChar char="Ø"/>
            </a:pPr>
            <a:r>
              <a:rPr lang="en-US" altLang="zh-CN" sz="1600" dirty="0" smtClean="0"/>
              <a:t>SU</a:t>
            </a:r>
            <a:r>
              <a:rPr lang="en-US" altLang="zh-CN" sz="1600" baseline="-25000" dirty="0"/>
              <a:t>2</a:t>
            </a:r>
            <a:r>
              <a:rPr lang="en-US" altLang="zh-CN" sz="1600" dirty="0" smtClean="0"/>
              <a:t> directly </a:t>
            </a:r>
            <a:r>
              <a:rPr lang="en-US" altLang="zh-CN" sz="1600" dirty="0"/>
              <a:t>demodulate the useful signal </a:t>
            </a:r>
            <a:r>
              <a:rPr lang="en-US" altLang="zh-CN" sz="1600" dirty="0" smtClean="0"/>
              <a:t> (called demodulation procedure 1), SU</a:t>
            </a:r>
            <a:r>
              <a:rPr lang="en-US" altLang="zh-CN" sz="1600" baseline="-25000" dirty="0" smtClean="0"/>
              <a:t>1</a:t>
            </a:r>
            <a:r>
              <a:rPr lang="en-US" altLang="zh-CN" sz="1600" dirty="0" smtClean="0"/>
              <a:t> </a:t>
            </a:r>
            <a:r>
              <a:rPr lang="en-US" altLang="zh-CN" sz="1600" dirty="0"/>
              <a:t>demodulate </a:t>
            </a:r>
            <a:r>
              <a:rPr lang="en-US" altLang="zh-CN" sz="1600" b="0" dirty="0" smtClean="0"/>
              <a:t>the </a:t>
            </a:r>
            <a:r>
              <a:rPr lang="en-US" altLang="zh-CN" sz="1600" b="0" dirty="0"/>
              <a:t>interference signal firstly, and demodulate the useful signal </a:t>
            </a:r>
            <a:r>
              <a:rPr lang="en-US" altLang="zh-CN" sz="1600" b="0" dirty="0" smtClean="0"/>
              <a:t>secondly</a:t>
            </a:r>
            <a:r>
              <a:rPr lang="en-US" altLang="zh-CN" sz="1600" dirty="0"/>
              <a:t> </a:t>
            </a:r>
            <a:r>
              <a:rPr lang="en-US" altLang="zh-CN" sz="1600" dirty="0">
                <a:solidFill>
                  <a:schemeClr val="tx1"/>
                </a:solidFill>
              </a:rPr>
              <a:t>(called demodulation procedure </a:t>
            </a:r>
            <a:r>
              <a:rPr lang="en-US" altLang="zh-CN" sz="1600" dirty="0" smtClean="0">
                <a:solidFill>
                  <a:schemeClr val="tx1"/>
                </a:solidFill>
              </a:rPr>
              <a:t>2)</a:t>
            </a:r>
            <a:endParaRPr lang="en-US" altLang="zh-CN" sz="1600" b="0" dirty="0"/>
          </a:p>
          <a:p>
            <a:pPr lvl="2">
              <a:buFont typeface="Wingdings" panose="05000000000000000000" pitchFamily="2" charset="2"/>
              <a:buChar char="Ø"/>
            </a:pPr>
            <a:r>
              <a:rPr lang="en-US" altLang="zh-CN" sz="1600" dirty="0" smtClean="0"/>
              <a:t>FBMC: K</a:t>
            </a:r>
            <a:r>
              <a:rPr lang="en-US" altLang="zh-CN" sz="1600" baseline="-25000" dirty="0" smtClean="0"/>
              <a:t>1 </a:t>
            </a:r>
            <a:r>
              <a:rPr lang="en-US" altLang="zh-CN" sz="1600" dirty="0" smtClean="0"/>
              <a:t>is 1, </a:t>
            </a:r>
            <a:r>
              <a:rPr lang="en-US" altLang="zh-CN" sz="1600" dirty="0"/>
              <a:t>and K</a:t>
            </a:r>
            <a:r>
              <a:rPr lang="en-US" altLang="zh-CN" sz="1600" baseline="-25000" dirty="0"/>
              <a:t>2</a:t>
            </a:r>
            <a:r>
              <a:rPr lang="en-US" altLang="zh-CN" sz="1600" dirty="0"/>
              <a:t> is </a:t>
            </a:r>
            <a:r>
              <a:rPr lang="en-US" altLang="zh-CN" sz="1600" dirty="0" smtClean="0"/>
              <a:t>4;</a:t>
            </a:r>
          </a:p>
          <a:p>
            <a:pPr marL="914425" lvl="2" indent="0">
              <a:spcBef>
                <a:spcPts val="0"/>
              </a:spcBef>
              <a:buNone/>
            </a:pPr>
            <a:r>
              <a:rPr lang="en-US" altLang="zh-CN" sz="1600" dirty="0"/>
              <a:t> </a:t>
            </a:r>
            <a:r>
              <a:rPr lang="en-US" altLang="zh-CN" sz="1600" dirty="0" smtClean="0"/>
              <a:t>     OFDM</a:t>
            </a:r>
            <a:r>
              <a:rPr lang="en-US" altLang="zh-CN" sz="1600" dirty="0"/>
              <a:t>: K</a:t>
            </a:r>
            <a:r>
              <a:rPr lang="en-US" altLang="zh-CN" sz="1600" baseline="-25000" dirty="0"/>
              <a:t>1</a:t>
            </a:r>
            <a:r>
              <a:rPr lang="en-US" altLang="zh-CN" sz="1600" dirty="0"/>
              <a:t> is 1, and K</a:t>
            </a:r>
            <a:r>
              <a:rPr lang="en-US" altLang="zh-CN" sz="1600" baseline="-25000" dirty="0"/>
              <a:t>2</a:t>
            </a:r>
            <a:r>
              <a:rPr lang="en-US" altLang="zh-CN" sz="1600" dirty="0"/>
              <a:t> is </a:t>
            </a:r>
            <a:r>
              <a:rPr lang="en-US" altLang="zh-CN" sz="1600" dirty="0" smtClean="0"/>
              <a:t>1</a:t>
            </a:r>
            <a:r>
              <a:rPr lang="en-US" altLang="zh-CN" sz="1600" dirty="0"/>
              <a:t>.</a:t>
            </a:r>
          </a:p>
          <a:p>
            <a:pPr lvl="2">
              <a:buFont typeface="Wingdings" panose="05000000000000000000" pitchFamily="2" charset="2"/>
              <a:buChar char="Ø"/>
            </a:pPr>
            <a:r>
              <a:rPr lang="en-US" altLang="zh-CN" sz="1600" dirty="0" smtClean="0"/>
              <a:t>FBMC:  </a:t>
            </a:r>
          </a:p>
          <a:p>
            <a:pPr marL="914425" lvl="2" indent="0">
              <a:spcBef>
                <a:spcPts val="1200"/>
              </a:spcBef>
              <a:buNone/>
            </a:pPr>
            <a:r>
              <a:rPr lang="en-US" altLang="zh-CN" sz="1600" dirty="0" smtClean="0"/>
              <a:t>                   </a:t>
            </a:r>
          </a:p>
          <a:p>
            <a:pPr marL="914425" lvl="2" indent="0">
              <a:buNone/>
            </a:pPr>
            <a:endParaRPr lang="en-US" altLang="zh-CN" sz="1600" dirty="0" smtClean="0"/>
          </a:p>
          <a:p>
            <a:pPr marL="914425" lvl="2" indent="0">
              <a:spcBef>
                <a:spcPts val="0"/>
              </a:spcBef>
              <a:buNone/>
            </a:pPr>
            <a:r>
              <a:rPr lang="en-US" altLang="zh-CN" sz="1600" dirty="0"/>
              <a:t> </a:t>
            </a:r>
            <a:r>
              <a:rPr lang="en-US" altLang="zh-CN" sz="1600" dirty="0" smtClean="0"/>
              <a:t>     </a:t>
            </a:r>
            <a:r>
              <a:rPr lang="en-US" altLang="zh-CN" sz="1600" dirty="0"/>
              <a:t> OFDM: </a:t>
            </a:r>
            <a:endParaRPr lang="en-US" altLang="zh-CN" sz="1600" dirty="0" smtClean="0"/>
          </a:p>
          <a:p>
            <a:pPr marL="914425" lvl="2" indent="0">
              <a:spcBef>
                <a:spcPts val="1200"/>
              </a:spcBef>
              <a:buNone/>
            </a:pPr>
            <a:r>
              <a:rPr lang="en-US" altLang="zh-CN" sz="1600" dirty="0"/>
              <a:t> </a:t>
            </a:r>
            <a:r>
              <a:rPr lang="en-US" altLang="zh-CN" sz="1600" dirty="0" smtClean="0"/>
              <a:t>               </a:t>
            </a:r>
          </a:p>
          <a:p>
            <a:pPr marL="0" lvl="2" indent="0">
              <a:spcBef>
                <a:spcPts val="0"/>
              </a:spcBef>
              <a:buNone/>
            </a:pPr>
            <a:endParaRPr lang="en-US" altLang="ja-JP" sz="1600" dirty="0" smtClean="0">
              <a:cs typeface="+mn-cs"/>
            </a:endParaRPr>
          </a:p>
          <a:p>
            <a:pPr marL="0" lvl="2" indent="0">
              <a:spcBef>
                <a:spcPts val="0"/>
              </a:spcBef>
              <a:buNone/>
            </a:pPr>
            <a:r>
              <a:rPr lang="en-US" altLang="ja-JP" sz="1600" b="1" dirty="0" smtClean="0">
                <a:cs typeface="+mn-cs"/>
              </a:rPr>
              <a:t>The power adjustment factor of orthogonal spectrum sharing</a:t>
            </a:r>
          </a:p>
          <a:p>
            <a:pPr marL="0" lvl="2" indent="0">
              <a:spcBef>
                <a:spcPts val="0"/>
              </a:spcBef>
              <a:buNone/>
            </a:pPr>
            <a:r>
              <a:rPr lang="en-US" altLang="ja-JP" sz="1600" b="1" dirty="0" smtClean="0">
                <a:cs typeface="+mn-cs"/>
              </a:rPr>
              <a:t> for curve 1 based P1 and P2 for curve 2: </a:t>
            </a:r>
          </a:p>
          <a:p>
            <a:pPr marL="0" lvl="2" indent="0">
              <a:buNone/>
            </a:pPr>
            <a:endParaRPr lang="en-US" altLang="ja-JP" sz="1000" b="1" dirty="0" smtClean="0">
              <a:cs typeface="+mn-cs"/>
            </a:endParaRPr>
          </a:p>
          <a:p>
            <a:pPr marL="0" lvl="2" indent="0">
              <a:buNone/>
            </a:pPr>
            <a:r>
              <a:rPr lang="en-US" altLang="ja-JP" sz="1600" b="1" dirty="0" smtClean="0">
                <a:cs typeface="+mn-cs"/>
              </a:rPr>
              <a:t>Transmit </a:t>
            </a:r>
            <a:r>
              <a:rPr lang="en-US" altLang="ja-JP" sz="1600" b="1" dirty="0">
                <a:cs typeface="+mn-cs"/>
              </a:rPr>
              <a:t>power is equal to the product of the generated signal power and power adjustment factor.</a:t>
            </a:r>
          </a:p>
          <a:p>
            <a:pPr marL="0" indent="0">
              <a:spcBef>
                <a:spcPts val="1800"/>
              </a:spcBef>
              <a:buNone/>
            </a:pPr>
            <a:endParaRPr kumimoji="1" lang="ja-JP" altLang="en-US" dirty="0"/>
          </a:p>
        </p:txBody>
      </p:sp>
      <p:sp>
        <p:nvSpPr>
          <p:cNvPr id="4" name="スライド番号プレースホルダー 3"/>
          <p:cNvSpPr>
            <a:spLocks noGrp="1"/>
          </p:cNvSpPr>
          <p:nvPr>
            <p:ph type="sldNum" idx="12"/>
          </p:nvPr>
        </p:nvSpPr>
        <p:spPr/>
        <p:txBody>
          <a:bodyPr/>
          <a:lstStyle/>
          <a:p>
            <a:r>
              <a:rPr lang="en-GB" dirty="0" smtClean="0"/>
              <a:t>Slide </a:t>
            </a:r>
            <a:fld id="{440F5867-744E-4AA6-B0ED-4C44D2DFBB7B}" type="slidenum">
              <a:rPr lang="en-GB" smtClean="0"/>
              <a:pPr/>
              <a:t>17</a:t>
            </a:fld>
            <a:endParaRPr lang="en-GB" dirty="0"/>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
        <p:nvSpPr>
          <p:cNvPr id="8"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2" name="对象 11"/>
          <p:cNvGraphicFramePr>
            <a:graphicFrameLocks noChangeAspect="1"/>
          </p:cNvGraphicFramePr>
          <p:nvPr>
            <p:extLst>
              <p:ext uri="{D42A27DB-BD31-4B8C-83A1-F6EECF244321}">
                <p14:modId xmlns:p14="http://schemas.microsoft.com/office/powerpoint/2010/main" val="420032553"/>
              </p:ext>
            </p:extLst>
          </p:nvPr>
        </p:nvGraphicFramePr>
        <p:xfrm>
          <a:off x="2483768" y="3292847"/>
          <a:ext cx="1901825" cy="652463"/>
        </p:xfrm>
        <a:graphic>
          <a:graphicData uri="http://schemas.openxmlformats.org/presentationml/2006/ole">
            <mc:AlternateContent xmlns:mc="http://schemas.openxmlformats.org/markup-compatibility/2006">
              <mc:Choice xmlns:v="urn:schemas-microsoft-com:vml" Requires="v">
                <p:oleObj spid="_x0000_s4212" name="Equation" r:id="rId3" imgW="1460160" imgH="495000" progId="Equation.DSMT4">
                  <p:embed/>
                </p:oleObj>
              </mc:Choice>
              <mc:Fallback>
                <p:oleObj name="Equation" r:id="rId3" imgW="1460160" imgH="495000" progId="Equation.DSMT4">
                  <p:embed/>
                  <p:pic>
                    <p:nvPicPr>
                      <p:cNvPr id="0" name=""/>
                      <p:cNvPicPr>
                        <a:picLocks noChangeAspect="1" noChangeArrowheads="1"/>
                      </p:cNvPicPr>
                      <p:nvPr/>
                    </p:nvPicPr>
                    <p:blipFill>
                      <a:blip r:embed="rId4"/>
                      <a:srcRect/>
                      <a:stretch>
                        <a:fillRect/>
                      </a:stretch>
                    </p:blipFill>
                    <p:spPr bwMode="auto">
                      <a:xfrm>
                        <a:off x="2483768" y="3292847"/>
                        <a:ext cx="1901825" cy="652463"/>
                      </a:xfrm>
                      <a:prstGeom prst="rect">
                        <a:avLst/>
                      </a:prstGeom>
                      <a:noFill/>
                    </p:spPr>
                  </p:pic>
                </p:oleObj>
              </mc:Fallback>
            </mc:AlternateContent>
          </a:graphicData>
        </a:graphic>
      </p:graphicFrame>
      <p:sp>
        <p:nvSpPr>
          <p:cNvPr id="13"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4" name="对象 13"/>
          <p:cNvGraphicFramePr>
            <a:graphicFrameLocks noChangeAspect="1"/>
          </p:cNvGraphicFramePr>
          <p:nvPr>
            <p:extLst>
              <p:ext uri="{D42A27DB-BD31-4B8C-83A1-F6EECF244321}">
                <p14:modId xmlns:p14="http://schemas.microsoft.com/office/powerpoint/2010/main" val="3127773396"/>
              </p:ext>
            </p:extLst>
          </p:nvPr>
        </p:nvGraphicFramePr>
        <p:xfrm>
          <a:off x="4716016" y="3220839"/>
          <a:ext cx="3752850" cy="776288"/>
        </p:xfrm>
        <a:graphic>
          <a:graphicData uri="http://schemas.openxmlformats.org/presentationml/2006/ole">
            <mc:AlternateContent xmlns:mc="http://schemas.openxmlformats.org/markup-compatibility/2006">
              <mc:Choice xmlns:v="urn:schemas-microsoft-com:vml" Requires="v">
                <p:oleObj spid="_x0000_s4213" name="Equation" r:id="rId5" imgW="2819160" imgH="583920" progId="Equation.DSMT4">
                  <p:embed/>
                </p:oleObj>
              </mc:Choice>
              <mc:Fallback>
                <p:oleObj name="Equation" r:id="rId5" imgW="2819160" imgH="583920" progId="Equation.DSMT4">
                  <p:embed/>
                  <p:pic>
                    <p:nvPicPr>
                      <p:cNvPr id="0" name=""/>
                      <p:cNvPicPr>
                        <a:picLocks noChangeAspect="1" noChangeArrowheads="1"/>
                      </p:cNvPicPr>
                      <p:nvPr/>
                    </p:nvPicPr>
                    <p:blipFill>
                      <a:blip r:embed="rId6"/>
                      <a:srcRect/>
                      <a:stretch>
                        <a:fillRect/>
                      </a:stretch>
                    </p:blipFill>
                    <p:spPr bwMode="auto">
                      <a:xfrm>
                        <a:off x="4716016" y="3220839"/>
                        <a:ext cx="3752850" cy="776288"/>
                      </a:xfrm>
                      <a:prstGeom prst="rect">
                        <a:avLst/>
                      </a:prstGeom>
                      <a:noFill/>
                    </p:spPr>
                  </p:pic>
                </p:oleObj>
              </mc:Fallback>
            </mc:AlternateContent>
          </a:graphicData>
        </a:graphic>
      </p:graphicFrame>
      <p:sp>
        <p:nvSpPr>
          <p:cNvPr id="15" name="Rectangle 11"/>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graphicFrame>
        <p:nvGraphicFramePr>
          <p:cNvPr id="19" name="对象 18"/>
          <p:cNvGraphicFramePr>
            <a:graphicFrameLocks noChangeAspect="1"/>
          </p:cNvGraphicFramePr>
          <p:nvPr>
            <p:extLst>
              <p:ext uri="{D42A27DB-BD31-4B8C-83A1-F6EECF244321}">
                <p14:modId xmlns:p14="http://schemas.microsoft.com/office/powerpoint/2010/main" val="317998323"/>
              </p:ext>
            </p:extLst>
          </p:nvPr>
        </p:nvGraphicFramePr>
        <p:xfrm>
          <a:off x="2468259" y="4156943"/>
          <a:ext cx="2093912" cy="641350"/>
        </p:xfrm>
        <a:graphic>
          <a:graphicData uri="http://schemas.openxmlformats.org/presentationml/2006/ole">
            <mc:AlternateContent xmlns:mc="http://schemas.openxmlformats.org/markup-compatibility/2006">
              <mc:Choice xmlns:v="urn:schemas-microsoft-com:vml" Requires="v">
                <p:oleObj spid="_x0000_s4214" name="Equation" r:id="rId7" imgW="1600200" imgH="495000" progId="Equation.DSMT4">
                  <p:embed/>
                </p:oleObj>
              </mc:Choice>
              <mc:Fallback>
                <p:oleObj name="Equation" r:id="rId7" imgW="1600200" imgH="495000" progId="Equation.DSMT4">
                  <p:embed/>
                  <p:pic>
                    <p:nvPicPr>
                      <p:cNvPr id="0" name=""/>
                      <p:cNvPicPr>
                        <a:picLocks noChangeAspect="1" noChangeArrowheads="1"/>
                      </p:cNvPicPr>
                      <p:nvPr/>
                    </p:nvPicPr>
                    <p:blipFill>
                      <a:blip r:embed="rId8"/>
                      <a:srcRect/>
                      <a:stretch>
                        <a:fillRect/>
                      </a:stretch>
                    </p:blipFill>
                    <p:spPr bwMode="auto">
                      <a:xfrm>
                        <a:off x="2468259" y="4156943"/>
                        <a:ext cx="2093912" cy="641350"/>
                      </a:xfrm>
                      <a:prstGeom prst="rect">
                        <a:avLst/>
                      </a:prstGeom>
                      <a:noFill/>
                      <a:ln>
                        <a:noFill/>
                      </a:ln>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500606213"/>
              </p:ext>
            </p:extLst>
          </p:nvPr>
        </p:nvGraphicFramePr>
        <p:xfrm>
          <a:off x="4716016" y="4084935"/>
          <a:ext cx="3357562" cy="784225"/>
        </p:xfrm>
        <a:graphic>
          <a:graphicData uri="http://schemas.openxmlformats.org/presentationml/2006/ole">
            <mc:AlternateContent xmlns:mc="http://schemas.openxmlformats.org/markup-compatibility/2006">
              <mc:Choice xmlns:v="urn:schemas-microsoft-com:vml" Requires="v">
                <p:oleObj spid="_x0000_s4215" name="Equation" r:id="rId9" imgW="2527200" imgH="583920" progId="Equation.DSMT4">
                  <p:embed/>
                </p:oleObj>
              </mc:Choice>
              <mc:Fallback>
                <p:oleObj name="Equation" r:id="rId9" imgW="2527200" imgH="583920" progId="Equation.DSMT4">
                  <p:embed/>
                  <p:pic>
                    <p:nvPicPr>
                      <p:cNvPr id="0" name=""/>
                      <p:cNvPicPr>
                        <a:picLocks noChangeAspect="1" noChangeArrowheads="1"/>
                      </p:cNvPicPr>
                      <p:nvPr/>
                    </p:nvPicPr>
                    <p:blipFill>
                      <a:blip r:embed="rId10"/>
                      <a:srcRect/>
                      <a:stretch>
                        <a:fillRect/>
                      </a:stretch>
                    </p:blipFill>
                    <p:spPr bwMode="auto">
                      <a:xfrm>
                        <a:off x="4716016" y="4084935"/>
                        <a:ext cx="3357562" cy="784225"/>
                      </a:xfrm>
                      <a:prstGeom prst="rect">
                        <a:avLst/>
                      </a:prstGeom>
                      <a:noFill/>
                      <a:ln>
                        <a:noFill/>
                      </a:ln>
                    </p:spPr>
                  </p:pic>
                </p:oleObj>
              </mc:Fallback>
            </mc:AlternateContent>
          </a:graphicData>
        </a:graphic>
      </p:graphicFrame>
      <p:graphicFrame>
        <p:nvGraphicFramePr>
          <p:cNvPr id="23" name="对象 22"/>
          <p:cNvGraphicFramePr>
            <a:graphicFrameLocks noChangeAspect="1"/>
          </p:cNvGraphicFramePr>
          <p:nvPr>
            <p:extLst>
              <p:ext uri="{D42A27DB-BD31-4B8C-83A1-F6EECF244321}">
                <p14:modId xmlns:p14="http://schemas.microsoft.com/office/powerpoint/2010/main" val="1080555031"/>
              </p:ext>
            </p:extLst>
          </p:nvPr>
        </p:nvGraphicFramePr>
        <p:xfrm>
          <a:off x="5940152" y="5201998"/>
          <a:ext cx="2376264" cy="387242"/>
        </p:xfrm>
        <a:graphic>
          <a:graphicData uri="http://schemas.openxmlformats.org/presentationml/2006/ole">
            <mc:AlternateContent xmlns:mc="http://schemas.openxmlformats.org/markup-compatibility/2006">
              <mc:Choice xmlns:v="urn:schemas-microsoft-com:vml" Requires="v">
                <p:oleObj spid="_x0000_s4216" name="Equation" r:id="rId11" imgW="1714320" imgH="279360" progId="Equation.DSMT4">
                  <p:embed/>
                </p:oleObj>
              </mc:Choice>
              <mc:Fallback>
                <p:oleObj name="Equation" r:id="rId11" imgW="1714320" imgH="279360" progId="Equation.DSMT4">
                  <p:embed/>
                  <p:pic>
                    <p:nvPicPr>
                      <p:cNvPr id="0" name=""/>
                      <p:cNvPicPr/>
                      <p:nvPr/>
                    </p:nvPicPr>
                    <p:blipFill>
                      <a:blip r:embed="rId12"/>
                      <a:stretch>
                        <a:fillRect/>
                      </a:stretch>
                    </p:blipFill>
                    <p:spPr>
                      <a:xfrm>
                        <a:off x="5940152" y="5201998"/>
                        <a:ext cx="2376264" cy="387242"/>
                      </a:xfrm>
                      <a:prstGeom prst="rect">
                        <a:avLst/>
                      </a:prstGeom>
                    </p:spPr>
                  </p:pic>
                </p:oleObj>
              </mc:Fallback>
            </mc:AlternateContent>
          </a:graphicData>
        </a:graphic>
      </p:graphicFrame>
      <p:graphicFrame>
        <p:nvGraphicFramePr>
          <p:cNvPr id="5" name="Object 4"/>
          <p:cNvGraphicFramePr>
            <a:graphicFrameLocks noChangeAspect="1"/>
          </p:cNvGraphicFramePr>
          <p:nvPr/>
        </p:nvGraphicFramePr>
        <p:xfrm>
          <a:off x="523875" y="1916113"/>
          <a:ext cx="825500" cy="585787"/>
        </p:xfrm>
        <a:graphic>
          <a:graphicData uri="http://schemas.openxmlformats.org/presentationml/2006/ole">
            <mc:AlternateContent xmlns:mc="http://schemas.openxmlformats.org/markup-compatibility/2006">
              <mc:Choice xmlns:v="urn:schemas-microsoft-com:vml" Requires="v">
                <p:oleObj spid="_x0000_s4217" name="Equation" r:id="rId13" imgW="609480" imgH="431640" progId="Equation.DSMT4">
                  <p:embed/>
                </p:oleObj>
              </mc:Choice>
              <mc:Fallback>
                <p:oleObj name="Equation" r:id="rId13" imgW="609480" imgH="43164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23875" y="1916113"/>
                        <a:ext cx="8255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978606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3788731477"/>
              </p:ext>
            </p:extLst>
          </p:nvPr>
        </p:nvGraphicFramePr>
        <p:xfrm>
          <a:off x="691755" y="2888823"/>
          <a:ext cx="7920879" cy="2438633"/>
        </p:xfrm>
        <a:graphic>
          <a:graphicData uri="http://schemas.openxmlformats.org/drawingml/2006/table">
            <a:tbl>
              <a:tblPr firstRow="1" bandRow="1">
                <a:tableStyleId>{5940675A-B579-460E-94D1-54222C63F5DA}</a:tableStyleId>
              </a:tblPr>
              <a:tblGrid>
                <a:gridCol w="936104"/>
                <a:gridCol w="1080120"/>
                <a:gridCol w="1080120"/>
                <a:gridCol w="1152128"/>
                <a:gridCol w="1152128"/>
                <a:gridCol w="1224136"/>
                <a:gridCol w="1296143"/>
              </a:tblGrid>
              <a:tr h="828209">
                <a:tc>
                  <a:txBody>
                    <a:bodyPr/>
                    <a:lstStyle/>
                    <a:p>
                      <a:pPr algn="ctr">
                        <a:lnSpc>
                          <a:spcPct val="100000"/>
                        </a:lnSpc>
                        <a:spcBef>
                          <a:spcPts val="0"/>
                        </a:spcBef>
                      </a:pP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3204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p>
                  </a:txBody>
                  <a:tcPr anchor="ctr"/>
                </a:tc>
                <a:tc>
                  <a:txBody>
                    <a:bodyPr/>
                    <a:lstStyle/>
                    <a:p>
                      <a:pPr algn="ctr"/>
                      <a:r>
                        <a:rPr lang="en-US" altLang="zh-CN" sz="1600" kern="1200" baseline="0" dirty="0" smtClean="0">
                          <a:ln>
                            <a:noFill/>
                          </a:ln>
                          <a:solidFill>
                            <a:srgbClr val="FF0000"/>
                          </a:solidFill>
                          <a:latin typeface="+mn-lt"/>
                          <a:ea typeface="+mn-ea"/>
                          <a:cs typeface="+mn-cs"/>
                        </a:rPr>
                        <a:t>0.13</a:t>
                      </a:r>
                    </a:p>
                  </a:txBody>
                  <a:tcPr anchor="ctr"/>
                </a:tc>
                <a:tc>
                  <a:txBody>
                    <a:bodyPr/>
                    <a:lstStyle/>
                    <a:p>
                      <a:pPr algn="ctr"/>
                      <a:r>
                        <a:rPr lang="en-US" altLang="zh-CN" sz="1600" kern="1200" baseline="0" dirty="0" smtClean="0">
                          <a:ln>
                            <a:noFill/>
                          </a:ln>
                          <a:solidFill>
                            <a:srgbClr val="FF0000"/>
                          </a:solidFill>
                          <a:latin typeface="+mn-lt"/>
                          <a:ea typeface="+mn-ea"/>
                          <a:cs typeface="+mn-cs"/>
                        </a:rPr>
                        <a:t>0.0065</a:t>
                      </a:r>
                    </a:p>
                  </a:txBody>
                  <a:tcPr anchor="ctr"/>
                </a:tc>
              </a:tr>
              <a:tr h="360040">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1</a:t>
                      </a:r>
                      <a:endParaRPr lang="zh-CN" altLang="en-US" sz="1400" dirty="0" smtClean="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265.9</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1</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13.38</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600" kern="1200" baseline="0" dirty="0" smtClean="0">
                          <a:ln>
                            <a:noFill/>
                          </a:ln>
                          <a:solidFill>
                            <a:srgbClr val="FF0000"/>
                          </a:solidFill>
                          <a:latin typeface="+mn-lt"/>
                          <a:ea typeface="+mn-ea"/>
                          <a:cs typeface="+mn-cs"/>
                        </a:rPr>
                        <a:t>8.32</a:t>
                      </a:r>
                    </a:p>
                  </a:txBody>
                  <a:tcPr anchor="ctr"/>
                </a:tc>
                <a:tc>
                  <a:txBody>
                    <a:bodyPr/>
                    <a:lstStyle/>
                    <a:p>
                      <a:pPr algn="ctr"/>
                      <a:r>
                        <a:rPr lang="en-US" altLang="zh-CN" sz="1600" kern="1200" baseline="0" dirty="0" smtClean="0">
                          <a:ln>
                            <a:noFill/>
                          </a:ln>
                          <a:solidFill>
                            <a:srgbClr val="FF0000"/>
                          </a:solidFill>
                          <a:latin typeface="+mn-lt"/>
                          <a:ea typeface="+mn-ea"/>
                          <a:cs typeface="+mn-cs"/>
                        </a:rPr>
                        <a:t>0.42</a:t>
                      </a:r>
                      <a:endParaRPr lang="zh-CN" altLang="en-US" sz="1600" kern="1200" baseline="0" dirty="0">
                        <a:ln>
                          <a:noFill/>
                        </a:ln>
                        <a:solidFill>
                          <a:srgbClr val="FF0000"/>
                        </a:solidFill>
                        <a:latin typeface="+mn-lt"/>
                        <a:ea typeface="+mn-ea"/>
                        <a:cs typeface="+mn-cs"/>
                      </a:endParaRP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0.13</a:t>
                      </a:r>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600" kern="1200" baseline="0" dirty="0" smtClean="0">
                          <a:ln>
                            <a:noFill/>
                          </a:ln>
                          <a:solidFill>
                            <a:srgbClr val="FF0000"/>
                          </a:solidFill>
                          <a:latin typeface="+mn-lt"/>
                          <a:ea typeface="+mn-ea"/>
                          <a:cs typeface="+mn-cs"/>
                        </a:rPr>
                        <a:t>0.0065</a:t>
                      </a:r>
                    </a:p>
                  </a:txBody>
                  <a:tcPr anchor="ctr"/>
                </a:tc>
              </a:tr>
            </a:tbl>
          </a:graphicData>
        </a:graphic>
      </p:graphicFrame>
      <p:sp>
        <p:nvSpPr>
          <p:cNvPr id="8" name="TextBox 7"/>
          <p:cNvSpPr txBox="1"/>
          <p:nvPr/>
        </p:nvSpPr>
        <p:spPr>
          <a:xfrm>
            <a:off x="683568" y="5599112"/>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1781396123"/>
              </p:ext>
            </p:extLst>
          </p:nvPr>
        </p:nvGraphicFramePr>
        <p:xfrm>
          <a:off x="1475656" y="5486683"/>
          <a:ext cx="652149" cy="503933"/>
        </p:xfrm>
        <a:graphic>
          <a:graphicData uri="http://schemas.openxmlformats.org/presentationml/2006/ole">
            <mc:AlternateContent xmlns:mc="http://schemas.openxmlformats.org/markup-compatibility/2006">
              <mc:Choice xmlns:v="urn:schemas-microsoft-com:vml" Requires="v">
                <p:oleObj spid="_x0000_s5179"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475656" y="5486683"/>
                        <a:ext cx="652149" cy="503933"/>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3810711900"/>
              </p:ext>
            </p:extLst>
          </p:nvPr>
        </p:nvGraphicFramePr>
        <p:xfrm>
          <a:off x="2411760" y="5517355"/>
          <a:ext cx="696613" cy="503933"/>
        </p:xfrm>
        <a:graphic>
          <a:graphicData uri="http://schemas.openxmlformats.org/presentationml/2006/ole">
            <mc:AlternateContent xmlns:mc="http://schemas.openxmlformats.org/markup-compatibility/2006">
              <mc:Choice xmlns:v="urn:schemas-microsoft-com:vml" Requires="v">
                <p:oleObj spid="_x0000_s5180"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11760" y="5517355"/>
                        <a:ext cx="696613" cy="503933"/>
                      </a:xfrm>
                      <a:prstGeom prst="rect">
                        <a:avLst/>
                      </a:prstGeom>
                      <a:noFill/>
                      <a:ln>
                        <a:noFill/>
                      </a:ln>
                      <a:extLst/>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848308382"/>
              </p:ext>
            </p:extLst>
          </p:nvPr>
        </p:nvGraphicFramePr>
        <p:xfrm>
          <a:off x="755576" y="2420888"/>
          <a:ext cx="2322513" cy="360363"/>
        </p:xfrm>
        <a:graphic>
          <a:graphicData uri="http://schemas.openxmlformats.org/presentationml/2006/ole">
            <mc:AlternateContent xmlns:mc="http://schemas.openxmlformats.org/markup-compatibility/2006">
              <mc:Choice xmlns:v="urn:schemas-microsoft-com:vml" Requires="v">
                <p:oleObj spid="_x0000_s5181" name="Equation" r:id="rId8" imgW="1473120" imgH="228600" progId="Equation.DSMT4">
                  <p:embed/>
                </p:oleObj>
              </mc:Choice>
              <mc:Fallback>
                <p:oleObj name="Equation" r:id="rId8" imgW="1473120" imgH="228600" progId="Equation.DSMT4">
                  <p:embed/>
                  <p:pic>
                    <p:nvPicPr>
                      <p:cNvPr id="0" name=""/>
                      <p:cNvPicPr/>
                      <p:nvPr/>
                    </p:nvPicPr>
                    <p:blipFill>
                      <a:blip r:embed="rId9"/>
                      <a:stretch>
                        <a:fillRect/>
                      </a:stretch>
                    </p:blipFill>
                    <p:spPr>
                      <a:xfrm>
                        <a:off x="755576" y="2420888"/>
                        <a:ext cx="2322513" cy="360363"/>
                      </a:xfrm>
                      <a:prstGeom prst="rect">
                        <a:avLst/>
                      </a:prstGeom>
                    </p:spPr>
                  </p:pic>
                </p:oleObj>
              </mc:Fallback>
            </mc:AlternateContent>
          </a:graphicData>
        </a:graphic>
      </p:graphicFrame>
      <p:sp>
        <p:nvSpPr>
          <p:cNvPr id="15" name="TextBox 14"/>
          <p:cNvSpPr txBox="1"/>
          <p:nvPr/>
        </p:nvSpPr>
        <p:spPr>
          <a:xfrm>
            <a:off x="683568" y="1850170"/>
            <a:ext cx="7560840" cy="400110"/>
          </a:xfrm>
          <a:prstGeom prst="rect">
            <a:avLst/>
          </a:prstGeom>
          <a:noFill/>
        </p:spPr>
        <p:txBody>
          <a:bodyPr wrap="square" rtlCol="0">
            <a:spAutoFit/>
          </a:bodyPr>
          <a:lstStyle/>
          <a:p>
            <a:pPr marL="342900" indent="-342900">
              <a:buFont typeface="Arial" panose="020B0604020202020204" pitchFamily="34" charset="0"/>
              <a:buChar char="•"/>
            </a:pPr>
            <a:r>
              <a:rPr lang="en-US" altLang="zh-CN" sz="2000" b="1" dirty="0">
                <a:latin typeface="Calibri" panose="020F0502020204030204" pitchFamily="34" charset="0"/>
              </a:rPr>
              <a:t>Case 1: SU1 and SU2 located in the </a:t>
            </a:r>
            <a:r>
              <a:rPr lang="en-US" altLang="zh-CN" sz="2000" b="1" dirty="0" smtClean="0">
                <a:latin typeface="Calibri" panose="020F0502020204030204" pitchFamily="34" charset="0"/>
              </a:rPr>
              <a:t>strong interference area </a:t>
            </a:r>
            <a:endParaRPr lang="zh-CN" altLang="en-US" sz="2000" b="1" dirty="0">
              <a:latin typeface="Calibri" panose="020F0502020204030204" pitchFamily="34" charset="0"/>
            </a:endParaRPr>
          </a:p>
        </p:txBody>
      </p:sp>
      <p:sp>
        <p:nvSpPr>
          <p:cNvPr id="12" name="TextBox 11"/>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117737834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Available bandwidth and transmit power as of different values of 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页脚占位符 4"/>
          <p:cNvSpPr>
            <a:spLocks noGrp="1"/>
          </p:cNvSpPr>
          <p:nvPr>
            <p:ph type="ftr" idx="14"/>
          </p:nvPr>
        </p:nvSpPr>
        <p:spPr/>
        <p:txBody>
          <a:bodyPr/>
          <a:lstStyle/>
          <a:p>
            <a:r>
              <a:rPr lang="en-GB" smtClean="0"/>
              <a:t>Chen SUN, Sony</a:t>
            </a:r>
            <a:endParaRPr lang="en-GB" dirty="0"/>
          </a:p>
        </p:txBody>
      </p:sp>
      <p:sp>
        <p:nvSpPr>
          <p:cNvPr id="6" name="日期占位符 5"/>
          <p:cNvSpPr>
            <a:spLocks noGrp="1"/>
          </p:cNvSpPr>
          <p:nvPr>
            <p:ph type="dt" idx="15"/>
          </p:nvPr>
        </p:nvSpPr>
        <p:spPr/>
        <p:txBody>
          <a:bodyPr/>
          <a:lstStyle/>
          <a:p>
            <a:r>
              <a:rPr lang="en-US" altLang="zh-CN" smtClean="0"/>
              <a:t>March 2016</a:t>
            </a:r>
            <a:endParaRPr lang="en-GB" dirty="0"/>
          </a:p>
        </p:txBody>
      </p:sp>
      <p:graphicFrame>
        <p:nvGraphicFramePr>
          <p:cNvPr id="7" name="表格 6"/>
          <p:cNvGraphicFramePr>
            <a:graphicFrameLocks noGrp="1"/>
          </p:cNvGraphicFramePr>
          <p:nvPr>
            <p:extLst>
              <p:ext uri="{D42A27DB-BD31-4B8C-83A1-F6EECF244321}">
                <p14:modId xmlns:p14="http://schemas.microsoft.com/office/powerpoint/2010/main" val="1274013850"/>
              </p:ext>
            </p:extLst>
          </p:nvPr>
        </p:nvGraphicFramePr>
        <p:xfrm>
          <a:off x="693267" y="3140968"/>
          <a:ext cx="7857059" cy="2512208"/>
        </p:xfrm>
        <a:graphic>
          <a:graphicData uri="http://schemas.openxmlformats.org/drawingml/2006/table">
            <a:tbl>
              <a:tblPr firstRow="1" bandRow="1">
                <a:tableStyleId>{5940675A-B579-460E-94D1-54222C63F5DA}</a:tableStyleId>
              </a:tblPr>
              <a:tblGrid>
                <a:gridCol w="944291"/>
                <a:gridCol w="1080120"/>
                <a:gridCol w="1080120"/>
                <a:gridCol w="1152128"/>
                <a:gridCol w="1152128"/>
                <a:gridCol w="1224136"/>
                <a:gridCol w="1224136"/>
              </a:tblGrid>
              <a:tr h="864096">
                <a:tc>
                  <a:txBody>
                    <a:bodyPr/>
                    <a:lstStyle/>
                    <a:p>
                      <a:pPr algn="ctr"/>
                      <a:r>
                        <a:rPr lang="en-US" altLang="zh-CN" sz="1400" b="1" kern="1200" dirty="0" smtClean="0">
                          <a:solidFill>
                            <a:schemeClr val="tx1"/>
                          </a:solidFill>
                          <a:latin typeface="+mn-lt"/>
                          <a:ea typeface="+mn-ea"/>
                          <a:cs typeface="+mn-cs"/>
                        </a:rPr>
                        <a:t>S</a:t>
                      </a:r>
                      <a:r>
                        <a:rPr lang="en-US" altLang="zh-CN" sz="1400" b="1" kern="1200" baseline="0" dirty="0" smtClean="0">
                          <a:solidFill>
                            <a:schemeClr val="tx1"/>
                          </a:solidFill>
                          <a:latin typeface="+mn-lt"/>
                          <a:ea typeface="+mn-ea"/>
                          <a:cs typeface="+mn-cs"/>
                        </a:rPr>
                        <a:t>cenario</a:t>
                      </a:r>
                      <a:endParaRPr lang="zh-CN" altLang="en-US" sz="1400" b="1" kern="1200" dirty="0">
                        <a:solidFill>
                          <a:schemeClr val="tx1"/>
                        </a:solidFill>
                        <a:latin typeface="+mn-lt"/>
                        <a:ea typeface="+mn-ea"/>
                        <a:cs typeface="+mn-cs"/>
                      </a:endParaRPr>
                    </a:p>
                  </a:txBody>
                  <a:tcPr anchor="ctr"/>
                </a:tc>
                <a:tc>
                  <a:txBody>
                    <a:bodyPr/>
                    <a:lstStyle/>
                    <a:p>
                      <a:pPr algn="ctr"/>
                      <a:r>
                        <a:rPr lang="en-US" altLang="zh-CN" sz="1400" b="1" baseline="0" dirty="0" smtClean="0"/>
                        <a:t>overlapping factor of SS</a:t>
                      </a:r>
                      <a:r>
                        <a:rPr lang="en-US" altLang="zh-CN" sz="1400" b="1" baseline="-25000" dirty="0" smtClean="0"/>
                        <a:t>1</a:t>
                      </a:r>
                      <a:endParaRPr lang="zh-CN" altLang="en-US" sz="1400" b="1" baseline="-25000" dirty="0"/>
                    </a:p>
                  </a:txBody>
                  <a:tcPr anchor="ctr"/>
                </a:tc>
                <a:tc>
                  <a:txBody>
                    <a:bodyPr/>
                    <a:lstStyle/>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overlapping 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1</a:t>
                      </a:r>
                      <a:endParaRPr lang="zh-CN" altLang="en-US" sz="1400" b="1" baseline="-25000" dirty="0" smtClean="0"/>
                    </a:p>
                  </a:txBody>
                  <a:tcPr anchor="ctr"/>
                </a:tc>
                <a:tc>
                  <a:txBody>
                    <a:bodyPr/>
                    <a:lstStyle/>
                    <a:p>
                      <a:pPr algn="ctr"/>
                      <a:r>
                        <a:rPr lang="en-US" altLang="zh-CN" sz="1400" b="1" dirty="0" smtClean="0"/>
                        <a:t>power</a:t>
                      </a:r>
                      <a:r>
                        <a:rPr lang="en-US" altLang="zh-CN" sz="1400" b="1" baseline="0" dirty="0" smtClean="0"/>
                        <a:t> adjustment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baseline="0" dirty="0" smtClean="0"/>
                        <a:t>factor of SS</a:t>
                      </a:r>
                      <a:r>
                        <a:rPr lang="en-US" altLang="zh-CN" sz="1400" b="1" baseline="-25000" dirty="0" smtClean="0"/>
                        <a:t>2</a:t>
                      </a:r>
                      <a:endParaRPr lang="zh-CN" altLang="en-US" sz="1400" b="1" baseline="-25000" dirty="0" smtClean="0"/>
                    </a:p>
                  </a:txBody>
                  <a:tcPr anchor="ctr"/>
                </a:tc>
                <a:tc>
                  <a:txBody>
                    <a:bodyPr/>
                    <a:lstStyle/>
                    <a:p>
                      <a:pPr algn="ctr"/>
                      <a:r>
                        <a:rPr lang="en-US" altLang="zh-CN" sz="1400" b="1" dirty="0" smtClean="0"/>
                        <a:t>Transmit</a:t>
                      </a:r>
                    </a:p>
                    <a:p>
                      <a:pPr algn="ctr"/>
                      <a:r>
                        <a:rPr lang="en-US" altLang="zh-CN" sz="1400" b="1" dirty="0" smtClean="0"/>
                        <a:t>Power of </a:t>
                      </a:r>
                      <a:r>
                        <a:rPr lang="en-US" altLang="zh-CN" sz="1400" b="1" baseline="0" dirty="0" smtClean="0"/>
                        <a:t>SS</a:t>
                      </a:r>
                      <a:r>
                        <a:rPr lang="en-US" altLang="zh-CN" sz="1400" b="1" baseline="-25000" dirty="0" smtClean="0"/>
                        <a:t>1</a:t>
                      </a:r>
                      <a:endParaRPr lang="zh-CN" altLang="en-US" sz="1400" b="1" dirty="0"/>
                    </a:p>
                  </a:txBody>
                  <a:tcPr anchor="ctr"/>
                </a:tc>
                <a:tc>
                  <a:txBody>
                    <a:bodyPr/>
                    <a:lstStyle/>
                    <a:p>
                      <a:pPr algn="ctr"/>
                      <a:r>
                        <a:rPr lang="en-US" altLang="zh-CN" sz="1400" b="1" dirty="0" smtClean="0"/>
                        <a:t>Transmit</a:t>
                      </a:r>
                    </a:p>
                    <a:p>
                      <a:pPr marL="0" marR="0" indent="0" algn="ctr" defTabSz="914424" rtl="0" eaLnBrk="1" fontAlgn="auto" latinLnBrk="0" hangingPunct="1">
                        <a:lnSpc>
                          <a:spcPct val="100000"/>
                        </a:lnSpc>
                        <a:spcBef>
                          <a:spcPts val="0"/>
                        </a:spcBef>
                        <a:spcAft>
                          <a:spcPts val="0"/>
                        </a:spcAft>
                        <a:buClrTx/>
                        <a:buSzTx/>
                        <a:buFontTx/>
                        <a:buNone/>
                        <a:tabLst/>
                        <a:defRPr/>
                      </a:pPr>
                      <a:r>
                        <a:rPr lang="en-US" altLang="zh-CN" sz="1400" b="1" dirty="0" smtClean="0"/>
                        <a:t>Power of </a:t>
                      </a:r>
                      <a:r>
                        <a:rPr lang="en-US" altLang="zh-CN" sz="1400" b="1" baseline="0" dirty="0" smtClean="0"/>
                        <a:t>SS</a:t>
                      </a:r>
                      <a:r>
                        <a:rPr lang="en-US" altLang="zh-CN" sz="1400" b="1" baseline="-25000" dirty="0" smtClean="0"/>
                        <a:t>2</a:t>
                      </a:r>
                      <a:endParaRPr lang="zh-CN" altLang="en-US" sz="1400" b="1" baseline="-25000" dirty="0" smtClean="0"/>
                    </a:p>
                  </a:txBody>
                  <a:tcPr anchor="ctr"/>
                </a:tc>
              </a:tr>
              <a:tr h="420608">
                <a:tc>
                  <a:txBody>
                    <a:bodyPr/>
                    <a:lstStyle/>
                    <a:p>
                      <a:pPr algn="l"/>
                      <a:r>
                        <a:rPr lang="en-US" altLang="zh-CN" sz="1400" dirty="0" smtClean="0"/>
                        <a:t>Curve</a:t>
                      </a:r>
                      <a:r>
                        <a:rPr lang="en-US" altLang="zh-CN" sz="1400" baseline="0" dirty="0" smtClean="0"/>
                        <a:t> 2</a:t>
                      </a:r>
                      <a:endParaRPr lang="zh-CN" altLang="en-US" sz="1400" dirty="0"/>
                    </a:p>
                  </a:txBody>
                  <a:tcPr anchor="ctr"/>
                </a:tc>
                <a:tc>
                  <a:txBody>
                    <a:bodyPr/>
                    <a:lstStyle/>
                    <a:p>
                      <a:pPr algn="ctr"/>
                      <a:r>
                        <a:rPr lang="en-US" altLang="zh-CN" sz="1400" baseline="0" dirty="0" smtClean="0"/>
                        <a:t>1 </a:t>
                      </a:r>
                      <a:endParaRPr lang="en-US" altLang="zh-CN"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515.74</a:t>
                      </a: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3</a:t>
                      </a:r>
                      <a:endParaRPr lang="zh-CN" altLang="en-US" sz="1400" dirty="0" smtClean="0"/>
                    </a:p>
                  </a:txBody>
                  <a:tcPr anchor="ctr"/>
                </a:tc>
                <a:tc>
                  <a:txBody>
                    <a:bodyPr/>
                    <a:lstStyle/>
                    <a:p>
                      <a:pPr algn="ctr"/>
                      <a:r>
                        <a:rPr lang="en-US" altLang="zh-CN" sz="1400" dirty="0" smtClean="0"/>
                        <a:t>4</a:t>
                      </a:r>
                      <a:endParaRPr lang="zh-CN" altLang="en-US" sz="1400" dirty="0" smtClean="0"/>
                    </a:p>
                  </a:txBody>
                  <a:tcPr anchor="ctr"/>
                </a:tc>
                <a:tc>
                  <a:txBody>
                    <a:bodyPr/>
                    <a:lstStyle/>
                    <a:p>
                      <a:pPr algn="ctr"/>
                      <a:r>
                        <a:rPr lang="en-US" altLang="zh-CN" sz="1400" dirty="0" smtClean="0"/>
                        <a:t>1</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515.74</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 4</a:t>
                      </a:r>
                      <a:endParaRPr lang="zh-CN" altLang="en-US" sz="1400" dirty="0" smtClean="0"/>
                    </a:p>
                  </a:txBody>
                  <a:tcPr anchor="ctr"/>
                </a:tc>
                <a:tc>
                  <a:txBody>
                    <a:bodyPr/>
                    <a:lstStyle/>
                    <a:p>
                      <a:pPr algn="ctr"/>
                      <a:r>
                        <a:rPr lang="en-US" altLang="zh-CN" sz="1400" dirty="0" smtClean="0"/>
                        <a:t>1</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10.88</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r h="409168">
                <a:tc>
                  <a:txBody>
                    <a:bodyPr/>
                    <a:lstStyle/>
                    <a:p>
                      <a:pPr algn="l"/>
                      <a:r>
                        <a:rPr lang="en-US" altLang="zh-CN" sz="1400" dirty="0" smtClean="0"/>
                        <a:t>Curve</a:t>
                      </a:r>
                      <a:r>
                        <a:rPr lang="en-US" altLang="zh-CN" sz="1400" baseline="0" dirty="0" smtClean="0"/>
                        <a:t> 5</a:t>
                      </a:r>
                      <a:endParaRPr lang="zh-CN" altLang="en-US" sz="1400" dirty="0" smtClean="0"/>
                    </a:p>
                  </a:txBody>
                  <a:tcPr anchor="ctr"/>
                </a:tc>
                <a:tc>
                  <a:txBody>
                    <a:bodyPr/>
                    <a:lstStyle/>
                    <a:p>
                      <a:pPr algn="ctr"/>
                      <a:r>
                        <a:rPr lang="en-US" altLang="zh-CN" sz="1400" dirty="0" smtClean="0"/>
                        <a:t>4</a:t>
                      </a:r>
                      <a:endParaRPr lang="zh-CN" altLang="en-US" sz="1400" dirty="0"/>
                    </a:p>
                  </a:txBody>
                  <a:tcPr anchor="ctr"/>
                </a:tc>
                <a:tc>
                  <a:txBody>
                    <a:bodyPr/>
                    <a:lstStyle/>
                    <a:p>
                      <a:pPr algn="ctr"/>
                      <a:r>
                        <a:rPr lang="en-US" altLang="zh-CN" sz="1400" dirty="0" smtClean="0"/>
                        <a:t>4</a:t>
                      </a:r>
                    </a:p>
                  </a:txBody>
                  <a:tcPr anchor="ctr"/>
                </a:tc>
                <a:tc>
                  <a:txBody>
                    <a:bodyPr/>
                    <a:lstStyle/>
                    <a:p>
                      <a:pPr algn="ctr"/>
                      <a:r>
                        <a:rPr lang="en-US" altLang="zh-CN" sz="1400" dirty="0" smtClean="0">
                          <a:solidFill>
                            <a:srgbClr val="FF0000"/>
                          </a:solidFill>
                        </a:rPr>
                        <a:t>0.34</a:t>
                      </a:r>
                    </a:p>
                  </a:txBody>
                  <a:tcPr anchor="ctr"/>
                </a:tc>
                <a:tc>
                  <a:txBody>
                    <a:bodyPr/>
                    <a:lstStyle/>
                    <a:p>
                      <a:pPr algn="ctr"/>
                      <a:r>
                        <a:rPr lang="en-US" altLang="zh-CN" sz="1400" dirty="0" smtClean="0">
                          <a:solidFill>
                            <a:srgbClr val="FF0000"/>
                          </a:solidFill>
                        </a:rPr>
                        <a:t>16.13</a:t>
                      </a:r>
                      <a:endParaRPr lang="zh-CN" altLang="en-US" sz="1400" dirty="0">
                        <a:solidFill>
                          <a:srgbClr val="FF0000"/>
                        </a:solidFill>
                      </a:endParaRPr>
                    </a:p>
                  </a:txBody>
                  <a:tcPr anchor="ctr"/>
                </a:tc>
                <a:tc>
                  <a:txBody>
                    <a:bodyPr/>
                    <a:lstStyle/>
                    <a:p>
                      <a:pPr algn="ctr"/>
                      <a:r>
                        <a:rPr lang="en-US" altLang="zh-CN" sz="1400" dirty="0" smtClean="0">
                          <a:solidFill>
                            <a:srgbClr val="FF0000"/>
                          </a:solidFill>
                        </a:rPr>
                        <a:t>0.0053</a:t>
                      </a:r>
                    </a:p>
                  </a:txBody>
                  <a:tcPr anchor="ctr"/>
                </a:tc>
                <a:tc>
                  <a:txBody>
                    <a:bodyPr/>
                    <a:lstStyle/>
                    <a:p>
                      <a:pPr algn="ctr"/>
                      <a:r>
                        <a:rPr lang="en-US" altLang="zh-CN" sz="1400" dirty="0" smtClean="0">
                          <a:solidFill>
                            <a:srgbClr val="FF0000"/>
                          </a:solidFill>
                        </a:rPr>
                        <a:t>0.2521</a:t>
                      </a:r>
                    </a:p>
                  </a:txBody>
                  <a:tcPr anchor="ctr"/>
                </a:tc>
              </a:tr>
            </a:tbl>
          </a:graphicData>
        </a:graphic>
      </p:graphicFrame>
      <p:sp>
        <p:nvSpPr>
          <p:cNvPr id="8" name="TextBox 7"/>
          <p:cNvSpPr txBox="1"/>
          <p:nvPr/>
        </p:nvSpPr>
        <p:spPr>
          <a:xfrm>
            <a:off x="683568" y="6094550"/>
            <a:ext cx="1584176" cy="307777"/>
          </a:xfrm>
          <a:prstGeom prst="rect">
            <a:avLst/>
          </a:prstGeom>
          <a:noFill/>
        </p:spPr>
        <p:txBody>
          <a:bodyPr wrap="square" rtlCol="0">
            <a:spAutoFit/>
          </a:bodyPr>
          <a:lstStyle/>
          <a:p>
            <a:r>
              <a:rPr lang="en-US" altLang="zh-CN" sz="1200" b="1" dirty="0" smtClean="0">
                <a:latin typeface="Calibri" panose="020F0502020204030204" pitchFamily="34" charset="0"/>
              </a:rPr>
              <a:t> </a:t>
            </a:r>
            <a:r>
              <a:rPr lang="en-US" altLang="zh-CN" sz="1400" b="1" dirty="0" smtClean="0">
                <a:latin typeface="Calibri" panose="020F0502020204030204" pitchFamily="34" charset="0"/>
              </a:rPr>
              <a:t>Note:</a:t>
            </a:r>
            <a:endParaRPr lang="zh-CN" altLang="en-US" sz="1400" b="1" dirty="0">
              <a:latin typeface="Calibri" panose="020F0502020204030204" pitchFamily="34"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399661663"/>
              </p:ext>
            </p:extLst>
          </p:nvPr>
        </p:nvGraphicFramePr>
        <p:xfrm>
          <a:off x="1536738" y="5672444"/>
          <a:ext cx="731006" cy="564868"/>
        </p:xfrm>
        <a:graphic>
          <a:graphicData uri="http://schemas.openxmlformats.org/presentationml/2006/ole">
            <mc:AlternateContent xmlns:mc="http://schemas.openxmlformats.org/markup-compatibility/2006">
              <mc:Choice xmlns:v="urn:schemas-microsoft-com:vml" Requires="v">
                <p:oleObj spid="_x0000_s6203" name="Equation" r:id="rId4" imgW="558720" imgH="431640" progId="Equation.DSMT4">
                  <p:embed/>
                </p:oleObj>
              </mc:Choice>
              <mc:Fallback>
                <p:oleObj name="Equation" r:id="rId4" imgW="558720" imgH="431640" progId="Equation.DSMT4">
                  <p:embed/>
                  <p:pic>
                    <p:nvPicPr>
                      <p:cNvPr id="0" name=""/>
                      <p:cNvPicPr/>
                      <p:nvPr/>
                    </p:nvPicPr>
                    <p:blipFill>
                      <a:blip r:embed="rId5"/>
                      <a:stretch>
                        <a:fillRect/>
                      </a:stretch>
                    </p:blipFill>
                    <p:spPr>
                      <a:xfrm>
                        <a:off x="1536738" y="5672444"/>
                        <a:ext cx="731006" cy="564868"/>
                      </a:xfrm>
                      <a:prstGeom prst="rect">
                        <a:avLst/>
                      </a:prstGeom>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891369520"/>
              </p:ext>
            </p:extLst>
          </p:nvPr>
        </p:nvGraphicFramePr>
        <p:xfrm>
          <a:off x="2483768" y="5661248"/>
          <a:ext cx="762196" cy="551376"/>
        </p:xfrm>
        <a:graphic>
          <a:graphicData uri="http://schemas.openxmlformats.org/presentationml/2006/ole">
            <mc:AlternateContent xmlns:mc="http://schemas.openxmlformats.org/markup-compatibility/2006">
              <mc:Choice xmlns:v="urn:schemas-microsoft-com:vml" Requires="v">
                <p:oleObj spid="_x0000_s6204" name="Equation" r:id="rId6" imgW="596880" imgH="431640" progId="Equation.DSMT4">
                  <p:embed/>
                </p:oleObj>
              </mc:Choice>
              <mc:Fallback>
                <p:oleObj name="Equation" r:id="rId6" imgW="596880" imgH="431640" progId="Equation.DSMT4">
                  <p:embed/>
                  <p:pic>
                    <p:nvPicPr>
                      <p:cNvPr id="0" name=""/>
                      <p:cNvPicPr>
                        <a:picLocks noChangeAspect="1" noChangeArrowheads="1"/>
                      </p:cNvPicPr>
                      <p:nvPr/>
                    </p:nvPicPr>
                    <p:blipFill>
                      <a:blip r:embed="rId7"/>
                      <a:srcRect/>
                      <a:stretch>
                        <a:fillRect/>
                      </a:stretch>
                    </p:blipFill>
                    <p:spPr bwMode="auto">
                      <a:xfrm>
                        <a:off x="2483768" y="5661248"/>
                        <a:ext cx="762196" cy="551376"/>
                      </a:xfrm>
                      <a:prstGeom prst="rect">
                        <a:avLst/>
                      </a:prstGeom>
                      <a:noFill/>
                      <a:ln>
                        <a:noFill/>
                      </a:ln>
                      <a:extLst/>
                    </p:spPr>
                  </p:pic>
                </p:oleObj>
              </mc:Fallback>
            </mc:AlternateContent>
          </a:graphicData>
        </a:graphic>
      </p:graphicFrame>
      <p:sp>
        <p:nvSpPr>
          <p:cNvPr id="12" name="内容占位符 11"/>
          <p:cNvSpPr txBox="1">
            <a:spLocks noGrp="1"/>
          </p:cNvSpPr>
          <p:nvPr>
            <p:ph idx="1"/>
          </p:nvPr>
        </p:nvSpPr>
        <p:spPr>
          <a:xfrm>
            <a:off x="685800" y="1981202"/>
            <a:ext cx="7770814" cy="779741"/>
          </a:xfrm>
          <a:prstGeom prst="rect">
            <a:avLst/>
          </a:prstGeom>
          <a:noFill/>
        </p:spPr>
        <p:txBody>
          <a:bodyPr wrap="square" rtlCol="0">
            <a:spAutoFit/>
          </a:bodyPr>
          <a:lstStyle/>
          <a:p>
            <a:r>
              <a:rPr lang="en-US" altLang="zh-CN" sz="2000" dirty="0" smtClean="0"/>
              <a:t>Case 2: SU</a:t>
            </a:r>
            <a:r>
              <a:rPr lang="en-US" altLang="zh-CN" sz="2000" baseline="-25000" dirty="0" smtClean="0"/>
              <a:t>1</a:t>
            </a:r>
            <a:r>
              <a:rPr lang="en-US" altLang="zh-CN" sz="2000" dirty="0" smtClean="0"/>
              <a:t> located in the interference area, SU</a:t>
            </a:r>
            <a:r>
              <a:rPr lang="en-US" altLang="zh-CN" sz="2000" baseline="-25000" dirty="0" smtClean="0"/>
              <a:t>2</a:t>
            </a:r>
            <a:r>
              <a:rPr lang="en-US" altLang="zh-CN" sz="2000" dirty="0" smtClean="0"/>
              <a:t> located outside the </a:t>
            </a:r>
          </a:p>
          <a:p>
            <a:pPr marL="0" indent="0">
              <a:buNone/>
            </a:pPr>
            <a:r>
              <a:rPr lang="en-US" altLang="zh-CN" sz="2000" dirty="0"/>
              <a:t> </a:t>
            </a:r>
            <a:r>
              <a:rPr lang="en-US" altLang="zh-CN" sz="2000" dirty="0" smtClean="0"/>
              <a:t>                   interference area. </a:t>
            </a:r>
            <a:endParaRPr lang="zh-CN" altLang="en-US" sz="2000" dirty="0"/>
          </a:p>
        </p:txBody>
      </p:sp>
      <p:graphicFrame>
        <p:nvGraphicFramePr>
          <p:cNvPr id="13" name="对象 12"/>
          <p:cNvGraphicFramePr>
            <a:graphicFrameLocks noChangeAspect="1"/>
          </p:cNvGraphicFramePr>
          <p:nvPr>
            <p:extLst>
              <p:ext uri="{D42A27DB-BD31-4B8C-83A1-F6EECF244321}">
                <p14:modId xmlns:p14="http://schemas.microsoft.com/office/powerpoint/2010/main" val="2531591201"/>
              </p:ext>
            </p:extLst>
          </p:nvPr>
        </p:nvGraphicFramePr>
        <p:xfrm>
          <a:off x="1106487" y="2780928"/>
          <a:ext cx="2322513" cy="360362"/>
        </p:xfrm>
        <a:graphic>
          <a:graphicData uri="http://schemas.openxmlformats.org/presentationml/2006/ole">
            <mc:AlternateContent xmlns:mc="http://schemas.openxmlformats.org/markup-compatibility/2006">
              <mc:Choice xmlns:v="urn:schemas-microsoft-com:vml" Requires="v">
                <p:oleObj spid="_x0000_s6205" name="Equation" r:id="rId8" imgW="1473120" imgH="228600" progId="Equation.DSMT4">
                  <p:embed/>
                </p:oleObj>
              </mc:Choice>
              <mc:Fallback>
                <p:oleObj name="Equation" r:id="rId8" imgW="1473120" imgH="228600" progId="Equation.DSMT4">
                  <p:embed/>
                  <p:pic>
                    <p:nvPicPr>
                      <p:cNvPr id="0" name=""/>
                      <p:cNvPicPr>
                        <a:picLocks noChangeAspect="1" noChangeArrowheads="1"/>
                      </p:cNvPicPr>
                      <p:nvPr/>
                    </p:nvPicPr>
                    <p:blipFill>
                      <a:blip r:embed="rId9"/>
                      <a:srcRect/>
                      <a:stretch>
                        <a:fillRect/>
                      </a:stretch>
                    </p:blipFill>
                    <p:spPr bwMode="auto">
                      <a:xfrm>
                        <a:off x="1106487" y="2780928"/>
                        <a:ext cx="2322513"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4" name="TextBox 13"/>
          <p:cNvSpPr txBox="1"/>
          <p:nvPr/>
        </p:nvSpPr>
        <p:spPr>
          <a:xfrm>
            <a:off x="1043608" y="6084004"/>
            <a:ext cx="6945171" cy="369332"/>
          </a:xfrm>
          <a:prstGeom prst="rect">
            <a:avLst/>
          </a:prstGeom>
          <a:noFill/>
        </p:spPr>
        <p:txBody>
          <a:bodyPr wrap="none" rtlCol="0">
            <a:spAutoFit/>
          </a:bodyPr>
          <a:lstStyle/>
          <a:p>
            <a:r>
              <a:rPr lang="en-SG" dirty="0" smtClean="0"/>
              <a:t>The bandwidth and transmit power can be adjusted by different K factors</a:t>
            </a:r>
            <a:endParaRPr lang="en-US" dirty="0"/>
          </a:p>
        </p:txBody>
      </p:sp>
    </p:spTree>
    <p:extLst>
      <p:ext uri="{BB962C8B-B14F-4D97-AF65-F5344CB8AC3E}">
        <p14:creationId xmlns:p14="http://schemas.microsoft.com/office/powerpoint/2010/main" val="3161173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5"/>
            <a:ext cx="3041644" cy="180975"/>
          </a:xfrm>
        </p:spPr>
        <p:txBody>
          <a:bodyPr/>
          <a:lstStyle/>
          <a:p>
            <a:r>
              <a:rPr lang="en-US" altLang="ja-JP" dirty="0" smtClean="0"/>
              <a:t>Chen SUN, Sony</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367" algn="l"/>
                <a:tab pos="1828734" algn="l"/>
                <a:tab pos="2743102" algn="l"/>
                <a:tab pos="3657470" algn="l"/>
                <a:tab pos="4571836" algn="l"/>
                <a:tab pos="5486202" algn="l"/>
                <a:tab pos="6400570" algn="l"/>
                <a:tab pos="7314937" algn="l"/>
                <a:tab pos="8229304" algn="l"/>
                <a:tab pos="9143672" algn="l"/>
                <a:tab pos="10058038" algn="l"/>
              </a:tabLst>
            </a:pPr>
            <a:r>
              <a:rPr lang="en-GB" dirty="0"/>
              <a:t>Abstract</a:t>
            </a:r>
          </a:p>
        </p:txBody>
      </p:sp>
      <p:sp>
        <p:nvSpPr>
          <p:cNvPr id="4098" name="Rectangle 2"/>
          <p:cNvSpPr>
            <a:spLocks noGrp="1" noChangeArrowheads="1"/>
          </p:cNvSpPr>
          <p:nvPr>
            <p:ph type="body" idx="1"/>
          </p:nvPr>
        </p:nvSpPr>
        <p:spPr>
          <a:xfrm>
            <a:off x="755576" y="1988840"/>
            <a:ext cx="7969802" cy="4176464"/>
          </a:xfrm>
          <a:ln/>
        </p:spPr>
        <p:txBody>
          <a:bodyPr>
            <a:normAutofit lnSpcReduction="10000"/>
          </a:bodyPr>
          <a:lstStyle/>
          <a:p>
            <a:r>
              <a:rPr lang="en-US" altLang="ko-KR" sz="2600" b="0" dirty="0" smtClean="0">
                <a:solidFill>
                  <a:schemeClr val="tx1"/>
                </a:solidFill>
                <a:ea typeface="굴림" charset="-127"/>
              </a:rPr>
              <a:t>In 16/23r0 we have proposed adding receiver information in the IEEE 802.19.1a system in order to improve the coexistence performance</a:t>
            </a:r>
          </a:p>
          <a:p>
            <a:r>
              <a:rPr lang="en-SG" altLang="ko-KR" sz="2600" b="0" dirty="0" smtClean="0">
                <a:solidFill>
                  <a:schemeClr val="tx1"/>
                </a:solidFill>
                <a:ea typeface="굴림" charset="-127"/>
              </a:rPr>
              <a:t>As an example, we have shown that knowing the FBMC overlapping K factor of FBMC we can adjust the transmit power to assist the successive interference cancellation (SIC) receiver.</a:t>
            </a:r>
            <a:endParaRPr lang="en-US" altLang="ko-KR" sz="2600" b="0" dirty="0" smtClean="0">
              <a:solidFill>
                <a:schemeClr val="tx1"/>
              </a:solidFill>
              <a:ea typeface="굴림" charset="-127"/>
            </a:endParaRPr>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600" b="0" dirty="0" smtClean="0">
                <a:solidFill>
                  <a:schemeClr val="tx1"/>
                </a:solidFill>
                <a:ea typeface="굴림" charset="-127"/>
              </a:rPr>
              <a:t>This document provides </a:t>
            </a:r>
            <a:r>
              <a:rPr lang="en-GB" sz="2600" b="0" dirty="0">
                <a:solidFill>
                  <a:schemeClr val="tx1"/>
                </a:solidFill>
                <a:ea typeface="굴림" charset="-127"/>
              </a:rPr>
              <a:t>the proposed changes on the current IEEE 802.19.1 standards for </a:t>
            </a:r>
            <a:r>
              <a:rPr lang="en-GB" sz="2600" b="0" dirty="0" smtClean="0">
                <a:solidFill>
                  <a:schemeClr val="tx1"/>
                </a:solidFill>
                <a:ea typeface="굴림" charset="-127"/>
              </a:rPr>
              <a:t>adding receiver information</a:t>
            </a:r>
            <a:endParaRPr lang="en-GB" sz="2600" b="0" dirty="0">
              <a:solidFill>
                <a:schemeClr val="tx1"/>
              </a:solidFill>
              <a:ea typeface="굴림" charset="-127"/>
            </a:endParaRPr>
          </a:p>
          <a:p>
            <a:pPr>
              <a:buNone/>
            </a:pPr>
            <a:endParaRPr lang="en-US" altLang="ko-KR" dirty="0">
              <a:solidFill>
                <a:schemeClr val="tx1"/>
              </a:solidFill>
              <a:ea typeface="굴림" charset="-127"/>
            </a:endParaRPr>
          </a:p>
        </p:txBody>
      </p:sp>
      <p:sp>
        <p:nvSpPr>
          <p:cNvPr id="7" name="Date Placeholder 3"/>
          <p:cNvSpPr>
            <a:spLocks noGrp="1"/>
          </p:cNvSpPr>
          <p:nvPr>
            <p:ph type="dt" idx="15"/>
          </p:nvPr>
        </p:nvSpPr>
        <p:spPr>
          <a:xfrm>
            <a:off x="696912" y="333377"/>
            <a:ext cx="2303452" cy="273051"/>
          </a:xfrm>
        </p:spPr>
        <p:txBody>
          <a:bodyPr/>
          <a:lstStyle/>
          <a:p>
            <a:r>
              <a:rPr lang="en-US" altLang="zh-CN" smtClean="0"/>
              <a:t>March 2016</a:t>
            </a:r>
            <a:endParaRPr lang="en-GB" altLang="ja-JP" dirty="0"/>
          </a:p>
        </p:txBody>
      </p:sp>
    </p:spTree>
    <p:extLst>
      <p:ext uri="{BB962C8B-B14F-4D97-AF65-F5344CB8AC3E}">
        <p14:creationId xmlns:p14="http://schemas.microsoft.com/office/powerpoint/2010/main" val="3206086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Why we need receiver information</a:t>
            </a:r>
            <a:endParaRPr lang="en-US" dirty="0"/>
          </a:p>
        </p:txBody>
      </p:sp>
      <p:sp>
        <p:nvSpPr>
          <p:cNvPr id="3" name="Content Placeholder 2"/>
          <p:cNvSpPr>
            <a:spLocks noGrp="1"/>
          </p:cNvSpPr>
          <p:nvPr>
            <p:ph idx="1"/>
          </p:nvPr>
        </p:nvSpPr>
        <p:spPr/>
        <p:txBody>
          <a:bodyPr/>
          <a:lstStyle/>
          <a:p>
            <a:r>
              <a:rPr lang="en-SG" altLang="ko-KR" sz="2400" b="0" dirty="0">
                <a:solidFill>
                  <a:schemeClr val="tx1"/>
                </a:solidFill>
                <a:ea typeface="굴림" charset="-127"/>
              </a:rPr>
              <a:t>PCAST: “</a:t>
            </a:r>
            <a:r>
              <a:rPr lang="en-US" sz="2400" b="0" dirty="0">
                <a:solidFill>
                  <a:schemeClr val="tx1"/>
                </a:solidFill>
                <a:ea typeface="굴림" charset="-127"/>
              </a:rPr>
              <a:t>Recommendation 3.1: The Secretary of Commerce working through the National Telecommunications and Information Administration (NTIA), in cooperation with the Federal Communications Commission (FCC), should establish methodologies for spectrum management that consider both transmitter and receiver characteristics to enable flexible sharing of spectrum. </a:t>
            </a:r>
            <a:r>
              <a:rPr lang="en-SG" altLang="ko-KR" sz="2400" b="0" dirty="0">
                <a:solidFill>
                  <a:schemeClr val="tx1"/>
                </a:solidFill>
                <a:ea typeface="굴림" charset="-127"/>
              </a:rPr>
              <a:t>” [1]</a:t>
            </a:r>
            <a:endParaRPr lang="en-US" altLang="ko-KR" sz="2400" b="0" dirty="0">
              <a:solidFill>
                <a:schemeClr val="tx1"/>
              </a:solidFill>
              <a:ea typeface="굴림" charset="-127"/>
            </a:endParaRPr>
          </a:p>
          <a:p>
            <a:r>
              <a:rPr lang="en-SG" b="0" dirty="0" smtClean="0"/>
              <a:t>IEEE 802.19.1-2014 does not specify exchanging of receiver information for coexistence management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3790691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What is receiver information</a:t>
            </a:r>
            <a:endParaRPr lang="en-US" dirty="0"/>
          </a:p>
        </p:txBody>
      </p:sp>
      <p:sp>
        <p:nvSpPr>
          <p:cNvPr id="3" name="Content Placeholder 2"/>
          <p:cNvSpPr>
            <a:spLocks noGrp="1"/>
          </p:cNvSpPr>
          <p:nvPr>
            <p:ph idx="1"/>
          </p:nvPr>
        </p:nvSpPr>
        <p:spPr>
          <a:xfrm>
            <a:off x="685800" y="1844824"/>
            <a:ext cx="7770814" cy="4249591"/>
          </a:xfrm>
        </p:spPr>
        <p:txBody>
          <a:bodyPr/>
          <a:lstStyle/>
          <a:p>
            <a:r>
              <a:rPr lang="en-SG" dirty="0" smtClean="0"/>
              <a:t>Receiver type</a:t>
            </a:r>
          </a:p>
          <a:p>
            <a:pPr lvl="1"/>
            <a:r>
              <a:rPr lang="en-SG" dirty="0" smtClean="0"/>
              <a:t>Linear receiver such as zero forcing</a:t>
            </a:r>
          </a:p>
          <a:p>
            <a:pPr lvl="1"/>
            <a:r>
              <a:rPr lang="en-SG" dirty="0" smtClean="0"/>
              <a:t>Nonlinear receiver such as successive interference cancellation</a:t>
            </a:r>
          </a:p>
          <a:p>
            <a:pPr lvl="1"/>
            <a:r>
              <a:rPr lang="en-SG" dirty="0" smtClean="0"/>
              <a:t>…</a:t>
            </a:r>
          </a:p>
          <a:p>
            <a:r>
              <a:rPr lang="en-SG" dirty="0" smtClean="0"/>
              <a:t>Modulation information</a:t>
            </a:r>
          </a:p>
          <a:p>
            <a:pPr lvl="1"/>
            <a:r>
              <a:rPr lang="en-SG" dirty="0" smtClean="0"/>
              <a:t>OFDM</a:t>
            </a:r>
          </a:p>
          <a:p>
            <a:pPr lvl="1"/>
            <a:r>
              <a:rPr lang="en-SG" dirty="0" smtClean="0"/>
              <a:t>FBMC</a:t>
            </a:r>
          </a:p>
          <a:p>
            <a:pPr lvl="1"/>
            <a:r>
              <a:rPr lang="en-SG" dirty="0" smtClean="0"/>
              <a:t>…</a:t>
            </a:r>
          </a:p>
          <a:p>
            <a:r>
              <a:rPr lang="en-SG" dirty="0" smtClean="0"/>
              <a:t>Filter characteristics</a:t>
            </a:r>
          </a:p>
          <a:p>
            <a:pPr lvl="1"/>
            <a:r>
              <a:rPr lang="en-SG" dirty="0" smtClean="0"/>
              <a:t>ACS (existing)</a:t>
            </a:r>
          </a:p>
          <a:p>
            <a:pPr lvl="1"/>
            <a:r>
              <a:rPr lang="en-SG" dirty="0" smtClean="0"/>
              <a:t>Filter overlapping factor</a:t>
            </a:r>
          </a:p>
          <a:p>
            <a:pPr lvl="1"/>
            <a:r>
              <a:rPr lang="en-SG" dirty="0" smtClean="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2529653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Use case</a:t>
            </a:r>
            <a:endParaRPr lang="en-US" dirty="0"/>
          </a:p>
        </p:txBody>
      </p:sp>
      <p:sp>
        <p:nvSpPr>
          <p:cNvPr id="3" name="Content Placeholder 2"/>
          <p:cNvSpPr>
            <a:spLocks noGrp="1"/>
          </p:cNvSpPr>
          <p:nvPr>
            <p:ph idx="1"/>
          </p:nvPr>
        </p:nvSpPr>
        <p:spPr/>
        <p:txBody>
          <a:bodyPr/>
          <a:lstStyle/>
          <a:p>
            <a:r>
              <a:rPr lang="en-SG" dirty="0" smtClean="0"/>
              <a:t>Consider a CM managing multiple  wireless networks (WSOs).</a:t>
            </a:r>
          </a:p>
          <a:p>
            <a:r>
              <a:rPr lang="en-SG" dirty="0" smtClean="0"/>
              <a:t>The CM knows that some WSOs on the same channel.</a:t>
            </a:r>
          </a:p>
          <a:p>
            <a:r>
              <a:rPr lang="en-SG" dirty="0" smtClean="0"/>
              <a:t>Some WSOs employ SIC at the receiver side.</a:t>
            </a:r>
          </a:p>
          <a:p>
            <a:r>
              <a:rPr lang="en-SG" dirty="0" smtClean="0"/>
              <a:t>If the WSO transmitter employ FBMC, the CM can control or suggest the WSO transmitter to use different FBMC overlapping factors so that their transmit power difference is maximized.</a:t>
            </a:r>
          </a:p>
          <a:p>
            <a:r>
              <a:rPr lang="en-SG" dirty="0" smtClean="0"/>
              <a:t>By maximizing the difference, the SIC performance can be improved.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18215970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 utilized (1/2)</a:t>
            </a:r>
            <a:endParaRPr lang="en-US" dirty="0"/>
          </a:p>
        </p:txBody>
      </p:sp>
      <p:sp>
        <p:nvSpPr>
          <p:cNvPr id="3" name="Content Placeholder 2"/>
          <p:cNvSpPr>
            <a:spLocks noGrp="1"/>
          </p:cNvSpPr>
          <p:nvPr>
            <p:ph idx="1"/>
          </p:nvPr>
        </p:nvSpPr>
        <p:spPr/>
        <p:txBody>
          <a:bodyPr/>
          <a:lstStyle/>
          <a:p>
            <a:r>
              <a:rPr lang="en-US" dirty="0"/>
              <a:t>5.2.2.1 WSO registration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pic>
        <p:nvPicPr>
          <p:cNvPr id="7"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954" y="2492896"/>
            <a:ext cx="7549470" cy="3456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05206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Procedures utilized (2/2)</a:t>
            </a:r>
            <a:endParaRPr lang="en-US" dirty="0"/>
          </a:p>
        </p:txBody>
      </p:sp>
      <p:sp>
        <p:nvSpPr>
          <p:cNvPr id="3" name="Content Placeholder 2"/>
          <p:cNvSpPr>
            <a:spLocks noGrp="1"/>
          </p:cNvSpPr>
          <p:nvPr>
            <p:ph idx="1"/>
          </p:nvPr>
        </p:nvSpPr>
        <p:spPr/>
        <p:txBody>
          <a:bodyPr/>
          <a:lstStyle/>
          <a:p>
            <a:r>
              <a:rPr lang="en-US" dirty="0"/>
              <a:t>5.2.10.1 WSO reconfiguration procedure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743200"/>
            <a:ext cx="7474689" cy="281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104629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628800"/>
            <a:ext cx="8568952" cy="4033567"/>
          </a:xfrm>
        </p:spPr>
        <p:txBody>
          <a:bodyPr/>
          <a:lstStyle/>
          <a:p>
            <a:pPr marL="0" indent="0">
              <a:buNone/>
            </a:pPr>
            <a:r>
              <a:rPr lang="en-US" sz="1400" b="0" dirty="0">
                <a:latin typeface="Courier New" pitchFamily="49" charset="0"/>
                <a:cs typeface="Courier New" pitchFamily="49" charset="0"/>
              </a:rPr>
              <a:t>--Installation parameters</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InstallationParameters</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 SEQUENCE {</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master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opMasterHeight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height of slave station [m]</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opSlaveHeight</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Operating transmission power [</a:t>
            </a:r>
            <a:r>
              <a:rPr lang="en-US" sz="1400" b="0" dirty="0" err="1">
                <a:latin typeface="Courier New" pitchFamily="49" charset="0"/>
                <a:cs typeface="Courier New" pitchFamily="49" charset="0"/>
              </a:rPr>
              <a:t>dBm</a:t>
            </a:r>
            <a:r>
              <a:rPr lang="en-US" sz="1400" b="0" dirty="0">
                <a:latin typeface="Courier New" pitchFamily="49" charset="0"/>
                <a:cs typeface="Courier New" pitchFamily="49" charset="0"/>
              </a:rPr>
              <a:t>]</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opTxPower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strike="sngStrike" dirty="0" smtClean="0">
                <a:latin typeface="Courier New" pitchFamily="49" charset="0"/>
                <a:cs typeface="Courier New" pitchFamily="49" charset="0"/>
              </a:rPr>
              <a:t>--</a:t>
            </a:r>
            <a:r>
              <a:rPr lang="en-US" sz="1400" b="0" strike="sngStrike" dirty="0">
                <a:latin typeface="Courier New" pitchFamily="49" charset="0"/>
                <a:cs typeface="Courier New" pitchFamily="49" charset="0"/>
              </a:rPr>
              <a:t>Adjacent channel selectivity of the WSO [dB]</a:t>
            </a:r>
          </a:p>
          <a:p>
            <a:pPr marL="0" indent="0">
              <a:buNone/>
            </a:pPr>
            <a:r>
              <a:rPr lang="en-US" sz="1400" b="0" dirty="0" smtClean="0">
                <a:latin typeface="Courier New" pitchFamily="49" charset="0"/>
                <a:cs typeface="Courier New" pitchFamily="49" charset="0"/>
              </a:rPr>
              <a:t>		</a:t>
            </a:r>
            <a:r>
              <a:rPr lang="en-US" sz="1400" b="0" strike="sngStrike" dirty="0" err="1" smtClean="0">
                <a:latin typeface="Courier New" pitchFamily="49" charset="0"/>
                <a:cs typeface="Courier New" pitchFamily="49" charset="0"/>
              </a:rPr>
              <a:t>aCS</a:t>
            </a:r>
            <a:r>
              <a:rPr lang="en-US" sz="1400" b="0" strike="sngStrike" dirty="0" smtClean="0">
                <a:latin typeface="Courier New" pitchFamily="49" charset="0"/>
                <a:cs typeface="Courier New" pitchFamily="49" charset="0"/>
              </a:rPr>
              <a:t> </a:t>
            </a:r>
            <a:r>
              <a:rPr lang="en-US" sz="1400" b="0" strike="sngStrike"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Adjacent channel leakage ratio of the WSO [dB]</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aCLR</a:t>
            </a: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REAL OPTIONAL,</a:t>
            </a:r>
          </a:p>
          <a:p>
            <a:pPr marL="0" indent="0">
              <a:buNone/>
            </a:pPr>
            <a:r>
              <a:rPr lang="en-US" sz="1400" b="0" dirty="0" smtClean="0">
                <a:latin typeface="Courier New" pitchFamily="49" charset="0"/>
                <a:cs typeface="Courier New" pitchFamily="49" charset="0"/>
              </a:rPr>
              <a:t>		--</a:t>
            </a:r>
            <a:r>
              <a:rPr lang="en-US" sz="1400" b="0" dirty="0">
                <a:latin typeface="Courier New" pitchFamily="49" charset="0"/>
                <a:cs typeface="Courier New" pitchFamily="49" charset="0"/>
              </a:rPr>
              <a:t>Guaranteed </a:t>
            </a:r>
            <a:r>
              <a:rPr lang="en-US" sz="1400" b="0" dirty="0" err="1">
                <a:latin typeface="Courier New" pitchFamily="49" charset="0"/>
                <a:cs typeface="Courier New" pitchFamily="49" charset="0"/>
              </a:rPr>
              <a:t>QoS</a:t>
            </a:r>
            <a:r>
              <a:rPr lang="en-US" sz="1400" b="0" dirty="0">
                <a:latin typeface="Courier New" pitchFamily="49" charset="0"/>
                <a:cs typeface="Courier New" pitchFamily="49" charset="0"/>
              </a:rPr>
              <a:t> of backhaul connection of the WSO</a:t>
            </a:r>
          </a:p>
          <a:p>
            <a:pPr marL="0" indent="0">
              <a:buNone/>
            </a:pP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a:t>
            </a:r>
            <a:r>
              <a:rPr lang="en-US" sz="1400" b="0" dirty="0" err="1" smtClean="0">
                <a:latin typeface="Courier New" pitchFamily="49" charset="0"/>
                <a:cs typeface="Courier New" pitchFamily="49" charset="0"/>
              </a:rPr>
              <a:t>GuaranteedQoSOfBackhaulConnection</a:t>
            </a:r>
            <a:r>
              <a:rPr lang="en-US" sz="1400" b="0" dirty="0" smtClean="0">
                <a:latin typeface="Courier New" pitchFamily="49" charset="0"/>
                <a:cs typeface="Courier New" pitchFamily="49" charset="0"/>
              </a:rPr>
              <a:t> OPTIONAL,</a:t>
            </a:r>
          </a:p>
          <a:p>
            <a:pPr marL="0" indent="0">
              <a:buNone/>
            </a:pPr>
            <a:r>
              <a:rPr lang="en-SG" sz="1400" b="0" dirty="0" smtClean="0">
                <a:solidFill>
                  <a:schemeClr val="tx1"/>
                </a:solidFill>
                <a:latin typeface="Courier New" pitchFamily="49" charset="0"/>
                <a:cs typeface="Courier New" pitchFamily="49" charset="0"/>
              </a:rPr>
              <a:t>		</a:t>
            </a:r>
            <a:endParaRPr lang="en-US" sz="1400" b="0" dirty="0">
              <a:latin typeface="Courier New" pitchFamily="49" charset="0"/>
              <a:cs typeface="Courier New" pitchFamily="49"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
        <p:nvSpPr>
          <p:cNvPr id="7" name="Title 1"/>
          <p:cNvSpPr>
            <a:spLocks noGrp="1"/>
          </p:cNvSpPr>
          <p:nvPr>
            <p:ph type="title"/>
          </p:nvPr>
        </p:nvSpPr>
        <p:spPr>
          <a:xfrm>
            <a:off x="685800" y="685802"/>
            <a:ext cx="7770814" cy="1065213"/>
          </a:xfrm>
        </p:spPr>
        <p:txBody>
          <a:bodyPr/>
          <a:lstStyle/>
          <a:p>
            <a:r>
              <a:rPr lang="en-SG" dirty="0" smtClean="0"/>
              <a:t>Updated message 1</a:t>
            </a:r>
            <a:br>
              <a:rPr lang="en-SG" dirty="0" smtClean="0"/>
            </a:br>
            <a:endParaRPr lang="en-US" dirty="0"/>
          </a:p>
        </p:txBody>
      </p:sp>
    </p:spTree>
    <p:extLst>
      <p:ext uri="{BB962C8B-B14F-4D97-AF65-F5344CB8AC3E}">
        <p14:creationId xmlns:p14="http://schemas.microsoft.com/office/powerpoint/2010/main" val="4633993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a:t>Updated </a:t>
            </a:r>
            <a:r>
              <a:rPr lang="en-SG" dirty="0" smtClean="0"/>
              <a:t>message 1 (cont’d)</a:t>
            </a:r>
            <a:endParaRPr lang="en-US" dirty="0"/>
          </a:p>
        </p:txBody>
      </p:sp>
      <p:sp>
        <p:nvSpPr>
          <p:cNvPr id="3" name="Content Placeholder 2"/>
          <p:cNvSpPr>
            <a:spLocks noGrp="1"/>
          </p:cNvSpPr>
          <p:nvPr>
            <p:ph idx="1"/>
          </p:nvPr>
        </p:nvSpPr>
        <p:spPr>
          <a:xfrm>
            <a:off x="685800" y="1555673"/>
            <a:ext cx="7770814" cy="4465615"/>
          </a:xfrm>
        </p:spPr>
        <p:txBody>
          <a:bodyPr/>
          <a:lstStyle/>
          <a:p>
            <a:pPr marL="0" indent="0">
              <a:buNone/>
            </a:pP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r>
              <a:rPr lang="en-SG" sz="1400" b="0" u="sng" dirty="0">
                <a:solidFill>
                  <a:schemeClr val="tx1"/>
                </a:solidFill>
                <a:latin typeface="Courier New" pitchFamily="49" charset="0"/>
                <a:cs typeface="Courier New" pitchFamily="49" charset="0"/>
              </a:rPr>
              <a:t>Receiver information</a:t>
            </a:r>
          </a:p>
          <a:p>
            <a:pPr marL="0" indent="0">
              <a:buNone/>
            </a:pPr>
            <a:r>
              <a:rPr lang="en-SG" sz="1400" b="0" dirty="0">
                <a:solidFill>
                  <a:schemeClr val="tx1"/>
                </a:solidFill>
                <a:latin typeface="Courier New" pitchFamily="49" charset="0"/>
                <a:cs typeface="Courier New" pitchFamily="49" charset="0"/>
              </a:rPr>
              <a:t>		</a:t>
            </a:r>
            <a:r>
              <a:rPr lang="en-SG" sz="1400" b="0" u="sng" dirty="0" err="1">
                <a:solidFill>
                  <a:schemeClr val="tx1"/>
                </a:solidFill>
                <a:latin typeface="Courier New" pitchFamily="49" charset="0"/>
                <a:cs typeface="Courier New" pitchFamily="49" charset="0"/>
              </a:rPr>
              <a:t>receiverInfo</a:t>
            </a:r>
            <a:r>
              <a:rPr lang="en-SG" sz="1400" b="0" u="sng" dirty="0">
                <a:solidFill>
                  <a:schemeClr val="tx1"/>
                </a:solidFill>
                <a:latin typeface="Courier New" pitchFamily="49" charset="0"/>
                <a:cs typeface="Courier New" pitchFamily="49" charset="0"/>
              </a:rPr>
              <a:t>	ENUMERATED{</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--The parameter is used WSO </a:t>
            </a:r>
            <a:r>
              <a:rPr lang="en-SG" sz="1400" b="0" dirty="0" smtClean="0">
                <a:solidFill>
                  <a:srgbClr val="FF0000"/>
                </a:solidFill>
                <a:latin typeface="Courier New" pitchFamily="49" charset="0"/>
                <a:cs typeface="Courier New" pitchFamily="49" charset="0"/>
              </a:rPr>
              <a:t>has the SIC capability</a:t>
            </a:r>
            <a:r>
              <a:rPr lang="en-SG" sz="1400" b="0" dirty="0" smtClean="0">
                <a:solidFill>
                  <a:schemeClr val="tx1"/>
                </a:solidFill>
                <a:latin typeface="Courier New" pitchFamily="49" charset="0"/>
                <a:cs typeface="Courier New" pitchFamily="49" charset="0"/>
              </a:rPr>
              <a:t>.</a:t>
            </a:r>
          </a:p>
          <a:p>
            <a:pPr marL="0" indent="0">
              <a:buNone/>
            </a:pPr>
            <a:r>
              <a:rPr lang="en-SG" sz="1400" b="0" u="sng" dirty="0" smtClean="0">
                <a:solidFill>
                  <a:schemeClr val="tx1"/>
                </a:solidFill>
                <a:latin typeface="Courier New" pitchFamily="49" charset="0"/>
                <a:cs typeface="Courier New" pitchFamily="49" charset="0"/>
              </a:rPr>
              <a:t>							SIC, OPTIONAL</a:t>
            </a:r>
            <a:endParaRPr lang="en-SG" sz="1400" b="0" u="sng" dirty="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endParaRPr lang="en-SG" sz="1400" b="0" u="sng" dirty="0">
              <a:solidFill>
                <a:schemeClr val="tx1"/>
              </a:solidFill>
              <a:latin typeface="Courier New" pitchFamily="49" charset="0"/>
              <a:cs typeface="Courier New" pitchFamily="49" charset="0"/>
            </a:endParaRP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--Modulation type</a:t>
            </a:r>
          </a:p>
          <a:p>
            <a:pPr marL="0" indent="0">
              <a:buNone/>
            </a:pPr>
            <a:r>
              <a:rPr lang="en-SG" sz="1400" b="0" dirty="0">
                <a:solidFill>
                  <a:schemeClr val="tx1"/>
                </a:solidFill>
                <a:latin typeface="Courier New" pitchFamily="49" charset="0"/>
                <a:cs typeface="Courier New" pitchFamily="49" charset="0"/>
              </a:rPr>
              <a:t>		</a:t>
            </a:r>
            <a:r>
              <a:rPr lang="en-SG" sz="1400" b="0" u="sng" dirty="0" err="1">
                <a:solidFill>
                  <a:schemeClr val="tx1"/>
                </a:solidFill>
                <a:latin typeface="Courier New" pitchFamily="49" charset="0"/>
                <a:cs typeface="Courier New" pitchFamily="49" charset="0"/>
              </a:rPr>
              <a:t>modulationType</a:t>
            </a:r>
            <a:r>
              <a:rPr lang="en-SG" sz="1400" b="0" u="sng" dirty="0">
                <a:solidFill>
                  <a:schemeClr val="tx1"/>
                </a:solidFill>
                <a:latin typeface="Courier New" pitchFamily="49" charset="0"/>
                <a:cs typeface="Courier New" pitchFamily="49" charset="0"/>
              </a:rPr>
              <a:t>	ENUMERATED{</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OFDM,</a:t>
            </a:r>
          </a:p>
          <a:p>
            <a:pPr marL="0" indent="0">
              <a:buNone/>
            </a:pPr>
            <a:r>
              <a:rPr lang="en-SG" sz="1400" b="0" dirty="0">
                <a:solidFill>
                  <a:schemeClr val="tx1"/>
                </a:solidFill>
                <a:latin typeface="Courier New" pitchFamily="49" charset="0"/>
                <a:cs typeface="Courier New" pitchFamily="49" charset="0"/>
              </a:rPr>
              <a:t>							</a:t>
            </a:r>
            <a:r>
              <a:rPr lang="en-SG" sz="1400" b="0" u="sng" dirty="0">
                <a:solidFill>
                  <a:schemeClr val="tx1"/>
                </a:solidFill>
                <a:latin typeface="Courier New" pitchFamily="49" charset="0"/>
                <a:cs typeface="Courier New" pitchFamily="49" charset="0"/>
              </a:rPr>
              <a:t>FBMC,</a:t>
            </a:r>
          </a:p>
          <a:p>
            <a:pPr marL="0" indent="0">
              <a:buNone/>
            </a:pPr>
            <a:r>
              <a:rPr lang="en-SG" sz="1400" b="0"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--Filter characteristics</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u="sng" dirty="0" err="1" smtClean="0">
                <a:solidFill>
                  <a:schemeClr val="tx1"/>
                </a:solidFill>
                <a:latin typeface="Courier New" pitchFamily="49" charset="0"/>
                <a:cs typeface="Courier New" pitchFamily="49" charset="0"/>
              </a:rPr>
              <a:t>filterCharacteristics</a:t>
            </a:r>
            <a:r>
              <a:rPr lang="en-SG" sz="1400" b="0" u="sng" dirty="0">
                <a:solidFill>
                  <a:schemeClr val="tx1"/>
                </a:solidFill>
                <a:latin typeface="Courier New" pitchFamily="49" charset="0"/>
                <a:cs typeface="Courier New" pitchFamily="49" charset="0"/>
              </a:rPr>
              <a:t>	</a:t>
            </a:r>
            <a:r>
              <a:rPr lang="en-SG" sz="1400" b="0" u="sng" dirty="0" smtClean="0">
                <a:solidFill>
                  <a:schemeClr val="tx1"/>
                </a:solidFill>
                <a:latin typeface="Courier New" pitchFamily="49" charset="0"/>
                <a:cs typeface="Courier New" pitchFamily="49" charset="0"/>
              </a:rPr>
              <a:t>	SEQUENCE{</a:t>
            </a:r>
          </a:p>
          <a:p>
            <a:pPr marL="0" indent="0">
              <a:buNone/>
            </a:pP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SG" sz="1400" b="0" dirty="0">
                <a:solidFill>
                  <a:schemeClr val="tx1"/>
                </a:solidFill>
                <a:latin typeface="Courier New" pitchFamily="49" charset="0"/>
                <a:cs typeface="Courier New" pitchFamily="49" charset="0"/>
              </a:rPr>
              <a:t>	</a:t>
            </a:r>
            <a:r>
              <a:rPr lang="en-SG" sz="1400" b="0" dirty="0" smtClean="0">
                <a:solidFill>
                  <a:schemeClr val="tx1"/>
                </a:solidFill>
                <a:latin typeface="Courier New" pitchFamily="49" charset="0"/>
                <a:cs typeface="Courier New" pitchFamily="49" charset="0"/>
              </a:rPr>
              <a:t>	</a:t>
            </a:r>
            <a:r>
              <a:rPr lang="en-US" sz="1400" b="0" u="sng" dirty="0">
                <a:latin typeface="Courier New" pitchFamily="49" charset="0"/>
                <a:cs typeface="Courier New" pitchFamily="49" charset="0"/>
              </a:rPr>
              <a:t>--Adjacent channel selectivity of the WSO [dB]</a:t>
            </a:r>
          </a:p>
          <a:p>
            <a:pPr marL="0" indent="0">
              <a:buNone/>
            </a:pPr>
            <a:r>
              <a:rPr lang="en-US" sz="1400" b="0" dirty="0">
                <a:latin typeface="Courier New" pitchFamily="49" charset="0"/>
                <a:cs typeface="Courier New" pitchFamily="49" charset="0"/>
              </a:rPr>
              <a:t>				</a:t>
            </a:r>
            <a:r>
              <a:rPr lang="en-US" sz="1400" b="0" u="sng" dirty="0" err="1">
                <a:latin typeface="Courier New" pitchFamily="49" charset="0"/>
                <a:cs typeface="Courier New" pitchFamily="49" charset="0"/>
              </a:rPr>
              <a:t>aCS</a:t>
            </a:r>
            <a:r>
              <a:rPr lang="en-US" sz="1400" b="0" u="sng" dirty="0">
                <a:latin typeface="Courier New" pitchFamily="49" charset="0"/>
                <a:cs typeface="Courier New" pitchFamily="49" charset="0"/>
              </a:rPr>
              <a:t> REAL OPTIONAL,</a:t>
            </a:r>
          </a:p>
          <a:p>
            <a:pPr marL="0" indent="0">
              <a:buNone/>
            </a:pPr>
            <a:r>
              <a:rPr lang="en-SG" sz="1400" b="0" dirty="0">
                <a:latin typeface="Courier New" pitchFamily="49" charset="0"/>
                <a:cs typeface="Courier New" pitchFamily="49" charset="0"/>
              </a:rPr>
              <a:t>				</a:t>
            </a:r>
            <a:r>
              <a:rPr lang="en-SG" sz="1400" b="0" u="sng" dirty="0" smtClean="0">
                <a:latin typeface="Courier New" pitchFamily="49" charset="0"/>
                <a:cs typeface="Courier New" pitchFamily="49" charset="0"/>
              </a:rPr>
              <a:t>--</a:t>
            </a:r>
            <a:r>
              <a:rPr lang="en-SG" sz="1400" b="0" u="sng" dirty="0">
                <a:latin typeface="Courier New" pitchFamily="49" charset="0"/>
                <a:cs typeface="Courier New" pitchFamily="49" charset="0"/>
              </a:rPr>
              <a:t>FBMC overlapping factor range as the maximum number</a:t>
            </a:r>
          </a:p>
          <a:p>
            <a:pPr marL="0" indent="0">
              <a:buNone/>
            </a:pPr>
            <a:r>
              <a:rPr lang="en-SG" sz="1400" b="0" dirty="0">
                <a:latin typeface="Courier New" pitchFamily="49" charset="0"/>
                <a:cs typeface="Courier New" pitchFamily="49" charset="0"/>
              </a:rPr>
              <a:t>				</a:t>
            </a:r>
            <a:r>
              <a:rPr lang="en-SG" sz="1400" b="0" u="sng" dirty="0" err="1">
                <a:latin typeface="Courier New" pitchFamily="49" charset="0"/>
                <a:cs typeface="Courier New" pitchFamily="49" charset="0"/>
              </a:rPr>
              <a:t>fbmcOverlappingFactor</a:t>
            </a:r>
            <a:r>
              <a:rPr lang="en-SG" sz="1400" b="0" u="sng" dirty="0">
                <a:latin typeface="Courier New" pitchFamily="49" charset="0"/>
                <a:cs typeface="Courier New" pitchFamily="49" charset="0"/>
              </a:rPr>
              <a:t> INTEGER	</a:t>
            </a:r>
            <a:r>
              <a:rPr lang="en-SG" sz="1400" b="0" u="sng" dirty="0" smtClean="0">
                <a:latin typeface="Courier New" pitchFamily="49" charset="0"/>
                <a:cs typeface="Courier New" pitchFamily="49" charset="0"/>
              </a:rPr>
              <a:t>OPTIONAL,</a:t>
            </a:r>
          </a:p>
          <a:p>
            <a:pPr marL="0" indent="0">
              <a:buNone/>
            </a:pPr>
            <a:r>
              <a:rPr lang="en-SG" sz="1400" b="0" dirty="0">
                <a:latin typeface="Courier New" pitchFamily="49" charset="0"/>
                <a:cs typeface="Courier New" pitchFamily="49" charset="0"/>
              </a:rPr>
              <a:t>	</a:t>
            </a:r>
            <a:r>
              <a:rPr lang="en-SG" sz="1400" b="0" dirty="0" smtClean="0">
                <a:latin typeface="Courier New" pitchFamily="49" charset="0"/>
                <a:cs typeface="Courier New" pitchFamily="49" charset="0"/>
              </a:rPr>
              <a:t>			</a:t>
            </a:r>
            <a:r>
              <a:rPr lang="en-SG" sz="1400" b="0" u="sng" dirty="0" smtClean="0">
                <a:latin typeface="Courier New" pitchFamily="49" charset="0"/>
                <a:cs typeface="Courier New" pitchFamily="49" charset="0"/>
              </a:rPr>
              <a:t>...</a:t>
            </a:r>
            <a:endParaRPr lang="en-SG" sz="1400" b="0" u="sng" dirty="0">
              <a:latin typeface="Courier New" pitchFamily="49" charset="0"/>
              <a:cs typeface="Courier New" pitchFamily="49" charset="0"/>
            </a:endParaRPr>
          </a:p>
          <a:p>
            <a:pPr marL="0" indent="0">
              <a:buNone/>
            </a:pPr>
            <a:r>
              <a:rPr lang="en-US" sz="1400" b="0" dirty="0">
                <a:latin typeface="Courier New" pitchFamily="49" charset="0"/>
                <a:cs typeface="Courier New" pitchFamily="49" charset="0"/>
              </a:rPr>
              <a:t>}</a:t>
            </a:r>
          </a:p>
          <a:p>
            <a:endParaRPr lang="en-US" sz="1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Chen SUN, Sony</a:t>
            </a:r>
            <a:endParaRPr lang="en-GB" dirty="0"/>
          </a:p>
        </p:txBody>
      </p:sp>
      <p:sp>
        <p:nvSpPr>
          <p:cNvPr id="6" name="Date Placeholder 5"/>
          <p:cNvSpPr>
            <a:spLocks noGrp="1"/>
          </p:cNvSpPr>
          <p:nvPr>
            <p:ph type="dt" idx="15"/>
          </p:nvPr>
        </p:nvSpPr>
        <p:spPr/>
        <p:txBody>
          <a:bodyPr/>
          <a:lstStyle/>
          <a:p>
            <a:r>
              <a:rPr lang="en-US" altLang="zh-CN" smtClean="0"/>
              <a:t>March 2016</a:t>
            </a:r>
            <a:endParaRPr lang="en-GB" dirty="0"/>
          </a:p>
        </p:txBody>
      </p:sp>
    </p:spTree>
    <p:extLst>
      <p:ext uri="{BB962C8B-B14F-4D97-AF65-F5344CB8AC3E}">
        <p14:creationId xmlns:p14="http://schemas.microsoft.com/office/powerpoint/2010/main" val="33606021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9310</TotalTime>
  <Words>1305</Words>
  <Application>Microsoft Office PowerPoint</Application>
  <PresentationFormat>On-screen Show (4:3)</PresentationFormat>
  <Paragraphs>344</Paragraphs>
  <Slides>19</Slides>
  <Notes>6</Notes>
  <HiddenSlides>0</HiddenSlides>
  <MMClips>0</MMClips>
  <ScaleCrop>false</ScaleCrop>
  <HeadingPairs>
    <vt:vector size="6" baseType="variant">
      <vt:variant>
        <vt:lpstr>Theme</vt:lpstr>
      </vt:variant>
      <vt:variant>
        <vt:i4>2</vt:i4>
      </vt:variant>
      <vt:variant>
        <vt:lpstr>Embedded OLE Servers</vt:lpstr>
      </vt:variant>
      <vt:variant>
        <vt:i4>2</vt:i4>
      </vt:variant>
      <vt:variant>
        <vt:lpstr>Slide Titles</vt:lpstr>
      </vt:variant>
      <vt:variant>
        <vt:i4>19</vt:i4>
      </vt:variant>
    </vt:vector>
  </HeadingPairs>
  <TitlesOfParts>
    <vt:vector size="23" baseType="lpstr">
      <vt:lpstr>Office 主题</vt:lpstr>
      <vt:lpstr>Office Theme</vt:lpstr>
      <vt:lpstr>Document</vt:lpstr>
      <vt:lpstr>Equation</vt:lpstr>
      <vt:lpstr>Text proposal for using receiver information</vt:lpstr>
      <vt:lpstr>Abstract</vt:lpstr>
      <vt:lpstr>Why we need receiver information</vt:lpstr>
      <vt:lpstr>What is receiver information</vt:lpstr>
      <vt:lpstr>Use case</vt:lpstr>
      <vt:lpstr>Procedure utilized (1/2)</vt:lpstr>
      <vt:lpstr>Procedures utilized (2/2)</vt:lpstr>
      <vt:lpstr>Updated message 1 </vt:lpstr>
      <vt:lpstr>Updated message 1 (cont’d)</vt:lpstr>
      <vt:lpstr>Updated message2 </vt:lpstr>
      <vt:lpstr>Updated message3</vt:lpstr>
      <vt:lpstr>Updated message4 </vt:lpstr>
      <vt:lpstr>Reference</vt:lpstr>
      <vt:lpstr>Annex 1: FBMC’s signal power </vt:lpstr>
      <vt:lpstr>Simulation Scenario</vt:lpstr>
      <vt:lpstr>Annex 2: Transmit power </vt:lpstr>
      <vt:lpstr>Annex 2: Transmit power (2)</vt:lpstr>
      <vt:lpstr>Available bandwidth and transmit power as of different values of k</vt:lpstr>
      <vt:lpstr>Available bandwidth and transmit power as of different values of 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Coexistence Management Considering Pre-coding and Priority</dc:title>
  <dc:creator>dingwei</dc:creator>
  <cp:lastModifiedBy>Chen SUN</cp:lastModifiedBy>
  <cp:revision>192</cp:revision>
  <dcterms:created xsi:type="dcterms:W3CDTF">2015-10-30T01:17:04Z</dcterms:created>
  <dcterms:modified xsi:type="dcterms:W3CDTF">2016-03-16T00:01:59Z</dcterms:modified>
</cp:coreProperties>
</file>