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17" r:id="rId3"/>
    <p:sldId id="323" r:id="rId4"/>
    <p:sldId id="318" r:id="rId5"/>
    <p:sldId id="328" r:id="rId6"/>
    <p:sldId id="320" r:id="rId7"/>
    <p:sldId id="321" r:id="rId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9" d="100"/>
          <a:sy n="99" d="100"/>
        </p:scale>
        <p:origin x="-510"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1/22/2016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802.19-16/0027r0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January 2016 TG1a Closing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2016-1-21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35"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TG1a closing report from January 2016 IEEE 802 interim meeting in Atlanta, GA.</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10697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(1/2)</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kumimoji="1" lang="en-US" altLang="ja-JP" dirty="0" smtClean="0"/>
              <a:t>Technical contributions and text proposals were discussed</a:t>
            </a:r>
          </a:p>
          <a:p>
            <a:pPr lvl="1"/>
            <a:r>
              <a:rPr kumimoji="1" lang="en-US" altLang="ja-JP" dirty="0"/>
              <a:t>System Architecture</a:t>
            </a:r>
          </a:p>
          <a:p>
            <a:pPr lvl="2"/>
            <a:r>
              <a:rPr kumimoji="1" lang="en-US" altLang="ja-JP" dirty="0"/>
              <a:t>Doc. </a:t>
            </a:r>
            <a:r>
              <a:rPr kumimoji="1" lang="en-US" altLang="ja-JP" dirty="0" smtClean="0"/>
              <a:t>19-16/0011r2: </a:t>
            </a:r>
            <a:r>
              <a:rPr kumimoji="1" lang="en-US" altLang="ja-JP" dirty="0"/>
              <a:t>System architecture for information exchange between independent IEEE 802.19.1 systems (S. </a:t>
            </a:r>
            <a:r>
              <a:rPr kumimoji="1" lang="en-US" altLang="ja-JP" dirty="0" err="1"/>
              <a:t>Furuichi</a:t>
            </a:r>
            <a:r>
              <a:rPr kumimoji="1" lang="en-US" altLang="ja-JP" dirty="0"/>
              <a:t>)</a:t>
            </a:r>
          </a:p>
          <a:p>
            <a:pPr lvl="2"/>
            <a:r>
              <a:rPr kumimoji="1" lang="en-US" altLang="ja-JP" dirty="0"/>
              <a:t>Doc. 19-16/0012r0: Discussion on Interface C (S. </a:t>
            </a:r>
            <a:r>
              <a:rPr kumimoji="1" lang="en-US" altLang="ja-JP" dirty="0" err="1"/>
              <a:t>Furuichi</a:t>
            </a:r>
            <a:r>
              <a:rPr kumimoji="1" lang="en-US" altLang="ja-JP" dirty="0"/>
              <a:t>)</a:t>
            </a:r>
          </a:p>
          <a:p>
            <a:pPr lvl="2"/>
            <a:r>
              <a:rPr kumimoji="1" lang="en-US" altLang="ja-JP" dirty="0"/>
              <a:t>Doc. </a:t>
            </a:r>
            <a:r>
              <a:rPr kumimoji="1" lang="en-US" altLang="ja-JP" dirty="0" smtClean="0"/>
              <a:t>19-16/0013r3: </a:t>
            </a:r>
            <a:r>
              <a:rPr kumimoji="1" lang="en-US" altLang="ja-JP" dirty="0"/>
              <a:t>Text proposal on System Architecture (S. </a:t>
            </a:r>
            <a:r>
              <a:rPr kumimoji="1" lang="en-US" altLang="ja-JP" dirty="0" err="1"/>
              <a:t>Furuichi</a:t>
            </a:r>
            <a:r>
              <a:rPr kumimoji="1" lang="en-US" altLang="ja-JP" dirty="0"/>
              <a:t>)</a:t>
            </a:r>
          </a:p>
          <a:p>
            <a:pPr lvl="1"/>
            <a:r>
              <a:rPr kumimoji="1" lang="en-US" altLang="ja-JP" dirty="0"/>
              <a:t>Terminology definitions</a:t>
            </a:r>
          </a:p>
          <a:p>
            <a:pPr lvl="2"/>
            <a:r>
              <a:rPr kumimoji="1" lang="en-US" altLang="ja-JP" dirty="0"/>
              <a:t>Doc. </a:t>
            </a:r>
            <a:r>
              <a:rPr kumimoji="1" lang="en-US" altLang="ja-JP" dirty="0" smtClean="0"/>
              <a:t>19-16/0014r2: </a:t>
            </a:r>
            <a:r>
              <a:rPr kumimoji="1" lang="en-US" altLang="ja-JP" dirty="0"/>
              <a:t>Text proposal on terminology definitions in P802.19.1a (S. </a:t>
            </a:r>
            <a:r>
              <a:rPr kumimoji="1" lang="en-US" altLang="ja-JP" dirty="0" err="1"/>
              <a:t>Furuichi</a:t>
            </a:r>
            <a:r>
              <a:rPr kumimoji="1" lang="en-US" altLang="ja-JP" dirty="0"/>
              <a:t>)</a:t>
            </a:r>
          </a:p>
          <a:p>
            <a:pPr lvl="1"/>
            <a:r>
              <a:rPr kumimoji="1" lang="en-US" altLang="ja-JP" dirty="0"/>
              <a:t>CM association procedure</a:t>
            </a:r>
          </a:p>
          <a:p>
            <a:pPr lvl="2"/>
            <a:r>
              <a:rPr kumimoji="1" lang="en-US" altLang="ja-JP" dirty="0"/>
              <a:t>Doc. 19-16/0015r0: CM association procedure (S. </a:t>
            </a:r>
            <a:r>
              <a:rPr kumimoji="1" lang="en-US" altLang="ja-JP" dirty="0" err="1"/>
              <a:t>Furuichi</a:t>
            </a:r>
            <a:r>
              <a:rPr kumimoji="1" lang="en-US" altLang="ja-JP" dirty="0"/>
              <a:t>)</a:t>
            </a:r>
          </a:p>
          <a:p>
            <a:pPr lvl="2"/>
            <a:r>
              <a:rPr kumimoji="1" lang="en-US" altLang="ja-JP" dirty="0"/>
              <a:t>Doc. </a:t>
            </a:r>
            <a:r>
              <a:rPr kumimoji="1" lang="en-US" altLang="ja-JP" dirty="0" smtClean="0"/>
              <a:t>19-16/0016r1: </a:t>
            </a:r>
            <a:r>
              <a:rPr kumimoji="1" lang="en-US" altLang="ja-JP" dirty="0"/>
              <a:t>Text proposal on CM association procedure (S. </a:t>
            </a:r>
            <a:r>
              <a:rPr kumimoji="1" lang="en-US" altLang="ja-JP" dirty="0" err="1"/>
              <a:t>Furuichi</a:t>
            </a:r>
            <a:r>
              <a:rPr kumimoji="1" lang="en-US" altLang="ja-JP" dirty="0"/>
              <a:t>)</a:t>
            </a:r>
          </a:p>
          <a:p>
            <a:pPr lvl="1"/>
            <a:r>
              <a:rPr kumimoji="1" lang="en-US" altLang="ja-JP" dirty="0"/>
              <a:t>Proxy coexistence service</a:t>
            </a:r>
          </a:p>
          <a:p>
            <a:pPr lvl="2"/>
            <a:r>
              <a:rPr kumimoji="1" lang="en-US" altLang="ja-JP" dirty="0"/>
              <a:t>Doc. 19-16/0017r0: Proxy coexistence service (S. </a:t>
            </a:r>
            <a:r>
              <a:rPr kumimoji="1" lang="en-US" altLang="ja-JP" dirty="0" err="1"/>
              <a:t>Furuichi</a:t>
            </a:r>
            <a:r>
              <a:rPr kumimoji="1" lang="en-US" altLang="ja-JP" dirty="0"/>
              <a:t>)</a:t>
            </a:r>
          </a:p>
          <a:p>
            <a:pPr lvl="1"/>
            <a:r>
              <a:rPr kumimoji="1" lang="en-US" altLang="ja-JP" dirty="0"/>
              <a:t>Energy detection</a:t>
            </a:r>
          </a:p>
          <a:p>
            <a:pPr lvl="2"/>
            <a:r>
              <a:rPr kumimoji="1" lang="en-US" altLang="ja-JP" dirty="0"/>
              <a:t>Doc. </a:t>
            </a:r>
            <a:r>
              <a:rPr kumimoji="1" lang="en-US" altLang="ja-JP" dirty="0" smtClean="0"/>
              <a:t>19-16/0019r1: </a:t>
            </a:r>
            <a:r>
              <a:rPr kumimoji="1" lang="en-US" altLang="ja-JP" dirty="0"/>
              <a:t>Use cases and text change proposal for adjustment of energy detection threshold over IP-network (C. Sun)</a:t>
            </a:r>
          </a:p>
          <a:p>
            <a:pPr lvl="2"/>
            <a:r>
              <a:rPr kumimoji="1" lang="en-US" altLang="ja-JP" dirty="0"/>
              <a:t>Doc. </a:t>
            </a:r>
            <a:r>
              <a:rPr kumimoji="1" lang="en-US" altLang="ja-JP" dirty="0" smtClean="0"/>
              <a:t>19-16/0020r1: </a:t>
            </a:r>
            <a:r>
              <a:rPr kumimoji="1" lang="en-US" altLang="ja-JP" dirty="0"/>
              <a:t>Text proposal on Annex on energy detection parameters(C. Sun)</a:t>
            </a:r>
          </a:p>
          <a:p>
            <a:pPr lvl="1"/>
            <a:r>
              <a:rPr kumimoji="1" lang="en-US" altLang="ja-JP" dirty="0"/>
              <a:t>Interference alignment</a:t>
            </a:r>
          </a:p>
          <a:p>
            <a:pPr lvl="2"/>
            <a:r>
              <a:rPr kumimoji="1" lang="en-US" altLang="ja-JP" dirty="0"/>
              <a:t>Doc. </a:t>
            </a:r>
            <a:r>
              <a:rPr kumimoji="1" lang="en-US" altLang="ja-JP" dirty="0" smtClean="0"/>
              <a:t>19-16/0021r1  </a:t>
            </a:r>
            <a:r>
              <a:rPr kumimoji="1" lang="en-US" altLang="ja-JP" dirty="0"/>
              <a:t>Application scenario and text change proposal for coexistence management considering interference alignment (C. Sun)</a:t>
            </a:r>
          </a:p>
          <a:p>
            <a:pPr lvl="2"/>
            <a:r>
              <a:rPr kumimoji="1" lang="en-US" altLang="ja-JP" dirty="0"/>
              <a:t>Doc. </a:t>
            </a:r>
            <a:r>
              <a:rPr kumimoji="1" lang="en-US" altLang="ja-JP" dirty="0" smtClean="0"/>
              <a:t>19-16/0022r1:  </a:t>
            </a:r>
            <a:r>
              <a:rPr kumimoji="1" lang="en-US" altLang="ja-JP" dirty="0"/>
              <a:t>Text proposal on Annex for supporting interference alignment (C. Sun)</a:t>
            </a:r>
          </a:p>
          <a:p>
            <a:pPr lvl="1"/>
            <a:r>
              <a:rPr kumimoji="1" lang="en-US" altLang="ja-JP" dirty="0"/>
              <a:t>Coexistence management</a:t>
            </a:r>
          </a:p>
          <a:p>
            <a:pPr lvl="2"/>
            <a:r>
              <a:rPr kumimoji="1" lang="en-US" altLang="ja-JP" dirty="0"/>
              <a:t>Doc. 19-16/0023r0:  Coexistence management with receiver information (C. Sun)</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073501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(2/2)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Liaison to Wireless Innovation Forum was discussed</a:t>
            </a:r>
          </a:p>
          <a:p>
            <a:pPr lvl="1"/>
            <a:r>
              <a:rPr kumimoji="1" lang="en-US" altLang="ja-JP" dirty="0" smtClean="0"/>
              <a:t>Please see Doc</a:t>
            </a:r>
            <a:r>
              <a:rPr kumimoji="1" lang="en-US" altLang="ja-JP" dirty="0"/>
              <a:t>. 19-16/0018r0: Liaison to Wireless Innovation </a:t>
            </a:r>
            <a:r>
              <a:rPr kumimoji="1" lang="en-US" altLang="ja-JP" dirty="0" smtClean="0"/>
              <a:t>Forum.</a:t>
            </a:r>
          </a:p>
          <a:p>
            <a:pPr lvl="1"/>
            <a:r>
              <a:rPr kumimoji="1" lang="en-US" altLang="ja-JP" dirty="0" smtClean="0"/>
              <a:t>The chair will contact Wireless Innovation Forum offline and update the status in March meeting.</a:t>
            </a:r>
          </a:p>
          <a:p>
            <a:r>
              <a:rPr kumimoji="1" lang="en-US" altLang="ja-JP" dirty="0" smtClean="0"/>
              <a:t>Reviewed project time line</a:t>
            </a:r>
          </a:p>
          <a:p>
            <a:pPr lvl="1"/>
            <a:r>
              <a:rPr kumimoji="1" lang="en-US" altLang="ja-JP" dirty="0" smtClean="0"/>
              <a:t>No change (Doc. 19-15/0096r0)</a:t>
            </a:r>
          </a:p>
          <a:p>
            <a:pPr lvl="1"/>
            <a:r>
              <a:rPr kumimoji="1" lang="en-US" altLang="ja-JP" dirty="0" smtClean="0"/>
              <a:t>Next milestone: WG LB will start after November 2016 meeting</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854668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text proposals in doc. 19-16/0013r3, doc 19-16/0014r2, doc 19-16/0016r1, doc 19-16/0020r1 and doc 19-16/0022r1 </a:t>
            </a:r>
            <a:r>
              <a:rPr lang="fi-FI" altLang="ja-JP" dirty="0" smtClean="0"/>
              <a:t>and instruct the TG editor to prepare a new IEEE P802.19.1a draft </a:t>
            </a:r>
            <a:r>
              <a:rPr lang="fi-FI" altLang="ja-JP" dirty="0"/>
              <a:t>by March 4th, </a:t>
            </a:r>
            <a:r>
              <a:rPr lang="fi-FI" altLang="ja-JP" dirty="0" smtClean="0"/>
              <a:t>2016.</a:t>
            </a:r>
            <a:endParaRPr kumimoji="1" lang="en-US" altLang="ja-JP" dirty="0" smtClean="0"/>
          </a:p>
          <a:p>
            <a:endParaRPr kumimoji="1" lang="en-US" altLang="ja-JP" dirty="0" smtClean="0"/>
          </a:p>
          <a:p>
            <a:pPr lvl="1"/>
            <a:r>
              <a:rPr kumimoji="1" lang="en-US" altLang="ja-JP" dirty="0" smtClean="0"/>
              <a:t>Move</a:t>
            </a:r>
            <a:r>
              <a:rPr kumimoji="1" lang="en-US" altLang="ja-JP" dirty="0"/>
              <a:t>: </a:t>
            </a:r>
            <a:r>
              <a:rPr kumimoji="1" lang="en-US" altLang="ja-JP" dirty="0" smtClean="0"/>
              <a:t>S. </a:t>
            </a:r>
            <a:r>
              <a:rPr kumimoji="1" lang="en-US" altLang="ja-JP" dirty="0" err="1" smtClean="0"/>
              <a:t>Furuichi</a:t>
            </a:r>
            <a:endParaRPr kumimoji="1" lang="en-US" altLang="ja-JP" dirty="0" smtClean="0"/>
          </a:p>
          <a:p>
            <a:pPr lvl="1"/>
            <a:r>
              <a:rPr kumimoji="1" lang="en-US" altLang="ja-JP" dirty="0" smtClean="0"/>
              <a:t>Second</a:t>
            </a:r>
            <a:r>
              <a:rPr kumimoji="1" lang="en-US" altLang="ja-JP" dirty="0"/>
              <a:t>: </a:t>
            </a:r>
            <a:r>
              <a:rPr kumimoji="1" lang="en-US" altLang="ja-JP" dirty="0" smtClean="0"/>
              <a:t>S. </a:t>
            </a:r>
            <a:r>
              <a:rPr kumimoji="1" lang="en-US" altLang="ja-JP" dirty="0" err="1"/>
              <a:t>Shellhammer</a:t>
            </a:r>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212008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856543566"/>
              </p:ext>
            </p:extLst>
          </p:nvPr>
        </p:nvGraphicFramePr>
        <p:xfrm>
          <a:off x="457201" y="1600200"/>
          <a:ext cx="8791571" cy="1137920"/>
        </p:xfrm>
        <a:graphic>
          <a:graphicData uri="http://schemas.openxmlformats.org/drawingml/2006/table">
            <a:tbl>
              <a:tblPr firstRow="1" bandRow="1">
                <a:tableStyleId>{5C22544A-7EE6-4342-B048-85BDC9FD1C3A}</a:tableStyleId>
              </a:tblPr>
              <a:tblGrid>
                <a:gridCol w="1295399"/>
                <a:gridCol w="1219200"/>
                <a:gridCol w="2209800"/>
                <a:gridCol w="2286000"/>
                <a:gridCol w="1781172"/>
              </a:tblGrid>
              <a:tr h="370840">
                <a:tc>
                  <a:txBody>
                    <a:bodyPr/>
                    <a:lstStyle/>
                    <a:p>
                      <a:r>
                        <a:rPr kumimoji="1" lang="en-US" altLang="ja-JP" sz="2000" dirty="0" smtClean="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Start</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End</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Call Host</a:t>
                      </a:r>
                      <a:endParaRPr kumimoji="1" lang="ja-JP" altLang="en-US" sz="2000" dirty="0">
                        <a:latin typeface="Calibri" panose="020F0502020204030204" pitchFamily="34" charset="0"/>
                      </a:endParaRPr>
                    </a:p>
                  </a:txBody>
                  <a:tcPr/>
                </a:tc>
              </a:tr>
              <a:tr h="370840">
                <a:tc>
                  <a:txBody>
                    <a:bodyPr/>
                    <a:lstStyle/>
                    <a:p>
                      <a:r>
                        <a:rPr kumimoji="1" lang="en-US" altLang="ja-JP" sz="1800" dirty="0" smtClean="0">
                          <a:latin typeface="Calibri" panose="020F0502020204030204" pitchFamily="34" charset="0"/>
                        </a:rPr>
                        <a:t>Wednesday</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Feb.</a:t>
                      </a:r>
                      <a:r>
                        <a:rPr kumimoji="1" lang="en-US" altLang="ja-JP" sz="1800" baseline="0" dirty="0" smtClean="0">
                          <a:latin typeface="Calibri" panose="020F0502020204030204" pitchFamily="34" charset="0"/>
                        </a:rPr>
                        <a:t> 3</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1:00AM</a:t>
                      </a:r>
                      <a:r>
                        <a:rPr kumimoji="1" lang="en-US" altLang="ja-JP" sz="1800" baseline="0" dirty="0" smtClean="0">
                          <a:latin typeface="Calibri" panose="020F0502020204030204" pitchFamily="34" charset="0"/>
                        </a:rPr>
                        <a:t> Eastern Time</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2:00AM</a:t>
                      </a:r>
                      <a:r>
                        <a:rPr kumimoji="1" lang="en-US" altLang="ja-JP" sz="1800" baseline="0" dirty="0" smtClean="0">
                          <a:latin typeface="Calibri" panose="020F0502020204030204" pitchFamily="34" charset="0"/>
                        </a:rPr>
                        <a:t> Eastern Time</a:t>
                      </a:r>
                      <a:endParaRPr kumimoji="1" lang="ja-JP" altLang="en-US" sz="1800" dirty="0">
                        <a:latin typeface="Calibri" panose="020F0502020204030204" pitchFamily="34" charset="0"/>
                      </a:endParaRPr>
                    </a:p>
                  </a:txBody>
                  <a:tcPr/>
                </a:tc>
                <a:tc>
                  <a:txBody>
                    <a:bodyPr/>
                    <a:lstStyle/>
                    <a:p>
                      <a:r>
                        <a:rPr kumimoji="1" lang="en-US" altLang="ja-JP" sz="1800" dirty="0" err="1" smtClean="0">
                          <a:latin typeface="Calibri" panose="020F0502020204030204" pitchFamily="34" charset="0"/>
                        </a:rPr>
                        <a:t>Naotaka</a:t>
                      </a:r>
                      <a:r>
                        <a:rPr kumimoji="1" lang="en-US" altLang="ja-JP" sz="1800" dirty="0" smtClean="0">
                          <a:latin typeface="Calibri" panose="020F0502020204030204" pitchFamily="34" charset="0"/>
                        </a:rPr>
                        <a:t> Sato</a:t>
                      </a:r>
                      <a:endParaRPr kumimoji="1" lang="ja-JP" altLang="en-US" sz="1800" dirty="0">
                        <a:latin typeface="Calibri" panose="020F0502020204030204" pitchFamily="34" charset="0"/>
                      </a:endParaRPr>
                    </a:p>
                  </a:txBody>
                  <a:tcPr/>
                </a:tc>
              </a:tr>
              <a:tr h="370840">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smtClean="0">
                          <a:latin typeface="Calibri" panose="020F0502020204030204" pitchFamily="34" charset="0"/>
                        </a:rPr>
                        <a:t>Wednesday</a:t>
                      </a:r>
                      <a:endParaRPr kumimoji="1" lang="ja-JP" altLang="en-US" sz="1800" dirty="0" smtClean="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Feb.</a:t>
                      </a:r>
                      <a:r>
                        <a:rPr kumimoji="1" lang="en-US" altLang="ja-JP" sz="1800" baseline="0" dirty="0" smtClean="0">
                          <a:latin typeface="Calibri" panose="020F0502020204030204" pitchFamily="34" charset="0"/>
                        </a:rPr>
                        <a:t> 24</a:t>
                      </a:r>
                      <a:endParaRPr kumimoji="1" lang="ja-JP" altLang="en-US" sz="1800" dirty="0">
                        <a:latin typeface="Calibri" panose="020F0502020204030204" pitchFamily="34" charset="0"/>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smtClean="0">
                          <a:latin typeface="Calibri" panose="020F0502020204030204" pitchFamily="34" charset="0"/>
                        </a:rPr>
                        <a:t>1:00AM</a:t>
                      </a:r>
                      <a:r>
                        <a:rPr kumimoji="1" lang="en-US" altLang="ja-JP" sz="1800" baseline="0" dirty="0" smtClean="0">
                          <a:latin typeface="Calibri" panose="020F0502020204030204" pitchFamily="34" charset="0"/>
                        </a:rPr>
                        <a:t> Eastern Time</a:t>
                      </a:r>
                      <a:endParaRPr kumimoji="1" lang="ja-JP" altLang="en-US" sz="1800" dirty="0" smtClean="0">
                        <a:latin typeface="Calibri" panose="020F0502020204030204" pitchFamily="34" charset="0"/>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smtClean="0">
                          <a:latin typeface="Calibri" panose="020F0502020204030204" pitchFamily="34" charset="0"/>
                        </a:rPr>
                        <a:t>2:00AM</a:t>
                      </a:r>
                      <a:r>
                        <a:rPr kumimoji="1" lang="en-US" altLang="ja-JP" sz="1800" baseline="0" dirty="0" smtClean="0">
                          <a:latin typeface="Calibri" panose="020F0502020204030204" pitchFamily="34" charset="0"/>
                        </a:rPr>
                        <a:t> Eastern Time</a:t>
                      </a:r>
                      <a:endParaRPr kumimoji="1" lang="ja-JP" altLang="en-US" sz="1800" dirty="0" smtClean="0">
                        <a:latin typeface="Calibri" panose="020F0502020204030204" pitchFamily="34" charset="0"/>
                      </a:endParaRPr>
                    </a:p>
                  </a:txBody>
                  <a:tcPr/>
                </a:tc>
                <a:tc>
                  <a:txBody>
                    <a:bodyPr/>
                    <a:lstStyle/>
                    <a:p>
                      <a:pPr marL="0" marR="0" indent="0" algn="l" defTabSz="975386" rtl="0" eaLnBrk="1" fontAlgn="auto" latinLnBrk="0" hangingPunct="1">
                        <a:lnSpc>
                          <a:spcPct val="100000"/>
                        </a:lnSpc>
                        <a:spcBef>
                          <a:spcPts val="0"/>
                        </a:spcBef>
                        <a:spcAft>
                          <a:spcPts val="0"/>
                        </a:spcAft>
                        <a:buClrTx/>
                        <a:buSzTx/>
                        <a:buFontTx/>
                        <a:buNone/>
                        <a:tabLst/>
                        <a:defRPr/>
                      </a:pPr>
                      <a:r>
                        <a:rPr kumimoji="1" lang="en-US" altLang="ja-JP" sz="1800" dirty="0" err="1" smtClean="0">
                          <a:latin typeface="Calibri" panose="020F0502020204030204" pitchFamily="34" charset="0"/>
                        </a:rPr>
                        <a:t>Naotaka</a:t>
                      </a:r>
                      <a:r>
                        <a:rPr kumimoji="1" lang="en-US" altLang="ja-JP" sz="1800" dirty="0" smtClean="0">
                          <a:latin typeface="Calibri" panose="020F0502020204030204" pitchFamily="34" charset="0"/>
                        </a:rPr>
                        <a:t> Sato</a:t>
                      </a:r>
                      <a:endParaRPr kumimoji="1" lang="ja-JP" altLang="en-US" sz="1800" dirty="0" smtClean="0">
                        <a:latin typeface="Calibri" panose="020F0502020204030204" pitchFamily="34" charset="0"/>
                      </a:endParaRPr>
                    </a:p>
                  </a:txBody>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
        <p:nvSpPr>
          <p:cNvPr id="8" name="コンテンツ プレースホルダー 2"/>
          <p:cNvSpPr txBox="1">
            <a:spLocks/>
          </p:cNvSpPr>
          <p:nvPr/>
        </p:nvSpPr>
        <p:spPr bwMode="auto">
          <a:xfrm>
            <a:off x="731520" y="2895600"/>
            <a:ext cx="8288868" cy="3962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Meeting Logistics</a:t>
            </a:r>
          </a:p>
          <a:p>
            <a:pPr lvl="1"/>
            <a:r>
              <a:rPr kumimoji="1" lang="en-US" altLang="ja-JP" dirty="0"/>
              <a:t>Use “Join Me”</a:t>
            </a:r>
          </a:p>
          <a:p>
            <a:pPr lvl="2"/>
            <a:r>
              <a:rPr lang="en-US" altLang="ja-JP" sz="1800" dirty="0"/>
              <a:t>Join the meeting: </a:t>
            </a:r>
            <a:r>
              <a:rPr lang="en-US" altLang="ja-JP" sz="1800" dirty="0">
                <a:hlinkClick r:id="rId2"/>
              </a:rPr>
              <a:t>https://join.me/ieeesawg802.19</a:t>
            </a:r>
            <a:r>
              <a:rPr lang="en-US" altLang="ja-JP" sz="1800" dirty="0"/>
              <a:t> </a:t>
            </a:r>
            <a:br>
              <a:rPr lang="en-US" altLang="ja-JP" sz="1800" dirty="0"/>
            </a:br>
            <a:r>
              <a:rPr lang="en-US" altLang="ja-JP" sz="1800" dirty="0"/>
              <a:t/>
            </a:r>
            <a:br>
              <a:rPr lang="en-US" altLang="ja-JP" sz="1800" dirty="0"/>
            </a:br>
            <a:r>
              <a:rPr lang="en-US" altLang="ja-JP" sz="1800" dirty="0"/>
              <a:t>On a computer, use any browser. Nothing to download. </a:t>
            </a:r>
            <a:br>
              <a:rPr lang="en-US" altLang="ja-JP" sz="1800" dirty="0"/>
            </a:br>
            <a:r>
              <a:rPr lang="en-US" altLang="ja-JP" sz="1800" dirty="0"/>
              <a:t>On a phone or tablet, launch the </a:t>
            </a:r>
            <a:r>
              <a:rPr lang="en-US" altLang="ja-JP" sz="1800" dirty="0">
                <a:hlinkClick r:id="rId3"/>
              </a:rPr>
              <a:t>join.me app</a:t>
            </a:r>
            <a:r>
              <a:rPr lang="en-US" altLang="ja-JP" sz="1800" dirty="0"/>
              <a:t> and enter meeting code:ieeesawg802.19 </a:t>
            </a:r>
            <a:br>
              <a:rPr lang="en-US" altLang="ja-JP" sz="1800" dirty="0"/>
            </a:br>
            <a:r>
              <a:rPr lang="en-US" altLang="ja-JP" sz="1800" dirty="0"/>
              <a:t/>
            </a:r>
            <a:br>
              <a:rPr lang="en-US" altLang="ja-JP" sz="1800" dirty="0"/>
            </a:br>
            <a:r>
              <a:rPr lang="en-US" altLang="ja-JP" sz="1800" dirty="0"/>
              <a:t>Join the audio conference: </a:t>
            </a:r>
            <a:br>
              <a:rPr lang="en-US" altLang="ja-JP" sz="1800" dirty="0"/>
            </a:br>
            <a:r>
              <a:rPr lang="en-US" altLang="ja-JP" sz="1800" dirty="0"/>
              <a:t>Dial a phone number and enter access code, or connect via internet. </a:t>
            </a:r>
            <a:br>
              <a:rPr lang="en-US" altLang="ja-JP" sz="1800" dirty="0"/>
            </a:br>
            <a:endParaRPr kumimoji="1" lang="en-US" altLang="ja-JP" sz="1800" dirty="0"/>
          </a:p>
          <a:p>
            <a:pPr lvl="1"/>
            <a:r>
              <a:rPr kumimoji="1" lang="en-US" altLang="ja-JP" dirty="0"/>
              <a:t>The chair will send out a notification to IEEE 802.19 reflector in advance of the meeting</a:t>
            </a:r>
          </a:p>
          <a:p>
            <a:endParaRPr kumimoji="1" lang="en-US" altLang="ja-JP" kern="0" dirty="0" smtClean="0"/>
          </a:p>
          <a:p>
            <a:endParaRPr kumimoji="1" lang="en-US" altLang="ja-JP" kern="0" dirty="0" smtClean="0"/>
          </a:p>
        </p:txBody>
      </p:sp>
    </p:spTree>
    <p:extLst>
      <p:ext uri="{BB962C8B-B14F-4D97-AF65-F5344CB8AC3E}">
        <p14:creationId xmlns:p14="http://schemas.microsoft.com/office/powerpoint/2010/main" val="3762135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March 2016 Plenary </a:t>
            </a:r>
            <a:r>
              <a:rPr kumimoji="1" lang="en-US" altLang="ja-JP" dirty="0"/>
              <a:t>O</a:t>
            </a:r>
            <a:r>
              <a:rPr kumimoji="1" lang="en-US" altLang="ja-JP" dirty="0" smtClean="0"/>
              <a:t>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Review the new draft</a:t>
            </a:r>
          </a:p>
          <a:p>
            <a:r>
              <a:rPr kumimoji="1" lang="en-US" altLang="ja-JP" dirty="0" smtClean="0"/>
              <a:t>Discuss text proposals</a:t>
            </a:r>
            <a:r>
              <a:rPr kumimoji="1" lang="ja-JP" altLang="en-US" dirty="0"/>
              <a:t> </a:t>
            </a:r>
            <a:r>
              <a:rPr kumimoji="1" lang="en-US" altLang="ja-JP" dirty="0" smtClean="0"/>
              <a:t>with technical presentations</a:t>
            </a:r>
          </a:p>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623717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6126</TotalTime>
  <Words>558</Words>
  <Application>Microsoft Office PowerPoint</Application>
  <PresentationFormat>ユーザー設定</PresentationFormat>
  <Paragraphs>88</Paragraphs>
  <Slides>7</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Office Theme</vt:lpstr>
      <vt:lpstr>Document</vt:lpstr>
      <vt:lpstr>January 2016 TG1a Closing Report</vt:lpstr>
      <vt:lpstr>Abstract</vt:lpstr>
      <vt:lpstr>Results of the week (1/2)</vt:lpstr>
      <vt:lpstr>Results of the week (2/2)</vt:lpstr>
      <vt:lpstr>Motion</vt:lpstr>
      <vt:lpstr>Conference calls</vt:lpstr>
      <vt:lpstr>March 2016 Plenary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199</cp:revision>
  <cp:lastPrinted>2014-11-08T20:15:38Z</cp:lastPrinted>
  <dcterms:created xsi:type="dcterms:W3CDTF">2014-10-30T17:06:39Z</dcterms:created>
  <dcterms:modified xsi:type="dcterms:W3CDTF">2016-01-21T16:12:53Z</dcterms:modified>
</cp:coreProperties>
</file>