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501" r:id="rId2"/>
    <p:sldId id="521" r:id="rId3"/>
    <p:sldId id="502" r:id="rId4"/>
    <p:sldId id="503" r:id="rId5"/>
    <p:sldId id="507" r:id="rId6"/>
    <p:sldId id="508" r:id="rId7"/>
    <p:sldId id="509" r:id="rId8"/>
    <p:sldId id="510" r:id="rId9"/>
    <p:sldId id="511" r:id="rId10"/>
    <p:sldId id="516" r:id="rId11"/>
    <p:sldId id="518" r:id="rId12"/>
    <p:sldId id="517" r:id="rId13"/>
    <p:sldId id="520" r:id="rId14"/>
    <p:sldId id="522" r:id="rId15"/>
    <p:sldId id="512" r:id="rId16"/>
    <p:sldId id="513" r:id="rId17"/>
    <p:sldId id="514" r:id="rId18"/>
    <p:sldId id="515" r:id="rId19"/>
    <p:sldId id="519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2086" autoAdjust="0"/>
  </p:normalViewPr>
  <p:slideViewPr>
    <p:cSldViewPr>
      <p:cViewPr>
        <p:scale>
          <a:sx n="80" d="100"/>
          <a:sy n="80" d="100"/>
        </p:scale>
        <p:origin x="-1086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b="1" i="0" u="none" strike="noStrike" baseline="0" dirty="0" smtClean="0">
                <a:effectLst/>
              </a:rPr>
              <a:t>Mean UPT for Victim WLAN in Mbps and LAA</a:t>
            </a:r>
            <a:endParaRPr lang="en-US" sz="16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WLAN Throughput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WLAN with WLAN</c:v>
                </c:pt>
                <c:pt idx="1">
                  <c:v>evenly-spaced LAA carriers</c:v>
                </c:pt>
                <c:pt idx="2">
                  <c:v>2 clusters of 2 LAA carriers</c:v>
                </c:pt>
                <c:pt idx="3">
                  <c:v>offset by 1 carrier for LAA</c:v>
                </c:pt>
                <c:pt idx="4">
                  <c:v>4 LAA carriers aligned with WLAN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147</c:v>
                </c:pt>
                <c:pt idx="1">
                  <c:v>54</c:v>
                </c:pt>
                <c:pt idx="2">
                  <c:v>117</c:v>
                </c:pt>
                <c:pt idx="3">
                  <c:v>95</c:v>
                </c:pt>
                <c:pt idx="4">
                  <c:v>134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LAA Throughput (Alt2)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WLAN with WLAN</c:v>
                </c:pt>
                <c:pt idx="1">
                  <c:v>evenly-spaced LAA carriers</c:v>
                </c:pt>
                <c:pt idx="2">
                  <c:v>2 clusters of 2 LAA carriers</c:v>
                </c:pt>
                <c:pt idx="3">
                  <c:v>offset by 1 carrier for LAA</c:v>
                </c:pt>
                <c:pt idx="4">
                  <c:v>4 LAA carriers aligned with WLAN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1">
                  <c:v>215</c:v>
                </c:pt>
                <c:pt idx="2">
                  <c:v>170</c:v>
                </c:pt>
                <c:pt idx="3">
                  <c:v>188</c:v>
                </c:pt>
                <c:pt idx="4">
                  <c:v>160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825728"/>
        <c:axId val="24014848"/>
      </c:barChart>
      <c:catAx>
        <c:axId val="808257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4014848"/>
        <c:crosses val="autoZero"/>
        <c:auto val="1"/>
        <c:lblAlgn val="ctr"/>
        <c:lblOffset val="100"/>
        <c:noMultiLvlLbl val="0"/>
      </c:catAx>
      <c:valAx>
        <c:axId val="2401484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808257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Broadcom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Broadcom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477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3815" y="6475413"/>
            <a:ext cx="13401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726" y="332601"/>
            <a:ext cx="329577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802.19-16/0024r0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erceg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35090"/>
            <a:ext cx="7772400" cy="609600"/>
          </a:xfrm>
        </p:spPr>
        <p:txBody>
          <a:bodyPr/>
          <a:lstStyle/>
          <a:p>
            <a:r>
              <a:rPr lang="en-US" dirty="0" smtClean="0"/>
              <a:t>Feedback on 3GPP CRs: LAA Multi-Channel Access and Energy Detect (ED) Coexistence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79709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2016-01-20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02569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580857"/>
              </p:ext>
            </p:extLst>
          </p:nvPr>
        </p:nvGraphicFramePr>
        <p:xfrm>
          <a:off x="800100" y="2482890"/>
          <a:ext cx="7239000" cy="71751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Baoguo</a:t>
                      </a:r>
                      <a:r>
                        <a:rPr lang="en-US" sz="1200" baseline="0" dirty="0" smtClean="0"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Broadcom Corporation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hlinkClick r:id="rId3"/>
                        </a:rPr>
                        <a:t>verceg@broadcom.com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49542" y="6475413"/>
            <a:ext cx="1494383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432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Changes for LAA Multi-Channel </a:t>
            </a:r>
            <a:r>
              <a:rPr lang="en-US" dirty="0" smtClean="0"/>
              <a:t>Access to be Fair to WLAN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</a:t>
            </a:r>
            <a:r>
              <a:rPr lang="en-US" dirty="0" smtClean="0"/>
              <a:t>LAA operation </a:t>
            </a:r>
            <a:r>
              <a:rPr lang="en-US" dirty="0"/>
              <a:t>with multiple 20 MHz channels with up to 4 </a:t>
            </a:r>
            <a:r>
              <a:rPr lang="en-US" dirty="0" smtClean="0"/>
              <a:t>channels in 5G unlicensed band, contiguous </a:t>
            </a:r>
            <a:r>
              <a:rPr lang="en-US" dirty="0"/>
              <a:t>channels must be used</a:t>
            </a:r>
          </a:p>
          <a:p>
            <a:r>
              <a:rPr lang="en-US" dirty="0"/>
              <a:t>LAA </a:t>
            </a:r>
            <a:r>
              <a:rPr lang="en-US" dirty="0" smtClean="0"/>
              <a:t>must </a:t>
            </a:r>
            <a:r>
              <a:rPr lang="en-US" dirty="0"/>
              <a:t>use </a:t>
            </a:r>
            <a:r>
              <a:rPr lang="en-US" dirty="0" smtClean="0"/>
              <a:t>the aggregation </a:t>
            </a:r>
            <a:r>
              <a:rPr lang="en-US" dirty="0"/>
              <a:t>and channel alignment of 20 MHz channels to form 40 MHz and 80 MHz </a:t>
            </a:r>
            <a:r>
              <a:rPr lang="en-US" dirty="0" smtClean="0"/>
              <a:t>channels that are aligned with the 802.11ac channels in the 5G unlicensed band</a:t>
            </a:r>
            <a:endParaRPr lang="en-US" dirty="0"/>
          </a:p>
          <a:p>
            <a:r>
              <a:rPr lang="en-US" dirty="0"/>
              <a:t>To support </a:t>
            </a:r>
            <a:r>
              <a:rPr lang="en-US" dirty="0" smtClean="0"/>
              <a:t>high </a:t>
            </a:r>
            <a:r>
              <a:rPr lang="en-US" dirty="0" err="1" smtClean="0"/>
              <a:t>datarate</a:t>
            </a:r>
            <a:r>
              <a:rPr lang="en-US" dirty="0" smtClean="0"/>
              <a:t> </a:t>
            </a:r>
            <a:r>
              <a:rPr lang="en-US" dirty="0"/>
              <a:t>operation, </a:t>
            </a:r>
            <a:r>
              <a:rPr lang="en-US" dirty="0" smtClean="0"/>
              <a:t>LAA multi-channel clustering </a:t>
            </a:r>
            <a:r>
              <a:rPr lang="en-US" dirty="0"/>
              <a:t>must be performed up to 4 channels at a time before using more than 4 channels and forming a new cluster separated in </a:t>
            </a:r>
            <a:r>
              <a:rPr lang="en-US" dirty="0" smtClean="0"/>
              <a:t>frequency</a:t>
            </a:r>
          </a:p>
          <a:p>
            <a:pPr lvl="1"/>
            <a:r>
              <a:rPr lang="en-US" dirty="0" smtClean="0"/>
              <a:t>Similar to 80+80MHz in WLAN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13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LAA ED Threshold Agreements From 3GPP RAN1 #83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400" dirty="0"/>
              <a:t>For the category 4 LBT procedure used by LAA:</a:t>
            </a:r>
            <a:endParaRPr lang="en-US" sz="1400" dirty="0"/>
          </a:p>
          <a:p>
            <a:pPr lvl="0"/>
            <a:r>
              <a:rPr lang="en-US" sz="1400" dirty="0"/>
              <a:t>If the absence of any other technology sharing the carrier can be guaranteed on a long term basis (e.g. by level of regulation), the maximum energy detection threshold used by LAA is</a:t>
            </a:r>
          </a:p>
          <a:p>
            <a:pPr lvl="1"/>
            <a:r>
              <a:rPr lang="en-US" sz="1200" dirty="0"/>
              <a:t>Min(X, Y)  </a:t>
            </a:r>
          </a:p>
          <a:p>
            <a:pPr lvl="2"/>
            <a:r>
              <a:rPr lang="en-US" sz="1100" dirty="0"/>
              <a:t>X = -75 </a:t>
            </a:r>
            <a:r>
              <a:rPr lang="en-US" sz="1100" dirty="0" err="1"/>
              <a:t>dBm</a:t>
            </a:r>
            <a:r>
              <a:rPr lang="en-US" sz="1100" dirty="0"/>
              <a:t>/MHz+ 10*log10(</a:t>
            </a:r>
            <a:r>
              <a:rPr lang="en-US" sz="1100" dirty="0" err="1"/>
              <a:t>BWMHz</a:t>
            </a:r>
            <a:r>
              <a:rPr lang="en-US" sz="1100" dirty="0"/>
              <a:t>) + 10 dB</a:t>
            </a:r>
          </a:p>
          <a:p>
            <a:pPr lvl="2"/>
            <a:r>
              <a:rPr lang="en-US" sz="1100" dirty="0"/>
              <a:t>Y = </a:t>
            </a:r>
          </a:p>
          <a:p>
            <a:pPr lvl="3"/>
            <a:r>
              <a:rPr lang="en-US" sz="1100" dirty="0"/>
              <a:t>Maximum energy detection threshold defined by regulatory requirements when such requirements are defined</a:t>
            </a:r>
          </a:p>
          <a:p>
            <a:pPr lvl="3"/>
            <a:r>
              <a:rPr lang="en-US" sz="1100" dirty="0"/>
              <a:t>Y = X, otherwise  </a:t>
            </a:r>
          </a:p>
          <a:p>
            <a:pPr lvl="0"/>
            <a:r>
              <a:rPr lang="en-US" sz="1400" dirty="0"/>
              <a:t>Otherwise, LAA uses the maximum energy detection threshold of TH;</a:t>
            </a:r>
          </a:p>
          <a:p>
            <a:pPr lvl="1"/>
            <a:r>
              <a:rPr lang="en-US" sz="1400" b="1" i="1" dirty="0"/>
              <a:t>TH = max(-72 </a:t>
            </a:r>
            <a:r>
              <a:rPr lang="en-US" sz="1400" b="1" i="1" dirty="0" err="1"/>
              <a:t>dBm</a:t>
            </a:r>
            <a:r>
              <a:rPr lang="en-US" sz="1400" b="1" i="1" dirty="0"/>
              <a:t> (20MHz), min(</a:t>
            </a:r>
            <a:r>
              <a:rPr lang="en-US" sz="1400" b="1" i="1" dirty="0" err="1"/>
              <a:t>Tmax</a:t>
            </a:r>
            <a:r>
              <a:rPr lang="en-US" sz="1400" b="1" i="1" dirty="0"/>
              <a:t>, </a:t>
            </a:r>
            <a:r>
              <a:rPr lang="en-US" sz="1400" b="1" i="1" dirty="0" err="1"/>
              <a:t>Tmax</a:t>
            </a:r>
            <a:r>
              <a:rPr lang="en-US" sz="1400" b="1" i="1" dirty="0"/>
              <a:t> – 10 dB</a:t>
            </a:r>
            <a:r>
              <a:rPr lang="en-GB" sz="1400" b="1" i="1" dirty="0"/>
              <a:t> + (P</a:t>
            </a:r>
            <a:r>
              <a:rPr lang="en-GB" sz="1400" b="1" i="1" baseline="-25000" dirty="0"/>
              <a:t>H </a:t>
            </a:r>
            <a:r>
              <a:rPr lang="en-GB" sz="1400" b="1" i="1" dirty="0"/>
              <a:t>– P</a:t>
            </a:r>
            <a:r>
              <a:rPr lang="en-GB" sz="1400" b="1" i="1" baseline="-25000" dirty="0"/>
              <a:t>TX</a:t>
            </a:r>
            <a:r>
              <a:rPr lang="en-GB" sz="1400" b="1" i="1" dirty="0"/>
              <a:t>)))</a:t>
            </a:r>
            <a:endParaRPr lang="en-US" sz="1400" b="1" i="1" dirty="0"/>
          </a:p>
          <a:p>
            <a:pPr lvl="0"/>
            <a:r>
              <a:rPr lang="en-US" sz="1400" dirty="0"/>
              <a:t>If an LAA </a:t>
            </a:r>
            <a:r>
              <a:rPr lang="en-US" sz="1400" dirty="0" err="1"/>
              <a:t>eNB</a:t>
            </a:r>
            <a:r>
              <a:rPr lang="en-US" sz="1400" dirty="0"/>
              <a:t> uses channel access signals of other technologies for the purpose of LAA channel access, it shall continue to meet the LAA maximum energy detection threshold requirement. (Captured in 36.300)</a:t>
            </a:r>
          </a:p>
          <a:p>
            <a:pPr lvl="0"/>
            <a:r>
              <a:rPr lang="en-US" sz="1400" dirty="0"/>
              <a:t>The parameters used in the above proposal are defined as the following:</a:t>
            </a:r>
          </a:p>
          <a:p>
            <a:pPr lvl="1"/>
            <a:r>
              <a:rPr lang="en-GB" sz="1200" dirty="0"/>
              <a:t>P</a:t>
            </a:r>
            <a:r>
              <a:rPr lang="en-GB" sz="1200" baseline="-25000" dirty="0"/>
              <a:t>H</a:t>
            </a:r>
            <a:r>
              <a:rPr lang="en-GB" sz="1200" dirty="0"/>
              <a:t> is a reference power </a:t>
            </a:r>
            <a:r>
              <a:rPr lang="en-GB" sz="1200" dirty="0" err="1"/>
              <a:t>equaling</a:t>
            </a:r>
            <a:r>
              <a:rPr lang="en-GB" sz="1200" dirty="0"/>
              <a:t> 23 </a:t>
            </a:r>
            <a:r>
              <a:rPr lang="en-GB" sz="1200" dirty="0" err="1"/>
              <a:t>dBm</a:t>
            </a:r>
            <a:r>
              <a:rPr lang="en-GB" sz="1200" dirty="0"/>
              <a:t>,  </a:t>
            </a:r>
            <a:endParaRPr lang="en-US" sz="1200" dirty="0"/>
          </a:p>
          <a:p>
            <a:pPr lvl="1"/>
            <a:r>
              <a:rPr lang="en-GB" sz="1200" dirty="0"/>
              <a:t>P</a:t>
            </a:r>
            <a:r>
              <a:rPr lang="en-GB" sz="1200" baseline="-25000" dirty="0"/>
              <a:t>TX</a:t>
            </a:r>
            <a:r>
              <a:rPr lang="en-US" sz="1200" dirty="0"/>
              <a:t> is the configured </a:t>
            </a:r>
            <a:r>
              <a:rPr lang="en-GB" sz="1200" dirty="0"/>
              <a:t>maximum transmit power for the carrier in </a:t>
            </a:r>
            <a:r>
              <a:rPr lang="en-GB" sz="1200" dirty="0" err="1"/>
              <a:t>dBm</a:t>
            </a:r>
            <a:endParaRPr lang="en-US" sz="1200" dirty="0"/>
          </a:p>
          <a:p>
            <a:pPr lvl="2"/>
            <a:r>
              <a:rPr lang="en-GB" sz="1100" dirty="0"/>
              <a:t>Uses the configured maximum transmission power over a single carrier irrespective of whether single carrier or multi-carrier transmission is employed</a:t>
            </a:r>
            <a:endParaRPr lang="en-US" sz="1100" dirty="0"/>
          </a:p>
          <a:p>
            <a:pPr lvl="1"/>
            <a:r>
              <a:rPr lang="en-US" sz="1200" dirty="0" err="1"/>
              <a:t>Tmax</a:t>
            </a:r>
            <a:r>
              <a:rPr lang="en-US" sz="1200" dirty="0"/>
              <a:t> is defined as the following:</a:t>
            </a:r>
          </a:p>
          <a:p>
            <a:pPr lvl="2"/>
            <a:r>
              <a:rPr lang="en-US" sz="1100" dirty="0" err="1"/>
              <a:t>T</a:t>
            </a:r>
            <a:r>
              <a:rPr lang="en-US" sz="1100" baseline="-25000" dirty="0" err="1"/>
              <a:t>max</a:t>
            </a:r>
            <a:r>
              <a:rPr lang="en-US" sz="1100" dirty="0"/>
              <a:t> = -75 </a:t>
            </a:r>
            <a:r>
              <a:rPr lang="en-US" sz="1100" dirty="0" err="1"/>
              <a:t>dBm</a:t>
            </a:r>
            <a:r>
              <a:rPr lang="en-US" sz="1100" dirty="0"/>
              <a:t>/MHz+ 10*log10(</a:t>
            </a:r>
            <a:r>
              <a:rPr lang="en-US" sz="1100" dirty="0" err="1"/>
              <a:t>BWMHz</a:t>
            </a:r>
            <a:r>
              <a:rPr lang="en-US" sz="1100" dirty="0"/>
              <a:t>). </a:t>
            </a:r>
          </a:p>
          <a:p>
            <a:pPr lvl="2"/>
            <a:r>
              <a:rPr lang="en-US" sz="1100" dirty="0" err="1"/>
              <a:t>BWMHz</a:t>
            </a:r>
            <a:r>
              <a:rPr lang="en-GB" sz="1100" dirty="0"/>
              <a:t> is the channel bandwidth in MHz</a:t>
            </a:r>
            <a:endParaRPr lang="en-US" sz="11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871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LAA ED Threshold Issues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lowest LAA ED threshold requirement is -72dBm</a:t>
            </a:r>
          </a:p>
          <a:p>
            <a:pPr lvl="1"/>
            <a:r>
              <a:rPr lang="en-US" dirty="0" smtClean="0"/>
              <a:t>There are simulation results [1], [2], [3] that have shown that the LAA ED threshold needs be lower than -72dBm in order to ensure the fair coexistence with WLAN</a:t>
            </a:r>
          </a:p>
          <a:p>
            <a:r>
              <a:rPr lang="en-US" dirty="0" smtClean="0"/>
              <a:t>The LAA ED threshold can increase up to -62dBm if the LAA configured maximum transmission power is lower than 23dBm for 20MHz bandwidth</a:t>
            </a:r>
          </a:p>
          <a:p>
            <a:pPr lvl="1"/>
            <a:r>
              <a:rPr lang="en-US" dirty="0" smtClean="0"/>
              <a:t>The increased LAA ED threshold above -72dBm can cause coexistence issues with WLAN</a:t>
            </a:r>
          </a:p>
          <a:p>
            <a:r>
              <a:rPr lang="en-US" dirty="0" smtClean="0"/>
              <a:t>The defined LAA </a:t>
            </a:r>
            <a:r>
              <a:rPr lang="en-GB" dirty="0"/>
              <a:t>category 4 LBT </a:t>
            </a:r>
            <a:r>
              <a:rPr lang="en-GB" dirty="0" smtClean="0"/>
              <a:t>procedure does not utilize the WLAN PHY preamble detection</a:t>
            </a:r>
            <a:endParaRPr lang="en-US" dirty="0" smtClean="0"/>
          </a:p>
          <a:p>
            <a:pPr lvl="1"/>
            <a:r>
              <a:rPr lang="en-US" dirty="0" smtClean="0"/>
              <a:t>Incorporating </a:t>
            </a:r>
            <a:r>
              <a:rPr lang="en-US" dirty="0"/>
              <a:t>both transmitting and detecting the </a:t>
            </a:r>
            <a:r>
              <a:rPr lang="en-US" dirty="0" smtClean="0"/>
              <a:t>WLAN </a:t>
            </a:r>
            <a:r>
              <a:rPr lang="en-US" dirty="0"/>
              <a:t>PHY preamble </a:t>
            </a:r>
            <a:r>
              <a:rPr lang="en-US" dirty="0" smtClean="0"/>
              <a:t>can largely improve </a:t>
            </a:r>
            <a:r>
              <a:rPr lang="en-US" dirty="0"/>
              <a:t>both LAA and </a:t>
            </a:r>
            <a:r>
              <a:rPr lang="en-US" dirty="0" smtClean="0"/>
              <a:t>WLAN </a:t>
            </a:r>
            <a:r>
              <a:rPr lang="en-US" dirty="0"/>
              <a:t>coexistence </a:t>
            </a:r>
            <a:r>
              <a:rPr lang="en-US" dirty="0" smtClean="0"/>
              <a:t>performance [2], [3]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844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Changes for LAA ED Threshold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LAA LBT </a:t>
            </a:r>
            <a:r>
              <a:rPr lang="en-US" dirty="0"/>
              <a:t>category 4 </a:t>
            </a:r>
            <a:r>
              <a:rPr lang="en-US" dirty="0" smtClean="0"/>
              <a:t>procedure must incorporate </a:t>
            </a:r>
            <a:r>
              <a:rPr lang="en-US" dirty="0"/>
              <a:t>both transmitting and detecting the </a:t>
            </a:r>
            <a:r>
              <a:rPr lang="en-US" dirty="0" smtClean="0"/>
              <a:t>WLAN </a:t>
            </a:r>
            <a:r>
              <a:rPr lang="en-US" dirty="0"/>
              <a:t>PHY preamble in order to improve both LAA and </a:t>
            </a:r>
            <a:r>
              <a:rPr lang="en-US" dirty="0" smtClean="0"/>
              <a:t>WLAN </a:t>
            </a:r>
            <a:r>
              <a:rPr lang="en-US" dirty="0"/>
              <a:t>coexistence performance</a:t>
            </a:r>
            <a:endParaRPr lang="en-GB" dirty="0" smtClean="0"/>
          </a:p>
          <a:p>
            <a:r>
              <a:rPr lang="en-GB" dirty="0" smtClean="0"/>
              <a:t>For the category </a:t>
            </a:r>
            <a:r>
              <a:rPr lang="en-GB" dirty="0"/>
              <a:t>4 LBT procedure </a:t>
            </a:r>
            <a:r>
              <a:rPr lang="en-GB" dirty="0" smtClean="0"/>
              <a:t>that does not utilize the WLAN PHY preamble detection, </a:t>
            </a:r>
            <a:r>
              <a:rPr lang="en-US" dirty="0"/>
              <a:t>LAA </a:t>
            </a:r>
            <a:r>
              <a:rPr lang="en-US" dirty="0" smtClean="0"/>
              <a:t>must use </a:t>
            </a:r>
            <a:r>
              <a:rPr lang="en-US" dirty="0"/>
              <a:t>the </a:t>
            </a:r>
            <a:r>
              <a:rPr lang="en-US" dirty="0" smtClean="0"/>
              <a:t>fixed maximum </a:t>
            </a:r>
            <a:r>
              <a:rPr lang="en-US" dirty="0"/>
              <a:t>energy detection threshold of TH</a:t>
            </a:r>
            <a:r>
              <a:rPr lang="en-US" dirty="0" smtClean="0"/>
              <a:t> = -77dBm (20MHz) that must not change with the configured maximum transmission power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77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APPENDIX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73267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LAA selects single contiguous channel group but with channel </a:t>
            </a:r>
            <a:r>
              <a:rPr lang="en-US" dirty="0" smtClean="0"/>
              <a:t>offset (partially overlapping case)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8200" y="1600200"/>
            <a:ext cx="75723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/>
              <a:t>Channel indexes for the 4 channels used by 802.11ac AP and LAA </a:t>
            </a:r>
            <a:r>
              <a:rPr lang="en-GB" sz="1400" dirty="0" err="1" smtClean="0"/>
              <a:t>eNB</a:t>
            </a:r>
            <a:r>
              <a:rPr lang="en-GB" sz="1400" dirty="0" smtClean="0"/>
              <a:t> for WLAN </a:t>
            </a:r>
            <a:r>
              <a:rPr lang="en-GB" sz="1400" dirty="0"/>
              <a:t>and LAA </a:t>
            </a:r>
            <a:r>
              <a:rPr lang="en-GB" sz="1400" dirty="0" smtClean="0"/>
              <a:t>networks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838199" y="5943600"/>
            <a:ext cx="77724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LAA </a:t>
            </a:r>
            <a:r>
              <a:rPr lang="en-GB" sz="1400" dirty="0" err="1" smtClean="0">
                <a:solidFill>
                  <a:srgbClr val="FF0000"/>
                </a:solidFill>
              </a:rPr>
              <a:t>eNB</a:t>
            </a:r>
            <a:r>
              <a:rPr lang="en-GB" sz="1400" dirty="0" smtClean="0">
                <a:solidFill>
                  <a:srgbClr val="FF0000"/>
                </a:solidFill>
              </a:rPr>
              <a:t> using the single contiguous channel group but with offset  relative to </a:t>
            </a:r>
            <a:r>
              <a:rPr lang="en-GB" sz="1400" dirty="0">
                <a:solidFill>
                  <a:srgbClr val="FF0000"/>
                </a:solidFill>
              </a:rPr>
              <a:t>802.11ac </a:t>
            </a:r>
            <a:r>
              <a:rPr lang="en-GB" sz="1400" dirty="0" smtClean="0">
                <a:solidFill>
                  <a:srgbClr val="FF0000"/>
                </a:solidFill>
              </a:rPr>
              <a:t>80MHz channel could not ensure the fair coexistence with </a:t>
            </a:r>
            <a:r>
              <a:rPr lang="en-GB" sz="1400" dirty="0">
                <a:solidFill>
                  <a:srgbClr val="FF0000"/>
                </a:solidFill>
              </a:rPr>
              <a:t>802.11ac</a:t>
            </a:r>
            <a:endParaRPr lang="en-US" sz="1400" dirty="0">
              <a:solidFill>
                <a:srgbClr val="FF0000"/>
              </a:solidFill>
            </a:endParaRPr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990947"/>
            <a:ext cx="5495925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3124200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08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LAA selects evenly distributed non-contiguous channels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4" y="2030373"/>
            <a:ext cx="5495925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838200" y="1600200"/>
            <a:ext cx="75723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/>
              <a:t>Channel indexes for the 4 channels used by </a:t>
            </a:r>
            <a:r>
              <a:rPr lang="en-GB" sz="1400" dirty="0"/>
              <a:t>802.11ac </a:t>
            </a:r>
            <a:r>
              <a:rPr lang="en-GB" sz="1400" dirty="0" smtClean="0"/>
              <a:t>AP and LAA </a:t>
            </a:r>
            <a:r>
              <a:rPr lang="en-GB" sz="1400" dirty="0" err="1" smtClean="0"/>
              <a:t>eNB</a:t>
            </a:r>
            <a:r>
              <a:rPr lang="en-GB" sz="1400" dirty="0" smtClean="0"/>
              <a:t> for WLAN </a:t>
            </a:r>
            <a:r>
              <a:rPr lang="en-GB" sz="1400" dirty="0"/>
              <a:t>and LAA </a:t>
            </a:r>
            <a:r>
              <a:rPr lang="en-GB" sz="1400" dirty="0" smtClean="0"/>
              <a:t>networks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838199" y="6019800"/>
            <a:ext cx="77724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LAA </a:t>
            </a:r>
            <a:r>
              <a:rPr lang="en-GB" sz="1400" dirty="0" err="1" smtClean="0">
                <a:solidFill>
                  <a:srgbClr val="FF0000"/>
                </a:solidFill>
              </a:rPr>
              <a:t>eNB</a:t>
            </a:r>
            <a:r>
              <a:rPr lang="en-GB" sz="1400" dirty="0" smtClean="0">
                <a:solidFill>
                  <a:srgbClr val="FF0000"/>
                </a:solidFill>
              </a:rPr>
              <a:t> using the distributed non-contiguous channels could not ensure the fair coexistence with </a:t>
            </a:r>
            <a:r>
              <a:rPr lang="en-GB" sz="1400" dirty="0">
                <a:solidFill>
                  <a:srgbClr val="FF0000"/>
                </a:solidFill>
              </a:rPr>
              <a:t>802.11ac</a:t>
            </a:r>
            <a:endParaRPr lang="en-US" sz="1400" dirty="0">
              <a:solidFill>
                <a:srgbClr val="FF0000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3200400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025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LAA selects two non-contiguous channel groups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8200" y="1447800"/>
            <a:ext cx="75723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/>
              <a:t>Channel indexes for the 4 channels used by </a:t>
            </a:r>
            <a:r>
              <a:rPr lang="en-GB" sz="1400" dirty="0"/>
              <a:t>802.11ac </a:t>
            </a:r>
            <a:r>
              <a:rPr lang="en-GB" sz="1400" dirty="0" smtClean="0"/>
              <a:t>AP and LAA </a:t>
            </a:r>
            <a:r>
              <a:rPr lang="en-GB" sz="1400" dirty="0" err="1" smtClean="0"/>
              <a:t>eNB</a:t>
            </a:r>
            <a:r>
              <a:rPr lang="en-GB" sz="1400" dirty="0" smtClean="0"/>
              <a:t> for WLAN </a:t>
            </a:r>
            <a:r>
              <a:rPr lang="en-GB" sz="1400" dirty="0"/>
              <a:t>and LAA </a:t>
            </a:r>
            <a:r>
              <a:rPr lang="en-GB" sz="1400" dirty="0" smtClean="0"/>
              <a:t>networks</a:t>
            </a:r>
            <a:endParaRPr lang="en-US" sz="1400" dirty="0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038" y="1897023"/>
            <a:ext cx="5495925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838199" y="5943600"/>
            <a:ext cx="77724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LAA </a:t>
            </a:r>
            <a:r>
              <a:rPr lang="en-GB" sz="1400" dirty="0" err="1" smtClean="0">
                <a:solidFill>
                  <a:srgbClr val="FF0000"/>
                </a:solidFill>
              </a:rPr>
              <a:t>eNB</a:t>
            </a:r>
            <a:r>
              <a:rPr lang="en-GB" sz="1400" dirty="0" smtClean="0">
                <a:solidFill>
                  <a:srgbClr val="FF0000"/>
                </a:solidFill>
              </a:rPr>
              <a:t> using the two channel groups that reside in two sub-bands could not ensure the fair coexistence with </a:t>
            </a:r>
            <a:r>
              <a:rPr lang="en-GB" sz="1400" dirty="0">
                <a:solidFill>
                  <a:srgbClr val="FF0000"/>
                </a:solidFill>
              </a:rPr>
              <a:t>802.11ac</a:t>
            </a:r>
            <a:endParaRPr lang="en-US" sz="1400" dirty="0">
              <a:solidFill>
                <a:srgbClr val="FF0000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3111500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7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LAA selects single contiguous channel group without channel offset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8200" y="1524000"/>
            <a:ext cx="75723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/>
              <a:t>Channel indexes for the 4 channels used by </a:t>
            </a:r>
            <a:r>
              <a:rPr lang="en-GB" sz="1400" dirty="0"/>
              <a:t>802.11ac </a:t>
            </a:r>
            <a:r>
              <a:rPr lang="en-GB" sz="1400" dirty="0" smtClean="0"/>
              <a:t>AP and LAA </a:t>
            </a:r>
            <a:r>
              <a:rPr lang="en-GB" sz="1400" dirty="0" err="1" smtClean="0"/>
              <a:t>eNB</a:t>
            </a:r>
            <a:r>
              <a:rPr lang="en-GB" sz="1400" dirty="0" smtClean="0"/>
              <a:t> for WLAN </a:t>
            </a:r>
            <a:r>
              <a:rPr lang="en-GB" sz="1400" dirty="0"/>
              <a:t>and LAA </a:t>
            </a:r>
            <a:r>
              <a:rPr lang="en-GB" sz="1400" dirty="0" smtClean="0"/>
              <a:t>networks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838199" y="5943600"/>
            <a:ext cx="77724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LAA </a:t>
            </a:r>
            <a:r>
              <a:rPr lang="en-GB" sz="1400" dirty="0" err="1" smtClean="0">
                <a:solidFill>
                  <a:srgbClr val="FF0000"/>
                </a:solidFill>
              </a:rPr>
              <a:t>eNB</a:t>
            </a:r>
            <a:r>
              <a:rPr lang="en-GB" sz="1400" dirty="0" smtClean="0">
                <a:solidFill>
                  <a:srgbClr val="FF0000"/>
                </a:solidFill>
              </a:rPr>
              <a:t> using the single contiguous channel group that is fully aligned with 11ac 80MHz channel could ensure the fair coexistence with </a:t>
            </a:r>
            <a:r>
              <a:rPr lang="en-GB" sz="1400" dirty="0">
                <a:solidFill>
                  <a:srgbClr val="FF0000"/>
                </a:solidFill>
              </a:rPr>
              <a:t>802.11ac</a:t>
            </a:r>
            <a:endParaRPr lang="en-US" sz="1400" dirty="0">
              <a:solidFill>
                <a:srgbClr val="FF0000"/>
              </a:solidFill>
            </a:endParaRPr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038" y="1905000"/>
            <a:ext cx="5495925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3111500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944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en-GB" dirty="0"/>
              <a:t>R1-155310, “Energy detection threshold for LAA”, Intel </a:t>
            </a:r>
            <a:r>
              <a:rPr lang="en-GB" dirty="0" smtClean="0"/>
              <a:t>Corporation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[2] </a:t>
            </a:r>
            <a:r>
              <a:rPr lang="en-GB" dirty="0"/>
              <a:t>R1-152936, “Coexistence Evaluation Results Using LBT Category 4 for Wi-Fi DL and LAA DL only Scenario”, Broadcom </a:t>
            </a:r>
            <a:r>
              <a:rPr lang="en-GB" dirty="0" smtClean="0"/>
              <a:t>Corporation</a:t>
            </a:r>
          </a:p>
          <a:p>
            <a:pPr marL="0" indent="0">
              <a:buNone/>
            </a:pPr>
            <a:r>
              <a:rPr lang="en-GB" dirty="0" smtClean="0"/>
              <a:t>[3] R1-152937</a:t>
            </a:r>
            <a:r>
              <a:rPr lang="en-GB" dirty="0"/>
              <a:t>, “Coexistence Evaluation Results Using LBT Category 4 for Wi-Fi DL+UL and LAA DL only Scenario”, Broadcom Corporation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44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presentation we discuss few topics related to the 3GPP’s request for IEEE 802 to </a:t>
            </a:r>
            <a:r>
              <a:rPr lang="en-AU" dirty="0" smtClean="0"/>
              <a:t>respond </a:t>
            </a:r>
            <a:r>
              <a:rPr lang="en-AU" dirty="0"/>
              <a:t>to </a:t>
            </a:r>
            <a:r>
              <a:rPr lang="en-AU" dirty="0" smtClean="0"/>
              <a:t>LAA CRs (Change Requests)</a:t>
            </a:r>
          </a:p>
          <a:p>
            <a:r>
              <a:rPr lang="en-AU" dirty="0" smtClean="0"/>
              <a:t>Discussion in this presentation may be used as a basis for IEEE 802 LS (Liaison Statement) response </a:t>
            </a:r>
          </a:p>
          <a:p>
            <a:r>
              <a:rPr lang="en-AU" dirty="0" smtClean="0"/>
              <a:t>The following topics are discussed</a:t>
            </a:r>
          </a:p>
          <a:p>
            <a:pPr lvl="1"/>
            <a:r>
              <a:rPr lang="en-AU" dirty="0" smtClean="0"/>
              <a:t>LAA channelization for Multi-Channel operation</a:t>
            </a:r>
          </a:p>
          <a:p>
            <a:pPr lvl="1"/>
            <a:r>
              <a:rPr lang="en-AU" dirty="0" smtClean="0"/>
              <a:t>Detection levels</a:t>
            </a:r>
          </a:p>
          <a:p>
            <a:pPr lvl="2"/>
            <a:r>
              <a:rPr lang="en-AU" dirty="0" smtClean="0"/>
              <a:t>ED (Energy Detect)</a:t>
            </a:r>
          </a:p>
          <a:p>
            <a:pPr lvl="2"/>
            <a:r>
              <a:rPr lang="en-AU" dirty="0" smtClean="0"/>
              <a:t>PD (Preamble Detection)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91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</a:t>
            </a:r>
            <a:r>
              <a:rPr lang="en-US" dirty="0" smtClean="0"/>
              <a:t>802.11ac </a:t>
            </a:r>
            <a:r>
              <a:rPr lang="en-US" dirty="0"/>
              <a:t>5 GHz Frequency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80 MHz </a:t>
            </a:r>
            <a:r>
              <a:rPr lang="en-US" sz="1800" dirty="0" smtClean="0"/>
              <a:t>bandwidth 802.11ac devices </a:t>
            </a:r>
            <a:r>
              <a:rPr lang="en-US" sz="1800" dirty="0"/>
              <a:t>are now common </a:t>
            </a:r>
            <a:r>
              <a:rPr lang="en-US" sz="1800" dirty="0" smtClean="0"/>
              <a:t>as well as </a:t>
            </a:r>
            <a:r>
              <a:rPr lang="en-US" sz="1800" dirty="0"/>
              <a:t>older 40 MHz 802.11n devices </a:t>
            </a:r>
            <a:endParaRPr lang="en-US" sz="1800" dirty="0" smtClean="0"/>
          </a:p>
          <a:p>
            <a:r>
              <a:rPr lang="en-US" sz="1800" dirty="0" smtClean="0"/>
              <a:t>These </a:t>
            </a:r>
            <a:r>
              <a:rPr lang="en-US" sz="1800" dirty="0"/>
              <a:t>devices follow multi-channel rules for good coexistence</a:t>
            </a:r>
          </a:p>
          <a:p>
            <a:pPr lvl="1"/>
            <a:r>
              <a:rPr lang="en-US" sz="1600" dirty="0"/>
              <a:t>80 and 40 MHz operation is supported only on contiguous 20 MHz channels</a:t>
            </a:r>
          </a:p>
          <a:p>
            <a:pPr lvl="1"/>
            <a:r>
              <a:rPr lang="en-US" sz="1600" dirty="0"/>
              <a:t>80 MHz channels are non-overlapping and hence multiple 80 MHz devices either operate on non-overlapping sets of 20 MHz channels or on fully overlapping sets of 20 MHz channels</a:t>
            </a:r>
          </a:p>
          <a:p>
            <a:r>
              <a:rPr lang="en-US" sz="1800" dirty="0" smtClean="0"/>
              <a:t>These </a:t>
            </a:r>
            <a:r>
              <a:rPr lang="en-US" sz="1800" dirty="0"/>
              <a:t>rules avoid </a:t>
            </a:r>
            <a:r>
              <a:rPr lang="en-US" sz="1800" dirty="0" smtClean="0"/>
              <a:t>the following issues</a:t>
            </a:r>
            <a:endParaRPr lang="en-US" sz="1800" dirty="0"/>
          </a:p>
          <a:p>
            <a:pPr lvl="1"/>
            <a:r>
              <a:rPr lang="en-US" sz="1600" dirty="0"/>
              <a:t>A</a:t>
            </a:r>
            <a:r>
              <a:rPr lang="en-US" sz="1600" dirty="0" smtClean="0"/>
              <a:t>voids </a:t>
            </a:r>
            <a:r>
              <a:rPr lang="en-US" sz="1600" dirty="0"/>
              <a:t>a single 80 MHz from </a:t>
            </a:r>
            <a:r>
              <a:rPr lang="en-US" sz="1600" dirty="0" smtClean="0"/>
              <a:t>partially overlapping </a:t>
            </a:r>
            <a:r>
              <a:rPr lang="en-US" sz="1600" dirty="0"/>
              <a:t>with the 80 MHz channels of 2 other (or more) nearby devices that do not conflict mutually with each </a:t>
            </a:r>
            <a:r>
              <a:rPr lang="en-US" sz="1600" dirty="0" smtClean="0"/>
              <a:t>other (adjacent in frequency)</a:t>
            </a:r>
            <a:endParaRPr lang="en-US" sz="1600" dirty="0"/>
          </a:p>
          <a:p>
            <a:pPr lvl="1"/>
            <a:r>
              <a:rPr lang="en-US" sz="1600" dirty="0"/>
              <a:t>A</a:t>
            </a:r>
            <a:r>
              <a:rPr lang="en-US" sz="1600" dirty="0" smtClean="0"/>
              <a:t>voids </a:t>
            </a:r>
            <a:r>
              <a:rPr lang="en-US" sz="1600" dirty="0"/>
              <a:t>a single 40 MHz device from </a:t>
            </a:r>
            <a:r>
              <a:rPr lang="en-US" sz="1600" dirty="0" smtClean="0"/>
              <a:t>partially overlapping </a:t>
            </a:r>
            <a:r>
              <a:rPr lang="en-US" sz="1600" dirty="0"/>
              <a:t>with multiple 40 MHz channels or 80 MHz channels</a:t>
            </a:r>
          </a:p>
          <a:p>
            <a:r>
              <a:rPr lang="en-US" sz="1800" dirty="0"/>
              <a:t>The following slide provide current information on the IEEE 5 </a:t>
            </a:r>
            <a:r>
              <a:rPr lang="en-US" sz="1800" dirty="0" smtClean="0"/>
              <a:t>GHz 802.11ac </a:t>
            </a:r>
            <a:r>
              <a:rPr lang="en-US" sz="1800" dirty="0"/>
              <a:t>channels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4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5 </a:t>
            </a:r>
            <a:r>
              <a:rPr lang="en-US" dirty="0" smtClean="0"/>
              <a:t>GHz 802.11ac </a:t>
            </a:r>
            <a:r>
              <a:rPr lang="en-US" dirty="0"/>
              <a:t>channels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2" descr="http://m.eet.com/media/1120415/2011-11-06_crh_agilent_win_802.11ac_fig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6629400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2057400" y="5943600"/>
            <a:ext cx="4800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Source: http</a:t>
            </a:r>
            <a:r>
              <a:rPr lang="en-US" sz="1200" dirty="0"/>
              <a:t>://www.eetimes.com/document.asp?doc_id=1279218</a:t>
            </a:r>
          </a:p>
        </p:txBody>
      </p:sp>
    </p:spTree>
    <p:extLst>
      <p:ext uri="{BB962C8B-B14F-4D97-AF65-F5344CB8AC3E}">
        <p14:creationId xmlns:p14="http://schemas.microsoft.com/office/powerpoint/2010/main" val="244570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LAA Multi-Channel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3GPP </a:t>
            </a:r>
            <a:r>
              <a:rPr lang="en-US" dirty="0" smtClean="0"/>
              <a:t>Rel</a:t>
            </a:r>
            <a:r>
              <a:rPr lang="en-US" dirty="0"/>
              <a:t>-</a:t>
            </a:r>
            <a:r>
              <a:rPr lang="en-US" dirty="0" smtClean="0"/>
              <a:t>13 </a:t>
            </a:r>
            <a:r>
              <a:rPr lang="en-US" dirty="0"/>
              <a:t>LAA supports DL only, with up to 4 unlicensed carriers combined with 1 licensed carrier (5 total is possible)</a:t>
            </a:r>
          </a:p>
          <a:p>
            <a:r>
              <a:rPr lang="en-US" dirty="0"/>
              <a:t>3GPP </a:t>
            </a:r>
            <a:r>
              <a:rPr lang="en-US" dirty="0" smtClean="0"/>
              <a:t>Rel</a:t>
            </a:r>
            <a:r>
              <a:rPr lang="en-US" dirty="0"/>
              <a:t>-</a:t>
            </a:r>
            <a:r>
              <a:rPr lang="en-US" dirty="0" smtClean="0"/>
              <a:t>13 </a:t>
            </a:r>
            <a:r>
              <a:rPr lang="en-US" dirty="0"/>
              <a:t>LAA defines two types of multi-channel access</a:t>
            </a:r>
          </a:p>
          <a:p>
            <a:pPr lvl="1"/>
            <a:r>
              <a:rPr lang="en-US" dirty="0"/>
              <a:t>Type A: independent LBT on each channel</a:t>
            </a:r>
          </a:p>
          <a:p>
            <a:pPr lvl="1"/>
            <a:r>
              <a:rPr lang="en-US" dirty="0"/>
              <a:t>Type B: 802.11ac like multichannel access but without the channel bonding rule </a:t>
            </a:r>
            <a:r>
              <a:rPr lang="en-US" dirty="0" smtClean="0"/>
              <a:t>restriction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57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LAA Multi-Channel Access Issues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3GPP RAN1 devoted very limited time to actual multi-channel evaluation focusing almost entirely on single channel work and yet multi-channel operation is included and the planned mechanisms may not be so </a:t>
            </a:r>
            <a:r>
              <a:rPr lang="en-US" dirty="0" smtClean="0"/>
              <a:t>friendly to WLAN</a:t>
            </a:r>
            <a:endParaRPr lang="en-US" dirty="0"/>
          </a:p>
          <a:p>
            <a:r>
              <a:rPr lang="en-US" dirty="0"/>
              <a:t>LAA multi-channel </a:t>
            </a:r>
            <a:r>
              <a:rPr lang="en-US" dirty="0" smtClean="0"/>
              <a:t>plan </a:t>
            </a:r>
            <a:r>
              <a:rPr lang="en-US" dirty="0"/>
              <a:t>is not required to align with the IEEE 802.11ac multi-channel plans</a:t>
            </a:r>
          </a:p>
          <a:p>
            <a:pPr lvl="1"/>
            <a:r>
              <a:rPr lang="en-US" dirty="0"/>
              <a:t>That means </a:t>
            </a:r>
            <a:r>
              <a:rPr lang="en-US" dirty="0" smtClean="0"/>
              <a:t>that the </a:t>
            </a:r>
            <a:r>
              <a:rPr lang="en-US" dirty="0"/>
              <a:t>single LAA </a:t>
            </a:r>
            <a:r>
              <a:rPr lang="en-US" dirty="0" err="1"/>
              <a:t>eNB</a:t>
            </a:r>
            <a:r>
              <a:rPr lang="en-US" dirty="0"/>
              <a:t> transmitting on 4 contiguous 20MHz unlicensed channels can potentially impact two nearby 11ac APs that operate in two 80MHz </a:t>
            </a:r>
            <a:r>
              <a:rPr lang="en-US" dirty="0" smtClean="0"/>
              <a:t>channels, for example </a:t>
            </a:r>
            <a:endParaRPr lang="en-US" dirty="0" smtClean="0"/>
          </a:p>
          <a:p>
            <a:pPr lvl="2"/>
            <a:r>
              <a:rPr lang="en-US" dirty="0" smtClean="0"/>
              <a:t>Partial overlap issue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5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LAA Multi-Channel Access Issues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3GPP RAN1 only recommends but </a:t>
            </a:r>
            <a:r>
              <a:rPr lang="en-US" dirty="0" smtClean="0"/>
              <a:t>does not </a:t>
            </a:r>
            <a:r>
              <a:rPr lang="en-US" dirty="0"/>
              <a:t>requires the LAA </a:t>
            </a:r>
            <a:r>
              <a:rPr lang="en-US" dirty="0" err="1"/>
              <a:t>eNB</a:t>
            </a:r>
            <a:r>
              <a:rPr lang="en-US" dirty="0"/>
              <a:t> to use the 4 contiguous unlicensed channels</a:t>
            </a:r>
          </a:p>
          <a:p>
            <a:pPr lvl="1"/>
            <a:r>
              <a:rPr lang="en-US" dirty="0"/>
              <a:t>In particular,  there was a desire to support 4 unlicensed carriers by using 2 clusters of 2 channels each which might be widely separated in the 5 GHz </a:t>
            </a:r>
            <a:r>
              <a:rPr lang="en-US" dirty="0" smtClean="0"/>
              <a:t>band</a:t>
            </a:r>
          </a:p>
          <a:p>
            <a:pPr lvl="2"/>
            <a:r>
              <a:rPr lang="en-US" dirty="0" smtClean="0"/>
              <a:t>Similar to 40+40MHz (not present in WLAN specifications)</a:t>
            </a:r>
            <a:endParaRPr lang="en-US" dirty="0"/>
          </a:p>
          <a:p>
            <a:pPr lvl="1"/>
            <a:r>
              <a:rPr lang="en-US" dirty="0"/>
              <a:t>This would have a</a:t>
            </a:r>
            <a:r>
              <a:rPr lang="en-US" dirty="0" smtClean="0"/>
              <a:t> </a:t>
            </a:r>
            <a:r>
              <a:rPr lang="en-US" dirty="0"/>
              <a:t>negative effect of competing with 2x 80 MHz </a:t>
            </a:r>
            <a:r>
              <a:rPr lang="en-US" dirty="0" smtClean="0"/>
              <a:t>802.11ac </a:t>
            </a:r>
            <a:r>
              <a:rPr lang="en-US" dirty="0"/>
              <a:t>channels instead of just </a:t>
            </a:r>
            <a:r>
              <a:rPr lang="en-US" dirty="0" smtClean="0"/>
              <a:t>one </a:t>
            </a:r>
            <a:r>
              <a:rPr lang="en-US" dirty="0" smtClean="0"/>
              <a:t>80MHz channel. </a:t>
            </a:r>
          </a:p>
          <a:p>
            <a:pPr lvl="1"/>
            <a:r>
              <a:rPr lang="en-US" dirty="0" smtClean="0"/>
              <a:t>Also</a:t>
            </a:r>
            <a:r>
              <a:rPr lang="en-US" dirty="0"/>
              <a:t>,  contention may be performed in parallel on the multiple channels with only limited constraints between the contending engines.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06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Coexistence Evaluation for Different LAA Multi-channel 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495800"/>
          </a:xfrm>
        </p:spPr>
        <p:txBody>
          <a:bodyPr/>
          <a:lstStyle/>
          <a:p>
            <a:r>
              <a:rPr lang="en-US" sz="1600" dirty="0"/>
              <a:t>Non-replaced &amp; replaced </a:t>
            </a:r>
            <a:r>
              <a:rPr lang="en-US" sz="1600" dirty="0" smtClean="0"/>
              <a:t>WLAN </a:t>
            </a:r>
            <a:r>
              <a:rPr lang="en-US" sz="1600" dirty="0"/>
              <a:t>network</a:t>
            </a:r>
          </a:p>
          <a:p>
            <a:pPr lvl="1"/>
            <a:r>
              <a:rPr lang="en-US" sz="1400" dirty="0" smtClean="0"/>
              <a:t>Four </a:t>
            </a:r>
            <a:r>
              <a:rPr lang="en-US" sz="1400" dirty="0"/>
              <a:t>802.11ac 80 MHz APs in each network</a:t>
            </a:r>
          </a:p>
          <a:p>
            <a:pPr lvl="1"/>
            <a:r>
              <a:rPr lang="en-US" sz="1400" dirty="0"/>
              <a:t>Each AP can operate on four contiguous 20 MHz channels</a:t>
            </a:r>
          </a:p>
          <a:p>
            <a:pPr lvl="1"/>
            <a:r>
              <a:rPr lang="en-US" sz="1400" dirty="0"/>
              <a:t>This is a fully connected network and all devices are above ED threshold for all devices in the same channel</a:t>
            </a:r>
          </a:p>
          <a:p>
            <a:r>
              <a:rPr lang="en-US" sz="1600" dirty="0"/>
              <a:t>LAA network</a:t>
            </a:r>
          </a:p>
          <a:p>
            <a:pPr lvl="1"/>
            <a:r>
              <a:rPr lang="en-US" sz="1400" dirty="0" smtClean="0"/>
              <a:t>Four </a:t>
            </a:r>
            <a:r>
              <a:rPr lang="en-US" sz="1400" dirty="0"/>
              <a:t>LAA </a:t>
            </a:r>
            <a:r>
              <a:rPr lang="en-US" sz="1400" dirty="0" err="1"/>
              <a:t>eNBs</a:t>
            </a:r>
            <a:endParaRPr lang="en-US" sz="1400" dirty="0"/>
          </a:p>
          <a:p>
            <a:pPr lvl="1"/>
            <a:r>
              <a:rPr lang="en-US" sz="1400" dirty="0"/>
              <a:t>Each can operate on four contiguous or non-contiguous channels</a:t>
            </a:r>
          </a:p>
          <a:p>
            <a:pPr lvl="1"/>
            <a:r>
              <a:rPr lang="en-US" sz="1400" dirty="0" smtClean="0"/>
              <a:t>Alternative 2 </a:t>
            </a:r>
            <a:r>
              <a:rPr lang="en-US" sz="1400" dirty="0"/>
              <a:t>(Type A) LBT scheme: </a:t>
            </a:r>
            <a:r>
              <a:rPr lang="en-US" sz="1400" dirty="0" err="1"/>
              <a:t>eNB</a:t>
            </a:r>
            <a:r>
              <a:rPr lang="en-US" sz="1400" dirty="0"/>
              <a:t> performs Cat-4 based LBT on 4 unlicensed carriers  -  LBT’s are coupled to start/stop transmissions on all carriers together, any combination of carriers is allowed (unlike </a:t>
            </a:r>
            <a:r>
              <a:rPr lang="en-US" sz="1400" dirty="0" smtClean="0"/>
              <a:t>WLAN </a:t>
            </a:r>
            <a:r>
              <a:rPr lang="en-US" sz="1400" dirty="0"/>
              <a:t>which uses bonding rules)</a:t>
            </a:r>
          </a:p>
          <a:p>
            <a:pPr lvl="1"/>
            <a:r>
              <a:rPr lang="en-US" sz="1400" dirty="0" smtClean="0"/>
              <a:t>Alternative 1 </a:t>
            </a:r>
            <a:r>
              <a:rPr lang="en-US" sz="1400" dirty="0"/>
              <a:t>(Type B) LBT scheme: </a:t>
            </a:r>
            <a:r>
              <a:rPr lang="en-US" sz="1400" dirty="0" err="1" smtClean="0"/>
              <a:t>eNB</a:t>
            </a:r>
            <a:r>
              <a:rPr lang="en-US" sz="1400" dirty="0" smtClean="0"/>
              <a:t> </a:t>
            </a:r>
            <a:r>
              <a:rPr lang="en-US" sz="1400" dirty="0"/>
              <a:t>performs Cat-4 based LBT on only one unlicensed carrier  - The </a:t>
            </a:r>
            <a:r>
              <a:rPr lang="en-US" sz="1400" dirty="0" err="1"/>
              <a:t>eNB</a:t>
            </a:r>
            <a:r>
              <a:rPr lang="en-US" sz="1400" dirty="0"/>
              <a:t> shall choose the carrier requiring Cat-4 based LBT uniformly randomly before each transmission </a:t>
            </a:r>
            <a:r>
              <a:rPr lang="en-US" sz="1400" dirty="0" smtClean="0"/>
              <a:t>burst</a:t>
            </a:r>
          </a:p>
          <a:p>
            <a:pPr lvl="2"/>
            <a:r>
              <a:rPr lang="en-US" sz="1200" dirty="0" smtClean="0"/>
              <a:t>25us short LBT performed on remaining carriers</a:t>
            </a:r>
            <a:endParaRPr lang="en-US" sz="1200" dirty="0"/>
          </a:p>
          <a:p>
            <a:r>
              <a:rPr lang="en-US" sz="1600" dirty="0"/>
              <a:t>Total 16x 20 MHz </a:t>
            </a:r>
            <a:r>
              <a:rPr lang="en-US" sz="1600" dirty="0" smtClean="0"/>
              <a:t>channels (all occupied in the simulation) </a:t>
            </a:r>
            <a:endParaRPr lang="en-US" sz="1600" dirty="0"/>
          </a:p>
          <a:p>
            <a:r>
              <a:rPr lang="en-US" sz="1600" dirty="0"/>
              <a:t>Evaluation methodology</a:t>
            </a:r>
          </a:p>
          <a:p>
            <a:pPr lvl="1"/>
            <a:r>
              <a:rPr lang="en-US" sz="1400" dirty="0"/>
              <a:t>Step 1: </a:t>
            </a:r>
            <a:r>
              <a:rPr lang="en-US" sz="1400" dirty="0" smtClean="0"/>
              <a:t>WLAN </a:t>
            </a:r>
            <a:r>
              <a:rPr lang="en-US" sz="1400" dirty="0"/>
              <a:t>(non-replaced) coexists with </a:t>
            </a:r>
            <a:r>
              <a:rPr lang="en-US" sz="1400" dirty="0" smtClean="0"/>
              <a:t>WLAN (replaced with LAA in Step 2)</a:t>
            </a:r>
            <a:endParaRPr lang="en-US" sz="1400" dirty="0"/>
          </a:p>
          <a:p>
            <a:pPr lvl="1"/>
            <a:r>
              <a:rPr lang="en-US" sz="1400" dirty="0"/>
              <a:t>Step 2: </a:t>
            </a:r>
            <a:r>
              <a:rPr lang="en-US" sz="1400" dirty="0" smtClean="0"/>
              <a:t>WLAN </a:t>
            </a:r>
            <a:r>
              <a:rPr lang="en-US" sz="1400" dirty="0"/>
              <a:t>(non-replaced) coexists with LAA</a:t>
            </a:r>
          </a:p>
          <a:p>
            <a:pPr lvl="1"/>
            <a:r>
              <a:rPr lang="en-US" sz="1400" dirty="0"/>
              <a:t>Measure both networks mean UPT in different system loadings</a:t>
            </a:r>
          </a:p>
          <a:p>
            <a:pPr lvl="2"/>
            <a:r>
              <a:rPr lang="en-US" sz="1200" dirty="0"/>
              <a:t>f13f13 means </a:t>
            </a:r>
            <a:r>
              <a:rPr lang="en-US" sz="1200" dirty="0" smtClean="0"/>
              <a:t>the </a:t>
            </a:r>
            <a:r>
              <a:rPr lang="en-US" sz="1200" dirty="0"/>
              <a:t>file (2MByte) </a:t>
            </a:r>
            <a:r>
              <a:rPr lang="en-US" sz="1200" dirty="0" smtClean="0"/>
              <a:t>average arrival </a:t>
            </a:r>
            <a:r>
              <a:rPr lang="en-US" sz="1200" dirty="0"/>
              <a:t>time </a:t>
            </a:r>
            <a:r>
              <a:rPr lang="en-US" sz="1200" dirty="0" smtClean="0"/>
              <a:t>of Exponential distribution is </a:t>
            </a:r>
            <a:r>
              <a:rPr lang="en-US" sz="1200" dirty="0"/>
              <a:t>0.13s and 0.13s </a:t>
            </a:r>
            <a:r>
              <a:rPr lang="en-US" sz="1200" dirty="0" smtClean="0"/>
              <a:t>(for </a:t>
            </a:r>
            <a:r>
              <a:rPr lang="en-US" sz="1200" dirty="0"/>
              <a:t>both </a:t>
            </a:r>
            <a:r>
              <a:rPr lang="en-US" sz="1200" dirty="0" smtClean="0"/>
              <a:t>networks), </a:t>
            </a:r>
            <a:r>
              <a:rPr lang="en-US" sz="1200" dirty="0"/>
              <a:t>respectively.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81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WLAN </a:t>
            </a:r>
            <a:r>
              <a:rPr lang="en-US" dirty="0"/>
              <a:t>Mean UPT for Different LAA Multi-Channel Scenarios for a Medium Load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Baoguo Yang,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664167077"/>
              </p:ext>
            </p:extLst>
          </p:nvPr>
        </p:nvGraphicFramePr>
        <p:xfrm>
          <a:off x="533400" y="1526715"/>
          <a:ext cx="7772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05400" y="4800600"/>
            <a:ext cx="403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Common clustering and alignment of channels between WLAN and LAA for multi-channel operation provides the most fair operation</a:t>
            </a:r>
            <a:endParaRPr lang="en-US" sz="16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LAA can achieve higher throughput with unfair multi-channel frequency selection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08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110965</TotalTime>
  <Words>1655</Words>
  <Application>Microsoft Office PowerPoint</Application>
  <PresentationFormat>On-screen Show (4:3)</PresentationFormat>
  <Paragraphs>180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802-11-Submission</vt:lpstr>
      <vt:lpstr>Feedback on 3GPP CRs: LAA Multi-Channel Access and Energy Detect (ED) Coexistence</vt:lpstr>
      <vt:lpstr>Introduction</vt:lpstr>
      <vt:lpstr>Current 802.11ac 5 GHz Frequency Planning</vt:lpstr>
      <vt:lpstr>IEEE 5 GHz 802.11ac channels</vt:lpstr>
      <vt:lpstr>LAA Multi-Channel Access</vt:lpstr>
      <vt:lpstr>LAA Multi-Channel Access Issues (1/2)</vt:lpstr>
      <vt:lpstr>LAA Multi-Channel Access Issues (2/2)</vt:lpstr>
      <vt:lpstr>Coexistence Evaluation for Different LAA Multi-channel Scenarios</vt:lpstr>
      <vt:lpstr>WLAN Mean UPT for Different LAA Multi-Channel Scenarios for a Medium Load</vt:lpstr>
      <vt:lpstr>Proposed Changes for LAA Multi-Channel Access to be Fair to WLAN</vt:lpstr>
      <vt:lpstr>LAA ED Threshold Agreements From 3GPP RAN1 #83</vt:lpstr>
      <vt:lpstr>LAA ED Threshold Issues </vt:lpstr>
      <vt:lpstr>Proposed Changes for LAA ED Threshold</vt:lpstr>
      <vt:lpstr>PowerPoint Presentation</vt:lpstr>
      <vt:lpstr>LAA selects single contiguous channel group but with channel offset (partially overlapping case)</vt:lpstr>
      <vt:lpstr>LAA selects evenly distributed non-contiguous channels</vt:lpstr>
      <vt:lpstr>LAA selects two non-contiguous channel groups</vt:lpstr>
      <vt:lpstr>LAA selects single contiguous channel group without channel offset</vt:lpstr>
      <vt:lpstr>References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verceg</cp:lastModifiedBy>
  <cp:revision>2174</cp:revision>
  <cp:lastPrinted>1998-02-10T13:28:06Z</cp:lastPrinted>
  <dcterms:created xsi:type="dcterms:W3CDTF">2007-05-21T21:00:37Z</dcterms:created>
  <dcterms:modified xsi:type="dcterms:W3CDTF">2016-01-20T19:47:05Z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-1344227163</vt:i4>
  </property>
  <property fmtid="{D5CDD505-2E9C-101B-9397-08002B2CF9AE}" pid="4" name="_EmailSubject">
    <vt:lpwstr>Prep for 802 Interim meeting</vt:lpwstr>
  </property>
  <property fmtid="{D5CDD505-2E9C-101B-9397-08002B2CF9AE}" pid="5" name="_AuthorEmail">
    <vt:lpwstr>baoguo@broadcom.com</vt:lpwstr>
  </property>
  <property fmtid="{D5CDD505-2E9C-101B-9397-08002B2CF9AE}" pid="6" name="_AuthorEmailDisplayName">
    <vt:lpwstr>Baoguo Yang</vt:lpwstr>
  </property>
  <property fmtid="{D5CDD505-2E9C-101B-9397-08002B2CF9AE}" pid="7" name="_PreviousAdHocReviewCycleID">
    <vt:i4>-554900078</vt:i4>
  </property>
</Properties>
</file>