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sldIdLst>
    <p:sldId id="256" r:id="rId3"/>
    <p:sldId id="257" r:id="rId4"/>
    <p:sldId id="280" r:id="rId5"/>
    <p:sldId id="281" r:id="rId6"/>
    <p:sldId id="258" r:id="rId7"/>
    <p:sldId id="259" r:id="rId8"/>
    <p:sldId id="260" r:id="rId9"/>
    <p:sldId id="266" r:id="rId10"/>
    <p:sldId id="273" r:id="rId11"/>
    <p:sldId id="261" r:id="rId12"/>
    <p:sldId id="270" r:id="rId13"/>
    <p:sldId id="274" r:id="rId1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F1" initials="SF"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293" autoAdjust="0"/>
  </p:normalViewPr>
  <p:slideViewPr>
    <p:cSldViewPr>
      <p:cViewPr>
        <p:scale>
          <a:sx n="90" d="100"/>
          <a:sy n="90" d="100"/>
        </p:scale>
        <p:origin x="-122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BCB847-7FC2-4E83-BB7B-9B623FDEDC9D}" type="datetimeFigureOut">
              <a:rPr lang="zh-CN" altLang="en-US" smtClean="0"/>
              <a:t>2016/1/20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74FDE6-0446-4A54-ABFB-7142D24EF2B3}" type="slidenum">
              <a:rPr lang="zh-CN" altLang="en-US" smtClean="0"/>
              <a:t>‹#›</a:t>
            </a:fld>
            <a:endParaRPr lang="zh-CN" altLang="en-US"/>
          </a:p>
        </p:txBody>
      </p:sp>
    </p:spTree>
    <p:extLst>
      <p:ext uri="{BB962C8B-B14F-4D97-AF65-F5344CB8AC3E}">
        <p14:creationId xmlns:p14="http://schemas.microsoft.com/office/powerpoint/2010/main" val="4061217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465D53FD-DB5F-4815-BF01-6488A8FBD189}" type="slidenum">
              <a:rPr lang="en-US">
                <a:solidFill>
                  <a:prstClr val="white"/>
                </a:solidFill>
              </a:rPr>
              <a:pPr/>
              <a:t>1</a:t>
            </a:fld>
            <a:endParaRPr lang="en-US" dirty="0">
              <a:solidFill>
                <a:prstClr val="white"/>
              </a:solidFill>
            </a:endParaRPr>
          </a:p>
        </p:txBody>
      </p:sp>
      <p:sp>
        <p:nvSpPr>
          <p:cNvPr id="12289"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CA5AFF69-4AEE-4693-9CD6-98E2EBC076EC}" type="slidenum">
              <a:rPr lang="en-US">
                <a:solidFill>
                  <a:prstClr val="white"/>
                </a:solidFill>
              </a:rPr>
              <a:pPr/>
              <a:t>2</a:t>
            </a:fld>
            <a:endParaRPr lang="en-US" dirty="0">
              <a:solidFill>
                <a:prstClr val="white"/>
              </a:solidFill>
            </a:endParaRPr>
          </a:p>
        </p:txBody>
      </p:sp>
      <p:sp>
        <p:nvSpPr>
          <p:cNvPr id="13313"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dirty="0" smtClean="0">
                <a:solidFill>
                  <a:prstClr val="white"/>
                </a:solidFill>
              </a:rPr>
              <a:t>doc.: IEEE 802.11-yy/xxxxr0</a:t>
            </a:r>
            <a:endParaRPr lang="en-US" dirty="0">
              <a:solidFill>
                <a:prstClr val="white"/>
              </a:solidFill>
            </a:endParaRPr>
          </a:p>
        </p:txBody>
      </p:sp>
      <p:sp>
        <p:nvSpPr>
          <p:cNvPr id="5" name="日付プレースホルダー 4"/>
          <p:cNvSpPr>
            <a:spLocks noGrp="1"/>
          </p:cNvSpPr>
          <p:nvPr>
            <p:ph type="dt" idx="11"/>
          </p:nvPr>
        </p:nvSpPr>
        <p:spPr/>
        <p:txBody>
          <a:bodyPr/>
          <a:lstStyle/>
          <a:p>
            <a:r>
              <a:rPr lang="en-US" dirty="0" smtClean="0">
                <a:solidFill>
                  <a:prstClr val="white"/>
                </a:solidFill>
              </a:rPr>
              <a:t>Month Year</a:t>
            </a:r>
            <a:endParaRPr lang="en-US" dirty="0">
              <a:solidFill>
                <a:prstClr val="white"/>
              </a:solidFill>
            </a:endParaRPr>
          </a:p>
        </p:txBody>
      </p:sp>
      <p:sp>
        <p:nvSpPr>
          <p:cNvPr id="6" name="フッター プレースホルダー 5"/>
          <p:cNvSpPr>
            <a:spLocks noGrp="1"/>
          </p:cNvSpPr>
          <p:nvPr>
            <p:ph type="ftr" idx="12"/>
          </p:nvPr>
        </p:nvSpPr>
        <p:spPr/>
        <p:txBody>
          <a:bodyPr/>
          <a:lstStyle/>
          <a:p>
            <a:r>
              <a:rPr lang="en-US" dirty="0" smtClean="0">
                <a:solidFill>
                  <a:prstClr val="white"/>
                </a:solidFill>
              </a:rPr>
              <a:t>John Doe, Some Company</a:t>
            </a:r>
            <a:endParaRPr lang="en-US" dirty="0">
              <a:solidFill>
                <a:prstClr val="white"/>
              </a:solidFill>
            </a:endParaRPr>
          </a:p>
        </p:txBody>
      </p:sp>
      <p:sp>
        <p:nvSpPr>
          <p:cNvPr id="7" name="スライド番号プレースホルダー 6"/>
          <p:cNvSpPr>
            <a:spLocks noGrp="1"/>
          </p:cNvSpPr>
          <p:nvPr>
            <p:ph type="sldNum" idx="13"/>
          </p:nvPr>
        </p:nvSpPr>
        <p:spPr/>
        <p:txBody>
          <a:bodyPr/>
          <a:lstStyle/>
          <a:p>
            <a:r>
              <a:rPr lang="en-US" dirty="0" smtClean="0">
                <a:solidFill>
                  <a:prstClr val="white"/>
                </a:solidFill>
              </a:rPr>
              <a:t>Page </a:t>
            </a:r>
            <a:fld id="{47A7FEEB-9CD2-43FE-843C-C5350BEACB45}" type="slidenum">
              <a:rPr lang="en-US" smtClean="0">
                <a:solidFill>
                  <a:prstClr val="white"/>
                </a:solidFill>
              </a:rPr>
              <a:pPr/>
              <a:t>5</a:t>
            </a:fld>
            <a:endParaRPr lang="en-US" dirty="0">
              <a:solidFill>
                <a:prstClr val="white"/>
              </a:solidFill>
            </a:endParaRPr>
          </a:p>
        </p:txBody>
      </p:sp>
    </p:spTree>
    <p:extLst>
      <p:ext uri="{BB962C8B-B14F-4D97-AF65-F5344CB8AC3E}">
        <p14:creationId xmlns:p14="http://schemas.microsoft.com/office/powerpoint/2010/main" val="103814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dirty="0" smtClean="0">
                <a:solidFill>
                  <a:prstClr val="white"/>
                </a:solidFill>
              </a:rPr>
              <a:t>doc.: IEEE 802.11-yy/xxxxr0</a:t>
            </a:r>
            <a:endParaRPr lang="en-US" dirty="0">
              <a:solidFill>
                <a:prstClr val="white"/>
              </a:solidFill>
            </a:endParaRPr>
          </a:p>
        </p:txBody>
      </p:sp>
      <p:sp>
        <p:nvSpPr>
          <p:cNvPr id="5" name="日付プレースホルダー 4"/>
          <p:cNvSpPr>
            <a:spLocks noGrp="1"/>
          </p:cNvSpPr>
          <p:nvPr>
            <p:ph type="dt" idx="11"/>
          </p:nvPr>
        </p:nvSpPr>
        <p:spPr/>
        <p:txBody>
          <a:bodyPr/>
          <a:lstStyle/>
          <a:p>
            <a:r>
              <a:rPr lang="en-US" dirty="0" smtClean="0">
                <a:solidFill>
                  <a:prstClr val="white"/>
                </a:solidFill>
              </a:rPr>
              <a:t>Month Year</a:t>
            </a:r>
            <a:endParaRPr lang="en-US" dirty="0">
              <a:solidFill>
                <a:prstClr val="white"/>
              </a:solidFill>
            </a:endParaRPr>
          </a:p>
        </p:txBody>
      </p:sp>
      <p:sp>
        <p:nvSpPr>
          <p:cNvPr id="6" name="フッター プレースホルダー 5"/>
          <p:cNvSpPr>
            <a:spLocks noGrp="1"/>
          </p:cNvSpPr>
          <p:nvPr>
            <p:ph type="ftr" idx="12"/>
          </p:nvPr>
        </p:nvSpPr>
        <p:spPr/>
        <p:txBody>
          <a:bodyPr/>
          <a:lstStyle/>
          <a:p>
            <a:r>
              <a:rPr lang="en-US" dirty="0" smtClean="0">
                <a:solidFill>
                  <a:prstClr val="white"/>
                </a:solidFill>
              </a:rPr>
              <a:t>John Doe, Some Company</a:t>
            </a:r>
            <a:endParaRPr lang="en-US" dirty="0">
              <a:solidFill>
                <a:prstClr val="white"/>
              </a:solidFill>
            </a:endParaRPr>
          </a:p>
        </p:txBody>
      </p:sp>
      <p:sp>
        <p:nvSpPr>
          <p:cNvPr id="7" name="スライド番号プレースホルダー 6"/>
          <p:cNvSpPr>
            <a:spLocks noGrp="1"/>
          </p:cNvSpPr>
          <p:nvPr>
            <p:ph type="sldNum" idx="13"/>
          </p:nvPr>
        </p:nvSpPr>
        <p:spPr/>
        <p:txBody>
          <a:bodyPr/>
          <a:lstStyle/>
          <a:p>
            <a:r>
              <a:rPr lang="en-US" dirty="0" smtClean="0">
                <a:solidFill>
                  <a:prstClr val="white"/>
                </a:solidFill>
              </a:rPr>
              <a:t>Page </a:t>
            </a:r>
            <a:fld id="{47A7FEEB-9CD2-43FE-843C-C5350BEACB45}" type="slidenum">
              <a:rPr lang="en-US" smtClean="0">
                <a:solidFill>
                  <a:prstClr val="white"/>
                </a:solidFill>
              </a:rPr>
              <a:pPr/>
              <a:t>6</a:t>
            </a:fld>
            <a:endParaRPr lang="en-US" dirty="0">
              <a:solidFill>
                <a:prstClr val="white"/>
              </a:solidFill>
            </a:endParaRPr>
          </a:p>
        </p:txBody>
      </p:sp>
    </p:spTree>
    <p:extLst>
      <p:ext uri="{BB962C8B-B14F-4D97-AF65-F5344CB8AC3E}">
        <p14:creationId xmlns:p14="http://schemas.microsoft.com/office/powerpoint/2010/main" val="1038144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K</a:t>
            </a:r>
            <a:r>
              <a:rPr lang="zh-CN" altLang="en-US" dirty="0" smtClean="0"/>
              <a:t>越小，</a:t>
            </a:r>
            <a:r>
              <a:rPr lang="zh-CN" altLang="en-US" baseline="0" dirty="0" smtClean="0"/>
              <a:t>带外泄漏越严重。</a:t>
            </a:r>
            <a:endParaRPr lang="zh-CN" altLang="en-US" dirty="0"/>
          </a:p>
        </p:txBody>
      </p:sp>
      <p:sp>
        <p:nvSpPr>
          <p:cNvPr id="4" name="灯片编号占位符 3"/>
          <p:cNvSpPr>
            <a:spLocks noGrp="1"/>
          </p:cNvSpPr>
          <p:nvPr>
            <p:ph type="sldNum" sz="quarter" idx="10"/>
          </p:nvPr>
        </p:nvSpPr>
        <p:spPr/>
        <p:txBody>
          <a:bodyPr/>
          <a:lstStyle/>
          <a:p>
            <a:fld id="{1774FDE6-0446-4A54-ABFB-7142D24EF2B3}" type="slidenum">
              <a:rPr lang="zh-CN" altLang="en-US" smtClean="0"/>
              <a:t>7</a:t>
            </a:fld>
            <a:endParaRPr lang="zh-CN" altLang="en-US"/>
          </a:p>
        </p:txBody>
      </p:sp>
    </p:spTree>
    <p:extLst>
      <p:ext uri="{BB962C8B-B14F-4D97-AF65-F5344CB8AC3E}">
        <p14:creationId xmlns:p14="http://schemas.microsoft.com/office/powerpoint/2010/main" val="1402782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a:t>仿真生成说明：</a:t>
            </a:r>
            <a:endParaRPr kumimoji="1" lang="en-US" altLang="zh-CN" dirty="0"/>
          </a:p>
          <a:p>
            <a:r>
              <a:rPr kumimoji="1" lang="en-US" altLang="zh-CN" dirty="0"/>
              <a:t>  </a:t>
            </a:r>
          </a:p>
          <a:p>
            <a:r>
              <a:rPr kumimoji="1" lang="zh-CN" altLang="en-US" dirty="0"/>
              <a:t>    场景与参数如</a:t>
            </a:r>
            <a:r>
              <a:rPr kumimoji="1" lang="en-US" altLang="zh-CN" dirty="0"/>
              <a:t>P4</a:t>
            </a:r>
            <a:r>
              <a:rPr kumimoji="1" lang="zh-CN" altLang="en-US" dirty="0"/>
              <a:t>、</a:t>
            </a:r>
            <a:r>
              <a:rPr kumimoji="1" lang="en-US" altLang="zh-CN" dirty="0"/>
              <a:t>P5</a:t>
            </a:r>
            <a:r>
              <a:rPr kumimoji="1" lang="zh-CN" altLang="en-US" dirty="0"/>
              <a:t>所示，</a:t>
            </a:r>
            <a:r>
              <a:rPr kumimoji="1" lang="en-US" altLang="zh-CN" dirty="0"/>
              <a:t>PU</a:t>
            </a:r>
            <a:r>
              <a:rPr kumimoji="1" lang="zh-CN" altLang="en-US" dirty="0"/>
              <a:t>代表</a:t>
            </a:r>
            <a:r>
              <a:rPr kumimoji="1" lang="en-US" altLang="zh-CN" dirty="0"/>
              <a:t>PU_	Rx, SU</a:t>
            </a:r>
            <a:r>
              <a:rPr kumimoji="1" lang="zh-CN" altLang="en-US" dirty="0"/>
              <a:t>代表</a:t>
            </a:r>
            <a:r>
              <a:rPr kumimoji="1" lang="en-US" altLang="zh-CN" dirty="0" err="1"/>
              <a:t>SU_Tx</a:t>
            </a:r>
            <a:r>
              <a:rPr kumimoji="1" lang="en-US" altLang="zh-CN" dirty="0"/>
              <a:t>, </a:t>
            </a:r>
            <a:r>
              <a:rPr kumimoji="1" lang="en-US" altLang="zh-CN" dirty="0" err="1"/>
              <a:t>SU_Tx</a:t>
            </a:r>
            <a:r>
              <a:rPr kumimoji="1" lang="en-US" altLang="zh-CN" dirty="0"/>
              <a:t> </a:t>
            </a:r>
            <a:r>
              <a:rPr kumimoji="1" lang="zh-CN" altLang="en-US" dirty="0"/>
              <a:t>位置随机均匀分布，仿真了</a:t>
            </a:r>
            <a:r>
              <a:rPr kumimoji="1" lang="en-US" altLang="zh-CN" dirty="0"/>
              <a:t>2000</a:t>
            </a:r>
            <a:r>
              <a:rPr kumimoji="1" lang="zh-CN" altLang="en-US" dirty="0"/>
              <a:t>次，得到的</a:t>
            </a:r>
            <a:r>
              <a:rPr kumimoji="1" lang="en-US" altLang="zh-CN" dirty="0"/>
              <a:t>BER</a:t>
            </a:r>
            <a:r>
              <a:rPr kumimoji="1" lang="zh-CN" altLang="en-US" dirty="0"/>
              <a:t>曲线。</a:t>
            </a:r>
            <a:endParaRPr kumimoji="1" lang="en-US" altLang="ja-JP" dirty="0"/>
          </a:p>
          <a:p>
            <a:r>
              <a:rPr kumimoji="1" lang="en-US" altLang="ja-JP" dirty="0"/>
              <a:t>    </a:t>
            </a:r>
          </a:p>
        </p:txBody>
      </p:sp>
      <p:sp>
        <p:nvSpPr>
          <p:cNvPr id="4" name="页眉占位符 3"/>
          <p:cNvSpPr>
            <a:spLocks noGrp="1"/>
          </p:cNvSpPr>
          <p:nvPr>
            <p:ph type="hdr" idx="10"/>
          </p:nvPr>
        </p:nvSpPr>
        <p:spPr/>
        <p:txBody>
          <a:bodyPr/>
          <a:lstStyle/>
          <a:p>
            <a:r>
              <a:rPr lang="en-US" smtClean="0">
                <a:solidFill>
                  <a:prstClr val="white"/>
                </a:solidFill>
              </a:rPr>
              <a:t>doc.: IEEE 802.11-yy/xxxxr0</a:t>
            </a:r>
            <a:endParaRPr lang="en-US">
              <a:solidFill>
                <a:prstClr val="white"/>
              </a:solidFill>
            </a:endParaRPr>
          </a:p>
        </p:txBody>
      </p:sp>
      <p:sp>
        <p:nvSpPr>
          <p:cNvPr id="5" name="日期占位符 4"/>
          <p:cNvSpPr>
            <a:spLocks noGrp="1"/>
          </p:cNvSpPr>
          <p:nvPr>
            <p:ph type="dt" idx="11"/>
          </p:nvPr>
        </p:nvSpPr>
        <p:spPr/>
        <p:txBody>
          <a:bodyPr/>
          <a:lstStyle/>
          <a:p>
            <a:r>
              <a:rPr lang="en-US" smtClean="0">
                <a:solidFill>
                  <a:prstClr val="white"/>
                </a:solidFill>
              </a:rPr>
              <a:t>Month Year</a:t>
            </a:r>
            <a:endParaRPr lang="en-US">
              <a:solidFill>
                <a:prstClr val="white"/>
              </a:solidFill>
            </a:endParaRPr>
          </a:p>
        </p:txBody>
      </p:sp>
      <p:sp>
        <p:nvSpPr>
          <p:cNvPr id="6" name="页脚占位符 5"/>
          <p:cNvSpPr>
            <a:spLocks noGrp="1"/>
          </p:cNvSpPr>
          <p:nvPr>
            <p:ph type="ftr" idx="12"/>
          </p:nvPr>
        </p:nvSpPr>
        <p:spPr/>
        <p:txBody>
          <a:bodyPr/>
          <a:lstStyle/>
          <a:p>
            <a:r>
              <a:rPr lang="en-US" smtClean="0">
                <a:solidFill>
                  <a:prstClr val="white"/>
                </a:solidFill>
              </a:rPr>
              <a:t>John Doe, Some Company</a:t>
            </a:r>
            <a:endParaRPr lang="en-US">
              <a:solidFill>
                <a:prstClr val="white"/>
              </a:solidFill>
            </a:endParaRPr>
          </a:p>
        </p:txBody>
      </p:sp>
      <p:sp>
        <p:nvSpPr>
          <p:cNvPr id="7" name="灯片编号占位符 6"/>
          <p:cNvSpPr>
            <a:spLocks noGrp="1"/>
          </p:cNvSpPr>
          <p:nvPr>
            <p:ph type="sldNum" idx="13"/>
          </p:nvPr>
        </p:nvSpPr>
        <p:spPr/>
        <p:txBody>
          <a:bodyPr/>
          <a:lstStyle/>
          <a:p>
            <a:r>
              <a:rPr lang="en-US" smtClean="0">
                <a:solidFill>
                  <a:prstClr val="white"/>
                </a:solidFill>
              </a:rPr>
              <a:t>Page </a:t>
            </a:r>
            <a:fld id="{47A7FEEB-9CD2-43FE-843C-C5350BEACB45}" type="slidenum">
              <a:rPr lang="en-US" smtClean="0">
                <a:solidFill>
                  <a:prstClr val="white"/>
                </a:solidFill>
              </a:rPr>
              <a:pPr/>
              <a:t>10</a:t>
            </a:fld>
            <a:endParaRPr lang="en-US">
              <a:solidFill>
                <a:prstClr val="white"/>
              </a:solidFill>
            </a:endParaRPr>
          </a:p>
        </p:txBody>
      </p:sp>
    </p:spTree>
    <p:extLst>
      <p:ext uri="{BB962C8B-B14F-4D97-AF65-F5344CB8AC3E}">
        <p14:creationId xmlns:p14="http://schemas.microsoft.com/office/powerpoint/2010/main" val="3415512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r>
              <a:rPr lang="en-US" altLang="zh-CN" smtClean="0"/>
              <a:t>January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January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January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300"/>
            </a:lvl1pPr>
            <a:lvl2pPr marL="800122" indent="-342909">
              <a:buFont typeface="Courier New" panose="02070309020205020404" pitchFamily="49" charset="0"/>
              <a:buChar char="o"/>
              <a:defRPr sz="1900"/>
            </a:lvl2pPr>
            <a:lvl3pPr marL="1200183" indent="-285758">
              <a:buFont typeface="Arial" panose="020B0604020202020204" pitchFamily="34" charset="0"/>
              <a:buChar char="•"/>
              <a:defRPr/>
            </a:lvl3pPr>
            <a:lvl4pPr marL="1657394" indent="-285758">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ltLang="zh-CN" smtClean="0"/>
              <a:t>January 2016</a:t>
            </a:r>
            <a:endParaRPr lang="en-GB" dirty="0"/>
          </a:p>
        </p:txBody>
      </p:sp>
    </p:spTree>
    <p:extLst>
      <p:ext uri="{BB962C8B-B14F-4D97-AF65-F5344CB8AC3E}">
        <p14:creationId xmlns:p14="http://schemas.microsoft.com/office/powerpoint/2010/main" val="31865812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January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r>
              <a:rPr lang="en-US" altLang="zh-CN" smtClean="0"/>
              <a:t>January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r>
              <a:rPr lang="en-US" altLang="zh-CN" smtClean="0"/>
              <a:t>January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r>
              <a:rPr lang="en-US" altLang="zh-CN" smtClean="0"/>
              <a:t>January 2016</a:t>
            </a:r>
            <a:endParaRPr lang="zh-CN" altLang="en-US"/>
          </a:p>
        </p:txBody>
      </p:sp>
      <p:sp>
        <p:nvSpPr>
          <p:cNvPr id="8" name="页脚占位符 7"/>
          <p:cNvSpPr>
            <a:spLocks noGrp="1"/>
          </p:cNvSpPr>
          <p:nvPr>
            <p:ph type="ftr" sz="quarter" idx="11"/>
          </p:nvPr>
        </p:nvSpPr>
        <p:spPr/>
        <p:txBody>
          <a:bodyPr/>
          <a:lstStyle/>
          <a:p>
            <a:r>
              <a:rPr lang="en-US" altLang="zh-CN" smtClean="0"/>
              <a:t>Chen SUN, Sony</a:t>
            </a: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US" altLang="zh-CN" smtClean="0"/>
              <a:t>January 2016</a:t>
            </a:r>
            <a:endParaRPr lang="zh-CN" altLang="en-US"/>
          </a:p>
        </p:txBody>
      </p:sp>
      <p:sp>
        <p:nvSpPr>
          <p:cNvPr id="4" name="页脚占位符 3"/>
          <p:cNvSpPr>
            <a:spLocks noGrp="1"/>
          </p:cNvSpPr>
          <p:nvPr>
            <p:ph type="ftr" sz="quarter" idx="11"/>
          </p:nvPr>
        </p:nvSpPr>
        <p:spPr/>
        <p:txBody>
          <a:bodyPr/>
          <a:lstStyle/>
          <a:p>
            <a:r>
              <a:rPr lang="en-US" altLang="zh-CN" smtClean="0"/>
              <a:t>Chen SUN, Sony</a:t>
            </a:r>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January 2016</a:t>
            </a:r>
            <a:endParaRPr lang="zh-CN" altLang="en-US"/>
          </a:p>
        </p:txBody>
      </p:sp>
      <p:sp>
        <p:nvSpPr>
          <p:cNvPr id="3" name="页脚占位符 2"/>
          <p:cNvSpPr>
            <a:spLocks noGrp="1"/>
          </p:cNvSpPr>
          <p:nvPr>
            <p:ph type="ftr" sz="quarter" idx="11"/>
          </p:nvPr>
        </p:nvSpPr>
        <p:spPr/>
        <p:txBody>
          <a:bodyPr/>
          <a:lstStyle/>
          <a:p>
            <a:r>
              <a:rPr lang="en-US" altLang="zh-CN" smtClean="0"/>
              <a:t>Chen SUN, Sony</a:t>
            </a:r>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January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January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January 2016</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smtClean="0"/>
              <a:t>Chen SUN, Sony</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2"/>
            <a:ext cx="7770814" cy="1065213"/>
          </a:xfrm>
          <a:prstGeom prst="rect">
            <a:avLst/>
          </a:prstGeom>
          <a:noFill/>
          <a:ln w="9525">
            <a:noFill/>
            <a:round/>
            <a:headEnd/>
            <a:tailEnd/>
          </a:ln>
          <a:effectLst/>
        </p:spPr>
        <p:txBody>
          <a:bodyPr vert="horz" wrap="square" lIns="86400" tIns="43200" rIns="86400" bIns="4320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86400" tIns="43200" rIns="86400" bIns="4320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US" altLang="zh-CN" smtClean="0"/>
              <a:t>January 2016</a:t>
            </a:r>
            <a:endParaRPr lang="en-GB" dirty="0"/>
          </a:p>
        </p:txBody>
      </p:sp>
      <p:sp>
        <p:nvSpPr>
          <p:cNvPr id="1028" name="Rectangle 4"/>
          <p:cNvSpPr>
            <a:spLocks noGrp="1" noChangeArrowheads="1"/>
          </p:cNvSpPr>
          <p:nvPr>
            <p:ph type="ftr"/>
          </p:nvPr>
        </p:nvSpPr>
        <p:spPr bwMode="auto">
          <a:xfrm>
            <a:off x="5357818" y="6475414"/>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altLang="ja-JP" smtClean="0"/>
              <a:t>Chen SUN, Sony</a:t>
            </a:r>
            <a:endParaRPr lang="en-GB" altLang="ja-JP" dirty="0"/>
          </a:p>
        </p:txBody>
      </p:sp>
      <p:sp>
        <p:nvSpPr>
          <p:cNvPr id="1029" name="Rectangle 5"/>
          <p:cNvSpPr>
            <a:spLocks noGrp="1" noChangeArrowheads="1"/>
          </p:cNvSpPr>
          <p:nvPr>
            <p:ph type="sldNum"/>
          </p:nvPr>
        </p:nvSpPr>
        <p:spPr bwMode="auto">
          <a:xfrm>
            <a:off x="4191001" y="6475415"/>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smtClean="0"/>
              <a:t>Slide </a:t>
            </a:r>
            <a:fld id="{D09C756B-EB39-4236-ADBB-73052B179AE4}" type="slidenum">
              <a:rPr lang="en-GB" smtClean="0"/>
              <a:pPr defTabSz="445234" eaLnBrk="0" fontAlgn="base" hangingPunct="0">
                <a:spcBef>
                  <a:spcPct val="0"/>
                </a:spcBef>
                <a:spcAft>
                  <a:spcPct val="0"/>
                </a:spcAft>
                <a:buClr>
                  <a:srgbClr val="000000"/>
                </a:buClr>
                <a:buSzPct val="100000"/>
                <a:buFont typeface="Times New Roman" pitchFamily="16" charset="0"/>
                <a:buNone/>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500" dirty="0">
              <a:solidFill>
                <a:srgbClr val="FFFFFF"/>
              </a:solidFill>
              <a:latin typeface="Calibri" panose="020F0502020204030204" pitchFamily="34" charset="0"/>
            </a:endParaRPr>
          </a:p>
        </p:txBody>
      </p:sp>
      <p:sp>
        <p:nvSpPr>
          <p:cNvPr id="1031" name="Rectangle 7"/>
          <p:cNvSpPr>
            <a:spLocks noChangeArrowheads="1"/>
          </p:cNvSpPr>
          <p:nvPr/>
        </p:nvSpPr>
        <p:spPr bwMode="auto">
          <a:xfrm>
            <a:off x="684214" y="6475414"/>
            <a:ext cx="958748" cy="246282"/>
          </a:xfrm>
          <a:prstGeom prst="rect">
            <a:avLst/>
          </a:prstGeom>
          <a:noFill/>
          <a:ln w="9525">
            <a:noFill/>
            <a:round/>
            <a:headEnd/>
            <a:tailEnd/>
          </a:ln>
          <a:effectLst/>
        </p:spPr>
        <p:txBody>
          <a:bodyPr wrap="none" lIns="0" tIns="0" rIns="0" bIns="0">
            <a:spAutoFit/>
          </a:bodyPr>
          <a:lstStyle/>
          <a:p>
            <a:pPr defTabSz="44523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800" dirty="0">
              <a:solidFill>
                <a:srgbClr val="FFFFFF"/>
              </a:solidFill>
              <a:latin typeface="Calibri" panose="020F0502020204030204" pitchFamily="34" charset="0"/>
            </a:endParaRPr>
          </a:p>
        </p:txBody>
      </p:sp>
      <p:sp>
        <p:nvSpPr>
          <p:cNvPr id="10" name="Date Placeholder 3"/>
          <p:cNvSpPr txBox="1">
            <a:spLocks/>
          </p:cNvSpPr>
          <p:nvPr userDrawn="1"/>
        </p:nvSpPr>
        <p:spPr bwMode="auto">
          <a:xfrm>
            <a:off x="5000628" y="357167"/>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7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a:pPr>
            <a:r>
              <a:rPr lang="en-GB" b="1" dirty="0" smtClean="0">
                <a:solidFill>
                  <a:srgbClr val="000000"/>
                </a:solidFill>
                <a:latin typeface="Calibri" panose="020F0502020204030204" pitchFamily="34" charset="0"/>
                <a:cs typeface="Arial Unicode MS" charset="0"/>
              </a:rPr>
              <a:t>doc.: IEEE </a:t>
            </a:r>
            <a:r>
              <a:rPr lang="en-GB" b="1" dirty="0" smtClean="0">
                <a:solidFill>
                  <a:srgbClr val="000000"/>
                </a:solidFill>
                <a:latin typeface="Calibri" panose="020F0502020204030204" pitchFamily="34" charset="0"/>
                <a:cs typeface="Arial Unicode MS" charset="0"/>
              </a:rPr>
              <a:t>802.19-16/00</a:t>
            </a:r>
            <a:r>
              <a:rPr lang="en-US" b="1" dirty="0" smtClean="0">
                <a:solidFill>
                  <a:srgbClr val="000000"/>
                </a:solidFill>
                <a:latin typeface="Calibri" panose="020F0502020204030204" pitchFamily="34" charset="0"/>
                <a:cs typeface="Arial Unicode MS" charset="0"/>
              </a:rPr>
              <a:t>23</a:t>
            </a:r>
            <a:r>
              <a:rPr lang="en-GB" b="1" dirty="0" smtClean="0">
                <a:solidFill>
                  <a:srgbClr val="000000"/>
                </a:solidFill>
                <a:latin typeface="Calibri" panose="020F0502020204030204" pitchFamily="34" charset="0"/>
                <a:cs typeface="Arial Unicode MS" charset="0"/>
              </a:rPr>
              <a:t>r0</a:t>
            </a:r>
            <a:endParaRPr lang="en-GB" b="1" dirty="0" smtClean="0">
              <a:solidFill>
                <a:srgbClr val="000000"/>
              </a:solidFill>
              <a:latin typeface="Calibri" panose="020F0502020204030204" pitchFamily="34" charset="0"/>
              <a:cs typeface="Arial Unicode MS" charset="0"/>
            </a:endParaRPr>
          </a:p>
        </p:txBody>
      </p:sp>
    </p:spTree>
    <p:extLst>
      <p:ext uri="{BB962C8B-B14F-4D97-AF65-F5344CB8AC3E}">
        <p14:creationId xmlns:p14="http://schemas.microsoft.com/office/powerpoint/2010/main" val="353895781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p:txStyles>
    <p:titleStyle>
      <a:lvl1pPr algn="ctr" defTabSz="449274"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42971" indent="-285758"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30"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42"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54"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67"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79"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91"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303"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9" indent="-342909" algn="l" defTabSz="449274"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42971" indent="-285758" algn="l" defTabSz="449274"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143030" indent="-228606" algn="l" defTabSz="449274"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600242"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4pPr>
      <a:lvl5pPr marL="2057454"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5pPr>
      <a:lvl6pPr marL="2514667"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79"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91"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303"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24" rtl="0" eaLnBrk="1" latinLnBrk="0" hangingPunct="1">
        <a:defRPr sz="1800" kern="1200">
          <a:solidFill>
            <a:schemeClr val="tx1"/>
          </a:solidFill>
          <a:latin typeface="+mn-lt"/>
          <a:ea typeface="+mn-ea"/>
          <a:cs typeface="+mn-cs"/>
        </a:defRPr>
      </a:lvl1pPr>
      <a:lvl2pPr marL="457212" algn="l" defTabSz="914424" rtl="0" eaLnBrk="1" latinLnBrk="0" hangingPunct="1">
        <a:defRPr sz="1800" kern="1200">
          <a:solidFill>
            <a:schemeClr val="tx1"/>
          </a:solidFill>
          <a:latin typeface="+mn-lt"/>
          <a:ea typeface="+mn-ea"/>
          <a:cs typeface="+mn-cs"/>
        </a:defRPr>
      </a:lvl2pPr>
      <a:lvl3pPr marL="914424" algn="l" defTabSz="914424" rtl="0" eaLnBrk="1" latinLnBrk="0" hangingPunct="1">
        <a:defRPr sz="1800" kern="1200">
          <a:solidFill>
            <a:schemeClr val="tx1"/>
          </a:solidFill>
          <a:latin typeface="+mn-lt"/>
          <a:ea typeface="+mn-ea"/>
          <a:cs typeface="+mn-cs"/>
        </a:defRPr>
      </a:lvl3pPr>
      <a:lvl4pPr marL="1371637" algn="l" defTabSz="914424" rtl="0" eaLnBrk="1" latinLnBrk="0" hangingPunct="1">
        <a:defRPr sz="1800" kern="1200">
          <a:solidFill>
            <a:schemeClr val="tx1"/>
          </a:solidFill>
          <a:latin typeface="+mn-lt"/>
          <a:ea typeface="+mn-ea"/>
          <a:cs typeface="+mn-cs"/>
        </a:defRPr>
      </a:lvl4pPr>
      <a:lvl5pPr marL="1828849" algn="l" defTabSz="914424" rtl="0" eaLnBrk="1" latinLnBrk="0" hangingPunct="1">
        <a:defRPr sz="1800" kern="1200">
          <a:solidFill>
            <a:schemeClr val="tx1"/>
          </a:solidFill>
          <a:latin typeface="+mn-lt"/>
          <a:ea typeface="+mn-ea"/>
          <a:cs typeface="+mn-cs"/>
        </a:defRPr>
      </a:lvl5pPr>
      <a:lvl6pPr marL="2286061" algn="l" defTabSz="914424" rtl="0" eaLnBrk="1" latinLnBrk="0" hangingPunct="1">
        <a:defRPr sz="1800" kern="1200">
          <a:solidFill>
            <a:schemeClr val="tx1"/>
          </a:solidFill>
          <a:latin typeface="+mn-lt"/>
          <a:ea typeface="+mn-ea"/>
          <a:cs typeface="+mn-cs"/>
        </a:defRPr>
      </a:lvl6pPr>
      <a:lvl7pPr marL="2743273" algn="l" defTabSz="914424" rtl="0" eaLnBrk="1" latinLnBrk="0" hangingPunct="1">
        <a:defRPr sz="1800" kern="1200">
          <a:solidFill>
            <a:schemeClr val="tx1"/>
          </a:solidFill>
          <a:latin typeface="+mn-lt"/>
          <a:ea typeface="+mn-ea"/>
          <a:cs typeface="+mn-cs"/>
        </a:defRPr>
      </a:lvl7pPr>
      <a:lvl8pPr marL="3200485" algn="l" defTabSz="914424" rtl="0" eaLnBrk="1" latinLnBrk="0" hangingPunct="1">
        <a:defRPr sz="1800" kern="1200">
          <a:solidFill>
            <a:schemeClr val="tx1"/>
          </a:solidFill>
          <a:latin typeface="+mn-lt"/>
          <a:ea typeface="+mn-ea"/>
          <a:cs typeface="+mn-cs"/>
        </a:defRPr>
      </a:lvl8pPr>
      <a:lvl9pPr marL="3657698" algn="l" defTabSz="91442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7"/>
            <a:ext cx="2303452" cy="273051"/>
          </a:xfrm>
        </p:spPr>
        <p:txBody>
          <a:bodyPr/>
          <a:lstStyle/>
          <a:p>
            <a:r>
              <a:rPr lang="en-US" altLang="zh-CN" smtClean="0"/>
              <a:t>January 2016</a:t>
            </a:r>
            <a:endParaRPr lang="en-GB" altLang="ja-JP" dirty="0"/>
          </a:p>
        </p:txBody>
      </p:sp>
      <p:sp>
        <p:nvSpPr>
          <p:cNvPr id="7"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1"/>
            <a:ext cx="7772400" cy="1470711"/>
          </a:xfrm>
          <a:ln/>
        </p:spPr>
        <p:txBody>
          <a:bodyPr>
            <a:noAutofit/>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sz="2800" dirty="0" smtClean="0"/>
              <a:t>Coexistence management with receiver information</a:t>
            </a:r>
            <a:endParaRPr lang="en-GB" sz="2800" dirty="0"/>
          </a:p>
        </p:txBody>
      </p:sp>
      <p:sp>
        <p:nvSpPr>
          <p:cNvPr id="3074" name="Rectangle 2"/>
          <p:cNvSpPr>
            <a:spLocks noGrp="1" noChangeArrowheads="1"/>
          </p:cNvSpPr>
          <p:nvPr>
            <p:ph type="body" idx="1"/>
          </p:nvPr>
        </p:nvSpPr>
        <p:spPr>
          <a:xfrm>
            <a:off x="687559" y="2156510"/>
            <a:ext cx="7772400" cy="396876"/>
          </a:xfrm>
          <a:ln/>
        </p:spPr>
        <p:txBody>
          <a:bodyPr/>
          <a:lstStyle/>
          <a:p>
            <a:pPr marL="0" indent="0" algn="ctr">
              <a:spcBef>
                <a:spcPts val="500"/>
              </a:spcBef>
              <a:buNone/>
              <a:tabLst>
                <a:tab pos="912780" algn="l"/>
                <a:tab pos="1827148" algn="l"/>
                <a:tab pos="2741514" algn="l"/>
                <a:tab pos="3655882" algn="l"/>
                <a:tab pos="4570250" algn="l"/>
                <a:tab pos="5484616" algn="l"/>
                <a:tab pos="6398983" algn="l"/>
                <a:tab pos="7313351" algn="l"/>
                <a:tab pos="8227718" algn="l"/>
                <a:tab pos="9142086" algn="l"/>
                <a:tab pos="10056452" algn="l"/>
              </a:tabLst>
            </a:pPr>
            <a:r>
              <a:rPr lang="en-GB" sz="2000" dirty="0"/>
              <a:t>Date:</a:t>
            </a:r>
            <a:r>
              <a:rPr lang="en-GB" sz="2000" b="0" dirty="0"/>
              <a:t> </a:t>
            </a:r>
            <a:r>
              <a:rPr lang="en-GB" sz="2000" b="0" dirty="0" smtClean="0"/>
              <a:t>2016-01</a:t>
            </a:r>
            <a:r>
              <a:rPr lang="en-US" altLang="zh-CN" sz="2000" b="0" smtClean="0"/>
              <a:t>-20</a:t>
            </a:r>
            <a:endParaRPr lang="en-GB" sz="2000" b="0" dirty="0"/>
          </a:p>
        </p:txBody>
      </p:sp>
      <p:grpSp>
        <p:nvGrpSpPr>
          <p:cNvPr id="12" name="Group 11"/>
          <p:cNvGrpSpPr/>
          <p:nvPr/>
        </p:nvGrpSpPr>
        <p:grpSpPr>
          <a:xfrm>
            <a:off x="571500" y="5754472"/>
            <a:ext cx="8001000" cy="650727"/>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pPr defTabSz="445207" eaLnBrk="0" fontAlgn="base" hangingPunct="0">
                <a:spcBef>
                  <a:spcPct val="0"/>
                </a:spcBef>
                <a:spcAft>
                  <a:spcPct val="0"/>
                </a:spcAft>
                <a:buClr>
                  <a:srgbClr val="000000"/>
                </a:buClr>
                <a:buSzPct val="100000"/>
              </a:pPr>
              <a:r>
                <a:rPr lang="en-US" sz="1200" dirty="0">
                  <a:solidFill>
                    <a:srgbClr val="000000"/>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49246" eaLnBrk="0" fontAlgn="base" hangingPunct="0">
                <a:spcBef>
                  <a:spcPct val="0"/>
                </a:spcBef>
                <a:spcAft>
                  <a:spcPct val="0"/>
                </a:spcAft>
                <a:buClr>
                  <a:srgbClr val="000000"/>
                </a:buClr>
                <a:buSzPct val="100000"/>
              </a:pPr>
              <a:endParaRPr lang="en-US" sz="2400" dirty="0">
                <a:solidFill>
                  <a:srgbClr val="FFFFFF"/>
                </a:solidFill>
              </a:endParaRPr>
            </a:p>
          </p:txBody>
        </p:sp>
      </p:grpSp>
      <p:graphicFrame>
        <p:nvGraphicFramePr>
          <p:cNvPr id="2" name="对象 1"/>
          <p:cNvGraphicFramePr>
            <a:graphicFrameLocks noChangeAspect="1"/>
          </p:cNvGraphicFramePr>
          <p:nvPr>
            <p:extLst>
              <p:ext uri="{D42A27DB-BD31-4B8C-83A1-F6EECF244321}">
                <p14:modId xmlns:p14="http://schemas.microsoft.com/office/powerpoint/2010/main" val="3566246596"/>
              </p:ext>
            </p:extLst>
          </p:nvPr>
        </p:nvGraphicFramePr>
        <p:xfrm>
          <a:off x="698842" y="2551402"/>
          <a:ext cx="7923609" cy="2445246"/>
        </p:xfrm>
        <a:graphic>
          <a:graphicData uri="http://schemas.openxmlformats.org/presentationml/2006/ole">
            <mc:AlternateContent xmlns:mc="http://schemas.openxmlformats.org/markup-compatibility/2006">
              <mc:Choice xmlns:v="urn:schemas-microsoft-com:vml" Requires="v">
                <p:oleObj spid="_x0000_s1106" name="Document" r:id="rId5" imgW="8253286" imgH="2553637" progId="Word.Document.8">
                  <p:embed/>
                </p:oleObj>
              </mc:Choice>
              <mc:Fallback>
                <p:oleObj name="Document" r:id="rId5" imgW="8253286" imgH="2553637"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8842" y="2551402"/>
                        <a:ext cx="7923609" cy="2445246"/>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761437" y="2170403"/>
            <a:ext cx="1447800" cy="381000"/>
          </a:xfrm>
          <a:prstGeom prst="rect">
            <a:avLst/>
          </a:prstGeom>
          <a:noFill/>
          <a:ln w="9525">
            <a:noFill/>
            <a:round/>
            <a:headEnd/>
            <a:tailEnd/>
          </a:ln>
          <a:effectLst/>
        </p:spPr>
        <p:txBody>
          <a:bodyPr lIns="92154" tIns="46077" rIns="92154" bIns="46077"/>
          <a:lstStyle/>
          <a:p>
            <a:pPr defTabSz="445207" eaLnBrk="0" fontAlgn="base" hangingPunct="0">
              <a:spcBef>
                <a:spcPts val="500"/>
              </a:spcBef>
              <a:spcAft>
                <a:spcPct val="0"/>
              </a:spcAft>
              <a:buClr>
                <a:srgbClr val="000000"/>
              </a:buClr>
              <a:buSzPct val="100000"/>
              <a:tabLst>
                <a:tab pos="342888" algn="l"/>
                <a:tab pos="1257255" algn="l"/>
                <a:tab pos="2171622" algn="l"/>
                <a:tab pos="3085989" algn="l"/>
                <a:tab pos="4000356" algn="l"/>
                <a:tab pos="4914723" algn="l"/>
                <a:tab pos="5829091" algn="l"/>
                <a:tab pos="6743457" algn="l"/>
                <a:tab pos="7657824" algn="l"/>
                <a:tab pos="8572193" algn="l"/>
                <a:tab pos="9486559" algn="l"/>
                <a:tab pos="10400927" algn="l"/>
              </a:tabLst>
            </a:pPr>
            <a:r>
              <a:rPr lang="en-GB" sz="2000" dirty="0">
                <a:solidFill>
                  <a:srgbClr val="000000"/>
                </a:solidFill>
                <a:latin typeface="Calibri" panose="020F0502020204030204" pitchFamily="34" charset="0"/>
              </a:rPr>
              <a:t>Authors:</a:t>
            </a:r>
          </a:p>
        </p:txBody>
      </p:sp>
    </p:spTree>
    <p:extLst>
      <p:ext uri="{BB962C8B-B14F-4D97-AF65-F5344CB8AC3E}">
        <p14:creationId xmlns:p14="http://schemas.microsoft.com/office/powerpoint/2010/main" val="838615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666" y="616130"/>
            <a:ext cx="8438614" cy="1065213"/>
          </a:xfrm>
        </p:spPr>
        <p:txBody>
          <a:bodyPr/>
          <a:lstStyle/>
          <a:p>
            <a:r>
              <a:rPr kumimoji="1" lang="en-US" altLang="ja-JP" dirty="0"/>
              <a:t>Simulation </a:t>
            </a:r>
            <a:r>
              <a:rPr kumimoji="1" lang="en-US" altLang="ja-JP" dirty="0" smtClean="0"/>
              <a:t>Result: Capacities of SUs</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dirty="0" smtClean="0"/>
              <a:t>Chen SUN, Sony</a:t>
            </a:r>
            <a:endParaRPr lang="en-GB" dirty="0"/>
          </a:p>
        </p:txBody>
      </p:sp>
      <p:sp>
        <p:nvSpPr>
          <p:cNvPr id="11" name="TextBox 10"/>
          <p:cNvSpPr txBox="1"/>
          <p:nvPr/>
        </p:nvSpPr>
        <p:spPr>
          <a:xfrm>
            <a:off x="1880589" y="5491421"/>
            <a:ext cx="2743199" cy="447234"/>
          </a:xfrm>
          <a:prstGeom prst="rect">
            <a:avLst/>
          </a:prstGeom>
          <a:noFill/>
        </p:spPr>
        <p:txBody>
          <a:bodyPr wrap="square" lIns="85719" tIns="42861" rIns="85719" bIns="42861" rtlCol="0">
            <a:spAutoFit/>
          </a:bodyPr>
          <a:lstStyle/>
          <a:p>
            <a:pPr defTabSz="445207" eaLnBrk="0" fontAlgn="base" hangingPunct="0">
              <a:spcBef>
                <a:spcPct val="0"/>
              </a:spcBef>
              <a:spcAft>
                <a:spcPct val="0"/>
              </a:spcAft>
              <a:buClr>
                <a:srgbClr val="000000"/>
              </a:buClr>
              <a:buSzPct val="100000"/>
            </a:pPr>
            <a:r>
              <a:rPr lang="en-US" altLang="zh-CN" sz="2300" dirty="0">
                <a:solidFill>
                  <a:srgbClr val="FFFFFF"/>
                </a:solidFill>
                <a:cs typeface="Times New Roman" panose="02020603050405020304" pitchFamily="18" charset="0"/>
              </a:rPr>
              <a:t>PAPR</a:t>
            </a:r>
            <a:r>
              <a:rPr lang="zh-CN" altLang="en-US" sz="2300" dirty="0">
                <a:solidFill>
                  <a:srgbClr val="FFFFFF"/>
                </a:solidFill>
                <a:cs typeface="Times New Roman" panose="02020603050405020304" pitchFamily="18" charset="0"/>
              </a:rPr>
              <a:t>：</a:t>
            </a:r>
            <a:r>
              <a:rPr lang="en-US" altLang="zh-CN" sz="2300" dirty="0">
                <a:solidFill>
                  <a:srgbClr val="FFFFFF"/>
                </a:solidFill>
                <a:cs typeface="Times New Roman" panose="02020603050405020304" pitchFamily="18" charset="0"/>
              </a:rPr>
              <a:t>13.2 dB</a:t>
            </a:r>
            <a:endParaRPr lang="zh-CN" altLang="en-US" sz="2300" dirty="0">
              <a:solidFill>
                <a:srgbClr val="FFFFFF"/>
              </a:solidFill>
              <a:cs typeface="Times New Roman" panose="02020603050405020304" pitchFamily="18" charset="0"/>
            </a:endParaRPr>
          </a:p>
        </p:txBody>
      </p:sp>
      <p:sp>
        <p:nvSpPr>
          <p:cNvPr id="14" name="Date Placeholder 3"/>
          <p:cNvSpPr>
            <a:spLocks noGrp="1"/>
          </p:cNvSpPr>
          <p:nvPr>
            <p:ph type="dt" idx="15"/>
          </p:nvPr>
        </p:nvSpPr>
        <p:spPr>
          <a:xfrm>
            <a:off x="696912" y="333377"/>
            <a:ext cx="2303452" cy="273051"/>
          </a:xfrm>
        </p:spPr>
        <p:txBody>
          <a:bodyPr/>
          <a:lstStyle/>
          <a:p>
            <a:r>
              <a:rPr lang="en-US" altLang="zh-CN" smtClean="0"/>
              <a:t>January 2016</a:t>
            </a:r>
            <a:endParaRPr lang="en-GB" altLang="ja-JP" dirty="0"/>
          </a:p>
        </p:txBody>
      </p:sp>
      <p:sp>
        <p:nvSpPr>
          <p:cNvPr id="9" name="コンテンツ プレースホルダー 2"/>
          <p:cNvSpPr>
            <a:spLocks noGrp="1"/>
          </p:cNvSpPr>
          <p:nvPr>
            <p:ph idx="1"/>
          </p:nvPr>
        </p:nvSpPr>
        <p:spPr>
          <a:xfrm>
            <a:off x="6228184" y="1762191"/>
            <a:ext cx="2841891" cy="4176464"/>
          </a:xfrm>
        </p:spPr>
        <p:txBody>
          <a:bodyPr/>
          <a:lstStyle/>
          <a:p>
            <a:r>
              <a:rPr lang="en-US" sz="1600" dirty="0" smtClean="0">
                <a:solidFill>
                  <a:schemeClr val="tx1"/>
                </a:solidFill>
              </a:rPr>
              <a:t>K: 1 &amp; 1 , the overlapping factor of SSs are both 1.</a:t>
            </a:r>
          </a:p>
          <a:p>
            <a:r>
              <a:rPr lang="en-US" sz="1600" dirty="0" smtClean="0">
                <a:solidFill>
                  <a:schemeClr val="tx1"/>
                </a:solidFill>
              </a:rPr>
              <a:t>K: 1 &amp; 4, </a:t>
            </a:r>
            <a:r>
              <a:rPr lang="en-US" altLang="zh-CN" sz="1600" dirty="0">
                <a:solidFill>
                  <a:schemeClr val="tx1"/>
                </a:solidFill>
              </a:rPr>
              <a:t>K is set according to the opposite principle of the invention.</a:t>
            </a:r>
          </a:p>
          <a:p>
            <a:r>
              <a:rPr lang="en-US" sz="1600" dirty="0" smtClean="0">
                <a:solidFill>
                  <a:schemeClr val="tx1"/>
                </a:solidFill>
              </a:rPr>
              <a:t>K: 4 &amp; 1, </a:t>
            </a:r>
            <a:r>
              <a:rPr lang="en-US" altLang="zh-CN" sz="1600" dirty="0">
                <a:solidFill>
                  <a:schemeClr val="tx1"/>
                </a:solidFill>
              </a:rPr>
              <a:t>K is set  according to the </a:t>
            </a:r>
            <a:r>
              <a:rPr lang="en-US" altLang="zh-CN" sz="1600" dirty="0" smtClean="0">
                <a:solidFill>
                  <a:schemeClr val="tx1"/>
                </a:solidFill>
              </a:rPr>
              <a:t>invention.</a:t>
            </a:r>
          </a:p>
          <a:p>
            <a:r>
              <a:rPr lang="en-US" sz="1600" dirty="0" smtClean="0">
                <a:solidFill>
                  <a:schemeClr val="tx1"/>
                </a:solidFill>
              </a:rPr>
              <a:t>K: 4 &amp; 4 , the K of SSs are both 4.</a:t>
            </a:r>
          </a:p>
          <a:p>
            <a:endParaRPr lang="en-SG" sz="1600" dirty="0">
              <a:solidFill>
                <a:schemeClr val="tx1"/>
              </a:solidFill>
            </a:endParaRPr>
          </a:p>
          <a:p>
            <a:r>
              <a:rPr lang="en-SG" sz="1600" dirty="0" smtClean="0">
                <a:solidFill>
                  <a:schemeClr val="tx1"/>
                </a:solidFill>
              </a:rPr>
              <a:t>Locations of SUs are randomly generated</a:t>
            </a:r>
            <a:endParaRPr lang="en-US" sz="1600" dirty="0" smtClean="0">
              <a:solidFill>
                <a:schemeClr val="tx1"/>
              </a:solidFill>
            </a:endParaRPr>
          </a:p>
          <a:p>
            <a:pPr marL="0" indent="0">
              <a:buNone/>
            </a:pPr>
            <a:endParaRPr lang="en-US" sz="1800" dirty="0">
              <a:solidFill>
                <a:schemeClr val="tx1"/>
              </a:solidFill>
            </a:endParaRPr>
          </a:p>
          <a:p>
            <a:endParaRPr lang="en-US" dirty="0" smtClean="0"/>
          </a:p>
          <a:p>
            <a:endParaRPr lang="zh-CN" altLang="en-US" dirty="0"/>
          </a:p>
        </p:txBody>
      </p:sp>
      <p:grpSp>
        <p:nvGrpSpPr>
          <p:cNvPr id="7" name="Group 6"/>
          <p:cNvGrpSpPr/>
          <p:nvPr/>
        </p:nvGrpSpPr>
        <p:grpSpPr>
          <a:xfrm>
            <a:off x="33579" y="1340768"/>
            <a:ext cx="6266613" cy="4397370"/>
            <a:chOff x="33579" y="1695926"/>
            <a:chExt cx="6266613" cy="4397370"/>
          </a:xfrm>
        </p:grpSpPr>
        <p:pic>
          <p:nvPicPr>
            <p:cNvPr id="3" name="图片 2"/>
            <p:cNvPicPr>
              <a:picLocks noChangeAspect="1"/>
            </p:cNvPicPr>
            <p:nvPr/>
          </p:nvPicPr>
          <p:blipFill rotWithShape="1">
            <a:blip r:embed="rId3">
              <a:extLst>
                <a:ext uri="{28A0092B-C50C-407E-A947-70E740481C1C}">
                  <a14:useLocalDpi xmlns:a14="http://schemas.microsoft.com/office/drawing/2010/main" val="0"/>
                </a:ext>
              </a:extLst>
            </a:blip>
            <a:srcRect l="9611" t="4091" r="42467" b="2814"/>
            <a:stretch/>
          </p:blipFill>
          <p:spPr>
            <a:xfrm>
              <a:off x="33579" y="1695926"/>
              <a:ext cx="6266613" cy="4330586"/>
            </a:xfrm>
            <a:prstGeom prst="rect">
              <a:avLst/>
            </a:prstGeom>
          </p:spPr>
        </p:pic>
        <p:sp>
          <p:nvSpPr>
            <p:cNvPr id="6" name="TextBox 5"/>
            <p:cNvSpPr txBox="1"/>
            <p:nvPr/>
          </p:nvSpPr>
          <p:spPr>
            <a:xfrm>
              <a:off x="2503989" y="5816297"/>
              <a:ext cx="2212027" cy="276999"/>
            </a:xfrm>
            <a:prstGeom prst="rect">
              <a:avLst/>
            </a:prstGeom>
            <a:solidFill>
              <a:schemeClr val="bg1"/>
            </a:solidFill>
          </p:spPr>
          <p:txBody>
            <a:bodyPr wrap="square" rtlCol="0">
              <a:spAutoFit/>
            </a:bodyPr>
            <a:lstStyle/>
            <a:p>
              <a:pPr algn="ctr"/>
              <a:r>
                <a:rPr lang="en-SG" sz="1200" dirty="0" smtClean="0"/>
                <a:t>Capacity (Mbps)</a:t>
              </a:r>
              <a:endParaRPr lang="en-US" sz="1200" dirty="0"/>
            </a:p>
          </p:txBody>
        </p:sp>
      </p:grpSp>
      <p:sp>
        <p:nvSpPr>
          <p:cNvPr id="8" name="TextBox 7"/>
          <p:cNvSpPr txBox="1"/>
          <p:nvPr/>
        </p:nvSpPr>
        <p:spPr>
          <a:xfrm>
            <a:off x="323528" y="5715537"/>
            <a:ext cx="8352928" cy="646331"/>
          </a:xfrm>
          <a:prstGeom prst="rect">
            <a:avLst/>
          </a:prstGeom>
          <a:noFill/>
        </p:spPr>
        <p:txBody>
          <a:bodyPr wrap="square" rtlCol="0">
            <a:spAutoFit/>
          </a:bodyPr>
          <a:lstStyle/>
          <a:p>
            <a:pPr algn="ctr"/>
            <a:r>
              <a:rPr lang="en-SG" dirty="0" smtClean="0"/>
              <a:t>(Observation 1) By changing the channel allocation and K factor we can adjust the performance of system capacity</a:t>
            </a:r>
            <a:endParaRPr lang="en-US" dirty="0"/>
          </a:p>
        </p:txBody>
      </p:sp>
    </p:spTree>
    <p:extLst>
      <p:ext uri="{BB962C8B-B14F-4D97-AF65-F5344CB8AC3E}">
        <p14:creationId xmlns:p14="http://schemas.microsoft.com/office/powerpoint/2010/main" val="22606144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Available bandwidth and transmit power as of different values of 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January 2016</a:t>
            </a:r>
            <a:endParaRPr lang="en-GB" dirty="0"/>
          </a:p>
        </p:txBody>
      </p:sp>
      <mc:AlternateContent xmlns:mc="http://schemas.openxmlformats.org/markup-compatibility/2006" xmlns:a14="http://schemas.microsoft.com/office/drawing/2010/main">
        <mc:Choice Requires="a14">
          <p:graphicFrame>
            <p:nvGraphicFramePr>
              <p:cNvPr id="8" name="表格 7"/>
              <p:cNvGraphicFramePr>
                <a:graphicFrameLocks noGrp="1"/>
              </p:cNvGraphicFramePr>
              <p:nvPr>
                <p:extLst>
                  <p:ext uri="{D42A27DB-BD31-4B8C-83A1-F6EECF244321}">
                    <p14:modId xmlns:p14="http://schemas.microsoft.com/office/powerpoint/2010/main" val="1949078817"/>
                  </p:ext>
                </p:extLst>
              </p:nvPr>
            </p:nvGraphicFramePr>
            <p:xfrm>
              <a:off x="323527" y="2636912"/>
              <a:ext cx="8424936" cy="2464729"/>
            </p:xfrm>
            <a:graphic>
              <a:graphicData uri="http://schemas.openxmlformats.org/drawingml/2006/table">
                <a:tbl>
                  <a:tblPr firstRow="1" bandRow="1">
                    <a:tableStyleId>{5940675A-B579-460E-94D1-54222C63F5DA}</a:tableStyleId>
                  </a:tblPr>
                  <a:tblGrid>
                    <a:gridCol w="1651453"/>
                    <a:gridCol w="1497261"/>
                    <a:gridCol w="1361605"/>
                    <a:gridCol w="1276506"/>
                    <a:gridCol w="1191405"/>
                    <a:gridCol w="1446706"/>
                  </a:tblGrid>
                  <a:tr h="338439">
                    <a:tc>
                      <a:txBody>
                        <a:bodyPr/>
                        <a:lstStyle/>
                        <a:p>
                          <a:pPr algn="ctr">
                            <a:lnSpc>
                              <a:spcPct val="100000"/>
                            </a:lnSpc>
                          </a:pPr>
                          <a:r>
                            <a:rPr lang="en-US" altLang="zh-CN" sz="1600" b="1" kern="100" dirty="0" smtClean="0">
                              <a:solidFill>
                                <a:schemeClr val="tx1"/>
                              </a:solidFill>
                              <a:latin typeface="Times New Roman"/>
                              <a:ea typeface="宋体"/>
                              <a:cs typeface="Times New Roman"/>
                            </a:rPr>
                            <a:t>Parameters</a:t>
                          </a:r>
                          <a:endParaRPr lang="zh-CN" altLang="en-US" sz="1600" b="1" kern="100" dirty="0">
                            <a:solidFill>
                              <a:schemeClr val="tx1"/>
                            </a:solidFill>
                            <a:latin typeface="Times New Roman"/>
                            <a:ea typeface="宋体"/>
                            <a:cs typeface="Times New Roman"/>
                          </a:endParaRPr>
                        </a:p>
                      </a:txBody>
                      <a:tcPr/>
                    </a:tc>
                    <a:tc>
                      <a:txBody>
                        <a:bodyPr/>
                        <a:lstStyle/>
                        <a:p>
                          <a:pPr algn="ctr"/>
                          <a:r>
                            <a:rPr lang="en-US" altLang="zh-CN" sz="1600" b="1" kern="100" dirty="0" smtClean="0">
                              <a:solidFill>
                                <a:schemeClr val="tx1"/>
                              </a:solidFill>
                              <a:latin typeface="Times New Roman"/>
                              <a:ea typeface="宋体"/>
                              <a:cs typeface="Times New Roman"/>
                            </a:rPr>
                            <a:t>Curve</a:t>
                          </a:r>
                          <a:r>
                            <a:rPr lang="en-US" altLang="zh-CN" sz="1600" b="1" kern="100" baseline="0" dirty="0" smtClean="0">
                              <a:solidFill>
                                <a:schemeClr val="tx1"/>
                              </a:solidFill>
                              <a:latin typeface="Times New Roman"/>
                              <a:ea typeface="宋体"/>
                              <a:cs typeface="Times New Roman"/>
                            </a:rPr>
                            <a:t> 1</a:t>
                          </a:r>
                          <a:endParaRPr lang="zh-CN" altLang="en-US" sz="1600" b="1" kern="100" dirty="0">
                            <a:solidFill>
                              <a:schemeClr val="tx1"/>
                            </a:solidFill>
                            <a:latin typeface="Times New Roman"/>
                            <a:ea typeface="宋体"/>
                            <a:cs typeface="Times New Roman"/>
                          </a:endParaRPr>
                        </a:p>
                      </a:txBody>
                      <a:tcPr/>
                    </a:tc>
                    <a:tc>
                      <a:txBody>
                        <a:bodyPr/>
                        <a:lstStyle/>
                        <a:p>
                          <a:pPr algn="ctr"/>
                          <a:r>
                            <a:rPr lang="en-US" altLang="zh-CN" sz="1600" b="1" kern="100" dirty="0" smtClean="0">
                              <a:solidFill>
                                <a:schemeClr val="tx1"/>
                              </a:solidFill>
                              <a:latin typeface="Times New Roman"/>
                              <a:ea typeface="宋体"/>
                              <a:cs typeface="Times New Roman"/>
                            </a:rPr>
                            <a:t>Curve 2</a:t>
                          </a:r>
                          <a:endParaRPr lang="zh-CN" altLang="en-US" sz="1600" b="1" kern="100" dirty="0">
                            <a:solidFill>
                              <a:schemeClr val="tx1"/>
                            </a:solidFill>
                            <a:latin typeface="Times New Roman"/>
                            <a:ea typeface="宋体"/>
                            <a:cs typeface="Times New Roman"/>
                          </a:endParaRPr>
                        </a:p>
                      </a:txBody>
                      <a:tcPr/>
                    </a:tc>
                    <a:tc>
                      <a:txBody>
                        <a:bodyPr/>
                        <a:lstStyle/>
                        <a:p>
                          <a:pPr algn="ctr"/>
                          <a:r>
                            <a:rPr lang="en-US" altLang="zh-CN" sz="1600" b="1" kern="100" baseline="0" dirty="0" smtClean="0">
                              <a:solidFill>
                                <a:schemeClr val="tx1"/>
                              </a:solidFill>
                              <a:latin typeface="Times New Roman"/>
                              <a:ea typeface="宋体"/>
                              <a:cs typeface="Times New Roman"/>
                            </a:rPr>
                            <a:t>Curve 3</a:t>
                          </a:r>
                        </a:p>
                      </a:txBody>
                      <a:tcPr/>
                    </a:tc>
                    <a:tc>
                      <a:txBody>
                        <a:bodyPr/>
                        <a:lstStyle/>
                        <a:p>
                          <a:pPr algn="ctr"/>
                          <a:r>
                            <a:rPr lang="en-US" altLang="zh-CN" sz="1600" b="1" kern="100" baseline="0" dirty="0" smtClean="0">
                              <a:solidFill>
                                <a:schemeClr val="tx1"/>
                              </a:solidFill>
                              <a:latin typeface="Times New Roman"/>
                              <a:ea typeface="宋体"/>
                              <a:cs typeface="Times New Roman"/>
                            </a:rPr>
                            <a:t>Curve 4</a:t>
                          </a:r>
                        </a:p>
                      </a:txBody>
                      <a:tcPr/>
                    </a:tc>
                    <a:tc>
                      <a:txBody>
                        <a:bodyPr/>
                        <a:lstStyle/>
                        <a:p>
                          <a:pPr algn="ctr"/>
                          <a:r>
                            <a:rPr lang="en-US" altLang="zh-CN" sz="1600" b="1" kern="100" baseline="0" dirty="0" smtClean="0">
                              <a:solidFill>
                                <a:schemeClr val="tx1"/>
                              </a:solidFill>
                              <a:latin typeface="Times New Roman"/>
                              <a:ea typeface="宋体"/>
                              <a:cs typeface="Times New Roman"/>
                            </a:rPr>
                            <a:t>Curve 5</a:t>
                          </a:r>
                        </a:p>
                      </a:txBody>
                      <a:tcPr>
                        <a:lnR w="12700" cap="flat" cmpd="sng" algn="ctr">
                          <a:solidFill>
                            <a:schemeClr val="tx1"/>
                          </a:solidFill>
                          <a:prstDash val="solid"/>
                          <a:round/>
                          <a:headEnd type="none" w="med" len="med"/>
                          <a:tailEnd type="none" w="med" len="med"/>
                        </a:lnR>
                      </a:tcPr>
                    </a:tc>
                  </a:tr>
                  <a:tr h="418647">
                    <a:tc>
                      <a:txBody>
                        <a:bodyPr/>
                        <a:lstStyle/>
                        <a:p>
                          <a:pPr algn="ctr"/>
                          <a:r>
                            <a:rPr lang="en-SG" altLang="zh-CN" sz="1600" dirty="0" smtClean="0">
                              <a:solidFill>
                                <a:schemeClr val="tx1"/>
                              </a:solidFill>
                            </a:rPr>
                            <a:t>Values</a:t>
                          </a:r>
                          <a:r>
                            <a:rPr lang="en-SG" altLang="zh-CN" sz="1600" baseline="0" dirty="0" smtClean="0">
                              <a:solidFill>
                                <a:schemeClr val="tx1"/>
                              </a:solidFill>
                            </a:rPr>
                            <a:t> of K for user1 &amp; user 2</a:t>
                          </a:r>
                          <a:endParaRPr lang="zh-CN" altLang="en-US" sz="1600" dirty="0">
                            <a:solidFill>
                              <a:schemeClr val="tx1"/>
                            </a:solidFill>
                          </a:endParaRPr>
                        </a:p>
                      </a:txBody>
                      <a:tcPr/>
                    </a:tc>
                    <a:tc>
                      <a:txBody>
                        <a:bodyPr/>
                        <a:lstStyle/>
                        <a:p>
                          <a:pPr algn="ctr"/>
                          <a:r>
                            <a:rPr lang="en-US" altLang="zh-CN" sz="1600" dirty="0" smtClean="0">
                              <a:solidFill>
                                <a:schemeClr val="tx1"/>
                              </a:solidFill>
                            </a:rPr>
                            <a:t>1 &amp;</a:t>
                          </a:r>
                          <a:r>
                            <a:rPr lang="en-US" altLang="zh-CN" sz="1600" baseline="0" dirty="0" smtClean="0">
                              <a:solidFill>
                                <a:schemeClr val="tx1"/>
                              </a:solidFill>
                            </a:rPr>
                            <a:t> 1</a:t>
                          </a:r>
                          <a:endParaRPr lang="en-US" altLang="zh-CN" sz="1600" dirty="0" smtClean="0">
                            <a:solidFill>
                              <a:schemeClr val="tx1"/>
                            </a:solidFill>
                          </a:endParaRPr>
                        </a:p>
                      </a:txBody>
                      <a:tcPr/>
                    </a:tc>
                    <a:tc>
                      <a:txBody>
                        <a:bodyPr/>
                        <a:lstStyle/>
                        <a:p>
                          <a:pPr algn="ctr"/>
                          <a:r>
                            <a:rPr lang="en-US" altLang="zh-CN" sz="1600" dirty="0" smtClean="0">
                              <a:solidFill>
                                <a:schemeClr val="tx1"/>
                              </a:solidFill>
                            </a:rPr>
                            <a:t>1</a:t>
                          </a:r>
                          <a:r>
                            <a:rPr lang="en-US" altLang="zh-CN" sz="1600" baseline="0" dirty="0" smtClean="0">
                              <a:solidFill>
                                <a:schemeClr val="tx1"/>
                              </a:solidFill>
                            </a:rPr>
                            <a:t> &amp; 1</a:t>
                          </a:r>
                          <a:endParaRPr lang="en-US" altLang="zh-CN" sz="1600" dirty="0" smtClean="0">
                            <a:solidFill>
                              <a:schemeClr val="tx1"/>
                            </a:solidFill>
                          </a:endParaRPr>
                        </a:p>
                      </a:txBody>
                      <a:tcPr/>
                    </a:tc>
                    <a:tc>
                      <a:txBody>
                        <a:bodyPr/>
                        <a:lstStyle/>
                        <a:p>
                          <a:pPr algn="ctr"/>
                          <a:r>
                            <a:rPr lang="en-US" altLang="zh-CN" sz="1600" baseline="0" dirty="0" smtClean="0">
                              <a:solidFill>
                                <a:schemeClr val="tx1"/>
                              </a:solidFill>
                            </a:rPr>
                            <a:t>1 &amp; 4 </a:t>
                          </a:r>
                        </a:p>
                      </a:txBody>
                      <a:tcPr/>
                    </a:tc>
                    <a:tc>
                      <a:txBody>
                        <a:bodyPr/>
                        <a:lstStyle/>
                        <a:p>
                          <a:pPr algn="ctr"/>
                          <a:r>
                            <a:rPr lang="en-US" altLang="zh-CN" sz="1600" baseline="0" dirty="0" smtClean="0">
                              <a:solidFill>
                                <a:schemeClr val="tx1"/>
                              </a:solidFill>
                            </a:rPr>
                            <a:t>4 &amp; 1</a:t>
                          </a:r>
                        </a:p>
                      </a:txBody>
                      <a:tcPr/>
                    </a:tc>
                    <a:tc>
                      <a:txBody>
                        <a:bodyPr/>
                        <a:lstStyle/>
                        <a:p>
                          <a:pPr algn="ctr"/>
                          <a:r>
                            <a:rPr lang="en-US" altLang="zh-CN" sz="1600" baseline="0" dirty="0" smtClean="0">
                              <a:solidFill>
                                <a:schemeClr val="tx1"/>
                              </a:solidFill>
                            </a:rPr>
                            <a:t>4 &amp; 4</a:t>
                          </a:r>
                        </a:p>
                      </a:txBody>
                      <a:tcPr>
                        <a:lnR w="12700" cap="flat" cmpd="sng" algn="ctr">
                          <a:solidFill>
                            <a:schemeClr val="tx1"/>
                          </a:solidFill>
                          <a:prstDash val="solid"/>
                          <a:round/>
                          <a:headEnd type="none" w="med" len="med"/>
                          <a:tailEnd type="none" w="med" len="med"/>
                        </a:lnR>
                      </a:tcPr>
                    </a:tc>
                  </a:tr>
                  <a:tr h="773585">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rPr>
                            <a:t>Available</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rPr>
                            <a:t>Bandwidth </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rPr>
                            <a:t>(MHz)</a:t>
                          </a:r>
                          <a:endParaRPr lang="zh-CN" altLang="en-US" sz="1600" dirty="0" smtClean="0">
                            <a:solidFill>
                              <a:schemeClr val="tx1"/>
                            </a:solidFill>
                          </a:endParaRPr>
                        </a:p>
                      </a:txBody>
                      <a:tcPr/>
                    </a:tc>
                    <a:tc>
                      <a:txBody>
                        <a:bodyPr/>
                        <a:lstStyle/>
                        <a:p>
                          <a:pPr algn="ctr"/>
                          <a:r>
                            <a:rPr lang="en-US" altLang="zh-CN" sz="1600" baseline="0" dirty="0" smtClean="0">
                              <a:ln>
                                <a:noFill/>
                              </a:ln>
                              <a:solidFill>
                                <a:srgbClr val="FF0000"/>
                              </a:solidFill>
                            </a:rPr>
                            <a:t>2 &amp; 2</a:t>
                          </a:r>
                          <a:endParaRPr lang="zh-CN" altLang="en-US" sz="1600" dirty="0">
                            <a:ln>
                              <a:noFill/>
                            </a:ln>
                            <a:solidFill>
                              <a:srgbClr val="FF0000"/>
                            </a:solidFill>
                          </a:endParaRPr>
                        </a:p>
                      </a:txBody>
                      <a:tcPr/>
                    </a:tc>
                    <a:tc>
                      <a:txBody>
                        <a:bodyPr/>
                        <a:lstStyle/>
                        <a:p>
                          <a:pPr algn="ctr"/>
                          <a:r>
                            <a:rPr lang="en-US" altLang="zh-CN" sz="1600" dirty="0" smtClean="0">
                              <a:ln>
                                <a:noFill/>
                              </a:ln>
                              <a:solidFill>
                                <a:srgbClr val="FF0000"/>
                              </a:solidFill>
                            </a:rPr>
                            <a:t>4</a:t>
                          </a:r>
                          <a:r>
                            <a:rPr lang="en-US" altLang="zh-CN" sz="1600" baseline="0" dirty="0" smtClean="0">
                              <a:ln>
                                <a:noFill/>
                              </a:ln>
                              <a:solidFill>
                                <a:srgbClr val="FF0000"/>
                              </a:solidFill>
                            </a:rPr>
                            <a:t> &amp; </a:t>
                          </a:r>
                          <a:r>
                            <a:rPr lang="en-US" altLang="zh-CN" sz="1600" dirty="0" smtClean="0">
                              <a:ln>
                                <a:noFill/>
                              </a:ln>
                              <a:solidFill>
                                <a:srgbClr val="FF0000"/>
                              </a:solidFill>
                            </a:rPr>
                            <a:t>4</a:t>
                          </a:r>
                          <a:endParaRPr lang="zh-CN" altLang="en-US" sz="1600" dirty="0">
                            <a:ln>
                              <a:noFill/>
                            </a:ln>
                            <a:solidFill>
                              <a:srgbClr val="FF0000"/>
                            </a:solidFill>
                          </a:endParaRPr>
                        </a:p>
                      </a:txBody>
                      <a:tcPr/>
                    </a:tc>
                    <a:tc>
                      <a:txBody>
                        <a:bodyPr/>
                        <a:lstStyle/>
                        <a:p>
                          <a:pPr algn="ctr"/>
                          <a:r>
                            <a:rPr lang="en-US" altLang="zh-CN" sz="1600" dirty="0" smtClean="0">
                              <a:ln>
                                <a:noFill/>
                              </a:ln>
                              <a:solidFill>
                                <a:srgbClr val="FF0000"/>
                              </a:solidFill>
                            </a:rPr>
                            <a:t>4 &amp;</a:t>
                          </a:r>
                          <a:r>
                            <a:rPr lang="en-US" altLang="zh-CN" sz="1600" baseline="0" dirty="0" smtClean="0">
                              <a:ln>
                                <a:noFill/>
                              </a:ln>
                              <a:solidFill>
                                <a:srgbClr val="FF0000"/>
                              </a:solidFill>
                            </a:rPr>
                            <a:t> </a:t>
                          </a:r>
                          <a:r>
                            <a:rPr lang="en-US" altLang="zh-CN" sz="1600" dirty="0" smtClean="0">
                              <a:ln>
                                <a:noFill/>
                              </a:ln>
                              <a:solidFill>
                                <a:srgbClr val="FF0000"/>
                              </a:solidFill>
                            </a:rPr>
                            <a:t>8</a:t>
                          </a:r>
                          <a:endParaRPr lang="zh-CN" altLang="en-US" sz="1600" dirty="0">
                            <a:ln>
                              <a:noFill/>
                            </a:ln>
                            <a:solidFill>
                              <a:srgbClr val="FF0000"/>
                            </a:solidFill>
                          </a:endParaRPr>
                        </a:p>
                      </a:txBody>
                      <a:tcP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dirty="0" smtClean="0">
                              <a:ln>
                                <a:noFill/>
                              </a:ln>
                              <a:solidFill>
                                <a:srgbClr val="FF0000"/>
                              </a:solidFill>
                            </a:rPr>
                            <a:t>8 &amp;</a:t>
                          </a:r>
                          <a:r>
                            <a:rPr lang="en-US" altLang="zh-CN" sz="1600" baseline="0" dirty="0" smtClean="0">
                              <a:ln>
                                <a:noFill/>
                              </a:ln>
                              <a:solidFill>
                                <a:srgbClr val="FF0000"/>
                              </a:solidFill>
                            </a:rPr>
                            <a:t> 4</a:t>
                          </a:r>
                          <a:endParaRPr lang="zh-CN" altLang="en-US" sz="1600" dirty="0" smtClean="0">
                            <a:ln>
                              <a:noFill/>
                            </a:ln>
                            <a:solidFill>
                              <a:srgbClr val="FF0000"/>
                            </a:solidFill>
                          </a:endParaRPr>
                        </a:p>
                        <a:p>
                          <a:pPr algn="ctr"/>
                          <a:endParaRPr lang="zh-CN" altLang="en-US" sz="1600" dirty="0">
                            <a:ln>
                              <a:noFill/>
                            </a:ln>
                            <a:solidFill>
                              <a:srgbClr val="FF0000"/>
                            </a:solidFill>
                          </a:endParaRPr>
                        </a:p>
                      </a:txBody>
                      <a:tcPr/>
                    </a:tc>
                    <a:tc>
                      <a:txBody>
                        <a:bodyPr/>
                        <a:lstStyle/>
                        <a:p>
                          <a:pPr algn="ctr"/>
                          <a:r>
                            <a:rPr lang="en-US" altLang="zh-CN" sz="1600" dirty="0" smtClean="0">
                              <a:ln>
                                <a:noFill/>
                              </a:ln>
                              <a:solidFill>
                                <a:srgbClr val="FF0000"/>
                              </a:solidFill>
                            </a:rPr>
                            <a:t>8 &amp; 8</a:t>
                          </a:r>
                          <a:endParaRPr lang="zh-CN" altLang="en-US" sz="1600" dirty="0">
                            <a:ln>
                              <a:noFill/>
                            </a:ln>
                            <a:solidFill>
                              <a:srgbClr val="FF0000"/>
                            </a:solidFill>
                          </a:endParaRPr>
                        </a:p>
                      </a:txBody>
                      <a:tcPr>
                        <a:lnR w="12700" cap="flat" cmpd="sng" algn="ctr">
                          <a:solidFill>
                            <a:schemeClr val="tx1"/>
                          </a:solidFill>
                          <a:prstDash val="solid"/>
                          <a:round/>
                          <a:headEnd type="none" w="med" len="med"/>
                          <a:tailEnd type="none" w="med" len="med"/>
                        </a:lnR>
                      </a:tcPr>
                    </a:tc>
                  </a:tr>
                  <a:tr h="724210">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rPr>
                            <a:t>Initial transmit</a:t>
                          </a:r>
                          <a:r>
                            <a:rPr lang="en-US" altLang="zh-CN" sz="1600" baseline="0" dirty="0" smtClean="0">
                              <a:solidFill>
                                <a:schemeClr val="tx1"/>
                              </a:solidFill>
                            </a:rPr>
                            <a:t> power (w)</a:t>
                          </a:r>
                        </a:p>
                      </a:txBody>
                      <a:tcP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dirty="0" smtClean="0">
                              <a:ln>
                                <a:noFill/>
                              </a:ln>
                              <a:solidFill>
                                <a:srgbClr val="FF0000"/>
                              </a:solidFill>
                            </a:rPr>
                            <a:t>2.44*</a:t>
                          </a:r>
                          <a14:m>
                            <m:oMath xmlns:m="http://schemas.openxmlformats.org/officeDocument/2006/math">
                              <m:sSup>
                                <m:sSupPr>
                                  <m:ctrlPr>
                                    <a:rPr lang="en-US" altLang="zh-CN" sz="1600" i="1" smtClean="0">
                                      <a:ln>
                                        <a:noFill/>
                                      </a:ln>
                                      <a:solidFill>
                                        <a:srgbClr val="FF0000"/>
                                      </a:solidFill>
                                      <a:latin typeface="Cambria Math"/>
                                    </a:rPr>
                                  </m:ctrlPr>
                                </m:sSupPr>
                                <m:e>
                                  <m:r>
                                    <a:rPr lang="en-US" altLang="zh-CN" sz="1600" b="0" i="1" smtClean="0">
                                      <a:ln>
                                        <a:noFill/>
                                      </a:ln>
                                      <a:solidFill>
                                        <a:srgbClr val="FF0000"/>
                                      </a:solidFill>
                                      <a:latin typeface="Cambria Math"/>
                                    </a:rPr>
                                    <m:t>10</m:t>
                                  </m:r>
                                </m:e>
                                <m:sup>
                                  <m:r>
                                    <a:rPr lang="en-US" altLang="zh-CN" sz="1600" b="0" i="1" smtClean="0">
                                      <a:ln>
                                        <a:noFill/>
                                      </a:ln>
                                      <a:solidFill>
                                        <a:srgbClr val="FF0000"/>
                                      </a:solidFill>
                                      <a:latin typeface="Cambria Math"/>
                                    </a:rPr>
                                    <m:t>−4</m:t>
                                  </m:r>
                                </m:sup>
                              </m:sSup>
                            </m:oMath>
                          </a14:m>
                          <a:endParaRPr lang="en-US" altLang="zh-CN" sz="1600" b="0" dirty="0" smtClean="0">
                            <a:ln>
                              <a:noFill/>
                            </a:ln>
                            <a:solidFill>
                              <a:srgbClr val="FF0000"/>
                            </a:solidFill>
                          </a:endParaRP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dirty="0" smtClean="0">
                              <a:ln>
                                <a:noFill/>
                              </a:ln>
                              <a:solidFill>
                                <a:srgbClr val="FF0000"/>
                              </a:solidFill>
                            </a:rPr>
                            <a:t>2.44*</a:t>
                          </a:r>
                          <a14:m>
                            <m:oMath xmlns:m="http://schemas.openxmlformats.org/officeDocument/2006/math">
                              <m:sSup>
                                <m:sSupPr>
                                  <m:ctrlPr>
                                    <a:rPr lang="en-US" altLang="zh-CN" sz="1600" i="1" smtClean="0">
                                      <a:ln>
                                        <a:noFill/>
                                      </a:ln>
                                      <a:solidFill>
                                        <a:srgbClr val="FF0000"/>
                                      </a:solidFill>
                                      <a:latin typeface="Cambria Math"/>
                                    </a:rPr>
                                  </m:ctrlPr>
                                </m:sSupPr>
                                <m:e>
                                  <m:r>
                                    <a:rPr lang="en-US" altLang="zh-CN" sz="1600" b="0" i="1" smtClean="0">
                                      <a:ln>
                                        <a:noFill/>
                                      </a:ln>
                                      <a:solidFill>
                                        <a:srgbClr val="FF0000"/>
                                      </a:solidFill>
                                      <a:latin typeface="Cambria Math"/>
                                    </a:rPr>
                                    <m:t>10</m:t>
                                  </m:r>
                                </m:e>
                                <m:sup>
                                  <m:r>
                                    <a:rPr lang="en-US" altLang="zh-CN" sz="1600" b="0" i="1" smtClean="0">
                                      <a:ln>
                                        <a:noFill/>
                                      </a:ln>
                                      <a:solidFill>
                                        <a:srgbClr val="FF0000"/>
                                      </a:solidFill>
                                      <a:latin typeface="Cambria Math"/>
                                    </a:rPr>
                                    <m:t>−4</m:t>
                                  </m:r>
                                </m:sup>
                              </m:sSup>
                            </m:oMath>
                          </a14:m>
                          <a:endParaRPr lang="zh-CN" altLang="en-US" sz="1600" dirty="0">
                            <a:ln>
                              <a:noFill/>
                            </a:ln>
                            <a:solidFill>
                              <a:srgbClr val="FF0000"/>
                            </a:solidFill>
                          </a:endParaRPr>
                        </a:p>
                      </a:txBody>
                      <a:tcPr/>
                    </a:tc>
                    <a:tc>
                      <a:txBody>
                        <a:bodyPr/>
                        <a:lstStyle/>
                        <a:p>
                          <a:pPr algn="ctr"/>
                          <a:r>
                            <a:rPr lang="en-US" altLang="zh-CN" sz="1600" dirty="0" smtClean="0">
                              <a:ln>
                                <a:noFill/>
                              </a:ln>
                              <a:solidFill>
                                <a:srgbClr val="FF0000"/>
                              </a:solidFill>
                            </a:rPr>
                            <a:t>4.88*</a:t>
                          </a:r>
                          <a14:m>
                            <m:oMath xmlns:m="http://schemas.openxmlformats.org/officeDocument/2006/math">
                              <m:sSup>
                                <m:sSupPr>
                                  <m:ctrlPr>
                                    <a:rPr lang="en-US" altLang="zh-CN" sz="1600" i="1" smtClean="0">
                                      <a:ln>
                                        <a:noFill/>
                                      </a:ln>
                                      <a:solidFill>
                                        <a:srgbClr val="FF0000"/>
                                      </a:solidFill>
                                      <a:latin typeface="Cambria Math"/>
                                    </a:rPr>
                                  </m:ctrlPr>
                                </m:sSupPr>
                                <m:e>
                                  <m:r>
                                    <a:rPr lang="en-US" altLang="zh-CN" sz="1600" b="0" i="1" smtClean="0">
                                      <a:ln>
                                        <a:noFill/>
                                      </a:ln>
                                      <a:solidFill>
                                        <a:srgbClr val="FF0000"/>
                                      </a:solidFill>
                                      <a:latin typeface="Cambria Math"/>
                                    </a:rPr>
                                    <m:t>10</m:t>
                                  </m:r>
                                </m:e>
                                <m:sup>
                                  <m:r>
                                    <a:rPr lang="en-US" altLang="zh-CN" sz="1600" b="0" i="1" smtClean="0">
                                      <a:ln>
                                        <a:noFill/>
                                      </a:ln>
                                      <a:solidFill>
                                        <a:srgbClr val="FF0000"/>
                                      </a:solidFill>
                                      <a:latin typeface="Cambria Math"/>
                                    </a:rPr>
                                    <m:t>−4</m:t>
                                  </m:r>
                                </m:sup>
                              </m:sSup>
                            </m:oMath>
                          </a14:m>
                          <a:endParaRPr lang="en-US" altLang="zh-CN" sz="1600" b="0" dirty="0" smtClean="0">
                            <a:ln>
                              <a:noFill/>
                            </a:ln>
                            <a:solidFill>
                              <a:srgbClr val="FF0000"/>
                            </a:solidFill>
                          </a:endParaRPr>
                        </a:p>
                        <a:p>
                          <a:pPr algn="ctr"/>
                          <a:r>
                            <a:rPr lang="en-US" altLang="zh-CN" sz="1600" dirty="0" smtClean="0">
                              <a:ln>
                                <a:noFill/>
                              </a:ln>
                              <a:solidFill>
                                <a:srgbClr val="FF0000"/>
                              </a:solidFill>
                            </a:rPr>
                            <a:t>4.88*</a:t>
                          </a:r>
                          <a14:m>
                            <m:oMath xmlns:m="http://schemas.openxmlformats.org/officeDocument/2006/math">
                              <m:sSup>
                                <m:sSupPr>
                                  <m:ctrlPr>
                                    <a:rPr lang="en-US" altLang="zh-CN" sz="1600" i="1" smtClean="0">
                                      <a:ln>
                                        <a:noFill/>
                                      </a:ln>
                                      <a:solidFill>
                                        <a:srgbClr val="FF0000"/>
                                      </a:solidFill>
                                      <a:latin typeface="Cambria Math"/>
                                    </a:rPr>
                                  </m:ctrlPr>
                                </m:sSupPr>
                                <m:e>
                                  <m:r>
                                    <a:rPr lang="en-US" altLang="zh-CN" sz="1600" b="0" i="1" smtClean="0">
                                      <a:ln>
                                        <a:noFill/>
                                      </a:ln>
                                      <a:solidFill>
                                        <a:srgbClr val="FF0000"/>
                                      </a:solidFill>
                                      <a:latin typeface="Cambria Math"/>
                                    </a:rPr>
                                    <m:t>10</m:t>
                                  </m:r>
                                </m:e>
                                <m:sup>
                                  <m:r>
                                    <a:rPr lang="en-US" altLang="zh-CN" sz="1600" b="0" i="1" smtClean="0">
                                      <a:ln>
                                        <a:noFill/>
                                      </a:ln>
                                      <a:solidFill>
                                        <a:srgbClr val="FF0000"/>
                                      </a:solidFill>
                                      <a:latin typeface="Cambria Math"/>
                                    </a:rPr>
                                    <m:t>−4</m:t>
                                  </m:r>
                                </m:sup>
                              </m:sSup>
                            </m:oMath>
                          </a14:m>
                          <a:endParaRPr lang="zh-CN" altLang="en-US" sz="1600" dirty="0">
                            <a:ln>
                              <a:noFill/>
                            </a:ln>
                            <a:solidFill>
                              <a:srgbClr val="FF0000"/>
                            </a:solidFill>
                          </a:endParaRPr>
                        </a:p>
                      </a:txBody>
                      <a:tcPr/>
                    </a:tc>
                    <a:tc>
                      <a:txBody>
                        <a:bodyPr/>
                        <a:lstStyle/>
                        <a:p>
                          <a:pPr algn="ctr"/>
                          <a:r>
                            <a:rPr lang="en-US" altLang="zh-CN" sz="1600" dirty="0" smtClean="0">
                              <a:ln>
                                <a:noFill/>
                              </a:ln>
                              <a:solidFill>
                                <a:srgbClr val="FF0000"/>
                              </a:solidFill>
                            </a:rPr>
                            <a:t>4.88*</a:t>
                          </a:r>
                          <a14:m>
                            <m:oMath xmlns:m="http://schemas.openxmlformats.org/officeDocument/2006/math">
                              <m:sSup>
                                <m:sSupPr>
                                  <m:ctrlPr>
                                    <a:rPr lang="en-US" altLang="zh-CN" sz="1600" i="1" smtClean="0">
                                      <a:ln>
                                        <a:noFill/>
                                      </a:ln>
                                      <a:solidFill>
                                        <a:srgbClr val="FF0000"/>
                                      </a:solidFill>
                                      <a:latin typeface="Cambria Math"/>
                                    </a:rPr>
                                  </m:ctrlPr>
                                </m:sSupPr>
                                <m:e>
                                  <m:r>
                                    <a:rPr lang="en-US" altLang="zh-CN" sz="1600" b="0" i="1" smtClean="0">
                                      <a:ln>
                                        <a:noFill/>
                                      </a:ln>
                                      <a:solidFill>
                                        <a:srgbClr val="FF0000"/>
                                      </a:solidFill>
                                      <a:latin typeface="Cambria Math"/>
                                    </a:rPr>
                                    <m:t>10</m:t>
                                  </m:r>
                                </m:e>
                                <m:sup>
                                  <m:r>
                                    <a:rPr lang="en-US" altLang="zh-CN" sz="1600" b="0" i="1" smtClean="0">
                                      <a:ln>
                                        <a:noFill/>
                                      </a:ln>
                                      <a:solidFill>
                                        <a:srgbClr val="FF0000"/>
                                      </a:solidFill>
                                      <a:latin typeface="Cambria Math"/>
                                    </a:rPr>
                                    <m:t>−4</m:t>
                                  </m:r>
                                </m:sup>
                              </m:sSup>
                            </m:oMath>
                          </a14:m>
                          <a:endParaRPr lang="en-US" altLang="zh-CN" sz="1600" dirty="0" smtClean="0">
                            <a:ln>
                              <a:noFill/>
                            </a:ln>
                            <a:solidFill>
                              <a:srgbClr val="FF0000"/>
                            </a:solidFill>
                          </a:endParaRPr>
                        </a:p>
                        <a:p>
                          <a:pPr algn="ctr"/>
                          <a:r>
                            <a:rPr lang="en-US" altLang="zh-CN" sz="1600" dirty="0" smtClean="0">
                              <a:ln>
                                <a:noFill/>
                              </a:ln>
                              <a:solidFill>
                                <a:srgbClr val="FF0000"/>
                              </a:solidFill>
                            </a:rPr>
                            <a:t>0.0156</a:t>
                          </a:r>
                          <a:endParaRPr lang="zh-CN" altLang="en-US" sz="1600" dirty="0">
                            <a:ln>
                              <a:noFill/>
                            </a:ln>
                            <a:solidFill>
                              <a:srgbClr val="FF0000"/>
                            </a:solidFill>
                          </a:endParaRPr>
                        </a:p>
                      </a:txBody>
                      <a:tcPr/>
                    </a:tc>
                    <a:tc>
                      <a:txBody>
                        <a:bodyPr/>
                        <a:lstStyle/>
                        <a:p>
                          <a:pPr algn="ctr"/>
                          <a:r>
                            <a:rPr lang="en-US" altLang="zh-CN" sz="1600" dirty="0" smtClean="0">
                              <a:ln>
                                <a:noFill/>
                              </a:ln>
                              <a:solidFill>
                                <a:srgbClr val="FF0000"/>
                              </a:solidFill>
                            </a:rPr>
                            <a:t>0.0156</a:t>
                          </a:r>
                        </a:p>
                        <a:p>
                          <a:pPr algn="ctr"/>
                          <a:r>
                            <a:rPr lang="en-US" altLang="zh-CN" sz="1600" dirty="0" smtClean="0">
                              <a:ln>
                                <a:noFill/>
                              </a:ln>
                              <a:solidFill>
                                <a:srgbClr val="FF0000"/>
                              </a:solidFill>
                            </a:rPr>
                            <a:t>4.88*10</a:t>
                          </a:r>
                          <a:r>
                            <a:rPr lang="en-US" altLang="zh-CN" sz="1600" baseline="30000" dirty="0" smtClean="0">
                              <a:ln>
                                <a:noFill/>
                              </a:ln>
                              <a:solidFill>
                                <a:srgbClr val="FF0000"/>
                              </a:solidFill>
                            </a:rPr>
                            <a:t>-4</a:t>
                          </a:r>
                        </a:p>
                      </a:txBody>
                      <a:tcPr/>
                    </a:tc>
                    <a:tc>
                      <a:txBody>
                        <a:bodyPr/>
                        <a:lstStyle/>
                        <a:p>
                          <a:pPr algn="ctr"/>
                          <a:r>
                            <a:rPr lang="en-US" altLang="zh-CN" sz="1600" dirty="0" smtClean="0">
                              <a:ln>
                                <a:noFill/>
                              </a:ln>
                              <a:solidFill>
                                <a:srgbClr val="FF0000"/>
                              </a:solidFill>
                            </a:rPr>
                            <a:t>0.0156</a:t>
                          </a:r>
                        </a:p>
                        <a:p>
                          <a:pPr algn="ctr"/>
                          <a:r>
                            <a:rPr lang="en-US" altLang="zh-CN" sz="1600" dirty="0" smtClean="0">
                              <a:ln>
                                <a:noFill/>
                              </a:ln>
                              <a:solidFill>
                                <a:srgbClr val="FF0000"/>
                              </a:solidFill>
                            </a:rPr>
                            <a:t>0.0156</a:t>
                          </a:r>
                          <a:endParaRPr lang="zh-CN" altLang="en-US" sz="1600" dirty="0">
                            <a:ln>
                              <a:noFill/>
                            </a:ln>
                            <a:solidFill>
                              <a:srgbClr val="FF0000"/>
                            </a:solidFill>
                          </a:endParaRPr>
                        </a:p>
                      </a:txBody>
                      <a:tcPr>
                        <a:lnR w="12700" cap="flat" cmpd="sng" algn="ctr">
                          <a:solidFill>
                            <a:schemeClr val="tx1"/>
                          </a:solidFill>
                          <a:prstDash val="solid"/>
                          <a:round/>
                          <a:headEnd type="none" w="med" len="med"/>
                          <a:tailEnd type="none" w="med" len="med"/>
                        </a:lnR>
                      </a:tcPr>
                    </a:tc>
                  </a:tr>
                </a:tbl>
              </a:graphicData>
            </a:graphic>
          </p:graphicFrame>
        </mc:Choice>
        <mc:Fallback xmlns="">
          <p:graphicFrame>
            <p:nvGraphicFramePr>
              <p:cNvPr id="8" name="表格 7"/>
              <p:cNvGraphicFramePr>
                <a:graphicFrameLocks noGrp="1"/>
              </p:cNvGraphicFramePr>
              <p:nvPr>
                <p:extLst>
                  <p:ext uri="{D42A27DB-BD31-4B8C-83A1-F6EECF244321}">
                    <p14:modId xmlns:p14="http://schemas.microsoft.com/office/powerpoint/2010/main" val="1949078817"/>
                  </p:ext>
                </p:extLst>
              </p:nvPr>
            </p:nvGraphicFramePr>
            <p:xfrm>
              <a:off x="323527" y="2636912"/>
              <a:ext cx="8424936" cy="2464729"/>
            </p:xfrm>
            <a:graphic>
              <a:graphicData uri="http://schemas.openxmlformats.org/drawingml/2006/table">
                <a:tbl>
                  <a:tblPr firstRow="1" bandRow="1">
                    <a:tableStyleId>{5940675A-B579-460E-94D1-54222C63F5DA}</a:tableStyleId>
                  </a:tblPr>
                  <a:tblGrid>
                    <a:gridCol w="1651453"/>
                    <a:gridCol w="1497261"/>
                    <a:gridCol w="1361605"/>
                    <a:gridCol w="1276506"/>
                    <a:gridCol w="1191405"/>
                    <a:gridCol w="1446706"/>
                  </a:tblGrid>
                  <a:tr h="338439">
                    <a:tc>
                      <a:txBody>
                        <a:bodyPr/>
                        <a:lstStyle/>
                        <a:p>
                          <a:pPr algn="ctr">
                            <a:lnSpc>
                              <a:spcPct val="100000"/>
                            </a:lnSpc>
                          </a:pPr>
                          <a:r>
                            <a:rPr lang="en-US" altLang="zh-CN" sz="1600" b="1" kern="100" dirty="0" smtClean="0">
                              <a:solidFill>
                                <a:schemeClr val="tx1"/>
                              </a:solidFill>
                              <a:latin typeface="Times New Roman"/>
                              <a:ea typeface="宋体"/>
                              <a:cs typeface="Times New Roman"/>
                            </a:rPr>
                            <a:t>Parameters</a:t>
                          </a:r>
                          <a:endParaRPr lang="zh-CN" altLang="en-US" sz="1600" b="1" kern="100" dirty="0">
                            <a:solidFill>
                              <a:schemeClr val="tx1"/>
                            </a:solidFill>
                            <a:latin typeface="Times New Roman"/>
                            <a:ea typeface="宋体"/>
                            <a:cs typeface="Times New Roman"/>
                          </a:endParaRPr>
                        </a:p>
                      </a:txBody>
                      <a:tcPr/>
                    </a:tc>
                    <a:tc>
                      <a:txBody>
                        <a:bodyPr/>
                        <a:lstStyle/>
                        <a:p>
                          <a:pPr algn="ctr"/>
                          <a:r>
                            <a:rPr lang="en-US" altLang="zh-CN" sz="1600" b="1" kern="100" dirty="0" smtClean="0">
                              <a:solidFill>
                                <a:schemeClr val="tx1"/>
                              </a:solidFill>
                              <a:latin typeface="Times New Roman"/>
                              <a:ea typeface="宋体"/>
                              <a:cs typeface="Times New Roman"/>
                            </a:rPr>
                            <a:t>Curve</a:t>
                          </a:r>
                          <a:r>
                            <a:rPr lang="en-US" altLang="zh-CN" sz="1600" b="1" kern="100" baseline="0" dirty="0" smtClean="0">
                              <a:solidFill>
                                <a:schemeClr val="tx1"/>
                              </a:solidFill>
                              <a:latin typeface="Times New Roman"/>
                              <a:ea typeface="宋体"/>
                              <a:cs typeface="Times New Roman"/>
                            </a:rPr>
                            <a:t> 1</a:t>
                          </a:r>
                          <a:endParaRPr lang="zh-CN" altLang="en-US" sz="1600" b="1" kern="100" dirty="0">
                            <a:solidFill>
                              <a:schemeClr val="tx1"/>
                            </a:solidFill>
                            <a:latin typeface="Times New Roman"/>
                            <a:ea typeface="宋体"/>
                            <a:cs typeface="Times New Roman"/>
                          </a:endParaRPr>
                        </a:p>
                      </a:txBody>
                      <a:tcPr/>
                    </a:tc>
                    <a:tc>
                      <a:txBody>
                        <a:bodyPr/>
                        <a:lstStyle/>
                        <a:p>
                          <a:pPr algn="ctr"/>
                          <a:r>
                            <a:rPr lang="en-US" altLang="zh-CN" sz="1600" b="1" kern="100" dirty="0" smtClean="0">
                              <a:solidFill>
                                <a:schemeClr val="tx1"/>
                              </a:solidFill>
                              <a:latin typeface="Times New Roman"/>
                              <a:ea typeface="宋体"/>
                              <a:cs typeface="Times New Roman"/>
                            </a:rPr>
                            <a:t>Curve 2</a:t>
                          </a:r>
                          <a:endParaRPr lang="zh-CN" altLang="en-US" sz="1600" b="1" kern="100" dirty="0">
                            <a:solidFill>
                              <a:schemeClr val="tx1"/>
                            </a:solidFill>
                            <a:latin typeface="Times New Roman"/>
                            <a:ea typeface="宋体"/>
                            <a:cs typeface="Times New Roman"/>
                          </a:endParaRPr>
                        </a:p>
                      </a:txBody>
                      <a:tcPr/>
                    </a:tc>
                    <a:tc>
                      <a:txBody>
                        <a:bodyPr/>
                        <a:lstStyle/>
                        <a:p>
                          <a:pPr algn="ctr"/>
                          <a:r>
                            <a:rPr lang="en-US" altLang="zh-CN" sz="1600" b="1" kern="100" baseline="0" dirty="0" smtClean="0">
                              <a:solidFill>
                                <a:schemeClr val="tx1"/>
                              </a:solidFill>
                              <a:latin typeface="Times New Roman"/>
                              <a:ea typeface="宋体"/>
                              <a:cs typeface="Times New Roman"/>
                            </a:rPr>
                            <a:t>Curve 3</a:t>
                          </a:r>
                        </a:p>
                      </a:txBody>
                      <a:tcPr/>
                    </a:tc>
                    <a:tc>
                      <a:txBody>
                        <a:bodyPr/>
                        <a:lstStyle/>
                        <a:p>
                          <a:pPr algn="ctr"/>
                          <a:r>
                            <a:rPr lang="en-US" altLang="zh-CN" sz="1600" b="1" kern="100" baseline="0" dirty="0" smtClean="0">
                              <a:solidFill>
                                <a:schemeClr val="tx1"/>
                              </a:solidFill>
                              <a:latin typeface="Times New Roman"/>
                              <a:ea typeface="宋体"/>
                              <a:cs typeface="Times New Roman"/>
                            </a:rPr>
                            <a:t>Curve 4</a:t>
                          </a:r>
                        </a:p>
                      </a:txBody>
                      <a:tcPr/>
                    </a:tc>
                    <a:tc>
                      <a:txBody>
                        <a:bodyPr/>
                        <a:lstStyle/>
                        <a:p>
                          <a:pPr algn="ctr"/>
                          <a:r>
                            <a:rPr lang="en-US" altLang="zh-CN" sz="1600" b="1" kern="100" baseline="0" dirty="0" smtClean="0">
                              <a:solidFill>
                                <a:schemeClr val="tx1"/>
                              </a:solidFill>
                              <a:latin typeface="Times New Roman"/>
                              <a:ea typeface="宋体"/>
                              <a:cs typeface="Times New Roman"/>
                            </a:rPr>
                            <a:t>Curve 5</a:t>
                          </a:r>
                        </a:p>
                      </a:txBody>
                      <a:tcPr>
                        <a:lnR w="12700" cap="flat" cmpd="sng" algn="ctr">
                          <a:solidFill>
                            <a:schemeClr val="tx1"/>
                          </a:solidFill>
                          <a:prstDash val="solid"/>
                          <a:round/>
                          <a:headEnd type="none" w="med" len="med"/>
                          <a:tailEnd type="none" w="med" len="med"/>
                        </a:lnR>
                      </a:tcPr>
                    </a:tc>
                  </a:tr>
                  <a:tr h="579120">
                    <a:tc>
                      <a:txBody>
                        <a:bodyPr/>
                        <a:lstStyle/>
                        <a:p>
                          <a:pPr algn="ctr"/>
                          <a:r>
                            <a:rPr lang="en-SG" altLang="zh-CN" sz="1600" dirty="0" smtClean="0">
                              <a:solidFill>
                                <a:schemeClr val="tx1"/>
                              </a:solidFill>
                            </a:rPr>
                            <a:t>Values</a:t>
                          </a:r>
                          <a:r>
                            <a:rPr lang="en-SG" altLang="zh-CN" sz="1600" baseline="0" dirty="0" smtClean="0">
                              <a:solidFill>
                                <a:schemeClr val="tx1"/>
                              </a:solidFill>
                            </a:rPr>
                            <a:t> of K for user1 &amp; user 2</a:t>
                          </a:r>
                          <a:endParaRPr lang="zh-CN" altLang="en-US" sz="1600" dirty="0">
                            <a:solidFill>
                              <a:schemeClr val="tx1"/>
                            </a:solidFill>
                          </a:endParaRPr>
                        </a:p>
                      </a:txBody>
                      <a:tcPr/>
                    </a:tc>
                    <a:tc>
                      <a:txBody>
                        <a:bodyPr/>
                        <a:lstStyle/>
                        <a:p>
                          <a:pPr algn="ctr"/>
                          <a:r>
                            <a:rPr lang="en-US" altLang="zh-CN" sz="1600" dirty="0" smtClean="0">
                              <a:solidFill>
                                <a:schemeClr val="tx1"/>
                              </a:solidFill>
                            </a:rPr>
                            <a:t>1 &amp;</a:t>
                          </a:r>
                          <a:r>
                            <a:rPr lang="en-US" altLang="zh-CN" sz="1600" baseline="0" dirty="0" smtClean="0">
                              <a:solidFill>
                                <a:schemeClr val="tx1"/>
                              </a:solidFill>
                            </a:rPr>
                            <a:t> 1</a:t>
                          </a:r>
                          <a:endParaRPr lang="en-US" altLang="zh-CN" sz="1600" dirty="0" smtClean="0">
                            <a:solidFill>
                              <a:schemeClr val="tx1"/>
                            </a:solidFill>
                          </a:endParaRPr>
                        </a:p>
                      </a:txBody>
                      <a:tcPr/>
                    </a:tc>
                    <a:tc>
                      <a:txBody>
                        <a:bodyPr/>
                        <a:lstStyle/>
                        <a:p>
                          <a:pPr algn="ctr"/>
                          <a:r>
                            <a:rPr lang="en-US" altLang="zh-CN" sz="1600" dirty="0" smtClean="0">
                              <a:solidFill>
                                <a:schemeClr val="tx1"/>
                              </a:solidFill>
                            </a:rPr>
                            <a:t>1</a:t>
                          </a:r>
                          <a:r>
                            <a:rPr lang="en-US" altLang="zh-CN" sz="1600" baseline="0" dirty="0" smtClean="0">
                              <a:solidFill>
                                <a:schemeClr val="tx1"/>
                              </a:solidFill>
                            </a:rPr>
                            <a:t> &amp; 1</a:t>
                          </a:r>
                          <a:endParaRPr lang="en-US" altLang="zh-CN" sz="1600" dirty="0" smtClean="0">
                            <a:solidFill>
                              <a:schemeClr val="tx1"/>
                            </a:solidFill>
                          </a:endParaRPr>
                        </a:p>
                      </a:txBody>
                      <a:tcPr/>
                    </a:tc>
                    <a:tc>
                      <a:txBody>
                        <a:bodyPr/>
                        <a:lstStyle/>
                        <a:p>
                          <a:pPr algn="ctr"/>
                          <a:r>
                            <a:rPr lang="en-US" altLang="zh-CN" sz="1600" baseline="0" dirty="0" smtClean="0">
                              <a:solidFill>
                                <a:schemeClr val="tx1"/>
                              </a:solidFill>
                            </a:rPr>
                            <a:t>1 &amp; 4 </a:t>
                          </a:r>
                        </a:p>
                      </a:txBody>
                      <a:tcPr/>
                    </a:tc>
                    <a:tc>
                      <a:txBody>
                        <a:bodyPr/>
                        <a:lstStyle/>
                        <a:p>
                          <a:pPr algn="ctr"/>
                          <a:r>
                            <a:rPr lang="en-US" altLang="zh-CN" sz="1600" baseline="0" dirty="0" smtClean="0">
                              <a:solidFill>
                                <a:schemeClr val="tx1"/>
                              </a:solidFill>
                            </a:rPr>
                            <a:t>4 &amp; 1</a:t>
                          </a:r>
                        </a:p>
                      </a:txBody>
                      <a:tcPr/>
                    </a:tc>
                    <a:tc>
                      <a:txBody>
                        <a:bodyPr/>
                        <a:lstStyle/>
                        <a:p>
                          <a:pPr algn="ctr"/>
                          <a:r>
                            <a:rPr lang="en-US" altLang="zh-CN" sz="1600" baseline="0" dirty="0" smtClean="0">
                              <a:solidFill>
                                <a:schemeClr val="tx1"/>
                              </a:solidFill>
                            </a:rPr>
                            <a:t>4 &amp; 4</a:t>
                          </a:r>
                        </a:p>
                      </a:txBody>
                      <a:tcPr>
                        <a:lnR w="12700" cap="flat" cmpd="sng" algn="ctr">
                          <a:solidFill>
                            <a:schemeClr val="tx1"/>
                          </a:solidFill>
                          <a:prstDash val="solid"/>
                          <a:round/>
                          <a:headEnd type="none" w="med" len="med"/>
                          <a:tailEnd type="none" w="med" len="med"/>
                        </a:lnR>
                      </a:tcPr>
                    </a:tc>
                  </a:tr>
                  <a:tr h="822960">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rPr>
                            <a:t>Available</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rPr>
                            <a:t>Bandwidth </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rPr>
                            <a:t>(MHz)</a:t>
                          </a:r>
                          <a:endParaRPr lang="zh-CN" altLang="en-US" sz="1600" dirty="0" smtClean="0">
                            <a:solidFill>
                              <a:schemeClr val="tx1"/>
                            </a:solidFill>
                          </a:endParaRPr>
                        </a:p>
                      </a:txBody>
                      <a:tcPr/>
                    </a:tc>
                    <a:tc>
                      <a:txBody>
                        <a:bodyPr/>
                        <a:lstStyle/>
                        <a:p>
                          <a:pPr algn="ctr"/>
                          <a:r>
                            <a:rPr lang="en-US" altLang="zh-CN" sz="1600" baseline="0" dirty="0" smtClean="0">
                              <a:ln>
                                <a:noFill/>
                              </a:ln>
                              <a:solidFill>
                                <a:srgbClr val="FF0000"/>
                              </a:solidFill>
                            </a:rPr>
                            <a:t>2 &amp; 2</a:t>
                          </a:r>
                          <a:endParaRPr lang="zh-CN" altLang="en-US" sz="1600" dirty="0">
                            <a:ln>
                              <a:noFill/>
                            </a:ln>
                            <a:solidFill>
                              <a:srgbClr val="FF0000"/>
                            </a:solidFill>
                          </a:endParaRPr>
                        </a:p>
                      </a:txBody>
                      <a:tcPr/>
                    </a:tc>
                    <a:tc>
                      <a:txBody>
                        <a:bodyPr/>
                        <a:lstStyle/>
                        <a:p>
                          <a:pPr algn="ctr"/>
                          <a:r>
                            <a:rPr lang="en-US" altLang="zh-CN" sz="1600" dirty="0" smtClean="0">
                              <a:ln>
                                <a:noFill/>
                              </a:ln>
                              <a:solidFill>
                                <a:srgbClr val="FF0000"/>
                              </a:solidFill>
                            </a:rPr>
                            <a:t>4</a:t>
                          </a:r>
                          <a:r>
                            <a:rPr lang="en-US" altLang="zh-CN" sz="1600" baseline="0" dirty="0" smtClean="0">
                              <a:ln>
                                <a:noFill/>
                              </a:ln>
                              <a:solidFill>
                                <a:srgbClr val="FF0000"/>
                              </a:solidFill>
                            </a:rPr>
                            <a:t> &amp; </a:t>
                          </a:r>
                          <a:r>
                            <a:rPr lang="en-US" altLang="zh-CN" sz="1600" dirty="0" smtClean="0">
                              <a:ln>
                                <a:noFill/>
                              </a:ln>
                              <a:solidFill>
                                <a:srgbClr val="FF0000"/>
                              </a:solidFill>
                            </a:rPr>
                            <a:t>4</a:t>
                          </a:r>
                          <a:endParaRPr lang="zh-CN" altLang="en-US" sz="1600" dirty="0">
                            <a:ln>
                              <a:noFill/>
                            </a:ln>
                            <a:solidFill>
                              <a:srgbClr val="FF0000"/>
                            </a:solidFill>
                          </a:endParaRPr>
                        </a:p>
                      </a:txBody>
                      <a:tcPr/>
                    </a:tc>
                    <a:tc>
                      <a:txBody>
                        <a:bodyPr/>
                        <a:lstStyle/>
                        <a:p>
                          <a:pPr algn="ctr"/>
                          <a:r>
                            <a:rPr lang="en-US" altLang="zh-CN" sz="1600" dirty="0" smtClean="0">
                              <a:ln>
                                <a:noFill/>
                              </a:ln>
                              <a:solidFill>
                                <a:srgbClr val="FF0000"/>
                              </a:solidFill>
                            </a:rPr>
                            <a:t>4 &amp;</a:t>
                          </a:r>
                          <a:r>
                            <a:rPr lang="en-US" altLang="zh-CN" sz="1600" baseline="0" dirty="0" smtClean="0">
                              <a:ln>
                                <a:noFill/>
                              </a:ln>
                              <a:solidFill>
                                <a:srgbClr val="FF0000"/>
                              </a:solidFill>
                            </a:rPr>
                            <a:t> </a:t>
                          </a:r>
                          <a:r>
                            <a:rPr lang="en-US" altLang="zh-CN" sz="1600" dirty="0" smtClean="0">
                              <a:ln>
                                <a:noFill/>
                              </a:ln>
                              <a:solidFill>
                                <a:srgbClr val="FF0000"/>
                              </a:solidFill>
                            </a:rPr>
                            <a:t>8</a:t>
                          </a:r>
                          <a:endParaRPr lang="zh-CN" altLang="en-US" sz="1600" dirty="0">
                            <a:ln>
                              <a:noFill/>
                            </a:ln>
                            <a:solidFill>
                              <a:srgbClr val="FF0000"/>
                            </a:solidFill>
                          </a:endParaRPr>
                        </a:p>
                      </a:txBody>
                      <a:tcP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dirty="0" smtClean="0">
                              <a:ln>
                                <a:noFill/>
                              </a:ln>
                              <a:solidFill>
                                <a:srgbClr val="FF0000"/>
                              </a:solidFill>
                            </a:rPr>
                            <a:t>8 &amp;</a:t>
                          </a:r>
                          <a:r>
                            <a:rPr lang="en-US" altLang="zh-CN" sz="1600" baseline="0" dirty="0" smtClean="0">
                              <a:ln>
                                <a:noFill/>
                              </a:ln>
                              <a:solidFill>
                                <a:srgbClr val="FF0000"/>
                              </a:solidFill>
                            </a:rPr>
                            <a:t> 4</a:t>
                          </a:r>
                          <a:endParaRPr lang="zh-CN" altLang="en-US" sz="1600" dirty="0" smtClean="0">
                            <a:ln>
                              <a:noFill/>
                            </a:ln>
                            <a:solidFill>
                              <a:srgbClr val="FF0000"/>
                            </a:solidFill>
                          </a:endParaRPr>
                        </a:p>
                        <a:p>
                          <a:pPr algn="ctr"/>
                          <a:endParaRPr lang="zh-CN" altLang="en-US" sz="1600" dirty="0">
                            <a:ln>
                              <a:noFill/>
                            </a:ln>
                            <a:solidFill>
                              <a:srgbClr val="FF0000"/>
                            </a:solidFill>
                          </a:endParaRPr>
                        </a:p>
                      </a:txBody>
                      <a:tcPr/>
                    </a:tc>
                    <a:tc>
                      <a:txBody>
                        <a:bodyPr/>
                        <a:lstStyle/>
                        <a:p>
                          <a:pPr algn="ctr"/>
                          <a:r>
                            <a:rPr lang="en-US" altLang="zh-CN" sz="1600" dirty="0" smtClean="0">
                              <a:ln>
                                <a:noFill/>
                              </a:ln>
                              <a:solidFill>
                                <a:srgbClr val="FF0000"/>
                              </a:solidFill>
                            </a:rPr>
                            <a:t>8 &amp; 8</a:t>
                          </a:r>
                          <a:endParaRPr lang="zh-CN" altLang="en-US" sz="1600" dirty="0">
                            <a:ln>
                              <a:noFill/>
                            </a:ln>
                            <a:solidFill>
                              <a:srgbClr val="FF0000"/>
                            </a:solidFill>
                          </a:endParaRPr>
                        </a:p>
                      </a:txBody>
                      <a:tcPr>
                        <a:lnR w="12700" cap="flat" cmpd="sng" algn="ctr">
                          <a:solidFill>
                            <a:schemeClr val="tx1"/>
                          </a:solidFill>
                          <a:prstDash val="solid"/>
                          <a:round/>
                          <a:headEnd type="none" w="med" len="med"/>
                          <a:tailEnd type="none" w="med" len="med"/>
                        </a:lnR>
                      </a:tcPr>
                    </a:tc>
                  </a:tr>
                  <a:tr h="724210">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dirty="0" smtClean="0">
                              <a:solidFill>
                                <a:schemeClr val="tx1"/>
                              </a:solidFill>
                            </a:rPr>
                            <a:t>Initial transmit</a:t>
                          </a:r>
                          <a:r>
                            <a:rPr lang="en-US" altLang="zh-CN" sz="1600" baseline="0" dirty="0" smtClean="0">
                              <a:solidFill>
                                <a:schemeClr val="tx1"/>
                              </a:solidFill>
                            </a:rPr>
                            <a:t> </a:t>
                          </a:r>
                          <a:r>
                            <a:rPr lang="en-US" altLang="zh-CN" sz="1600" baseline="0" dirty="0" smtClean="0">
                              <a:solidFill>
                                <a:schemeClr val="tx1"/>
                              </a:solidFill>
                            </a:rPr>
                            <a:t>power (w)</a:t>
                          </a:r>
                        </a:p>
                      </a:txBody>
                      <a:tcPr/>
                    </a:tc>
                    <a:tc>
                      <a:txBody>
                        <a:bodyPr/>
                        <a:lstStyle/>
                        <a:p>
                          <a:endParaRPr lang="en-US"/>
                        </a:p>
                      </a:txBody>
                      <a:tcPr>
                        <a:blipFill rotWithShape="1">
                          <a:blip r:embed="rId2"/>
                          <a:stretch>
                            <a:fillRect l="-110163" t="-242017" r="-352033"/>
                          </a:stretch>
                        </a:blipFill>
                      </a:tcPr>
                    </a:tc>
                    <a:tc>
                      <a:txBody>
                        <a:bodyPr/>
                        <a:lstStyle/>
                        <a:p>
                          <a:endParaRPr lang="en-US"/>
                        </a:p>
                      </a:txBody>
                      <a:tcPr>
                        <a:blipFill rotWithShape="1">
                          <a:blip r:embed="rId2"/>
                          <a:stretch>
                            <a:fillRect l="-231839" t="-242017" r="-288341"/>
                          </a:stretch>
                        </a:blipFill>
                      </a:tcPr>
                    </a:tc>
                    <a:tc>
                      <a:txBody>
                        <a:bodyPr/>
                        <a:lstStyle/>
                        <a:p>
                          <a:endParaRPr lang="en-US"/>
                        </a:p>
                      </a:txBody>
                      <a:tcPr>
                        <a:blipFill rotWithShape="1">
                          <a:blip r:embed="rId2"/>
                          <a:stretch>
                            <a:fillRect l="-354067" t="-242017" r="-207656"/>
                          </a:stretch>
                        </a:blipFill>
                      </a:tcPr>
                    </a:tc>
                    <a:tc>
                      <a:txBody>
                        <a:bodyPr/>
                        <a:lstStyle/>
                        <a:p>
                          <a:pPr algn="ctr"/>
                          <a:r>
                            <a:rPr lang="en-US" altLang="zh-CN" sz="1600" dirty="0" smtClean="0">
                              <a:ln>
                                <a:noFill/>
                              </a:ln>
                              <a:solidFill>
                                <a:srgbClr val="FF0000"/>
                              </a:solidFill>
                            </a:rPr>
                            <a:t>0.0156</a:t>
                          </a:r>
                        </a:p>
                        <a:p>
                          <a:pPr algn="ctr"/>
                          <a:r>
                            <a:rPr lang="en-US" altLang="zh-CN" sz="1600" dirty="0" smtClean="0">
                              <a:ln>
                                <a:noFill/>
                              </a:ln>
                              <a:solidFill>
                                <a:srgbClr val="FF0000"/>
                              </a:solidFill>
                            </a:rPr>
                            <a:t>4.88*10</a:t>
                          </a:r>
                          <a:r>
                            <a:rPr lang="en-US" altLang="zh-CN" sz="1600" baseline="30000" dirty="0" smtClean="0">
                              <a:ln>
                                <a:noFill/>
                              </a:ln>
                              <a:solidFill>
                                <a:srgbClr val="FF0000"/>
                              </a:solidFill>
                            </a:rPr>
                            <a:t>-4</a:t>
                          </a:r>
                        </a:p>
                      </a:txBody>
                      <a:tcPr/>
                    </a:tc>
                    <a:tc>
                      <a:txBody>
                        <a:bodyPr/>
                        <a:lstStyle/>
                        <a:p>
                          <a:pPr algn="ctr"/>
                          <a:r>
                            <a:rPr lang="en-US" altLang="zh-CN" sz="1600" dirty="0" smtClean="0">
                              <a:ln>
                                <a:noFill/>
                              </a:ln>
                              <a:solidFill>
                                <a:srgbClr val="FF0000"/>
                              </a:solidFill>
                            </a:rPr>
                            <a:t>0.0156</a:t>
                          </a:r>
                        </a:p>
                        <a:p>
                          <a:pPr algn="ctr"/>
                          <a:r>
                            <a:rPr lang="en-US" altLang="zh-CN" sz="1600" dirty="0" smtClean="0">
                              <a:ln>
                                <a:noFill/>
                              </a:ln>
                              <a:solidFill>
                                <a:srgbClr val="FF0000"/>
                              </a:solidFill>
                            </a:rPr>
                            <a:t>0.0156</a:t>
                          </a:r>
                          <a:endParaRPr lang="zh-CN" altLang="en-US" sz="1600" dirty="0">
                            <a:ln>
                              <a:noFill/>
                            </a:ln>
                            <a:solidFill>
                              <a:srgbClr val="FF0000"/>
                            </a:solidFill>
                          </a:endParaRPr>
                        </a:p>
                      </a:txBody>
                      <a:tcPr>
                        <a:lnR w="12700" cap="flat" cmpd="sng" algn="ctr">
                          <a:solidFill>
                            <a:schemeClr val="tx1"/>
                          </a:solidFill>
                          <a:prstDash val="solid"/>
                          <a:round/>
                          <a:headEnd type="none" w="med" len="med"/>
                          <a:tailEnd type="none" w="med" len="med"/>
                        </a:lnR>
                      </a:tcPr>
                    </a:tc>
                  </a:tr>
                </a:tbl>
              </a:graphicData>
            </a:graphic>
          </p:graphicFrame>
        </mc:Fallback>
      </mc:AlternateContent>
      <p:sp>
        <p:nvSpPr>
          <p:cNvPr id="3" name="TextBox 2"/>
          <p:cNvSpPr txBox="1"/>
          <p:nvPr/>
        </p:nvSpPr>
        <p:spPr>
          <a:xfrm>
            <a:off x="872244" y="5052103"/>
            <a:ext cx="6724092" cy="1169551"/>
          </a:xfrm>
          <a:prstGeom prst="rect">
            <a:avLst/>
          </a:prstGeom>
          <a:noFill/>
        </p:spPr>
        <p:txBody>
          <a:bodyPr wrap="square" rtlCol="0">
            <a:spAutoFit/>
          </a:bodyPr>
          <a:lstStyle/>
          <a:p>
            <a:r>
              <a:rPr lang="en-US" altLang="zh-CN" sz="1400" b="1" dirty="0">
                <a:solidFill>
                  <a:srgbClr val="000000"/>
                </a:solidFill>
                <a:latin typeface="Calibri" panose="020F0502020204030204" pitchFamily="34" charset="0"/>
              </a:rPr>
              <a:t>Note</a:t>
            </a:r>
            <a:r>
              <a:rPr lang="en-US" altLang="zh-CN" sz="1400" b="1" dirty="0" smtClean="0"/>
              <a:t>:</a:t>
            </a:r>
          </a:p>
          <a:p>
            <a:r>
              <a:rPr lang="en-US" altLang="zh-CN" sz="1400" dirty="0">
                <a:solidFill>
                  <a:srgbClr val="000000"/>
                </a:solidFill>
                <a:latin typeface="Calibri" panose="020F0502020204030204" pitchFamily="34" charset="0"/>
              </a:rPr>
              <a:t>Curve 1: blue line      </a:t>
            </a:r>
            <a:r>
              <a:rPr lang="en-US" altLang="zh-CN" sz="1400" dirty="0" smtClean="0">
                <a:solidFill>
                  <a:srgbClr val="000000"/>
                </a:solidFill>
                <a:latin typeface="Calibri" panose="020F0502020204030204" pitchFamily="34" charset="0"/>
              </a:rPr>
              <a:t>             Curve </a:t>
            </a:r>
            <a:r>
              <a:rPr lang="en-US" altLang="zh-CN" sz="1400" dirty="0">
                <a:solidFill>
                  <a:srgbClr val="000000"/>
                </a:solidFill>
                <a:latin typeface="Calibri" panose="020F0502020204030204" pitchFamily="34" charset="0"/>
              </a:rPr>
              <a:t>2: cyan line                      </a:t>
            </a:r>
            <a:r>
              <a:rPr lang="en-US" altLang="zh-CN" sz="1400" dirty="0" smtClean="0">
                <a:solidFill>
                  <a:srgbClr val="000000"/>
                </a:solidFill>
                <a:latin typeface="Calibri" panose="020F0502020204030204" pitchFamily="34" charset="0"/>
              </a:rPr>
              <a:t> Curve </a:t>
            </a:r>
            <a:r>
              <a:rPr lang="en-US" altLang="zh-CN" sz="1400" dirty="0">
                <a:solidFill>
                  <a:srgbClr val="000000"/>
                </a:solidFill>
                <a:latin typeface="Calibri" panose="020F0502020204030204" pitchFamily="34" charset="0"/>
              </a:rPr>
              <a:t>3: green </a:t>
            </a:r>
            <a:r>
              <a:rPr lang="en-US" altLang="zh-CN" sz="1400" dirty="0" smtClean="0">
                <a:solidFill>
                  <a:srgbClr val="000000"/>
                </a:solidFill>
                <a:latin typeface="Calibri" panose="020F0502020204030204" pitchFamily="34" charset="0"/>
              </a:rPr>
              <a:t>line                           Curve </a:t>
            </a:r>
            <a:r>
              <a:rPr lang="en-US" altLang="zh-CN" sz="1400" dirty="0">
                <a:solidFill>
                  <a:srgbClr val="000000"/>
                </a:solidFill>
                <a:latin typeface="Calibri" panose="020F0502020204030204" pitchFamily="34" charset="0"/>
              </a:rPr>
              <a:t>4: yellow </a:t>
            </a:r>
            <a:r>
              <a:rPr lang="en-US" altLang="zh-CN" sz="1400" dirty="0" smtClean="0">
                <a:solidFill>
                  <a:srgbClr val="000000"/>
                </a:solidFill>
                <a:latin typeface="Calibri" panose="020F0502020204030204" pitchFamily="34" charset="0"/>
              </a:rPr>
              <a:t>line                Curve 5: red line</a:t>
            </a:r>
            <a:endParaRPr lang="en-US" altLang="zh-CN" sz="1400" dirty="0">
              <a:solidFill>
                <a:srgbClr val="000000"/>
              </a:solidFill>
              <a:latin typeface="Calibri" panose="020F0502020204030204" pitchFamily="34" charset="0"/>
            </a:endParaRPr>
          </a:p>
          <a:p>
            <a:endParaRPr lang="en-US" altLang="zh-CN" sz="1400" dirty="0">
              <a:solidFill>
                <a:srgbClr val="000000"/>
              </a:solidFill>
              <a:latin typeface="Calibri" panose="020F0502020204030204" pitchFamily="34" charset="0"/>
            </a:endParaRPr>
          </a:p>
          <a:p>
            <a:endParaRPr lang="en-US" altLang="zh-CN" sz="1400" dirty="0">
              <a:solidFill>
                <a:srgbClr val="000000"/>
              </a:solidFill>
              <a:latin typeface="Calibri" panose="020F0502020204030204" pitchFamily="34" charset="0"/>
            </a:endParaRPr>
          </a:p>
        </p:txBody>
      </p:sp>
      <p:sp>
        <p:nvSpPr>
          <p:cNvPr id="9" name="TextBox 8"/>
          <p:cNvSpPr txBox="1"/>
          <p:nvPr/>
        </p:nvSpPr>
        <p:spPr>
          <a:xfrm>
            <a:off x="395536" y="6011996"/>
            <a:ext cx="8400698" cy="369332"/>
          </a:xfrm>
          <a:prstGeom prst="rect">
            <a:avLst/>
          </a:prstGeom>
          <a:noFill/>
        </p:spPr>
        <p:txBody>
          <a:bodyPr wrap="none" rtlCol="0">
            <a:spAutoFit/>
          </a:bodyPr>
          <a:lstStyle/>
          <a:p>
            <a:r>
              <a:rPr lang="en-SG" dirty="0" smtClean="0"/>
              <a:t>(Observation 2) The bandwidth and transmit power can be adjusted by different K factors</a:t>
            </a:r>
            <a:endParaRPr lang="en-US" dirty="0"/>
          </a:p>
        </p:txBody>
      </p:sp>
    </p:spTree>
    <p:extLst>
      <p:ext uri="{BB962C8B-B14F-4D97-AF65-F5344CB8AC3E}">
        <p14:creationId xmlns:p14="http://schemas.microsoft.com/office/powerpoint/2010/main" val="18195129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Conclusion</a:t>
            </a:r>
            <a:endParaRPr lang="en-US" dirty="0"/>
          </a:p>
        </p:txBody>
      </p:sp>
      <p:sp>
        <p:nvSpPr>
          <p:cNvPr id="3" name="Content Placeholder 2"/>
          <p:cNvSpPr>
            <a:spLocks noGrp="1"/>
          </p:cNvSpPr>
          <p:nvPr>
            <p:ph idx="1"/>
          </p:nvPr>
        </p:nvSpPr>
        <p:spPr/>
        <p:txBody>
          <a:bodyPr/>
          <a:lstStyle/>
          <a:p>
            <a:r>
              <a:rPr lang="en-SG" b="0" dirty="0"/>
              <a:t>By changing the channel allocation and K factor we can adjust the performance of system capacity</a:t>
            </a:r>
            <a:endParaRPr lang="en-US" b="0" dirty="0"/>
          </a:p>
          <a:p>
            <a:r>
              <a:rPr lang="en-SG" b="0" dirty="0"/>
              <a:t>The bandwidth and transmit power can be adjusted by different K factors </a:t>
            </a:r>
          </a:p>
          <a:p>
            <a:endParaRPr lang="en-SG" b="0" dirty="0" smtClean="0"/>
          </a:p>
          <a:p>
            <a:r>
              <a:rPr lang="en-SG" b="0" dirty="0" smtClean="0"/>
              <a:t>We can use receiver parameter information for coexistence management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January 2016</a:t>
            </a:r>
            <a:endParaRPr lang="en-GB" dirty="0"/>
          </a:p>
        </p:txBody>
      </p:sp>
    </p:spTree>
    <p:extLst>
      <p:ext uri="{BB962C8B-B14F-4D97-AF65-F5344CB8AC3E}">
        <p14:creationId xmlns:p14="http://schemas.microsoft.com/office/powerpoint/2010/main" val="850849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dirty="0"/>
              <a:t>Abstract</a:t>
            </a:r>
          </a:p>
        </p:txBody>
      </p:sp>
      <p:sp>
        <p:nvSpPr>
          <p:cNvPr id="4098" name="Rectangle 2"/>
          <p:cNvSpPr>
            <a:spLocks noGrp="1" noChangeArrowheads="1"/>
          </p:cNvSpPr>
          <p:nvPr>
            <p:ph type="body" idx="1"/>
          </p:nvPr>
        </p:nvSpPr>
        <p:spPr>
          <a:xfrm>
            <a:off x="755576" y="1988840"/>
            <a:ext cx="7969802" cy="4176464"/>
          </a:xfrm>
          <a:ln/>
        </p:spPr>
        <p:txBody>
          <a:bodyPr>
            <a:normAutofit/>
          </a:bodyPr>
          <a:lstStyle/>
          <a:p>
            <a:r>
              <a:rPr lang="en-US" altLang="ko-KR" sz="2600" b="0" dirty="0" smtClean="0">
                <a:solidFill>
                  <a:schemeClr val="tx1"/>
                </a:solidFill>
                <a:ea typeface="굴림" charset="-127"/>
              </a:rPr>
              <a:t>This </a:t>
            </a:r>
            <a:r>
              <a:rPr lang="en-US" altLang="ko-KR" sz="2600" b="0" dirty="0">
                <a:solidFill>
                  <a:schemeClr val="tx1"/>
                </a:solidFill>
                <a:ea typeface="굴림" charset="-127"/>
              </a:rPr>
              <a:t>document </a:t>
            </a:r>
            <a:r>
              <a:rPr lang="en-US" altLang="ko-KR" sz="2600" b="0" dirty="0" smtClean="0">
                <a:solidFill>
                  <a:schemeClr val="tx1"/>
                </a:solidFill>
                <a:ea typeface="굴림" charset="-127"/>
              </a:rPr>
              <a:t>proposes adding receiver information in the IEEE 802.19.1a system in order to improve the coexistence performance</a:t>
            </a:r>
          </a:p>
          <a:p>
            <a:r>
              <a:rPr lang="en-US" altLang="ko-KR" sz="2600" b="0" dirty="0" smtClean="0">
                <a:solidFill>
                  <a:schemeClr val="tx1"/>
                </a:solidFill>
                <a:ea typeface="굴림" charset="-127"/>
              </a:rPr>
              <a:t>This document also considers coexistence management scenario with receiver information</a:t>
            </a:r>
          </a:p>
          <a:p>
            <a:pPr>
              <a:buNone/>
            </a:pPr>
            <a:endParaRPr lang="en-US" altLang="ko-KR" dirty="0">
              <a:solidFill>
                <a:schemeClr val="tx1"/>
              </a:solidFill>
              <a:ea typeface="굴림" charset="-127"/>
            </a:endParaRPr>
          </a:p>
        </p:txBody>
      </p:sp>
      <p:sp>
        <p:nvSpPr>
          <p:cNvPr id="7" name="Date Placeholder 3"/>
          <p:cNvSpPr>
            <a:spLocks noGrp="1"/>
          </p:cNvSpPr>
          <p:nvPr>
            <p:ph type="dt" idx="15"/>
          </p:nvPr>
        </p:nvSpPr>
        <p:spPr>
          <a:xfrm>
            <a:off x="696912" y="333377"/>
            <a:ext cx="2303452" cy="273051"/>
          </a:xfrm>
        </p:spPr>
        <p:txBody>
          <a:bodyPr/>
          <a:lstStyle/>
          <a:p>
            <a:r>
              <a:rPr lang="en-US" altLang="zh-CN" smtClean="0"/>
              <a:t>January 2016</a:t>
            </a:r>
            <a:endParaRPr lang="en-GB" altLang="ja-JP" dirty="0"/>
          </a:p>
        </p:txBody>
      </p:sp>
    </p:spTree>
    <p:extLst>
      <p:ext uri="{BB962C8B-B14F-4D97-AF65-F5344CB8AC3E}">
        <p14:creationId xmlns:p14="http://schemas.microsoft.com/office/powerpoint/2010/main" val="3206086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Why we need receiver information</a:t>
            </a:r>
            <a:endParaRPr lang="en-US" dirty="0"/>
          </a:p>
        </p:txBody>
      </p:sp>
      <p:sp>
        <p:nvSpPr>
          <p:cNvPr id="3" name="Content Placeholder 2"/>
          <p:cNvSpPr>
            <a:spLocks noGrp="1"/>
          </p:cNvSpPr>
          <p:nvPr>
            <p:ph idx="1"/>
          </p:nvPr>
        </p:nvSpPr>
        <p:spPr/>
        <p:txBody>
          <a:bodyPr/>
          <a:lstStyle/>
          <a:p>
            <a:r>
              <a:rPr lang="en-SG" altLang="ko-KR" sz="2400" b="0" dirty="0">
                <a:solidFill>
                  <a:schemeClr val="tx1"/>
                </a:solidFill>
                <a:ea typeface="굴림" charset="-127"/>
              </a:rPr>
              <a:t>PCAST: “</a:t>
            </a:r>
            <a:r>
              <a:rPr lang="en-US" sz="2400" b="0" dirty="0">
                <a:solidFill>
                  <a:schemeClr val="tx1"/>
                </a:solidFill>
                <a:ea typeface="굴림" charset="-127"/>
              </a:rPr>
              <a:t>Recommendation 3.1: The Secretary of Commerce working through the National Telecommunications and Information Administration (NTIA), in cooperation with the Federal Communications Commission (FCC), should establish methodologies for spectrum management that consider both transmitter and receiver characteristics to enable flexible sharing of spectrum. </a:t>
            </a:r>
            <a:r>
              <a:rPr lang="en-SG" altLang="ko-KR" sz="2400" b="0" dirty="0">
                <a:solidFill>
                  <a:schemeClr val="tx1"/>
                </a:solidFill>
                <a:ea typeface="굴림" charset="-127"/>
              </a:rPr>
              <a:t>” [1]</a:t>
            </a:r>
            <a:endParaRPr lang="en-US" altLang="ko-KR" sz="2400" b="0" dirty="0">
              <a:solidFill>
                <a:schemeClr val="tx1"/>
              </a:solidFill>
              <a:ea typeface="굴림" charset="-127"/>
            </a:endParaRPr>
          </a:p>
          <a:p>
            <a:r>
              <a:rPr lang="en-SG" b="0" dirty="0" smtClean="0"/>
              <a:t>IEEE 802.19.1-2014 does not specify exchanging of receiver information for coexistence management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January 2016</a:t>
            </a:r>
            <a:endParaRPr lang="en-GB" dirty="0"/>
          </a:p>
        </p:txBody>
      </p:sp>
    </p:spTree>
    <p:extLst>
      <p:ext uri="{BB962C8B-B14F-4D97-AF65-F5344CB8AC3E}">
        <p14:creationId xmlns:p14="http://schemas.microsoft.com/office/powerpoint/2010/main" val="3790691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What is receiver information</a:t>
            </a:r>
            <a:endParaRPr lang="en-US" dirty="0"/>
          </a:p>
        </p:txBody>
      </p:sp>
      <p:sp>
        <p:nvSpPr>
          <p:cNvPr id="3" name="Content Placeholder 2"/>
          <p:cNvSpPr>
            <a:spLocks noGrp="1"/>
          </p:cNvSpPr>
          <p:nvPr>
            <p:ph idx="1"/>
          </p:nvPr>
        </p:nvSpPr>
        <p:spPr>
          <a:xfrm>
            <a:off x="685800" y="1844824"/>
            <a:ext cx="7770814" cy="4249591"/>
          </a:xfrm>
        </p:spPr>
        <p:txBody>
          <a:bodyPr/>
          <a:lstStyle/>
          <a:p>
            <a:r>
              <a:rPr lang="en-SG" dirty="0" smtClean="0"/>
              <a:t>Receiver type</a:t>
            </a:r>
          </a:p>
          <a:p>
            <a:pPr lvl="1"/>
            <a:r>
              <a:rPr lang="en-SG" dirty="0" smtClean="0"/>
              <a:t>Linear receiver such as zero forcing</a:t>
            </a:r>
          </a:p>
          <a:p>
            <a:pPr lvl="1"/>
            <a:r>
              <a:rPr lang="en-SG" dirty="0" smtClean="0"/>
              <a:t>Nonlinear receiver such as successive interference cancellation</a:t>
            </a:r>
          </a:p>
          <a:p>
            <a:pPr lvl="1"/>
            <a:r>
              <a:rPr lang="en-SG" dirty="0" smtClean="0"/>
              <a:t>…</a:t>
            </a:r>
          </a:p>
          <a:p>
            <a:r>
              <a:rPr lang="en-SG" dirty="0" smtClean="0"/>
              <a:t>Modulation information</a:t>
            </a:r>
          </a:p>
          <a:p>
            <a:pPr lvl="1"/>
            <a:r>
              <a:rPr lang="en-SG" dirty="0" smtClean="0"/>
              <a:t>OFDM</a:t>
            </a:r>
          </a:p>
          <a:p>
            <a:pPr lvl="1"/>
            <a:r>
              <a:rPr lang="en-SG" dirty="0" smtClean="0"/>
              <a:t>FBMC</a:t>
            </a:r>
          </a:p>
          <a:p>
            <a:pPr lvl="1"/>
            <a:r>
              <a:rPr lang="en-SG" dirty="0" smtClean="0"/>
              <a:t>…</a:t>
            </a:r>
          </a:p>
          <a:p>
            <a:r>
              <a:rPr lang="en-SG" dirty="0" smtClean="0"/>
              <a:t>Filter characteristics</a:t>
            </a:r>
          </a:p>
          <a:p>
            <a:pPr lvl="1"/>
            <a:r>
              <a:rPr lang="en-SG" dirty="0" smtClean="0"/>
              <a:t>ACS (existing)</a:t>
            </a:r>
          </a:p>
          <a:p>
            <a:pPr lvl="1"/>
            <a:r>
              <a:rPr lang="en-SG" dirty="0" smtClean="0"/>
              <a:t>Filter overlapping factor</a:t>
            </a:r>
          </a:p>
          <a:p>
            <a:pPr lvl="1"/>
            <a:r>
              <a:rPr lang="en-SG"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January 2016</a:t>
            </a:r>
            <a:endParaRPr lang="en-GB" dirty="0"/>
          </a:p>
        </p:txBody>
      </p:sp>
    </p:spTree>
    <p:extLst>
      <p:ext uri="{BB962C8B-B14F-4D97-AF65-F5344CB8AC3E}">
        <p14:creationId xmlns:p14="http://schemas.microsoft.com/office/powerpoint/2010/main" val="252965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Objective of simulation</a:t>
            </a:r>
            <a:endParaRPr kumimoji="1" lang="ja-JP" altLang="en-US" dirty="0"/>
          </a:p>
        </p:txBody>
      </p:sp>
      <p:sp>
        <p:nvSpPr>
          <p:cNvPr id="3" name="コンテンツ プレースホルダー 2"/>
          <p:cNvSpPr>
            <a:spLocks noGrp="1"/>
          </p:cNvSpPr>
          <p:nvPr>
            <p:ph idx="1"/>
          </p:nvPr>
        </p:nvSpPr>
        <p:spPr>
          <a:xfrm>
            <a:off x="589057" y="1955593"/>
            <a:ext cx="7943384" cy="4113213"/>
          </a:xfrm>
        </p:spPr>
        <p:txBody>
          <a:bodyPr/>
          <a:lstStyle/>
          <a:p>
            <a:r>
              <a:rPr lang="en-SG" sz="2600" b="0" dirty="0" smtClean="0"/>
              <a:t>To demonstrate that the receiver information can be used for coexistence management.</a:t>
            </a:r>
          </a:p>
          <a:p>
            <a:pPr lvl="1" algn="just"/>
            <a:r>
              <a:rPr lang="en-SG" sz="2200" dirty="0" smtClean="0"/>
              <a:t>As one of examples, we studied the performance of the coexistence management using SIC and FBMC as receiver information.</a:t>
            </a:r>
            <a:endParaRPr lang="en-US" sz="2200" dirty="0"/>
          </a:p>
          <a:p>
            <a:pPr>
              <a:buNone/>
            </a:pPr>
            <a:endParaRPr kumimoji="1" lang="en-US" altLang="ja-JP" sz="2600" b="0" dirty="0"/>
          </a:p>
          <a:p>
            <a:endParaRPr kumimoji="1" lang="en-US" altLang="ja-JP" sz="2600" b="0"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dirty="0" smtClean="0"/>
              <a:t>Chen SUN, Sony</a:t>
            </a:r>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January 2016</a:t>
            </a:r>
            <a:endParaRPr lang="en-GB" altLang="ja-JP" dirty="0"/>
          </a:p>
        </p:txBody>
      </p:sp>
    </p:spTree>
    <p:extLst>
      <p:ext uri="{BB962C8B-B14F-4D97-AF65-F5344CB8AC3E}">
        <p14:creationId xmlns:p14="http://schemas.microsoft.com/office/powerpoint/2010/main" val="38945859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4532" y="482184"/>
            <a:ext cx="7770814" cy="1065213"/>
          </a:xfrm>
        </p:spPr>
        <p:txBody>
          <a:bodyPr/>
          <a:lstStyle/>
          <a:p>
            <a:r>
              <a:rPr kumimoji="1" lang="en-US" altLang="ja-JP" dirty="0" smtClean="0"/>
              <a:t>Simulation Scenario</a:t>
            </a:r>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dirty="0" smtClean="0"/>
              <a:t>Chen SUN, Sony</a:t>
            </a:r>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January 2016</a:t>
            </a:r>
            <a:endParaRPr lang="en-GB" altLang="ja-JP" dirty="0"/>
          </a:p>
        </p:txBody>
      </p:sp>
      <p:sp>
        <p:nvSpPr>
          <p:cNvPr id="10" name="コンテンツ プレースホルダー 2"/>
          <p:cNvSpPr>
            <a:spLocks noGrp="1"/>
          </p:cNvSpPr>
          <p:nvPr>
            <p:ph idx="1"/>
          </p:nvPr>
        </p:nvSpPr>
        <p:spPr>
          <a:xfrm>
            <a:off x="352693" y="1419806"/>
            <a:ext cx="8456441" cy="2801282"/>
          </a:xfrm>
        </p:spPr>
        <p:txBody>
          <a:bodyPr/>
          <a:lstStyle/>
          <a:p>
            <a:r>
              <a:rPr lang="en-US" sz="1600" dirty="0" smtClean="0">
                <a:solidFill>
                  <a:schemeClr val="tx1"/>
                </a:solidFill>
              </a:rPr>
              <a:t>2 </a:t>
            </a:r>
            <a:r>
              <a:rPr lang="en-US" sz="1600" dirty="0">
                <a:solidFill>
                  <a:schemeClr val="tx1"/>
                </a:solidFill>
              </a:rPr>
              <a:t>SSs coexist, </a:t>
            </a:r>
            <a:r>
              <a:rPr lang="en-US" altLang="zh-CN" sz="1600" dirty="0" smtClean="0">
                <a:solidFill>
                  <a:schemeClr val="tx1"/>
                </a:solidFill>
              </a:rPr>
              <a:t>the </a:t>
            </a:r>
            <a:r>
              <a:rPr lang="en-US" altLang="zh-CN" sz="1600" dirty="0">
                <a:solidFill>
                  <a:schemeClr val="tx1"/>
                </a:solidFill>
              </a:rPr>
              <a:t>cover radius are 100 </a:t>
            </a:r>
            <a:r>
              <a:rPr lang="en-US" altLang="zh-CN" sz="1600" dirty="0" smtClean="0">
                <a:solidFill>
                  <a:schemeClr val="tx1"/>
                </a:solidFill>
              </a:rPr>
              <a:t>m, </a:t>
            </a:r>
            <a:r>
              <a:rPr lang="en-US" sz="1600" dirty="0" smtClean="0">
                <a:solidFill>
                  <a:schemeClr val="tx1"/>
                </a:solidFill>
              </a:rPr>
              <a:t>and </a:t>
            </a:r>
            <a:r>
              <a:rPr lang="en-US" sz="1600" dirty="0">
                <a:solidFill>
                  <a:schemeClr val="tx1"/>
                </a:solidFill>
              </a:rPr>
              <a:t>at a given time instance in each system there is only one pair of </a:t>
            </a:r>
            <a:r>
              <a:rPr lang="en-US" sz="1600" dirty="0" smtClean="0">
                <a:solidFill>
                  <a:schemeClr val="tx1"/>
                </a:solidFill>
              </a:rPr>
              <a:t>users.</a:t>
            </a:r>
            <a:endParaRPr lang="en-US" sz="1600" dirty="0">
              <a:solidFill>
                <a:schemeClr val="tx1"/>
              </a:solidFill>
            </a:endParaRPr>
          </a:p>
          <a:p>
            <a:pPr algn="just"/>
            <a:r>
              <a:rPr lang="en-US" sz="1600" dirty="0" smtClean="0">
                <a:solidFill>
                  <a:schemeClr val="tx1"/>
                </a:solidFill>
              </a:rPr>
              <a:t>SS</a:t>
            </a:r>
            <a:r>
              <a:rPr lang="en-US" sz="1600" baseline="-25000" dirty="0" smtClean="0">
                <a:solidFill>
                  <a:schemeClr val="tx1"/>
                </a:solidFill>
              </a:rPr>
              <a:t>1</a:t>
            </a:r>
            <a:r>
              <a:rPr lang="en-US" sz="1600" dirty="0" smtClean="0">
                <a:solidFill>
                  <a:schemeClr val="tx1"/>
                </a:solidFill>
              </a:rPr>
              <a:t>, the </a:t>
            </a:r>
            <a:r>
              <a:rPr lang="en-US" sz="1600" dirty="0">
                <a:solidFill>
                  <a:schemeClr val="tx1"/>
                </a:solidFill>
              </a:rPr>
              <a:t>transmitter is in the center and the receiver </a:t>
            </a:r>
            <a:r>
              <a:rPr lang="en-US" sz="1600" dirty="0" smtClean="0">
                <a:solidFill>
                  <a:schemeClr val="tx1"/>
                </a:solidFill>
              </a:rPr>
              <a:t>is uniformly </a:t>
            </a:r>
            <a:r>
              <a:rPr lang="en-US" sz="1600" dirty="0">
                <a:solidFill>
                  <a:schemeClr val="tx1"/>
                </a:solidFill>
              </a:rPr>
              <a:t>distributed in </a:t>
            </a:r>
            <a:r>
              <a:rPr lang="en-US" sz="1600" dirty="0" smtClean="0">
                <a:solidFill>
                  <a:schemeClr val="tx1"/>
                </a:solidFill>
              </a:rPr>
              <a:t>the strong interference area, where the receiver can not succeed in decoding its own signal. The minimum SINR is set to 12 dB .</a:t>
            </a:r>
          </a:p>
          <a:p>
            <a:pPr algn="just"/>
            <a:r>
              <a:rPr lang="en-US" sz="1600" dirty="0" smtClean="0">
                <a:solidFill>
                  <a:schemeClr val="tx1"/>
                </a:solidFill>
              </a:rPr>
              <a:t>SS</a:t>
            </a:r>
            <a:r>
              <a:rPr lang="en-US" sz="1600" baseline="-25000" dirty="0" smtClean="0">
                <a:solidFill>
                  <a:schemeClr val="tx1"/>
                </a:solidFill>
              </a:rPr>
              <a:t>2</a:t>
            </a:r>
            <a:r>
              <a:rPr lang="en-US" sz="1600" dirty="0">
                <a:solidFill>
                  <a:schemeClr val="tx1"/>
                </a:solidFill>
              </a:rPr>
              <a:t>, the transmitter is in the center and the receiver is uniformly distributed in the </a:t>
            </a:r>
            <a:r>
              <a:rPr lang="en-US" sz="1600" dirty="0" smtClean="0">
                <a:solidFill>
                  <a:schemeClr val="tx1"/>
                </a:solidFill>
              </a:rPr>
              <a:t>each area.</a:t>
            </a:r>
            <a:endParaRPr lang="en-US" sz="1600" dirty="0">
              <a:solidFill>
                <a:schemeClr val="tx1"/>
              </a:solidFill>
            </a:endParaRPr>
          </a:p>
          <a:p>
            <a:r>
              <a:rPr lang="en-US" sz="1600" dirty="0">
                <a:solidFill>
                  <a:schemeClr val="tx1"/>
                </a:solidFill>
              </a:rPr>
              <a:t>T</a:t>
            </a:r>
            <a:r>
              <a:rPr lang="en-US" sz="1600" dirty="0" smtClean="0">
                <a:solidFill>
                  <a:schemeClr val="tx1"/>
                </a:solidFill>
              </a:rPr>
              <a:t>he </a:t>
            </a:r>
            <a:r>
              <a:rPr lang="en-US" sz="1600" dirty="0">
                <a:solidFill>
                  <a:schemeClr val="tx1"/>
                </a:solidFill>
              </a:rPr>
              <a:t>free space path loss </a:t>
            </a:r>
            <a:r>
              <a:rPr lang="en-US" sz="1600" dirty="0" smtClean="0">
                <a:solidFill>
                  <a:schemeClr val="tx1"/>
                </a:solidFill>
              </a:rPr>
              <a:t>are assumed.</a:t>
            </a:r>
            <a:endParaRPr lang="en-US" sz="1600" dirty="0">
              <a:solidFill>
                <a:schemeClr val="tx1"/>
              </a:solidFill>
            </a:endParaRPr>
          </a:p>
          <a:p>
            <a:r>
              <a:rPr lang="en-US" sz="1600" dirty="0">
                <a:solidFill>
                  <a:schemeClr val="tx1"/>
                </a:solidFill>
              </a:rPr>
              <a:t>W</a:t>
            </a:r>
            <a:r>
              <a:rPr lang="en-US" sz="1600" dirty="0" smtClean="0">
                <a:solidFill>
                  <a:schemeClr val="tx1"/>
                </a:solidFill>
              </a:rPr>
              <a:t>aveform parameters (power adjustment factor and filter overlapping factor), user’s location and minimum SINR is </a:t>
            </a:r>
            <a:r>
              <a:rPr lang="en-US" sz="1600" dirty="0">
                <a:solidFill>
                  <a:schemeClr val="tx1"/>
                </a:solidFill>
              </a:rPr>
              <a:t>known </a:t>
            </a:r>
            <a:r>
              <a:rPr lang="en-US" sz="1600" dirty="0" smtClean="0">
                <a:solidFill>
                  <a:schemeClr val="tx1"/>
                </a:solidFill>
              </a:rPr>
              <a:t>by the </a:t>
            </a:r>
            <a:r>
              <a:rPr lang="en-US" sz="1600" dirty="0" err="1" smtClean="0">
                <a:solidFill>
                  <a:schemeClr val="tx1"/>
                </a:solidFill>
              </a:rPr>
              <a:t>eNB</a:t>
            </a:r>
            <a:r>
              <a:rPr lang="en-US" sz="1600" dirty="0" smtClean="0">
                <a:solidFill>
                  <a:schemeClr val="tx1"/>
                </a:solidFill>
              </a:rPr>
              <a:t>. </a:t>
            </a:r>
            <a:endParaRPr kumimoji="1" lang="en-US" altLang="ja-JP" sz="1600" dirty="0">
              <a:solidFill>
                <a:schemeClr val="tx1"/>
              </a:solidFill>
            </a:endParaRPr>
          </a:p>
        </p:txBody>
      </p:sp>
      <p:pic>
        <p:nvPicPr>
          <p:cNvPr id="3" name="图片 2"/>
          <p:cNvPicPr>
            <a:picLocks noChangeAspect="1"/>
          </p:cNvPicPr>
          <p:nvPr/>
        </p:nvPicPr>
        <p:blipFill rotWithShape="1">
          <a:blip r:embed="rId3">
            <a:extLst>
              <a:ext uri="{28A0092B-C50C-407E-A947-70E740481C1C}">
                <a14:useLocalDpi xmlns:a14="http://schemas.microsoft.com/office/drawing/2010/main" val="0"/>
              </a:ext>
            </a:extLst>
          </a:blip>
          <a:srcRect l="29351" t="2997" r="12857" b="11317"/>
          <a:stretch/>
        </p:blipFill>
        <p:spPr>
          <a:xfrm>
            <a:off x="4358244" y="3962189"/>
            <a:ext cx="4768497" cy="2515063"/>
          </a:xfrm>
          <a:prstGeom prst="rect">
            <a:avLst/>
          </a:prstGeom>
        </p:spPr>
      </p:pic>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392" y="4206111"/>
            <a:ext cx="3894212" cy="20262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26031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7559" y="482184"/>
            <a:ext cx="7770814" cy="1065213"/>
          </a:xfrm>
        </p:spPr>
        <p:txBody>
          <a:bodyPr/>
          <a:lstStyle/>
          <a:p>
            <a:r>
              <a:rPr kumimoji="1" lang="en-US" altLang="ja-JP" sz="3800" dirty="0"/>
              <a:t>Simulation parameter</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dirty="0" smtClean="0"/>
              <a:t>Chen SUN, Sony</a:t>
            </a:r>
            <a:endParaRPr lang="en-GB" dirty="0"/>
          </a:p>
        </p:txBody>
      </p:sp>
      <p:sp>
        <p:nvSpPr>
          <p:cNvPr id="8" name="Date Placeholder 3"/>
          <p:cNvSpPr>
            <a:spLocks noGrp="1"/>
          </p:cNvSpPr>
          <p:nvPr>
            <p:ph type="dt" idx="15"/>
          </p:nvPr>
        </p:nvSpPr>
        <p:spPr>
          <a:xfrm>
            <a:off x="696912" y="333377"/>
            <a:ext cx="2303452" cy="273051"/>
          </a:xfrm>
        </p:spPr>
        <p:txBody>
          <a:bodyPr/>
          <a:lstStyle/>
          <a:p>
            <a:r>
              <a:rPr lang="en-US" altLang="zh-CN" smtClean="0"/>
              <a:t>January 2016</a:t>
            </a:r>
            <a:endParaRPr lang="en-GB" altLang="ja-JP" dirty="0"/>
          </a:p>
        </p:txBody>
      </p:sp>
      <p:graphicFrame>
        <p:nvGraphicFramePr>
          <p:cNvPr id="9" name="表格 8"/>
          <p:cNvGraphicFramePr>
            <a:graphicFrameLocks noGrp="1"/>
          </p:cNvGraphicFramePr>
          <p:nvPr>
            <p:extLst>
              <p:ext uri="{D42A27DB-BD31-4B8C-83A1-F6EECF244321}">
                <p14:modId xmlns:p14="http://schemas.microsoft.com/office/powerpoint/2010/main" val="3391101056"/>
              </p:ext>
            </p:extLst>
          </p:nvPr>
        </p:nvGraphicFramePr>
        <p:xfrm>
          <a:off x="1043608" y="2420888"/>
          <a:ext cx="6912769" cy="2227972"/>
        </p:xfrm>
        <a:graphic>
          <a:graphicData uri="http://schemas.openxmlformats.org/drawingml/2006/table">
            <a:tbl>
              <a:tblPr/>
              <a:tblGrid>
                <a:gridCol w="3240360"/>
                <a:gridCol w="3672409"/>
              </a:tblGrid>
              <a:tr h="427772">
                <a:tc>
                  <a:txBody>
                    <a:bodyPr/>
                    <a:lstStyle/>
                    <a:p>
                      <a:pPr algn="ctr">
                        <a:spcAft>
                          <a:spcPts val="0"/>
                        </a:spcAft>
                      </a:pPr>
                      <a:r>
                        <a:rPr lang="en-US" sz="1600" b="1" kern="100" dirty="0">
                          <a:latin typeface="Times New Roman"/>
                          <a:ea typeface="宋体"/>
                          <a:cs typeface="Times New Roman"/>
                        </a:rPr>
                        <a:t>Parameters</a:t>
                      </a:r>
                      <a:endParaRPr lang="zh-CN" sz="1600" b="1" kern="100" dirty="0">
                        <a:latin typeface="Times New Roman"/>
                        <a:ea typeface="宋体"/>
                        <a:cs typeface="Times New Roman"/>
                      </a:endParaRPr>
                    </a:p>
                  </a:txBody>
                  <a:tcPr marL="64294" marR="642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b="1" kern="100" dirty="0" smtClean="0">
                          <a:latin typeface="+mn-lt"/>
                          <a:ea typeface="宋体"/>
                          <a:cs typeface="Times New Roman"/>
                        </a:rPr>
                        <a:t>Value</a:t>
                      </a:r>
                      <a:endParaRPr lang="zh-CN" altLang="zh-CN" sz="1600" b="1" kern="100" dirty="0" smtClean="0">
                        <a:latin typeface="+mn-lt"/>
                        <a:ea typeface="宋体"/>
                        <a:cs typeface="Times New Roman"/>
                      </a:endParaRPr>
                    </a:p>
                  </a:txBody>
                  <a:tcPr marL="64294" marR="642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ctr">
                        <a:spcAft>
                          <a:spcPts val="0"/>
                        </a:spcAft>
                      </a:pPr>
                      <a:r>
                        <a:rPr lang="en-US" sz="1600" kern="100" dirty="0">
                          <a:latin typeface="Times New Roman"/>
                          <a:ea typeface="宋体"/>
                          <a:cs typeface="Times New Roman"/>
                        </a:rPr>
                        <a:t>System frequency</a:t>
                      </a:r>
                      <a:endParaRPr lang="zh-CN" sz="16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kern="100" dirty="0" smtClean="0">
                          <a:latin typeface="Times New Roman"/>
                          <a:ea typeface="宋体"/>
                          <a:cs typeface="Times New Roman"/>
                        </a:rPr>
                        <a:t>500 </a:t>
                      </a:r>
                      <a:r>
                        <a:rPr lang="en-US" sz="1600" kern="100" dirty="0">
                          <a:latin typeface="Times New Roman"/>
                          <a:ea typeface="宋体"/>
                          <a:cs typeface="Times New Roman"/>
                        </a:rPr>
                        <a:t>M</a:t>
                      </a:r>
                      <a:r>
                        <a:rPr lang="en-US" sz="1600" kern="100" dirty="0" smtClean="0">
                          <a:latin typeface="Times New Roman"/>
                          <a:ea typeface="宋体"/>
                          <a:cs typeface="Times New Roman"/>
                        </a:rPr>
                        <a:t>Hz</a:t>
                      </a:r>
                      <a:endParaRPr lang="zh-CN" sz="16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ctr">
                        <a:spcAft>
                          <a:spcPts val="0"/>
                        </a:spcAft>
                      </a:pPr>
                      <a:r>
                        <a:rPr lang="en-US" altLang="zh-CN" sz="1600" kern="100" dirty="0" smtClean="0">
                          <a:solidFill>
                            <a:schemeClr val="tx1"/>
                          </a:solidFill>
                          <a:latin typeface="+mn-lt"/>
                          <a:ea typeface="宋体"/>
                          <a:cs typeface="Times New Roman"/>
                        </a:rPr>
                        <a:t>Minimum</a:t>
                      </a:r>
                      <a:r>
                        <a:rPr lang="en-US" altLang="zh-CN" sz="1600" kern="100" baseline="0" dirty="0" smtClean="0">
                          <a:solidFill>
                            <a:schemeClr val="tx1"/>
                          </a:solidFill>
                          <a:latin typeface="+mn-lt"/>
                          <a:ea typeface="宋体"/>
                          <a:cs typeface="Times New Roman"/>
                        </a:rPr>
                        <a:t> SINR required by the SU</a:t>
                      </a:r>
                      <a:endParaRPr lang="zh-CN" sz="16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600" kern="100" dirty="0" smtClean="0">
                          <a:latin typeface="Times New Roman"/>
                          <a:ea typeface="宋体"/>
                          <a:cs typeface="Times New Roman"/>
                        </a:rPr>
                        <a:t>12 dB</a:t>
                      </a:r>
                      <a:endParaRPr lang="zh-CN" sz="16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ctr">
                        <a:spcAft>
                          <a:spcPts val="0"/>
                        </a:spcAft>
                      </a:pPr>
                      <a:r>
                        <a:rPr lang="en-US" altLang="zh-CN" sz="1600" kern="100" dirty="0" smtClean="0">
                          <a:solidFill>
                            <a:schemeClr val="tx1"/>
                          </a:solidFill>
                          <a:latin typeface="Times New Roman"/>
                          <a:ea typeface="宋体"/>
                          <a:cs typeface="Times New Roman"/>
                        </a:rPr>
                        <a:t>Band</a:t>
                      </a:r>
                      <a:r>
                        <a:rPr lang="en-US" altLang="zh-CN" sz="1600" kern="100" baseline="0" dirty="0" smtClean="0">
                          <a:solidFill>
                            <a:schemeClr val="tx1"/>
                          </a:solidFill>
                          <a:latin typeface="Times New Roman"/>
                          <a:ea typeface="宋体"/>
                          <a:cs typeface="Times New Roman"/>
                        </a:rPr>
                        <a:t> rejection of  PU</a:t>
                      </a:r>
                      <a:endParaRPr lang="zh-CN" sz="16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600" kern="100" dirty="0" smtClean="0">
                          <a:latin typeface="Times New Roman"/>
                          <a:ea typeface="宋体"/>
                          <a:cs typeface="Times New Roman"/>
                        </a:rPr>
                        <a:t>40 dB</a:t>
                      </a:r>
                      <a:endParaRPr lang="zh-CN" sz="16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ctr">
                        <a:spcAft>
                          <a:spcPts val="0"/>
                        </a:spcAft>
                      </a:pPr>
                      <a:r>
                        <a:rPr lang="en-US" altLang="zh-CN" sz="1600" kern="100" dirty="0" smtClean="0">
                          <a:solidFill>
                            <a:schemeClr val="tx1"/>
                          </a:solidFill>
                          <a:latin typeface="Times New Roman"/>
                          <a:ea typeface="宋体"/>
                          <a:cs typeface="Times New Roman"/>
                        </a:rPr>
                        <a:t>Bandwidth</a:t>
                      </a:r>
                      <a:endParaRPr lang="zh-CN" sz="16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600" kern="100" dirty="0" smtClean="0">
                          <a:latin typeface="Times New Roman"/>
                          <a:ea typeface="宋体"/>
                          <a:cs typeface="Times New Roman"/>
                        </a:rPr>
                        <a:t>8 MHz</a:t>
                      </a:r>
                      <a:endParaRPr lang="zh-CN" sz="16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ctr">
                        <a:spcAft>
                          <a:spcPts val="0"/>
                        </a:spcAft>
                      </a:pPr>
                      <a:r>
                        <a:rPr lang="en-US" altLang="zh-CN" sz="1600" kern="100" dirty="0" smtClean="0">
                          <a:solidFill>
                            <a:schemeClr val="tx1"/>
                          </a:solidFill>
                          <a:latin typeface="Times New Roman"/>
                          <a:ea typeface="宋体"/>
                          <a:cs typeface="Times New Roman"/>
                        </a:rPr>
                        <a:t>Filter overlapping factor (K)</a:t>
                      </a:r>
                      <a:endParaRPr lang="zh-CN" sz="1600" kern="100" dirty="0">
                        <a:solidFill>
                          <a:schemeClr val="tx1"/>
                        </a:solidFill>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600" kern="100" dirty="0" smtClean="0">
                          <a:latin typeface="Times New Roman"/>
                          <a:ea typeface="宋体"/>
                          <a:cs typeface="Times New Roman"/>
                        </a:rPr>
                        <a:t>1 , 4</a:t>
                      </a:r>
                      <a:endParaRPr lang="zh-CN" sz="1600" kern="100" dirty="0">
                        <a:latin typeface="Times New Roman"/>
                        <a:ea typeface="宋体"/>
                        <a:cs typeface="Times New Roman"/>
                      </a:endParaRPr>
                    </a:p>
                  </a:txBody>
                  <a:tcPr marL="64294" marR="6429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4278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5782" y="736258"/>
            <a:ext cx="7770814" cy="1065213"/>
          </a:xfrm>
        </p:spPr>
        <p:txBody>
          <a:bodyPr/>
          <a:lstStyle/>
          <a:p>
            <a:r>
              <a:rPr kumimoji="1" lang="en-SG" altLang="zh-CN" sz="3800" dirty="0" smtClean="0"/>
              <a:t>Filter overlapping factor K</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dirty="0" smtClean="0"/>
              <a:t>Chen SUN, Sony</a:t>
            </a:r>
            <a:endParaRPr lang="en-GB" dirty="0"/>
          </a:p>
        </p:txBody>
      </p:sp>
      <p:sp>
        <p:nvSpPr>
          <p:cNvPr id="8" name="Date Placeholder 3"/>
          <p:cNvSpPr>
            <a:spLocks noGrp="1"/>
          </p:cNvSpPr>
          <p:nvPr>
            <p:ph type="dt" idx="15"/>
          </p:nvPr>
        </p:nvSpPr>
        <p:spPr>
          <a:xfrm>
            <a:off x="696912" y="333377"/>
            <a:ext cx="2303452" cy="273051"/>
          </a:xfrm>
        </p:spPr>
        <p:txBody>
          <a:bodyPr/>
          <a:lstStyle/>
          <a:p>
            <a:r>
              <a:rPr lang="en-US" altLang="zh-CN" smtClean="0"/>
              <a:t>January 2016</a:t>
            </a:r>
            <a:endParaRPr lang="en-GB" altLang="ja-JP" dirty="0"/>
          </a:p>
        </p:txBody>
      </p:sp>
      <p:pic>
        <p:nvPicPr>
          <p:cNvPr id="1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888" y="3448852"/>
            <a:ext cx="3969548" cy="29771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9895" y="3421527"/>
            <a:ext cx="3761077" cy="30318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圆角矩形 6"/>
          <p:cNvSpPr/>
          <p:nvPr/>
        </p:nvSpPr>
        <p:spPr bwMode="auto">
          <a:xfrm>
            <a:off x="4261140" y="3736884"/>
            <a:ext cx="670900" cy="43204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600" b="1" i="0" u="none" strike="noStrike" cap="none" normalizeH="0" baseline="0" dirty="0" smtClean="0">
                <a:ln>
                  <a:noFill/>
                </a:ln>
                <a:effectLst/>
                <a:latin typeface="Times New Roman" pitchFamily="16" charset="0"/>
                <a:ea typeface="MS Gothic" charset="-128"/>
              </a:rPr>
              <a:t>K=4</a:t>
            </a:r>
            <a:endParaRPr kumimoji="0" lang="zh-CN" altLang="en-US" sz="1600" b="1" i="0" u="none" strike="noStrike" cap="none" normalizeH="0" baseline="0" dirty="0" smtClean="0">
              <a:ln>
                <a:noFill/>
              </a:ln>
              <a:effectLst/>
              <a:latin typeface="Times New Roman" pitchFamily="16" charset="0"/>
              <a:ea typeface="MS Gothic" charset="-128"/>
            </a:endParaRPr>
          </a:p>
        </p:txBody>
      </p:sp>
      <p:cxnSp>
        <p:nvCxnSpPr>
          <p:cNvPr id="14" name="直接箭头连接符 13"/>
          <p:cNvCxnSpPr/>
          <p:nvPr/>
        </p:nvCxnSpPr>
        <p:spPr bwMode="auto">
          <a:xfrm flipH="1">
            <a:off x="3851920" y="3952908"/>
            <a:ext cx="301981" cy="0"/>
          </a:xfrm>
          <a:prstGeom prst="straightConnector1">
            <a:avLst/>
          </a:prstGeom>
          <a:solidFill>
            <a:srgbClr val="00B8FF"/>
          </a:solidFill>
          <a:ln w="28575" cap="flat" cmpd="sng" algn="ctr">
            <a:solidFill>
              <a:schemeClr val="tx1"/>
            </a:solidFill>
            <a:prstDash val="solid"/>
            <a:round/>
            <a:headEnd type="none" w="med" len="med"/>
            <a:tailEnd type="arrow"/>
          </a:ln>
          <a:effectLst/>
        </p:spPr>
      </p:cxnSp>
      <p:sp>
        <p:nvSpPr>
          <p:cNvPr id="15" name="圆角矩形 14"/>
          <p:cNvSpPr/>
          <p:nvPr/>
        </p:nvSpPr>
        <p:spPr bwMode="auto">
          <a:xfrm>
            <a:off x="4261140" y="5321060"/>
            <a:ext cx="670900" cy="432048"/>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600" b="1" i="0" u="none" strike="noStrike" cap="none" normalizeH="0" baseline="0" dirty="0" smtClean="0">
                <a:ln>
                  <a:noFill/>
                </a:ln>
                <a:effectLst/>
                <a:latin typeface="Times New Roman" pitchFamily="16" charset="0"/>
                <a:ea typeface="MS Gothic" charset="-128"/>
              </a:rPr>
              <a:t>K=1</a:t>
            </a:r>
            <a:endParaRPr kumimoji="0" lang="zh-CN" altLang="en-US" sz="1600" b="1" i="0" u="none" strike="noStrike" cap="none" normalizeH="0" baseline="0" dirty="0" smtClean="0">
              <a:ln>
                <a:noFill/>
              </a:ln>
              <a:effectLst/>
              <a:latin typeface="Times New Roman" pitchFamily="16" charset="0"/>
              <a:ea typeface="MS Gothic" charset="-128"/>
            </a:endParaRPr>
          </a:p>
        </p:txBody>
      </p:sp>
      <p:cxnSp>
        <p:nvCxnSpPr>
          <p:cNvPr id="17" name="直接箭头连接符 16"/>
          <p:cNvCxnSpPr/>
          <p:nvPr/>
        </p:nvCxnSpPr>
        <p:spPr bwMode="auto">
          <a:xfrm>
            <a:off x="5076056" y="5516191"/>
            <a:ext cx="307817" cy="0"/>
          </a:xfrm>
          <a:prstGeom prst="straightConnector1">
            <a:avLst/>
          </a:prstGeom>
          <a:solidFill>
            <a:srgbClr val="00B8FF"/>
          </a:solidFill>
          <a:ln w="28575" cap="flat" cmpd="sng" algn="ctr">
            <a:solidFill>
              <a:schemeClr val="tx1"/>
            </a:solidFill>
            <a:prstDash val="solid"/>
            <a:round/>
            <a:headEnd type="none" w="med" len="med"/>
            <a:tailEnd type="arrow"/>
          </a:ln>
          <a:effectLst/>
        </p:spPr>
      </p:cxnSp>
      <p:sp>
        <p:nvSpPr>
          <p:cNvPr id="3" name="Rectangle 2"/>
          <p:cNvSpPr/>
          <p:nvPr/>
        </p:nvSpPr>
        <p:spPr>
          <a:xfrm>
            <a:off x="467544" y="1628800"/>
            <a:ext cx="8071594" cy="1908215"/>
          </a:xfrm>
          <a:prstGeom prst="rect">
            <a:avLst/>
          </a:prstGeom>
        </p:spPr>
        <p:txBody>
          <a:bodyPr wrap="square">
            <a:spAutoFit/>
          </a:bodyPr>
          <a:lstStyle/>
          <a:p>
            <a:pPr marL="342909" lvl="0" indent="-342909" defTabSz="449274" fontAlgn="base">
              <a:spcBef>
                <a:spcPts val="600"/>
              </a:spcBef>
              <a:spcAft>
                <a:spcPct val="0"/>
              </a:spcAft>
              <a:buClr>
                <a:srgbClr val="000000"/>
              </a:buClr>
              <a:buSzPct val="100000"/>
              <a:buFont typeface="Arial" panose="020B0604020202020204" pitchFamily="34" charset="0"/>
              <a:buChar char="•"/>
            </a:pPr>
            <a:r>
              <a:rPr lang="en-SG" altLang="zh-CN" kern="0" dirty="0" smtClean="0">
                <a:latin typeface="Calibri" panose="020F0502020204030204" pitchFamily="34" charset="0"/>
              </a:rPr>
              <a:t>Filter overlapping factor K is a kind of filter information</a:t>
            </a:r>
            <a:endParaRPr lang="en-US" altLang="zh-CN" kern="0" dirty="0" smtClean="0">
              <a:latin typeface="Calibri" panose="020F0502020204030204" pitchFamily="34" charset="0"/>
            </a:endParaRPr>
          </a:p>
          <a:p>
            <a:pPr marL="342909" lvl="0" indent="-342909" defTabSz="449274" fontAlgn="base">
              <a:spcBef>
                <a:spcPts val="600"/>
              </a:spcBef>
              <a:spcAft>
                <a:spcPct val="0"/>
              </a:spcAft>
              <a:buClr>
                <a:srgbClr val="000000"/>
              </a:buClr>
              <a:buSzPct val="100000"/>
              <a:buFont typeface="Arial" panose="020B0604020202020204" pitchFamily="34" charset="0"/>
              <a:buChar char="•"/>
            </a:pPr>
            <a:r>
              <a:rPr lang="en-US" altLang="zh-CN" kern="0" dirty="0" smtClean="0">
                <a:latin typeface="Calibri" panose="020F0502020204030204" pitchFamily="34" charset="0"/>
              </a:rPr>
              <a:t>The </a:t>
            </a:r>
            <a:r>
              <a:rPr lang="en-US" altLang="zh-CN" kern="0" dirty="0">
                <a:latin typeface="Calibri" panose="020F0502020204030204" pitchFamily="34" charset="0"/>
              </a:rPr>
              <a:t>filter overlapping factor is introduced to FBMC to adjust the attenuation of OFDM, and is the overlap coefficient of adjacent filter in the frequency domain. </a:t>
            </a:r>
          </a:p>
          <a:p>
            <a:pPr marL="342909" lvl="0" indent="-342909" defTabSz="449274" fontAlgn="base">
              <a:spcBef>
                <a:spcPts val="600"/>
              </a:spcBef>
              <a:spcAft>
                <a:spcPct val="0"/>
              </a:spcAft>
              <a:buClr>
                <a:srgbClr val="000000"/>
              </a:buClr>
              <a:buSzPct val="100000"/>
              <a:buFont typeface="Arial" panose="020B0604020202020204" pitchFamily="34" charset="0"/>
              <a:buChar char="•"/>
            </a:pPr>
            <a:r>
              <a:rPr lang="en-US" altLang="zh-CN" kern="0" dirty="0">
                <a:latin typeface="Calibri" panose="020F0502020204030204" pitchFamily="34" charset="0"/>
              </a:rPr>
              <a:t>In PHYDYAS (research project)[2], K is from 1 to 4. The smaller K is, the higher out of band attenuation will get, and with the increasing value of K, the signal power is increased. When K is set to 1, FBMC degenerated into OFDM.</a:t>
            </a:r>
          </a:p>
        </p:txBody>
      </p:sp>
    </p:spTree>
    <p:extLst>
      <p:ext uri="{BB962C8B-B14F-4D97-AF65-F5344CB8AC3E}">
        <p14:creationId xmlns:p14="http://schemas.microsoft.com/office/powerpoint/2010/main" val="1685820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SG" altLang="zh-CN" dirty="0" smtClean="0"/>
              <a:t>Band utilizations considered in the simulation</a:t>
            </a:r>
            <a:endParaRPr lang="zh-CN" altLang="en-US" dirty="0"/>
          </a:p>
        </p:txBody>
      </p:sp>
      <p:sp>
        <p:nvSpPr>
          <p:cNvPr id="3" name="内容占位符 2"/>
          <p:cNvSpPr>
            <a:spLocks noGrp="1"/>
          </p:cNvSpPr>
          <p:nvPr>
            <p:ph idx="1"/>
          </p:nvPr>
        </p:nvSpPr>
        <p:spPr/>
        <p:txBody>
          <a:bodyPr/>
          <a:lstStyle/>
          <a:p>
            <a:pPr marL="0" indent="0">
              <a:buNone/>
            </a:pPr>
            <a:endParaRPr lang="en-US" altLang="zh-CN" sz="2000" dirty="0" smtClean="0"/>
          </a:p>
          <a:p>
            <a:pPr marL="0" indent="0">
              <a:buNone/>
            </a:pPr>
            <a:endParaRPr lang="en-US" altLang="zh-CN" dirty="0" smtClean="0"/>
          </a:p>
          <a:p>
            <a:pPr marL="0" indent="0">
              <a:buNone/>
            </a:pPr>
            <a:endParaRPr lang="en-US" altLang="zh-CN" dirty="0"/>
          </a:p>
          <a:p>
            <a:pPr marL="0" indent="0">
              <a:buNone/>
            </a:pPr>
            <a:endParaRPr lang="en-US" altLang="zh-CN" dirty="0" smtClean="0"/>
          </a:p>
          <a:p>
            <a:pPr marL="0" indent="0">
              <a:buNone/>
            </a:pPr>
            <a:endParaRPr lang="en-US" altLang="zh-CN" dirty="0" smtClean="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January 2016</a:t>
            </a:r>
            <a:endParaRPr lang="en-GB" dirty="0"/>
          </a:p>
        </p:txBody>
      </p:sp>
      <p:sp>
        <p:nvSpPr>
          <p:cNvPr id="7" name="TextBox 6"/>
          <p:cNvSpPr txBox="1"/>
          <p:nvPr/>
        </p:nvSpPr>
        <p:spPr>
          <a:xfrm>
            <a:off x="827584" y="1772816"/>
            <a:ext cx="3240360" cy="523220"/>
          </a:xfrm>
          <a:prstGeom prst="rect">
            <a:avLst/>
          </a:prstGeom>
          <a:noFill/>
        </p:spPr>
        <p:txBody>
          <a:bodyPr wrap="square" rtlCol="0">
            <a:spAutoFit/>
          </a:bodyPr>
          <a:lstStyle/>
          <a:p>
            <a:r>
              <a:rPr lang="en-US" altLang="zh-CN" sz="2800" b="1" dirty="0" smtClean="0">
                <a:latin typeface="Calibri" panose="020F0502020204030204" pitchFamily="34" charset="0"/>
              </a:rPr>
              <a:t>Spectrum allocation</a:t>
            </a:r>
            <a:endParaRPr lang="zh-CN" altLang="en-US" sz="2800" b="1" dirty="0">
              <a:latin typeface="Calibri" panose="020F0502020204030204" pitchFamily="34" charset="0"/>
            </a:endParaRPr>
          </a:p>
        </p:txBody>
      </p:sp>
      <p:sp>
        <p:nvSpPr>
          <p:cNvPr id="9" name="矩形 8"/>
          <p:cNvSpPr/>
          <p:nvPr/>
        </p:nvSpPr>
        <p:spPr bwMode="auto">
          <a:xfrm>
            <a:off x="1835695" y="2598876"/>
            <a:ext cx="1944215" cy="111530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2000" b="1" i="0" u="none" strike="noStrike" cap="none" normalizeH="0" baseline="0" dirty="0" smtClean="0">
                <a:ln>
                  <a:noFill/>
                </a:ln>
                <a:solidFill>
                  <a:srgbClr val="FF0000"/>
                </a:solidFill>
                <a:effectLst/>
                <a:latin typeface="Calibri" panose="020F0502020204030204" pitchFamily="34" charset="0"/>
                <a:ea typeface="MS Gothic" charset="-128"/>
                <a:cs typeface="Segoe UI Semilight" panose="020B0402040204020203" pitchFamily="34" charset="0"/>
              </a:rPr>
              <a:t>Orthogonal</a:t>
            </a:r>
            <a:r>
              <a:rPr kumimoji="0" lang="en-US" altLang="zh-CN" sz="2000" b="1" i="0" u="none" strike="noStrike" cap="none" normalizeH="0" dirty="0" smtClean="0">
                <a:ln>
                  <a:noFill/>
                </a:ln>
                <a:solidFill>
                  <a:srgbClr val="FF0000"/>
                </a:solidFill>
                <a:effectLst/>
                <a:latin typeface="Calibri" panose="020F0502020204030204" pitchFamily="34" charset="0"/>
                <a:ea typeface="MS Gothic" charset="-128"/>
                <a:cs typeface="Segoe UI Semilight" panose="020B0402040204020203" pitchFamily="34" charset="0"/>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2000" b="1" i="0" u="none" strike="noStrike" cap="none" normalizeH="0" dirty="0" smtClean="0">
                <a:ln>
                  <a:noFill/>
                </a:ln>
                <a:solidFill>
                  <a:srgbClr val="FF0000"/>
                </a:solidFill>
                <a:effectLst/>
                <a:latin typeface="Calibri" panose="020F0502020204030204" pitchFamily="34" charset="0"/>
                <a:ea typeface="MS Gothic" charset="-128"/>
                <a:cs typeface="Segoe UI Semilight" panose="020B0402040204020203" pitchFamily="34" charset="0"/>
              </a:rPr>
              <a:t>spectrum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2000" b="1" i="0" u="none" strike="noStrike" cap="none" normalizeH="0" dirty="0" smtClean="0">
                <a:ln>
                  <a:noFill/>
                </a:ln>
                <a:solidFill>
                  <a:srgbClr val="FF0000"/>
                </a:solidFill>
                <a:effectLst/>
                <a:latin typeface="Calibri" panose="020F0502020204030204" pitchFamily="34" charset="0"/>
                <a:ea typeface="MS Gothic" charset="-128"/>
                <a:cs typeface="Segoe UI Semilight" panose="020B0402040204020203" pitchFamily="34" charset="0"/>
              </a:rPr>
              <a:t>sharing </a:t>
            </a:r>
            <a:endParaRPr kumimoji="0" lang="zh-CN" altLang="en-US" sz="2000" b="1" i="0" u="none" strike="noStrike" cap="none" normalizeH="0" baseline="0" dirty="0" smtClean="0">
              <a:ln>
                <a:noFill/>
              </a:ln>
              <a:solidFill>
                <a:srgbClr val="FF0000"/>
              </a:solidFill>
              <a:effectLst/>
              <a:latin typeface="Calibri" panose="020F0502020204030204" pitchFamily="34" charset="0"/>
              <a:ea typeface="MS Gothic" charset="-128"/>
              <a:cs typeface="Segoe UI Semilight" panose="020B0402040204020203" pitchFamily="34" charset="0"/>
            </a:endParaRPr>
          </a:p>
        </p:txBody>
      </p:sp>
      <p:sp>
        <p:nvSpPr>
          <p:cNvPr id="12" name="矩形 11"/>
          <p:cNvSpPr/>
          <p:nvPr/>
        </p:nvSpPr>
        <p:spPr bwMode="auto">
          <a:xfrm>
            <a:off x="1835696" y="4611838"/>
            <a:ext cx="1944216" cy="115212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b="1" i="0" u="none" strike="noStrike" cap="none" normalizeH="0" baseline="0" dirty="0" smtClean="0">
                <a:ln>
                  <a:noFill/>
                </a:ln>
                <a:solidFill>
                  <a:srgbClr val="FF0000"/>
                </a:solidFill>
                <a:effectLst/>
                <a:latin typeface="Calibri" panose="020F0502020204030204" pitchFamily="34" charset="0"/>
                <a:ea typeface="MS Gothic" charset="-128"/>
                <a:cs typeface="Segoe UI Semilight" panose="020B0402040204020203" pitchFamily="34" charset="0"/>
              </a:rPr>
              <a:t>Co-channel sharing (</a:t>
            </a:r>
            <a:r>
              <a:rPr kumimoji="0" lang="en-US" altLang="zh-CN" b="1" i="0" u="none" strike="noStrike" cap="none" normalizeH="0" baseline="0" dirty="0" err="1" smtClean="0">
                <a:ln>
                  <a:noFill/>
                </a:ln>
                <a:solidFill>
                  <a:srgbClr val="FF0000"/>
                </a:solidFill>
                <a:effectLst/>
                <a:latin typeface="Calibri" panose="020F0502020204030204" pitchFamily="34" charset="0"/>
                <a:ea typeface="MS Gothic" charset="-128"/>
                <a:cs typeface="Segoe UI Semilight" panose="020B0402040204020203" pitchFamily="34" charset="0"/>
              </a:rPr>
              <a:t>nonorthogonal</a:t>
            </a:r>
            <a:r>
              <a:rPr kumimoji="0" lang="en-US" altLang="zh-CN" b="1" i="0" u="none" strike="noStrike" cap="none" normalizeH="0" dirty="0" smtClean="0">
                <a:ln>
                  <a:noFill/>
                </a:ln>
                <a:solidFill>
                  <a:srgbClr val="FF0000"/>
                </a:solidFill>
                <a:effectLst/>
                <a:latin typeface="Calibri" panose="020F0502020204030204" pitchFamily="34" charset="0"/>
                <a:ea typeface="MS Gothic" charset="-128"/>
                <a:cs typeface="Segoe UI Semilight" panose="020B0402040204020203" pitchFamily="34" charset="0"/>
              </a:rPr>
              <a:t> spectrum sharing</a:t>
            </a:r>
            <a:r>
              <a:rPr kumimoji="0" lang="en-US" altLang="zh-CN" b="1" i="0" u="none" strike="noStrike" cap="none" normalizeH="0" baseline="0" dirty="0" smtClean="0">
                <a:ln>
                  <a:noFill/>
                </a:ln>
                <a:solidFill>
                  <a:srgbClr val="FF0000"/>
                </a:solidFill>
                <a:effectLst/>
                <a:latin typeface="Calibri" panose="020F0502020204030204" pitchFamily="34" charset="0"/>
                <a:ea typeface="MS Gothic" charset="-128"/>
                <a:cs typeface="Segoe UI Semilight" panose="020B0402040204020203" pitchFamily="34" charset="0"/>
              </a:rPr>
              <a:t>)</a:t>
            </a:r>
            <a:endParaRPr kumimoji="0" lang="zh-CN" altLang="en-US" b="1" i="0" u="none" strike="noStrike" cap="none" normalizeH="0" baseline="0" dirty="0" smtClean="0">
              <a:ln>
                <a:noFill/>
              </a:ln>
              <a:solidFill>
                <a:srgbClr val="FF0000"/>
              </a:solidFill>
              <a:effectLst/>
              <a:latin typeface="Calibri" panose="020F0502020204030204" pitchFamily="34" charset="0"/>
              <a:ea typeface="MS Gothic" charset="-128"/>
              <a:cs typeface="Segoe UI Semilight" panose="020B0402040204020203" pitchFamily="34" charset="0"/>
            </a:endParaRPr>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62505" y="4538971"/>
            <a:ext cx="3724275" cy="1704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1779" y="2502292"/>
            <a:ext cx="3724275" cy="1704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7932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6463</TotalTime>
  <Words>1006</Words>
  <Application>Microsoft Office PowerPoint</Application>
  <PresentationFormat>On-screen Show (4:3)</PresentationFormat>
  <Paragraphs>173</Paragraphs>
  <Slides>12</Slides>
  <Notes>6</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12</vt:i4>
      </vt:variant>
    </vt:vector>
  </HeadingPairs>
  <TitlesOfParts>
    <vt:vector size="15" baseType="lpstr">
      <vt:lpstr>Office 主题</vt:lpstr>
      <vt:lpstr>Office Theme</vt:lpstr>
      <vt:lpstr>Document</vt:lpstr>
      <vt:lpstr>Coexistence management with receiver information</vt:lpstr>
      <vt:lpstr>Abstract</vt:lpstr>
      <vt:lpstr>Why we need receiver information</vt:lpstr>
      <vt:lpstr>What is receiver information</vt:lpstr>
      <vt:lpstr>Objective of simulation</vt:lpstr>
      <vt:lpstr>Simulation Scenario</vt:lpstr>
      <vt:lpstr>Simulation parameter</vt:lpstr>
      <vt:lpstr>Filter overlapping factor K</vt:lpstr>
      <vt:lpstr>Band utilizations considered in the simulation</vt:lpstr>
      <vt:lpstr>Simulation Result: Capacities of SUs</vt:lpstr>
      <vt:lpstr>Available bandwidth and transmit power as of different values of k</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Management Considering Pre-coding and Priority</dc:title>
  <dc:creator>dingwei</dc:creator>
  <cp:lastModifiedBy>Chen SUN</cp:lastModifiedBy>
  <cp:revision>154</cp:revision>
  <dcterms:created xsi:type="dcterms:W3CDTF">2015-10-30T01:17:04Z</dcterms:created>
  <dcterms:modified xsi:type="dcterms:W3CDTF">2016-01-20T02:44:50Z</dcterms:modified>
</cp:coreProperties>
</file>