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344" r:id="rId4"/>
    <p:sldId id="356" r:id="rId5"/>
    <p:sldId id="350" r:id="rId6"/>
    <p:sldId id="357" r:id="rId7"/>
    <p:sldId id="358" r:id="rId8"/>
    <p:sldId id="359" r:id="rId9"/>
    <p:sldId id="360" r:id="rId10"/>
    <p:sldId id="361" r:id="rId11"/>
    <p:sldId id="362" r:id="rId12"/>
  </p:sldIdLst>
  <p:sldSz cx="9753600" cy="7315200"/>
  <p:notesSz cx="6934200" cy="9280525"/>
  <p:defaultTextStyle>
    <a:defPPr>
      <a:defRPr lang="en-GB"/>
    </a:defPPr>
    <a:lvl1pPr algn="l" defTabSz="474768" rtl="0" eaLnBrk="0" fontAlgn="base" hangingPunct="0">
      <a:spcBef>
        <a:spcPct val="0"/>
      </a:spcBef>
      <a:spcAft>
        <a:spcPct val="0"/>
      </a:spcAft>
      <a:buClr>
        <a:srgbClr val="000000"/>
      </a:buClr>
      <a:buSzPct val="100000"/>
      <a:buFont typeface="Times New Roman" pitchFamily="16" charset="0"/>
      <a:defRPr sz="2600" kern="1200">
        <a:solidFill>
          <a:schemeClr val="bg1"/>
        </a:solidFill>
        <a:latin typeface="Times New Roman" pitchFamily="16" charset="0"/>
        <a:ea typeface="MS Gothic" charset="-128"/>
        <a:cs typeface="+mn-cs"/>
      </a:defRPr>
    </a:lvl1pPr>
    <a:lvl2pPr marL="785126" indent="-301972" algn="l" defTabSz="474768" rtl="0" eaLnBrk="0" fontAlgn="base" hangingPunct="0">
      <a:spcBef>
        <a:spcPct val="0"/>
      </a:spcBef>
      <a:spcAft>
        <a:spcPct val="0"/>
      </a:spcAft>
      <a:buClr>
        <a:srgbClr val="000000"/>
      </a:buClr>
      <a:buSzPct val="100000"/>
      <a:buFont typeface="Times New Roman" pitchFamily="16" charset="0"/>
      <a:defRPr sz="2600" kern="1200">
        <a:solidFill>
          <a:schemeClr val="bg1"/>
        </a:solidFill>
        <a:latin typeface="Times New Roman" pitchFamily="16" charset="0"/>
        <a:ea typeface="MS Gothic" charset="-128"/>
        <a:cs typeface="+mn-cs"/>
      </a:defRPr>
    </a:lvl2pPr>
    <a:lvl3pPr marL="1207887" indent="-241577" algn="l" defTabSz="474768" rtl="0" eaLnBrk="0" fontAlgn="base" hangingPunct="0">
      <a:spcBef>
        <a:spcPct val="0"/>
      </a:spcBef>
      <a:spcAft>
        <a:spcPct val="0"/>
      </a:spcAft>
      <a:buClr>
        <a:srgbClr val="000000"/>
      </a:buClr>
      <a:buSzPct val="100000"/>
      <a:buFont typeface="Times New Roman" pitchFamily="16" charset="0"/>
      <a:defRPr sz="2600" kern="1200">
        <a:solidFill>
          <a:schemeClr val="bg1"/>
        </a:solidFill>
        <a:latin typeface="Times New Roman" pitchFamily="16" charset="0"/>
        <a:ea typeface="MS Gothic" charset="-128"/>
        <a:cs typeface="+mn-cs"/>
      </a:defRPr>
    </a:lvl3pPr>
    <a:lvl4pPr marL="1691042" indent="-241577" algn="l" defTabSz="474768" rtl="0" eaLnBrk="0" fontAlgn="base" hangingPunct="0">
      <a:spcBef>
        <a:spcPct val="0"/>
      </a:spcBef>
      <a:spcAft>
        <a:spcPct val="0"/>
      </a:spcAft>
      <a:buClr>
        <a:srgbClr val="000000"/>
      </a:buClr>
      <a:buSzPct val="100000"/>
      <a:buFont typeface="Times New Roman" pitchFamily="16" charset="0"/>
      <a:defRPr sz="2600" kern="1200">
        <a:solidFill>
          <a:schemeClr val="bg1"/>
        </a:solidFill>
        <a:latin typeface="Times New Roman" pitchFamily="16" charset="0"/>
        <a:ea typeface="MS Gothic" charset="-128"/>
        <a:cs typeface="+mn-cs"/>
      </a:defRPr>
    </a:lvl4pPr>
    <a:lvl5pPr marL="2174198" indent="-241577" algn="l" defTabSz="474768" rtl="0" eaLnBrk="0" fontAlgn="base" hangingPunct="0">
      <a:spcBef>
        <a:spcPct val="0"/>
      </a:spcBef>
      <a:spcAft>
        <a:spcPct val="0"/>
      </a:spcAft>
      <a:buClr>
        <a:srgbClr val="000000"/>
      </a:buClr>
      <a:buSzPct val="100000"/>
      <a:buFont typeface="Times New Roman" pitchFamily="16" charset="0"/>
      <a:defRPr sz="2600" kern="1200">
        <a:solidFill>
          <a:schemeClr val="bg1"/>
        </a:solidFill>
        <a:latin typeface="Times New Roman" pitchFamily="16" charset="0"/>
        <a:ea typeface="MS Gothic" charset="-128"/>
        <a:cs typeface="+mn-cs"/>
      </a:defRPr>
    </a:lvl5pPr>
    <a:lvl6pPr marL="2415776" algn="l" defTabSz="966311" rtl="0" eaLnBrk="1" latinLnBrk="0" hangingPunct="1">
      <a:defRPr sz="2600" kern="1200">
        <a:solidFill>
          <a:schemeClr val="bg1"/>
        </a:solidFill>
        <a:latin typeface="Times New Roman" pitchFamily="16" charset="0"/>
        <a:ea typeface="MS Gothic" charset="-128"/>
        <a:cs typeface="+mn-cs"/>
      </a:defRPr>
    </a:lvl6pPr>
    <a:lvl7pPr marL="2898931" algn="l" defTabSz="966311" rtl="0" eaLnBrk="1" latinLnBrk="0" hangingPunct="1">
      <a:defRPr sz="2600" kern="1200">
        <a:solidFill>
          <a:schemeClr val="bg1"/>
        </a:solidFill>
        <a:latin typeface="Times New Roman" pitchFamily="16" charset="0"/>
        <a:ea typeface="MS Gothic" charset="-128"/>
        <a:cs typeface="+mn-cs"/>
      </a:defRPr>
    </a:lvl7pPr>
    <a:lvl8pPr marL="3382086" algn="l" defTabSz="966311" rtl="0" eaLnBrk="1" latinLnBrk="0" hangingPunct="1">
      <a:defRPr sz="2600" kern="1200">
        <a:solidFill>
          <a:schemeClr val="bg1"/>
        </a:solidFill>
        <a:latin typeface="Times New Roman" pitchFamily="16" charset="0"/>
        <a:ea typeface="MS Gothic" charset="-128"/>
        <a:cs typeface="+mn-cs"/>
      </a:defRPr>
    </a:lvl8pPr>
    <a:lvl9pPr marL="3865239" algn="l" defTabSz="966311" rtl="0" eaLnBrk="1" latinLnBrk="0" hangingPunct="1">
      <a:defRPr sz="26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4946" autoAdjust="0"/>
  </p:normalViewPr>
  <p:slideViewPr>
    <p:cSldViewPr>
      <p:cViewPr>
        <p:scale>
          <a:sx n="80" d="100"/>
          <a:sy n="80" d="100"/>
        </p:scale>
        <p:origin x="-1162" y="-43"/>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7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768" rtl="0" eaLnBrk="0" fontAlgn="base" hangingPunct="0">
      <a:spcBef>
        <a:spcPct val="30000"/>
      </a:spcBef>
      <a:spcAft>
        <a:spcPct val="0"/>
      </a:spcAft>
      <a:buClr>
        <a:srgbClr val="000000"/>
      </a:buClr>
      <a:buSzPct val="100000"/>
      <a:buFont typeface="Times New Roman" pitchFamily="16" charset="0"/>
      <a:defRPr sz="1300" kern="1200">
        <a:solidFill>
          <a:srgbClr val="000000"/>
        </a:solidFill>
        <a:latin typeface="Times New Roman" pitchFamily="16" charset="0"/>
        <a:ea typeface="+mn-ea"/>
        <a:cs typeface="+mn-cs"/>
      </a:defRPr>
    </a:lvl1pPr>
    <a:lvl2pPr marL="785126" indent="-301972" algn="l" defTabSz="474768" rtl="0" eaLnBrk="0" fontAlgn="base" hangingPunct="0">
      <a:spcBef>
        <a:spcPct val="30000"/>
      </a:spcBef>
      <a:spcAft>
        <a:spcPct val="0"/>
      </a:spcAft>
      <a:buClr>
        <a:srgbClr val="000000"/>
      </a:buClr>
      <a:buSzPct val="100000"/>
      <a:buFont typeface="Times New Roman" pitchFamily="16" charset="0"/>
      <a:defRPr sz="1300" kern="1200">
        <a:solidFill>
          <a:srgbClr val="000000"/>
        </a:solidFill>
        <a:latin typeface="Times New Roman" pitchFamily="16" charset="0"/>
        <a:ea typeface="+mn-ea"/>
        <a:cs typeface="+mn-cs"/>
      </a:defRPr>
    </a:lvl2pPr>
    <a:lvl3pPr marL="1207887" indent="-241577" algn="l" defTabSz="474768" rtl="0" eaLnBrk="0" fontAlgn="base" hangingPunct="0">
      <a:spcBef>
        <a:spcPct val="30000"/>
      </a:spcBef>
      <a:spcAft>
        <a:spcPct val="0"/>
      </a:spcAft>
      <a:buClr>
        <a:srgbClr val="000000"/>
      </a:buClr>
      <a:buSzPct val="100000"/>
      <a:buFont typeface="Times New Roman" pitchFamily="16" charset="0"/>
      <a:defRPr sz="1300" kern="1200">
        <a:solidFill>
          <a:srgbClr val="000000"/>
        </a:solidFill>
        <a:latin typeface="Times New Roman" pitchFamily="16" charset="0"/>
        <a:ea typeface="+mn-ea"/>
        <a:cs typeface="+mn-cs"/>
      </a:defRPr>
    </a:lvl3pPr>
    <a:lvl4pPr marL="1691042" indent="-241577" algn="l" defTabSz="474768" rtl="0" eaLnBrk="0" fontAlgn="base" hangingPunct="0">
      <a:spcBef>
        <a:spcPct val="30000"/>
      </a:spcBef>
      <a:spcAft>
        <a:spcPct val="0"/>
      </a:spcAft>
      <a:buClr>
        <a:srgbClr val="000000"/>
      </a:buClr>
      <a:buSzPct val="100000"/>
      <a:buFont typeface="Times New Roman" pitchFamily="16" charset="0"/>
      <a:defRPr sz="1300" kern="1200">
        <a:solidFill>
          <a:srgbClr val="000000"/>
        </a:solidFill>
        <a:latin typeface="Times New Roman" pitchFamily="16" charset="0"/>
        <a:ea typeface="+mn-ea"/>
        <a:cs typeface="+mn-cs"/>
      </a:defRPr>
    </a:lvl4pPr>
    <a:lvl5pPr marL="2174198" indent="-241577" algn="l" defTabSz="474768" rtl="0" eaLnBrk="0" fontAlgn="base" hangingPunct="0">
      <a:spcBef>
        <a:spcPct val="30000"/>
      </a:spcBef>
      <a:spcAft>
        <a:spcPct val="0"/>
      </a:spcAft>
      <a:buClr>
        <a:srgbClr val="000000"/>
      </a:buClr>
      <a:buSzPct val="100000"/>
      <a:buFont typeface="Times New Roman" pitchFamily="16" charset="0"/>
      <a:defRPr sz="1300" kern="1200">
        <a:solidFill>
          <a:srgbClr val="000000"/>
        </a:solidFill>
        <a:latin typeface="Times New Roman" pitchFamily="16" charset="0"/>
        <a:ea typeface="+mn-ea"/>
        <a:cs typeface="+mn-cs"/>
      </a:defRPr>
    </a:lvl5pPr>
    <a:lvl6pPr marL="2415776" algn="l" defTabSz="966311" rtl="0" eaLnBrk="1" latinLnBrk="0" hangingPunct="1">
      <a:defRPr sz="1300" kern="1200">
        <a:solidFill>
          <a:schemeClr val="tx1"/>
        </a:solidFill>
        <a:latin typeface="+mn-lt"/>
        <a:ea typeface="+mn-ea"/>
        <a:cs typeface="+mn-cs"/>
      </a:defRPr>
    </a:lvl6pPr>
    <a:lvl7pPr marL="2898931" algn="l" defTabSz="966311" rtl="0" eaLnBrk="1" latinLnBrk="0" hangingPunct="1">
      <a:defRPr sz="1300" kern="1200">
        <a:solidFill>
          <a:schemeClr val="tx1"/>
        </a:solidFill>
        <a:latin typeface="+mn-lt"/>
        <a:ea typeface="+mn-ea"/>
        <a:cs typeface="+mn-cs"/>
      </a:defRPr>
    </a:lvl7pPr>
    <a:lvl8pPr marL="3382086" algn="l" defTabSz="966311" rtl="0" eaLnBrk="1" latinLnBrk="0" hangingPunct="1">
      <a:defRPr sz="1300" kern="1200">
        <a:solidFill>
          <a:schemeClr val="tx1"/>
        </a:solidFill>
        <a:latin typeface="+mn-lt"/>
        <a:ea typeface="+mn-ea"/>
        <a:cs typeface="+mn-cs"/>
      </a:defRPr>
    </a:lvl8pPr>
    <a:lvl9pPr marL="3865239" algn="l" defTabSz="966311"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500"/>
            </a:lvl1pPr>
            <a:lvl2pPr marL="853197" indent="-365655">
              <a:buFont typeface="Courier New" panose="02070309020205020404" pitchFamily="49" charset="0"/>
              <a:buChar char="o"/>
              <a:defRPr sz="2000"/>
            </a:lvl2pPr>
            <a:lvl3pPr marL="1279795" indent="-304713">
              <a:buFont typeface="Arial" panose="020B0604020202020204" pitchFamily="34" charset="0"/>
              <a:buChar char="•"/>
              <a:defRPr/>
            </a:lvl3pPr>
            <a:lvl4pPr marL="1767336" indent="-304713">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14"/>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081" algn="l"/>
                <a:tab pos="1950162" algn="l"/>
                <a:tab pos="2925244" algn="l"/>
                <a:tab pos="3900326" algn="l"/>
                <a:tab pos="4875405" algn="l"/>
                <a:tab pos="5850486" algn="l"/>
                <a:tab pos="6825568" algn="l"/>
                <a:tab pos="7800649" algn="l"/>
                <a:tab pos="8775730" algn="l"/>
                <a:tab pos="9750812" algn="l"/>
                <a:tab pos="10725892" algn="l"/>
              </a:tabLst>
              <a:defRPr sz="1700">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743379"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081" algn="l"/>
                <a:tab pos="1950162" algn="l"/>
                <a:tab pos="2925244" algn="l"/>
                <a:tab pos="3900326" algn="l"/>
                <a:tab pos="4875405" algn="l"/>
                <a:tab pos="5850486" algn="l"/>
                <a:tab pos="6825568" algn="l"/>
                <a:tab pos="7800649" algn="l"/>
                <a:tab pos="8775730" algn="l"/>
                <a:tab pos="9750812" algn="l"/>
                <a:tab pos="10725892" algn="l"/>
              </a:tabLst>
              <a:defRPr sz="1900" b="1">
                <a:solidFill>
                  <a:srgbClr val="000000"/>
                </a:solidFill>
                <a:cs typeface="Arial Unicode MS" charset="0"/>
              </a:defRPr>
            </a:lvl1pPr>
          </a:lstStyle>
          <a:p>
            <a:r>
              <a:rPr lang="en-US" altLang="zh-CN" smtClean="0"/>
              <a:t>Janurary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7"/>
            <a:ext cx="8288868" cy="1136227"/>
          </a:xfrm>
          <a:prstGeom prst="rect">
            <a:avLst/>
          </a:prstGeom>
          <a:noFill/>
          <a:ln w="9525">
            <a:noFill/>
            <a:round/>
            <a:headEnd/>
            <a:tailEnd/>
          </a:ln>
          <a:effectLst/>
        </p:spPr>
        <p:txBody>
          <a:bodyPr vert="horz" wrap="square" lIns="92131" tIns="46066" rIns="92131" bIns="46066"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7"/>
            <a:ext cx="8288868" cy="4387427"/>
          </a:xfrm>
          <a:prstGeom prst="rect">
            <a:avLst/>
          </a:prstGeom>
          <a:noFill/>
          <a:ln w="9525">
            <a:noFill/>
            <a:round/>
            <a:headEnd/>
            <a:tailEnd/>
          </a:ln>
          <a:effectLst/>
        </p:spPr>
        <p:txBody>
          <a:bodyPr vert="horz" wrap="square" lIns="92131" tIns="46066" rIns="92131" bIns="46066"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9"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081" algn="l"/>
                <a:tab pos="1950162" algn="l"/>
                <a:tab pos="2925244" algn="l"/>
                <a:tab pos="3900326" algn="l"/>
                <a:tab pos="4875405" algn="l"/>
                <a:tab pos="5850486" algn="l"/>
                <a:tab pos="6825568" algn="l"/>
                <a:tab pos="7800649" algn="l"/>
                <a:tab pos="8775730" algn="l"/>
                <a:tab pos="9750812" algn="l"/>
                <a:tab pos="10725892" algn="l"/>
              </a:tabLst>
              <a:defRPr sz="1900" b="1">
                <a:solidFill>
                  <a:srgbClr val="000000"/>
                </a:solidFill>
                <a:latin typeface="Calibri" panose="020F0502020204030204" pitchFamily="34" charset="0"/>
                <a:cs typeface="Arial Unicode MS" charset="0"/>
              </a:defRPr>
            </a:lvl1pPr>
          </a:lstStyle>
          <a:p>
            <a:r>
              <a:rPr lang="en-US" altLang="zh-CN" smtClean="0"/>
              <a:t>Janurary 2016</a:t>
            </a:r>
            <a:endParaRPr lang="en-GB" dirty="0"/>
          </a:p>
        </p:txBody>
      </p:sp>
      <p:sp>
        <p:nvSpPr>
          <p:cNvPr id="1028" name="Rectangle 4"/>
          <p:cNvSpPr>
            <a:spLocks noGrp="1" noChangeArrowheads="1"/>
          </p:cNvSpPr>
          <p:nvPr>
            <p:ph type="ftr"/>
          </p:nvPr>
        </p:nvSpPr>
        <p:spPr bwMode="auto">
          <a:xfrm>
            <a:off x="5715006" y="6907113"/>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081" algn="l"/>
                <a:tab pos="1950162" algn="l"/>
                <a:tab pos="2925244" algn="l"/>
                <a:tab pos="3900326" algn="l"/>
                <a:tab pos="4875405" algn="l"/>
                <a:tab pos="5850486" algn="l"/>
                <a:tab pos="6825568" algn="l"/>
                <a:tab pos="7800649" algn="l"/>
                <a:tab pos="8775730" algn="l"/>
                <a:tab pos="9750812" algn="l"/>
                <a:tab pos="10725892" algn="l"/>
              </a:tabLst>
              <a:defRPr sz="1700">
                <a:solidFill>
                  <a:srgbClr val="000000"/>
                </a:solidFill>
                <a:latin typeface="Calibri" panose="020F0502020204030204" pitchFamily="34" charset="0"/>
                <a:cs typeface="Arial Unicode MS" charset="0"/>
              </a:defRPr>
            </a:lvl1pPr>
          </a:lstStyle>
          <a:p>
            <a:r>
              <a:rPr lang="en-GB" altLang="ja-JP" smtClean="0"/>
              <a:t>Chen SUN, Sony</a:t>
            </a:r>
            <a:endParaRPr lang="en-GB" altLang="ja-JP" dirty="0"/>
          </a:p>
        </p:txBody>
      </p:sp>
      <p:sp>
        <p:nvSpPr>
          <p:cNvPr id="1029" name="Rectangle 5"/>
          <p:cNvSpPr>
            <a:spLocks noGrp="1" noChangeArrowheads="1"/>
          </p:cNvSpPr>
          <p:nvPr>
            <p:ph type="sldNum"/>
          </p:nvPr>
        </p:nvSpPr>
        <p:spPr bwMode="auto">
          <a:xfrm>
            <a:off x="4470406" y="6907114"/>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081" algn="l"/>
                <a:tab pos="1950162" algn="l"/>
                <a:tab pos="2925244" algn="l"/>
                <a:tab pos="3900326" algn="l"/>
                <a:tab pos="4875405" algn="l"/>
                <a:tab pos="5850486" algn="l"/>
                <a:tab pos="6825568" algn="l"/>
                <a:tab pos="7800649" algn="l"/>
                <a:tab pos="8775730" algn="l"/>
                <a:tab pos="9750812" algn="l"/>
                <a:tab pos="10725892" algn="l"/>
              </a:tabLst>
              <a:defRPr sz="1700">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lIns="91411" tIns="45707" rIns="91411" bIns="45707"/>
          <a:lstStyle/>
          <a:p>
            <a:endParaRPr lang="en-GB" sz="2700"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081" algn="l"/>
                <a:tab pos="1950162" algn="l"/>
                <a:tab pos="2925244" algn="l"/>
                <a:tab pos="3900326" algn="l"/>
                <a:tab pos="4875405" algn="l"/>
                <a:tab pos="5850486" algn="l"/>
                <a:tab pos="6825568" algn="l"/>
                <a:tab pos="7800649" algn="l"/>
                <a:tab pos="8775730" algn="l"/>
                <a:tab pos="9750812" algn="l"/>
                <a:tab pos="10725892" algn="l"/>
              </a:tabLst>
            </a:pPr>
            <a:r>
              <a:rPr lang="en-GB" sz="17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lIns="91411" tIns="45707" rIns="91411" bIns="45707"/>
          <a:lstStyle/>
          <a:p>
            <a:endParaRPr lang="en-GB" sz="3000"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07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081" algn="l"/>
                <a:tab pos="1950162" algn="l"/>
                <a:tab pos="2925244" algn="l"/>
                <a:tab pos="3900326" algn="l"/>
                <a:tab pos="4875405" algn="l"/>
                <a:tab pos="5850486" algn="l"/>
                <a:tab pos="6825568" algn="l"/>
                <a:tab pos="7800649" algn="l"/>
                <a:tab pos="8775730" algn="l"/>
                <a:tab pos="9750812" algn="l"/>
                <a:tab pos="10725892" algn="l"/>
              </a:tabLst>
              <a:defRPr/>
            </a:pPr>
            <a:r>
              <a:rPr kumimoji="0" lang="en-GB" sz="19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a:t>
            </a:r>
            <a:r>
              <a:rPr kumimoji="0" lang="en-US" sz="19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21</a:t>
            </a:r>
            <a:r>
              <a:rPr kumimoji="0" lang="en-GB" sz="19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r1</a:t>
            </a:r>
            <a:endParaRPr kumimoji="0" lang="en-GB" sz="19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076" rtl="0" eaLnBrk="1" fontAlgn="base" hangingPunct="1">
        <a:spcBef>
          <a:spcPct val="0"/>
        </a:spcBef>
        <a:spcAft>
          <a:spcPct val="0"/>
        </a:spcAft>
        <a:buClr>
          <a:srgbClr val="000000"/>
        </a:buClr>
        <a:buSzPct val="100000"/>
        <a:buFont typeface="Times New Roman" pitchFamily="16" charset="0"/>
        <a:defRPr sz="3800" b="1">
          <a:solidFill>
            <a:srgbClr val="000000"/>
          </a:solidFill>
          <a:latin typeface="Calibri" panose="020F0502020204030204" pitchFamily="34" charset="0"/>
          <a:ea typeface="+mj-ea"/>
          <a:cs typeface="+mj-cs"/>
        </a:defRPr>
      </a:lvl1pPr>
      <a:lvl2pPr marL="792257" indent="-304713" algn="ctr" defTabSz="479076"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2pPr>
      <a:lvl3pPr marL="1218852" indent="-243769" algn="ctr" defTabSz="479076"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3pPr>
      <a:lvl4pPr marL="1706391" indent="-243769" algn="ctr" defTabSz="479076"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4pPr>
      <a:lvl5pPr marL="2193932" indent="-243769" algn="ctr" defTabSz="479076"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5pPr>
      <a:lvl6pPr marL="2681473" indent="-243769" algn="ctr" defTabSz="479076"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6pPr>
      <a:lvl7pPr marL="3169014" indent="-243769" algn="ctr" defTabSz="479076"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7pPr>
      <a:lvl8pPr marL="3656554" indent="-243769" algn="ctr" defTabSz="479076"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8pPr>
      <a:lvl9pPr marL="4144095" indent="-243769" algn="ctr" defTabSz="479076" rtl="0" eaLnBrk="1" fontAlgn="base" hangingPunct="1">
        <a:spcBef>
          <a:spcPct val="0"/>
        </a:spcBef>
        <a:spcAft>
          <a:spcPct val="0"/>
        </a:spcAft>
        <a:buClr>
          <a:srgbClr val="000000"/>
        </a:buClr>
        <a:buSzPct val="100000"/>
        <a:buFont typeface="Times New Roman" pitchFamily="16" charset="0"/>
        <a:defRPr sz="3400" b="1">
          <a:solidFill>
            <a:srgbClr val="000000"/>
          </a:solidFill>
          <a:latin typeface="Times New Roman" pitchFamily="16" charset="0"/>
          <a:ea typeface="MS Gothic" charset="-128"/>
        </a:defRPr>
      </a:lvl9pPr>
    </p:titleStyle>
    <p:bodyStyle>
      <a:lvl1pPr marL="365655" indent="-365655" algn="l" defTabSz="479076" rtl="0" eaLnBrk="1" fontAlgn="base" hangingPunct="1">
        <a:spcBef>
          <a:spcPts val="640"/>
        </a:spcBef>
        <a:spcAft>
          <a:spcPct val="0"/>
        </a:spcAft>
        <a:buClr>
          <a:srgbClr val="000000"/>
        </a:buClr>
        <a:buSzPct val="100000"/>
        <a:buFont typeface="Times New Roman" pitchFamily="16" charset="0"/>
        <a:defRPr sz="2600" b="1">
          <a:solidFill>
            <a:srgbClr val="000000"/>
          </a:solidFill>
          <a:latin typeface="Calibri" panose="020F0502020204030204" pitchFamily="34" charset="0"/>
          <a:ea typeface="+mn-ea"/>
          <a:cs typeface="+mn-cs"/>
        </a:defRPr>
      </a:lvl1pPr>
      <a:lvl2pPr marL="792257" indent="-304713" algn="l" defTabSz="479076" rtl="0" eaLnBrk="1" fontAlgn="base" hangingPunct="1">
        <a:spcBef>
          <a:spcPts val="533"/>
        </a:spcBef>
        <a:spcAft>
          <a:spcPct val="0"/>
        </a:spcAft>
        <a:buClr>
          <a:srgbClr val="000000"/>
        </a:buClr>
        <a:buSzPct val="100000"/>
        <a:buFont typeface="Times New Roman" pitchFamily="16" charset="0"/>
        <a:defRPr sz="2100">
          <a:solidFill>
            <a:srgbClr val="000000"/>
          </a:solidFill>
          <a:latin typeface="Calibri" panose="020F0502020204030204" pitchFamily="34" charset="0"/>
          <a:ea typeface="+mn-ea"/>
        </a:defRPr>
      </a:lvl2pPr>
      <a:lvl3pPr marL="1218852" indent="-243769" algn="l" defTabSz="47907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391" indent="-243769" algn="l" defTabSz="479076"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Calibri" panose="020F0502020204030204" pitchFamily="34" charset="0"/>
          <a:ea typeface="+mn-ea"/>
        </a:defRPr>
      </a:lvl4pPr>
      <a:lvl5pPr marL="2193932" indent="-243769" algn="l" defTabSz="479076"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Calibri" panose="020F0502020204030204" pitchFamily="34" charset="0"/>
          <a:ea typeface="+mn-ea"/>
        </a:defRPr>
      </a:lvl5pPr>
      <a:lvl6pPr marL="2681473" indent="-243769" algn="l" defTabSz="479076"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6pPr>
      <a:lvl7pPr marL="3169014" indent="-243769" algn="l" defTabSz="479076"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7pPr>
      <a:lvl8pPr marL="3656554" indent="-243769" algn="l" defTabSz="479076"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8pPr>
      <a:lvl9pPr marL="4144095" indent="-243769" algn="l" defTabSz="479076" rtl="0" eaLnBrk="1" fontAlgn="base" hangingPunct="1">
        <a:spcBef>
          <a:spcPts val="427"/>
        </a:spcBef>
        <a:spcAft>
          <a:spcPct val="0"/>
        </a:spcAft>
        <a:buClr>
          <a:srgbClr val="000000"/>
        </a:buClr>
        <a:buSzPct val="100000"/>
        <a:buFont typeface="Times New Roman" pitchFamily="16" charset="0"/>
        <a:defRPr sz="1700">
          <a:solidFill>
            <a:srgbClr val="000000"/>
          </a:solidFill>
          <a:latin typeface="+mn-lt"/>
          <a:ea typeface="+mn-ea"/>
        </a:defRPr>
      </a:lvl9pPr>
    </p:bodyStyle>
    <p:otherStyle>
      <a:defPPr>
        <a:defRPr lang="en-US"/>
      </a:defPPr>
      <a:lvl1pPr marL="0" algn="l" defTabSz="975081" rtl="0" eaLnBrk="1" latinLnBrk="0" hangingPunct="1">
        <a:defRPr sz="1900" kern="1200">
          <a:solidFill>
            <a:schemeClr val="tx1"/>
          </a:solidFill>
          <a:latin typeface="+mn-lt"/>
          <a:ea typeface="+mn-ea"/>
          <a:cs typeface="+mn-cs"/>
        </a:defRPr>
      </a:lvl1pPr>
      <a:lvl2pPr marL="487540" algn="l" defTabSz="975081" rtl="0" eaLnBrk="1" latinLnBrk="0" hangingPunct="1">
        <a:defRPr sz="1900" kern="1200">
          <a:solidFill>
            <a:schemeClr val="tx1"/>
          </a:solidFill>
          <a:latin typeface="+mn-lt"/>
          <a:ea typeface="+mn-ea"/>
          <a:cs typeface="+mn-cs"/>
        </a:defRPr>
      </a:lvl2pPr>
      <a:lvl3pPr marL="975081" algn="l" defTabSz="975081" rtl="0" eaLnBrk="1" latinLnBrk="0" hangingPunct="1">
        <a:defRPr sz="1900" kern="1200">
          <a:solidFill>
            <a:schemeClr val="tx1"/>
          </a:solidFill>
          <a:latin typeface="+mn-lt"/>
          <a:ea typeface="+mn-ea"/>
          <a:cs typeface="+mn-cs"/>
        </a:defRPr>
      </a:lvl3pPr>
      <a:lvl4pPr marL="1462622" algn="l" defTabSz="975081" rtl="0" eaLnBrk="1" latinLnBrk="0" hangingPunct="1">
        <a:defRPr sz="1900" kern="1200">
          <a:solidFill>
            <a:schemeClr val="tx1"/>
          </a:solidFill>
          <a:latin typeface="+mn-lt"/>
          <a:ea typeface="+mn-ea"/>
          <a:cs typeface="+mn-cs"/>
        </a:defRPr>
      </a:lvl4pPr>
      <a:lvl5pPr marL="1950162" algn="l" defTabSz="975081" rtl="0" eaLnBrk="1" latinLnBrk="0" hangingPunct="1">
        <a:defRPr sz="1900" kern="1200">
          <a:solidFill>
            <a:schemeClr val="tx1"/>
          </a:solidFill>
          <a:latin typeface="+mn-lt"/>
          <a:ea typeface="+mn-ea"/>
          <a:cs typeface="+mn-cs"/>
        </a:defRPr>
      </a:lvl5pPr>
      <a:lvl6pPr marL="2437704" algn="l" defTabSz="975081" rtl="0" eaLnBrk="1" latinLnBrk="0" hangingPunct="1">
        <a:defRPr sz="1900" kern="1200">
          <a:solidFill>
            <a:schemeClr val="tx1"/>
          </a:solidFill>
          <a:latin typeface="+mn-lt"/>
          <a:ea typeface="+mn-ea"/>
          <a:cs typeface="+mn-cs"/>
        </a:defRPr>
      </a:lvl6pPr>
      <a:lvl7pPr marL="2925244" algn="l" defTabSz="975081" rtl="0" eaLnBrk="1" latinLnBrk="0" hangingPunct="1">
        <a:defRPr sz="1900" kern="1200">
          <a:solidFill>
            <a:schemeClr val="tx1"/>
          </a:solidFill>
          <a:latin typeface="+mn-lt"/>
          <a:ea typeface="+mn-ea"/>
          <a:cs typeface="+mn-cs"/>
        </a:defRPr>
      </a:lvl7pPr>
      <a:lvl8pPr marL="3412784" algn="l" defTabSz="975081" rtl="0" eaLnBrk="1" latinLnBrk="0" hangingPunct="1">
        <a:defRPr sz="1900" kern="1200">
          <a:solidFill>
            <a:schemeClr val="tx1"/>
          </a:solidFill>
          <a:latin typeface="+mn-lt"/>
          <a:ea typeface="+mn-ea"/>
          <a:cs typeface="+mn-cs"/>
        </a:defRPr>
      </a:lvl8pPr>
      <a:lvl9pPr marL="3900326" algn="l" defTabSz="975081"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6"/>
            <a:ext cx="2457015" cy="291254"/>
          </a:xfrm>
        </p:spPr>
        <p:txBody>
          <a:bodyPr/>
          <a:lstStyle/>
          <a:p>
            <a:r>
              <a:rPr lang="en-US" altLang="zh-CN" smtClean="0"/>
              <a:t>Janurary 2016</a:t>
            </a:r>
            <a:endParaRPr lang="en-GB" altLang="ja-JP" dirty="0"/>
          </a:p>
        </p:txBody>
      </p:sp>
      <p:sp>
        <p:nvSpPr>
          <p:cNvPr id="7" name="Footer Placeholder 4"/>
          <p:cNvSpPr>
            <a:spLocks noGrp="1"/>
          </p:cNvSpPr>
          <p:nvPr>
            <p:ph type="ftr" idx="14"/>
          </p:nvPr>
        </p:nvSpPr>
        <p:spPr>
          <a:xfrm>
            <a:off x="5867407" y="6907113"/>
            <a:ext cx="3244420" cy="193040"/>
          </a:xfrm>
        </p:spPr>
        <p:txBody>
          <a:bodyPr/>
          <a:lstStyle/>
          <a:p>
            <a:r>
              <a:rPr lang="en-US" altLang="ja-JP"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921296"/>
            <a:ext cx="8290560" cy="1137920"/>
          </a:xfrm>
          <a:ln/>
        </p:spPr>
        <p:txBody>
          <a:bodyPr>
            <a:noAutofit/>
          </a:bodyPr>
          <a:lstStyle/>
          <a:p>
            <a:pPr>
              <a:tabLst>
                <a:tab pos="0" algn="l"/>
                <a:tab pos="975081" algn="l"/>
                <a:tab pos="1950162" algn="l"/>
                <a:tab pos="2925244" algn="l"/>
                <a:tab pos="3900326" algn="l"/>
                <a:tab pos="4875405" algn="l"/>
                <a:tab pos="5850486" algn="l"/>
                <a:tab pos="6825568" algn="l"/>
                <a:tab pos="7800649" algn="l"/>
                <a:tab pos="8775730" algn="l"/>
                <a:tab pos="9750812" algn="l"/>
                <a:tab pos="10725892" algn="l"/>
              </a:tabLst>
            </a:pPr>
            <a:r>
              <a:rPr lang="en-US" altLang="zh-CN" sz="3200" dirty="0" smtClean="0"/>
              <a:t>Application scenario and text change proposal for </a:t>
            </a:r>
            <a:r>
              <a:rPr lang="en-US" altLang="zh-CN" sz="3200" dirty="0"/>
              <a:t>c</a:t>
            </a:r>
            <a:r>
              <a:rPr lang="en-US" altLang="zh-CN" sz="3200" dirty="0" smtClean="0"/>
              <a:t>oexistence management considering interference alignment</a:t>
            </a:r>
            <a:endParaRPr lang="en-GB" sz="3200" dirty="0"/>
          </a:p>
        </p:txBody>
      </p:sp>
      <p:sp>
        <p:nvSpPr>
          <p:cNvPr id="3074" name="Rectangle 2"/>
          <p:cNvSpPr>
            <a:spLocks noGrp="1" noChangeArrowheads="1"/>
          </p:cNvSpPr>
          <p:nvPr>
            <p:ph type="body" idx="1"/>
          </p:nvPr>
        </p:nvSpPr>
        <p:spPr>
          <a:xfrm>
            <a:off x="3876668" y="2228840"/>
            <a:ext cx="2428892" cy="491977"/>
          </a:xfrm>
          <a:ln/>
        </p:spPr>
        <p:txBody>
          <a:bodyPr/>
          <a:lstStyle/>
          <a:p>
            <a:pPr marL="0" indent="0" algn="ctr">
              <a:spcBef>
                <a:spcPts val="533"/>
              </a:spcBef>
              <a:buNone/>
              <a:tabLst>
                <a:tab pos="973389" algn="l"/>
                <a:tab pos="1948470" algn="l"/>
                <a:tab pos="2923551" algn="l"/>
                <a:tab pos="3898633" algn="l"/>
                <a:tab pos="4873717" algn="l"/>
                <a:tab pos="5848795" algn="l"/>
                <a:tab pos="6823875" algn="l"/>
                <a:tab pos="7798958" algn="l"/>
                <a:tab pos="8774039" algn="l"/>
                <a:tab pos="9749122" algn="l"/>
                <a:tab pos="10724202" algn="l"/>
              </a:tabLst>
            </a:pPr>
            <a:r>
              <a:rPr lang="en-GB" sz="2100" dirty="0"/>
              <a:t>Date:</a:t>
            </a:r>
            <a:r>
              <a:rPr lang="en-GB" sz="2100" b="0" dirty="0"/>
              <a:t> </a:t>
            </a:r>
            <a:r>
              <a:rPr lang="en-GB" sz="2100" b="0" dirty="0" smtClean="0"/>
              <a:t>2016-01-19</a:t>
            </a:r>
            <a:endParaRPr lang="en-GB" sz="2100" b="0" dirty="0"/>
          </a:p>
        </p:txBody>
      </p:sp>
      <p:grpSp>
        <p:nvGrpSpPr>
          <p:cNvPr id="12" name="Group 11"/>
          <p:cNvGrpSpPr/>
          <p:nvPr/>
        </p:nvGrpSpPr>
        <p:grpSpPr>
          <a:xfrm>
            <a:off x="609600" y="6138107"/>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30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076"/>
              <a:endParaRPr lang="en-US" dirty="0"/>
            </a:p>
          </p:txBody>
        </p:sp>
      </p:grpSp>
      <p:graphicFrame>
        <p:nvGraphicFramePr>
          <p:cNvPr id="10" name="对象 9"/>
          <p:cNvGraphicFramePr>
            <a:graphicFrameLocks noChangeAspect="1"/>
          </p:cNvGraphicFramePr>
          <p:nvPr>
            <p:extLst>
              <p:ext uri="{D42A27DB-BD31-4B8C-83A1-F6EECF244321}">
                <p14:modId xmlns:p14="http://schemas.microsoft.com/office/powerpoint/2010/main" val="897984341"/>
              </p:ext>
            </p:extLst>
          </p:nvPr>
        </p:nvGraphicFramePr>
        <p:xfrm>
          <a:off x="745435" y="2721496"/>
          <a:ext cx="8451850" cy="2608262"/>
        </p:xfrm>
        <a:graphic>
          <a:graphicData uri="http://schemas.openxmlformats.org/presentationml/2006/ole">
            <mc:AlternateContent xmlns:mc="http://schemas.openxmlformats.org/markup-compatibility/2006">
              <mc:Choice xmlns:v="urn:schemas-microsoft-com:vml" Requires="v">
                <p:oleObj spid="_x0000_s1083" name="Document" r:id="rId4" imgW="8253286" imgH="2553637" progId="Word.Document.8">
                  <p:embed/>
                </p:oleObj>
              </mc:Choice>
              <mc:Fallback>
                <p:oleObj name="Document" r:id="rId4" imgW="8253286" imgH="2553637"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5435" y="2721496"/>
                        <a:ext cx="8451850" cy="2608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812199" y="2315097"/>
            <a:ext cx="1544320" cy="406400"/>
          </a:xfrm>
          <a:prstGeom prst="rect">
            <a:avLst/>
          </a:prstGeom>
          <a:noFill/>
          <a:ln w="9525">
            <a:noFill/>
            <a:round/>
            <a:headEnd/>
            <a:tailEnd/>
          </a:ln>
          <a:effectLst/>
        </p:spPr>
        <p:txBody>
          <a:bodyPr lIns="98273" tIns="49137" rIns="98273" bIns="49137"/>
          <a:lstStyle/>
          <a:p>
            <a:pPr>
              <a:spcBef>
                <a:spcPts val="533"/>
              </a:spcBef>
              <a:tabLst>
                <a:tab pos="365655" algn="l"/>
                <a:tab pos="1340738" algn="l"/>
                <a:tab pos="2315817" algn="l"/>
                <a:tab pos="3290898" algn="l"/>
                <a:tab pos="4265980" algn="l"/>
                <a:tab pos="5241061" algn="l"/>
                <a:tab pos="6216143" algn="l"/>
                <a:tab pos="7191222" algn="l"/>
                <a:tab pos="8166302" algn="l"/>
                <a:tab pos="9141387" algn="l"/>
                <a:tab pos="10116466" algn="l"/>
                <a:tab pos="11091549" algn="l"/>
              </a:tabLst>
            </a:pPr>
            <a:r>
              <a:rPr lang="en-GB" sz="2100" dirty="0">
                <a:solidFill>
                  <a:srgbClr val="000000"/>
                </a:solidFill>
                <a:latin typeface="Calibri" panose="020F0502020204030204" pitchFamily="34" charset="0"/>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New data type </a:t>
            </a:r>
            <a:r>
              <a:rPr lang="en-SG" dirty="0" smtClean="0"/>
              <a:t>(4/4</a:t>
            </a:r>
            <a:r>
              <a:rPr lang="en-SG" dirty="0" smtClean="0"/>
              <a:t>)</a:t>
            </a:r>
            <a:endParaRPr lang="en-US" dirty="0"/>
          </a:p>
        </p:txBody>
      </p:sp>
      <p:sp>
        <p:nvSpPr>
          <p:cNvPr id="3" name="Content Placeholder 2"/>
          <p:cNvSpPr>
            <a:spLocks noGrp="1"/>
          </p:cNvSpPr>
          <p:nvPr>
            <p:ph idx="1"/>
          </p:nvPr>
        </p:nvSpPr>
        <p:spPr/>
        <p:txBody>
          <a:bodyPr>
            <a:normAutofit fontScale="92500" lnSpcReduction="20000"/>
          </a:bodyPr>
          <a:lstStyle/>
          <a:p>
            <a:pPr marL="0" indent="0" hangingPunct="0">
              <a:buNone/>
            </a:pPr>
            <a:r>
              <a:rPr lang="en-GB" sz="2800" b="0" dirty="0"/>
              <a:t>- </a:t>
            </a:r>
            <a:r>
              <a:rPr lang="en-GB" sz="2800" b="0" dirty="0" err="1"/>
              <a:t>SpecUsageInfo</a:t>
            </a:r>
            <a:endParaRPr lang="en-US" sz="2800" b="0" dirty="0"/>
          </a:p>
          <a:p>
            <a:pPr marL="0" indent="0">
              <a:buNone/>
            </a:pPr>
            <a:r>
              <a:rPr lang="en-US" sz="2800" b="0" dirty="0" err="1"/>
              <a:t>SpecUsageInfo</a:t>
            </a:r>
            <a:r>
              <a:rPr lang="en-US" sz="2800" b="0" dirty="0"/>
              <a:t>	::= SEQUENCE{</a:t>
            </a:r>
          </a:p>
          <a:p>
            <a:pPr marL="0" indent="0">
              <a:buNone/>
            </a:pPr>
            <a:r>
              <a:rPr lang="en-US" sz="2800" b="0" dirty="0"/>
              <a:t>					-- Start frequency</a:t>
            </a:r>
          </a:p>
          <a:p>
            <a:pPr marL="0" indent="0">
              <a:buNone/>
            </a:pPr>
            <a:r>
              <a:rPr lang="en-US" sz="2800" b="0" dirty="0"/>
              <a:t>					</a:t>
            </a:r>
            <a:r>
              <a:rPr lang="en-US" sz="2800" b="0" dirty="0" err="1"/>
              <a:t>startFreq</a:t>
            </a:r>
            <a:r>
              <a:rPr lang="en-US" sz="2800" b="0" dirty="0"/>
              <a:t>		REAL,</a:t>
            </a:r>
          </a:p>
          <a:p>
            <a:pPr marL="0" indent="0">
              <a:buNone/>
            </a:pPr>
            <a:r>
              <a:rPr lang="en-US" sz="2800" b="0" dirty="0"/>
              <a:t>					-- Stop frequency</a:t>
            </a:r>
          </a:p>
          <a:p>
            <a:pPr marL="0" indent="0">
              <a:buNone/>
            </a:pPr>
            <a:r>
              <a:rPr lang="en-US" sz="2800" b="0" dirty="0"/>
              <a:t>					</a:t>
            </a:r>
            <a:r>
              <a:rPr lang="en-US" sz="2800" b="0" dirty="0" err="1"/>
              <a:t>stopFreq</a:t>
            </a:r>
            <a:r>
              <a:rPr lang="en-US" sz="2800" b="0" dirty="0"/>
              <a:t>		REAL,</a:t>
            </a:r>
          </a:p>
          <a:p>
            <a:pPr marL="0" indent="0">
              <a:buNone/>
            </a:pPr>
            <a:r>
              <a:rPr lang="en-US" sz="2800" b="0" dirty="0"/>
              <a:t>					-- Geolocation information</a:t>
            </a:r>
          </a:p>
          <a:p>
            <a:pPr marL="0" indent="0">
              <a:buNone/>
            </a:pPr>
            <a:r>
              <a:rPr lang="en-US" sz="2800" b="0" dirty="0"/>
              <a:t>					geolocation		SEQUENCE OF Geolocation</a:t>
            </a:r>
          </a:p>
          <a:p>
            <a:pPr marL="0" indent="0">
              <a:buNone/>
            </a:pPr>
            <a:r>
              <a:rPr lang="en-US" sz="2800" b="0" dirty="0"/>
              <a:t>					</a:t>
            </a:r>
          </a:p>
          <a:p>
            <a:pPr marL="0" indent="0">
              <a:buNone/>
            </a:pPr>
            <a:r>
              <a:rPr lang="en-US" sz="2800" b="0" dirty="0"/>
              <a:t>}</a:t>
            </a: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spTree>
    <p:extLst>
      <p:ext uri="{BB962C8B-B14F-4D97-AF65-F5344CB8AC3E}">
        <p14:creationId xmlns:p14="http://schemas.microsoft.com/office/powerpoint/2010/main" val="38800295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Updated message</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sz="3200" dirty="0"/>
              <a:t>Annex C </a:t>
            </a:r>
            <a:r>
              <a:rPr lang="en-US" sz="3200" b="0" dirty="0"/>
              <a:t>(normative) </a:t>
            </a:r>
            <a:r>
              <a:rPr lang="en-US" sz="3200" dirty="0"/>
              <a:t>Messages </a:t>
            </a:r>
          </a:p>
          <a:p>
            <a:pPr marL="0" indent="0">
              <a:buNone/>
            </a:pPr>
            <a:endParaRPr lang="en-US" sz="3200" b="0" dirty="0"/>
          </a:p>
          <a:p>
            <a:pPr marL="0" indent="0">
              <a:buNone/>
            </a:pPr>
            <a:r>
              <a:rPr lang="en-US" sz="3200" b="0" dirty="0"/>
              <a:t>--Reconfiguration request</a:t>
            </a:r>
          </a:p>
          <a:p>
            <a:pPr marL="0" indent="0">
              <a:buNone/>
            </a:pPr>
            <a:r>
              <a:rPr lang="en-US" sz="3200" b="0" dirty="0" err="1"/>
              <a:t>ReconfigurationRequest</a:t>
            </a:r>
            <a:r>
              <a:rPr lang="en-US" sz="3200" b="0" dirty="0"/>
              <a:t> ::= SEQUENCE OF SEQUENCE {</a:t>
            </a:r>
          </a:p>
          <a:p>
            <a:pPr marL="0" indent="0">
              <a:buNone/>
            </a:pPr>
            <a:r>
              <a:rPr lang="en-SG" sz="3200" b="0" dirty="0"/>
              <a:t>	</a:t>
            </a:r>
            <a:r>
              <a:rPr lang="en-SG" sz="3200" dirty="0"/>
              <a:t>.</a:t>
            </a:r>
          </a:p>
          <a:p>
            <a:pPr marL="0" indent="0">
              <a:buNone/>
            </a:pPr>
            <a:r>
              <a:rPr lang="en-SG" sz="3200" dirty="0"/>
              <a:t>	.</a:t>
            </a:r>
          </a:p>
          <a:p>
            <a:pPr marL="0" indent="0">
              <a:buNone/>
            </a:pPr>
            <a:r>
              <a:rPr lang="en-SG" sz="3200" dirty="0"/>
              <a:t>	.</a:t>
            </a:r>
            <a:endParaRPr lang="en-US" sz="3200" dirty="0"/>
          </a:p>
          <a:p>
            <a:pPr marL="0" indent="0">
              <a:buNone/>
            </a:pPr>
            <a:r>
              <a:rPr lang="en-US" sz="2800" b="0" u="sng" dirty="0"/>
              <a:t>--Interference leakage weighting factor describes the weight on the interference of a WSO to co-channel WSOs, where the value is limited from 0 to 1.</a:t>
            </a:r>
            <a:endParaRPr lang="en-US" sz="2800" b="0" dirty="0"/>
          </a:p>
          <a:p>
            <a:pPr marL="0" indent="0">
              <a:buNone/>
            </a:pPr>
            <a:r>
              <a:rPr lang="en-US" sz="2800" b="0" u="sng" dirty="0" err="1"/>
              <a:t>intLeakageFactor</a:t>
            </a:r>
            <a:r>
              <a:rPr lang="en-US" sz="2800" b="0" u="sng" dirty="0"/>
              <a:t>			REAL,</a:t>
            </a:r>
            <a:endParaRPr lang="en-US" sz="2800" b="0" dirty="0"/>
          </a:p>
          <a:p>
            <a:pPr marL="0" indent="0">
              <a:buNone/>
            </a:pPr>
            <a:r>
              <a:rPr lang="en-US" sz="2800" b="0" u="sng" dirty="0"/>
              <a:t>--List of reference point locations of the high priority general authorized system for each available channels that can be used to generate null pattern towards high priority general authorized system, e.g., reduced directivity gain.</a:t>
            </a:r>
            <a:endParaRPr lang="en-US" sz="2800" b="0" dirty="0"/>
          </a:p>
          <a:p>
            <a:pPr marL="0" indent="0">
              <a:buNone/>
            </a:pPr>
            <a:r>
              <a:rPr lang="it-IT" sz="2800" b="0" u="sng" dirty="0"/>
              <a:t>listOfSpecUsageInfoOfRefPoints	ListOfSpecUsageInfo,</a:t>
            </a:r>
            <a:endParaRPr lang="en-US" sz="2800" b="0" dirty="0"/>
          </a:p>
          <a:p>
            <a:pPr marL="0" indent="0">
              <a:buNone/>
            </a:pPr>
            <a:r>
              <a:rPr lang="it-IT" sz="2800" b="0" u="sng" dirty="0"/>
              <a:t>--List of cochannel neighbor WSOs location information for available channels that can be used to generate null pattern toward cochannel WSO for better coexistence.</a:t>
            </a:r>
            <a:endParaRPr lang="en-US" sz="2800" b="0" dirty="0"/>
          </a:p>
          <a:p>
            <a:pPr marL="0" indent="0">
              <a:buNone/>
            </a:pPr>
            <a:r>
              <a:rPr lang="en-US" sz="2800" b="0" u="sng" dirty="0" err="1"/>
              <a:t>listOf</a:t>
            </a:r>
            <a:r>
              <a:rPr lang="it-IT" sz="2800" b="0" u="sng" dirty="0"/>
              <a:t>SpecUsageInfoOf</a:t>
            </a:r>
            <a:r>
              <a:rPr lang="en-US" sz="2800" b="0" u="sng" dirty="0" err="1"/>
              <a:t>NeightborWSOs</a:t>
            </a:r>
            <a:r>
              <a:rPr lang="en-US" sz="2800" b="0" u="sng" dirty="0"/>
              <a:t>	</a:t>
            </a:r>
            <a:r>
              <a:rPr lang="en-US" sz="2800" b="0" u="sng" dirty="0" err="1"/>
              <a:t>ListOf</a:t>
            </a:r>
            <a:r>
              <a:rPr lang="it-IT" sz="2800" b="0" u="sng" dirty="0"/>
              <a:t>SpecUsageInfo</a:t>
            </a:r>
            <a:endParaRPr lang="en-US" sz="2800" b="0" dirty="0"/>
          </a:p>
          <a:p>
            <a:pPr marL="0" indent="0">
              <a:buNone/>
            </a:pPr>
            <a:r>
              <a:rPr lang="en-US" sz="3200" b="0" dirty="0"/>
              <a:t>}</a:t>
            </a:r>
          </a:p>
          <a:p>
            <a:pPr marL="0" indent="0" hangingPunct="0">
              <a:buNone/>
            </a:pP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spTree>
    <p:extLst>
      <p:ext uri="{BB962C8B-B14F-4D97-AF65-F5344CB8AC3E}">
        <p14:creationId xmlns:p14="http://schemas.microsoft.com/office/powerpoint/2010/main" val="2630187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8" y="355606"/>
            <a:ext cx="2761817" cy="291254"/>
          </a:xfrm>
        </p:spPr>
        <p:txBody>
          <a:bodyPr/>
          <a:lstStyle/>
          <a:p>
            <a:r>
              <a:rPr lang="en-US" altLang="zh-CN" smtClean="0"/>
              <a:t>Janurary 2016</a:t>
            </a:r>
            <a:endParaRPr lang="en-GB" dirty="0"/>
          </a:p>
        </p:txBody>
      </p:sp>
      <p:sp>
        <p:nvSpPr>
          <p:cNvPr id="5" name="Footer Placeholder 4"/>
          <p:cNvSpPr>
            <a:spLocks noGrp="1"/>
          </p:cNvSpPr>
          <p:nvPr>
            <p:ph type="ftr" idx="14"/>
          </p:nvPr>
        </p:nvSpPr>
        <p:spPr>
          <a:xfrm>
            <a:off x="5867407" y="6907113"/>
            <a:ext cx="3244420" cy="193040"/>
          </a:xfrm>
        </p:spPr>
        <p:txBody>
          <a:bodyPr/>
          <a:lstStyle/>
          <a:p>
            <a:r>
              <a:rPr lang="en-US" altLang="ja-JP"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081" algn="l"/>
                <a:tab pos="1950162" algn="l"/>
                <a:tab pos="2925244" algn="l"/>
                <a:tab pos="3900326" algn="l"/>
                <a:tab pos="4875405" algn="l"/>
                <a:tab pos="5850486" algn="l"/>
                <a:tab pos="6825568" algn="l"/>
                <a:tab pos="7800649" algn="l"/>
                <a:tab pos="8775730" algn="l"/>
                <a:tab pos="9750812" algn="l"/>
                <a:tab pos="10725892"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normAutofit/>
          </a:bodyPr>
          <a:lstStyle/>
          <a:p>
            <a:r>
              <a:rPr lang="en-SG" altLang="ko-KR" dirty="0" smtClean="0">
                <a:ea typeface="굴림" charset="-127"/>
              </a:rPr>
              <a:t>In IEEE 802.19-15/0093r1 </a:t>
            </a:r>
            <a:r>
              <a:rPr lang="en-SG" altLang="ko-KR" dirty="0">
                <a:ea typeface="굴림" charset="-127"/>
              </a:rPr>
              <a:t>and IEEE 802.19-15/0094r1 we </a:t>
            </a:r>
            <a:r>
              <a:rPr lang="en-SG" altLang="ko-KR" dirty="0" smtClean="0">
                <a:ea typeface="굴림" charset="-127"/>
              </a:rPr>
              <a:t>have shown that the knowing the channel state information (CSI) among cognitive radio systems (WSOs), we can use interference nulling methods to improve the performance of WSOs.</a:t>
            </a:r>
            <a:endParaRPr lang="en-US" altLang="ko-KR" dirty="0" smtClean="0">
              <a:ea typeface="굴림" charset="-127"/>
            </a:endParaRPr>
          </a:p>
          <a:p>
            <a:r>
              <a:rPr lang="en-SG" altLang="ko-KR" dirty="0" smtClean="0">
                <a:ea typeface="굴림" charset="-127"/>
              </a:rPr>
              <a:t>This document provides application scenario of these techniques and proposed changes on the current IEEE 802.19.1 standards.</a:t>
            </a:r>
            <a:endParaRPr lang="en-US" altLang="ko-KR" dirty="0">
              <a:ea typeface="굴림" charset="-127"/>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Application scenarios</a:t>
            </a:r>
            <a:endParaRPr lang="en-US" dirty="0"/>
          </a:p>
        </p:txBody>
      </p:sp>
      <p:sp>
        <p:nvSpPr>
          <p:cNvPr id="3" name="Content Placeholder 2"/>
          <p:cNvSpPr>
            <a:spLocks noGrp="1"/>
          </p:cNvSpPr>
          <p:nvPr>
            <p:ph idx="1"/>
          </p:nvPr>
        </p:nvSpPr>
        <p:spPr>
          <a:xfrm>
            <a:off x="340296" y="1713384"/>
            <a:ext cx="5945480" cy="4643314"/>
          </a:xfrm>
        </p:spPr>
        <p:txBody>
          <a:bodyPr/>
          <a:lstStyle/>
          <a:p>
            <a:r>
              <a:rPr lang="en-SG" sz="2000" b="0" dirty="0"/>
              <a:t>In TV band, the general authorized </a:t>
            </a:r>
            <a:r>
              <a:rPr lang="en-SG" sz="2000" b="0" dirty="0" smtClean="0"/>
              <a:t>devices </a:t>
            </a:r>
            <a:r>
              <a:rPr lang="en-SG" sz="2000" b="0" dirty="0"/>
              <a:t>can be the white space devices (WSD). </a:t>
            </a:r>
          </a:p>
          <a:p>
            <a:r>
              <a:rPr lang="en-SG" sz="2000" b="0" dirty="0" smtClean="0"/>
              <a:t>At shopping mall, some shops that use WSD to provide wireless network can pay more money to the service provider in order to have a better quality wireless network to customers. </a:t>
            </a:r>
          </a:p>
          <a:p>
            <a:r>
              <a:rPr lang="en-SG" sz="2000" b="0" dirty="0" smtClean="0"/>
              <a:t>Among all the WSDs that subscribed to IEEE 802.19.1a services, these WSDs are considered as high priority WSDs.</a:t>
            </a:r>
          </a:p>
          <a:p>
            <a:r>
              <a:rPr lang="en-SG" sz="2000" b="0" dirty="0" smtClean="0"/>
              <a:t>The service provide can manage resource allocation for these general authorized devices in order </a:t>
            </a:r>
            <a:r>
              <a:rPr lang="en-SG" sz="2000" b="0" dirty="0"/>
              <a:t>to </a:t>
            </a:r>
            <a:r>
              <a:rPr lang="en-SG" sz="2000" b="0" dirty="0" smtClean="0"/>
              <a:t>achieve the </a:t>
            </a:r>
            <a:r>
              <a:rPr lang="en-SG" sz="2000" b="0" dirty="0" err="1" smtClean="0"/>
              <a:t>QoS</a:t>
            </a:r>
            <a:r>
              <a:rPr lang="en-SG" sz="2000" b="0" dirty="0" smtClean="0"/>
              <a:t> requirement of high priority general authorized devices.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0680" y="2289448"/>
            <a:ext cx="3842919"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2410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Procedure utilized (</a:t>
            </a:r>
            <a:r>
              <a:rPr lang="en-SG" dirty="0" smtClean="0"/>
              <a:t>1/2)</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312" y="2505472"/>
            <a:ext cx="8682674" cy="3716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58297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Procedures utilized </a:t>
            </a:r>
            <a:r>
              <a:rPr lang="en-SG" dirty="0" smtClean="0"/>
              <a:t>(</a:t>
            </a:r>
            <a:r>
              <a:rPr lang="en-SG" dirty="0" smtClean="0"/>
              <a:t>2</a:t>
            </a:r>
            <a:r>
              <a:rPr lang="en-SG" dirty="0" smtClean="0"/>
              <a:t>/2)</a:t>
            </a:r>
            <a:endParaRPr lang="en-US" dirty="0"/>
          </a:p>
        </p:txBody>
      </p:sp>
      <p:sp>
        <p:nvSpPr>
          <p:cNvPr id="3" name="Content Placeholder 2"/>
          <p:cNvSpPr>
            <a:spLocks noGrp="1"/>
          </p:cNvSpPr>
          <p:nvPr>
            <p:ph idx="1"/>
          </p:nvPr>
        </p:nvSpPr>
        <p:spPr/>
        <p:txBody>
          <a:bodyPr/>
          <a:lstStyle/>
          <a:p>
            <a:r>
              <a:rPr lang="en-US" dirty="0"/>
              <a:t>5.2.10.1 WSO reconfiguration procedure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 y="2926080"/>
            <a:ext cx="7973002" cy="3007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0928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Updated data type</a:t>
            </a:r>
            <a:endParaRPr lang="en-US" dirty="0"/>
          </a:p>
        </p:txBody>
      </p:sp>
      <p:sp>
        <p:nvSpPr>
          <p:cNvPr id="3" name="Content Placeholder 2"/>
          <p:cNvSpPr>
            <a:spLocks noGrp="1"/>
          </p:cNvSpPr>
          <p:nvPr>
            <p:ph idx="1"/>
          </p:nvPr>
        </p:nvSpPr>
        <p:spPr>
          <a:xfrm>
            <a:off x="484312" y="1788162"/>
            <a:ext cx="9001000" cy="4387427"/>
          </a:xfrm>
        </p:spPr>
        <p:txBody>
          <a:bodyPr/>
          <a:lstStyle/>
          <a:p>
            <a:pPr marL="0" indent="0">
              <a:buNone/>
            </a:pPr>
            <a:r>
              <a:rPr lang="en-US" sz="1400" b="0" dirty="0" err="1"/>
              <a:t>DiscoveryInformation</a:t>
            </a:r>
            <a:r>
              <a:rPr lang="en-US" sz="1400" b="0" dirty="0"/>
              <a:t> ::= SEQUENCE { </a:t>
            </a:r>
            <a:endParaRPr lang="en-US" sz="1400" b="0" dirty="0" smtClean="0"/>
          </a:p>
          <a:p>
            <a:pPr marL="0" indent="0">
              <a:buNone/>
            </a:pPr>
            <a:r>
              <a:rPr lang="en-SG" sz="1400" b="0" dirty="0" smtClean="0"/>
              <a:t>…</a:t>
            </a:r>
            <a:endParaRPr lang="en-US" sz="1400" b="0" dirty="0" smtClean="0"/>
          </a:p>
          <a:p>
            <a:pPr marL="0" indent="0">
              <a:buNone/>
            </a:pPr>
            <a:r>
              <a:rPr lang="en-US" sz="1400" b="0" dirty="0" smtClean="0"/>
              <a:t>--The number of antennas at the requesting WSO indicating the ability of mitigating the effect of interference spatially</a:t>
            </a:r>
          </a:p>
          <a:p>
            <a:pPr marL="0" indent="0">
              <a:buNone/>
            </a:pPr>
            <a:r>
              <a:rPr lang="en-US" sz="1400" b="0" dirty="0" smtClean="0"/>
              <a:t>	</a:t>
            </a:r>
            <a:r>
              <a:rPr lang="en-US" sz="1400" b="0" dirty="0" err="1" smtClean="0"/>
              <a:t>numberOfAntennas</a:t>
            </a:r>
            <a:r>
              <a:rPr lang="en-US" sz="1400" b="0" dirty="0" smtClean="0"/>
              <a:t>		INTEGER,</a:t>
            </a:r>
          </a:p>
          <a:p>
            <a:pPr marL="0" indent="0">
              <a:buNone/>
            </a:pPr>
            <a:r>
              <a:rPr lang="en-US" sz="1400" b="0" dirty="0" smtClean="0"/>
              <a:t>--The type of antenna array. Present if the number of antenna is two or more.</a:t>
            </a:r>
          </a:p>
          <a:p>
            <a:pPr marL="0" indent="0">
              <a:buNone/>
            </a:pPr>
            <a:r>
              <a:rPr lang="en-US" sz="1400" b="0" dirty="0" smtClean="0"/>
              <a:t>	</a:t>
            </a:r>
            <a:r>
              <a:rPr lang="en-US" sz="1400" b="0" dirty="0" err="1" smtClean="0"/>
              <a:t>antennaType</a:t>
            </a:r>
            <a:r>
              <a:rPr lang="en-US" sz="1400" b="0" dirty="0" smtClean="0"/>
              <a:t>			</a:t>
            </a:r>
            <a:r>
              <a:rPr lang="en-US" sz="1400" b="0" dirty="0" err="1" smtClean="0"/>
              <a:t>AntennaType</a:t>
            </a:r>
            <a:r>
              <a:rPr lang="en-US" sz="1400" b="0" dirty="0" smtClean="0"/>
              <a:t>		OPTIONAL,</a:t>
            </a:r>
          </a:p>
          <a:p>
            <a:pPr marL="0" indent="0">
              <a:buNone/>
            </a:pPr>
            <a:r>
              <a:rPr lang="en-US" sz="1400" b="0" dirty="0" smtClean="0"/>
              <a:t> -- MIMO type. Present if the number of antenna is two or more.</a:t>
            </a:r>
          </a:p>
          <a:p>
            <a:pPr marL="0" indent="0">
              <a:buNone/>
            </a:pPr>
            <a:r>
              <a:rPr lang="en-US" sz="1400" b="0" dirty="0" smtClean="0"/>
              <a:t>	</a:t>
            </a:r>
            <a:r>
              <a:rPr lang="en-US" sz="1400" b="0" dirty="0" err="1" smtClean="0"/>
              <a:t>mimoType</a:t>
            </a:r>
            <a:r>
              <a:rPr lang="en-US" sz="1400" b="0" dirty="0" smtClean="0"/>
              <a:t>		ENUMERATED {</a:t>
            </a:r>
          </a:p>
          <a:p>
            <a:pPr marL="0" indent="0">
              <a:buNone/>
            </a:pPr>
            <a:r>
              <a:rPr lang="en-US" sz="1400" b="0" dirty="0" smtClean="0"/>
              <a:t>						</a:t>
            </a:r>
            <a:r>
              <a:rPr lang="en-US" sz="1400" b="0" dirty="0" err="1" smtClean="0"/>
              <a:t>twoDimentional</a:t>
            </a:r>
            <a:r>
              <a:rPr lang="en-US" sz="1400" b="0" dirty="0" smtClean="0"/>
              <a:t>,</a:t>
            </a:r>
          </a:p>
          <a:p>
            <a:pPr marL="0" indent="0">
              <a:buNone/>
            </a:pPr>
            <a:r>
              <a:rPr lang="en-US" sz="1400" b="0" dirty="0" smtClean="0"/>
              <a:t>						</a:t>
            </a:r>
            <a:r>
              <a:rPr lang="en-US" sz="1400" b="0" dirty="0" err="1" smtClean="0"/>
              <a:t>threeDimentional</a:t>
            </a:r>
            <a:r>
              <a:rPr lang="en-US" sz="1400" b="0" dirty="0" smtClean="0"/>
              <a:t>}			OPTIONAL,</a:t>
            </a:r>
          </a:p>
          <a:p>
            <a:pPr marL="0" indent="0">
              <a:buNone/>
            </a:pPr>
            <a:r>
              <a:rPr lang="en-US" sz="1400" b="0" dirty="0" smtClean="0"/>
              <a:t>--Antenna processing capability includes directional beam forming and </a:t>
            </a:r>
            <a:r>
              <a:rPr lang="en-US" sz="1400" b="0" dirty="0" err="1" smtClean="0"/>
              <a:t>multiantenna</a:t>
            </a:r>
            <a:r>
              <a:rPr lang="en-US" sz="1400" b="0" dirty="0" smtClean="0"/>
              <a:t> </a:t>
            </a:r>
            <a:r>
              <a:rPr lang="en-US" sz="1400" b="0" dirty="0" err="1" smtClean="0"/>
              <a:t>precoding</a:t>
            </a:r>
            <a:r>
              <a:rPr lang="en-US" sz="1400" b="0" dirty="0" smtClean="0"/>
              <a:t>. Present if the number of antenna is two or more.</a:t>
            </a:r>
          </a:p>
          <a:p>
            <a:pPr marL="0" indent="0">
              <a:buNone/>
            </a:pPr>
            <a:r>
              <a:rPr lang="en-US" sz="1400" b="0" dirty="0" smtClean="0"/>
              <a:t>	</a:t>
            </a:r>
            <a:r>
              <a:rPr lang="en-US" sz="1400" b="0" dirty="0" err="1" smtClean="0"/>
              <a:t>multiAntProCap</a:t>
            </a:r>
            <a:r>
              <a:rPr lang="en-US" sz="1400" b="0" dirty="0" smtClean="0"/>
              <a:t>		</a:t>
            </a:r>
            <a:r>
              <a:rPr lang="en-US" sz="1400" b="0" dirty="0" err="1" smtClean="0"/>
              <a:t>MultiAntProCap</a:t>
            </a:r>
            <a:r>
              <a:rPr lang="en-US" sz="1400" b="0" dirty="0" smtClean="0"/>
              <a:t>	OPTIONAL,</a:t>
            </a:r>
          </a:p>
          <a:p>
            <a:pPr marL="0" indent="0">
              <a:buNone/>
            </a:pPr>
            <a:r>
              <a:rPr lang="en-US" sz="1400" b="0" dirty="0" smtClean="0"/>
              <a:t>	--Antenna </a:t>
            </a:r>
            <a:r>
              <a:rPr lang="en-US" sz="1400" b="0" dirty="0" err="1" smtClean="0"/>
              <a:t>boresight</a:t>
            </a:r>
            <a:r>
              <a:rPr lang="en-US" sz="1400" b="0" dirty="0" smtClean="0"/>
              <a:t> azimuth angle direction measured in degree against longitude facing north in clockwise direction. (i.e. an azimuth angle of zero degrees) is a horizontal line in the direction to the north pole, starting from the antenna. Present if the number of antenna is two or more.</a:t>
            </a:r>
          </a:p>
          <a:p>
            <a:pPr marL="0" indent="0">
              <a:buNone/>
            </a:pPr>
            <a:r>
              <a:rPr lang="en-GB" sz="1400" b="0" dirty="0" smtClean="0"/>
              <a:t>	</a:t>
            </a:r>
            <a:r>
              <a:rPr lang="en-GB" sz="1400" b="0" dirty="0" err="1" smtClean="0"/>
              <a:t>azimuthAngle</a:t>
            </a:r>
            <a:r>
              <a:rPr lang="en-GB" sz="1400" b="0" dirty="0" smtClean="0"/>
              <a:t>		REAL			OPTIONAL</a:t>
            </a:r>
          </a:p>
          <a:p>
            <a:pPr marL="0" indent="0">
              <a:buNone/>
            </a:pPr>
            <a:r>
              <a:rPr lang="en-GB" sz="1400" b="0" dirty="0" smtClean="0"/>
              <a:t>}</a:t>
            </a:r>
            <a:endParaRPr lang="en-US" sz="14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spTree>
    <p:extLst>
      <p:ext uri="{BB962C8B-B14F-4D97-AF65-F5344CB8AC3E}">
        <p14:creationId xmlns:p14="http://schemas.microsoft.com/office/powerpoint/2010/main" val="811256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New data type </a:t>
            </a:r>
            <a:r>
              <a:rPr lang="en-SG" smtClean="0"/>
              <a:t>(1/4)</a:t>
            </a:r>
            <a:endParaRPr lang="en-US" dirty="0"/>
          </a:p>
        </p:txBody>
      </p:sp>
      <p:sp>
        <p:nvSpPr>
          <p:cNvPr id="3" name="Content Placeholder 2"/>
          <p:cNvSpPr>
            <a:spLocks noGrp="1"/>
          </p:cNvSpPr>
          <p:nvPr>
            <p:ph idx="1"/>
          </p:nvPr>
        </p:nvSpPr>
        <p:spPr/>
        <p:txBody>
          <a:bodyPr/>
          <a:lstStyle/>
          <a:p>
            <a:pPr marL="0" indent="0">
              <a:buNone/>
            </a:pPr>
            <a:r>
              <a:rPr lang="en-US" b="0" dirty="0" err="1"/>
              <a:t>MultiAntProCap</a:t>
            </a:r>
            <a:r>
              <a:rPr lang="en-US" b="0" dirty="0"/>
              <a:t> ::= ENUMERATED{</a:t>
            </a:r>
          </a:p>
          <a:p>
            <a:pPr marL="0" indent="0">
              <a:buNone/>
            </a:pPr>
            <a:r>
              <a:rPr lang="en-US" b="0" dirty="0"/>
              <a:t> </a:t>
            </a:r>
          </a:p>
          <a:p>
            <a:pPr marL="0" indent="0">
              <a:buNone/>
            </a:pPr>
            <a:r>
              <a:rPr lang="en-US" b="0" dirty="0"/>
              <a:t>	--Directional beam forming capability</a:t>
            </a:r>
          </a:p>
          <a:p>
            <a:pPr marL="0" indent="0">
              <a:buNone/>
            </a:pPr>
            <a:r>
              <a:rPr lang="en-US" b="0" dirty="0"/>
              <a:t>	beamforming,</a:t>
            </a:r>
          </a:p>
          <a:p>
            <a:pPr marL="0" indent="0">
              <a:buNone/>
            </a:pPr>
            <a:r>
              <a:rPr lang="en-US" b="0" dirty="0"/>
              <a:t>	--Multiple antenna </a:t>
            </a:r>
            <a:r>
              <a:rPr lang="en-US" b="0" dirty="0" err="1"/>
              <a:t>precoding</a:t>
            </a:r>
            <a:r>
              <a:rPr lang="en-US" b="0" dirty="0"/>
              <a:t> capability</a:t>
            </a:r>
          </a:p>
          <a:p>
            <a:pPr marL="0" indent="0">
              <a:buNone/>
            </a:pPr>
            <a:r>
              <a:rPr lang="en-US" b="0" dirty="0"/>
              <a:t>	</a:t>
            </a:r>
            <a:r>
              <a:rPr lang="en-US" b="0" dirty="0" err="1"/>
              <a:t>precoding</a:t>
            </a:r>
            <a:endParaRPr lang="en-US" b="0" dirty="0"/>
          </a:p>
          <a:p>
            <a:pPr marL="0" indent="0">
              <a:buNone/>
            </a:pPr>
            <a:r>
              <a:rPr lang="en-US" b="0" dirty="0"/>
              <a:t>}</a:t>
            </a:r>
          </a:p>
          <a:p>
            <a:pPr marL="0" indent="0">
              <a:buNone/>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spTree>
    <p:extLst>
      <p:ext uri="{BB962C8B-B14F-4D97-AF65-F5344CB8AC3E}">
        <p14:creationId xmlns:p14="http://schemas.microsoft.com/office/powerpoint/2010/main" val="23572500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New data type </a:t>
            </a:r>
            <a:r>
              <a:rPr lang="en-SG" dirty="0" smtClean="0"/>
              <a:t>(2/4</a:t>
            </a:r>
            <a:r>
              <a:rPr lang="en-SG" dirty="0" smtClean="0"/>
              <a: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800" b="0" dirty="0" err="1"/>
              <a:t>AntennaType</a:t>
            </a:r>
            <a:r>
              <a:rPr lang="en-US" sz="2800" b="0" dirty="0"/>
              <a:t> ::= ENUMERATED{</a:t>
            </a:r>
          </a:p>
          <a:p>
            <a:pPr marL="0" indent="0">
              <a:buNone/>
            </a:pPr>
            <a:endParaRPr lang="en-US" sz="2800" b="0" dirty="0"/>
          </a:p>
          <a:p>
            <a:pPr marL="0" indent="0">
              <a:buNone/>
            </a:pPr>
            <a:r>
              <a:rPr lang="en-US" sz="2800" b="0" dirty="0"/>
              <a:t>	--Linear array</a:t>
            </a:r>
          </a:p>
          <a:p>
            <a:pPr marL="0" indent="0">
              <a:buNone/>
            </a:pPr>
            <a:r>
              <a:rPr lang="en-US" sz="2800" b="0" dirty="0"/>
              <a:t>	linear,</a:t>
            </a:r>
          </a:p>
          <a:p>
            <a:pPr marL="0" indent="0">
              <a:buNone/>
            </a:pPr>
            <a:r>
              <a:rPr lang="en-US" sz="2800" b="0" dirty="0"/>
              <a:t>	--Planar array</a:t>
            </a:r>
          </a:p>
          <a:p>
            <a:pPr marL="0" indent="0">
              <a:buNone/>
            </a:pPr>
            <a:r>
              <a:rPr lang="en-US" sz="2800" b="0" dirty="0"/>
              <a:t>	planar,</a:t>
            </a:r>
          </a:p>
          <a:p>
            <a:pPr marL="0" indent="0">
              <a:buNone/>
            </a:pPr>
            <a:r>
              <a:rPr lang="en-US" sz="2800" b="0" dirty="0"/>
              <a:t>	--Circular</a:t>
            </a:r>
          </a:p>
          <a:p>
            <a:pPr marL="0" indent="0">
              <a:buNone/>
            </a:pPr>
            <a:r>
              <a:rPr lang="en-US" sz="2800" b="0" dirty="0"/>
              <a:t>	circular,</a:t>
            </a:r>
          </a:p>
          <a:p>
            <a:pPr marL="0" indent="0">
              <a:buNone/>
            </a:pPr>
            <a:r>
              <a:rPr lang="en-US" sz="2800" b="0" dirty="0"/>
              <a:t>	...</a:t>
            </a:r>
          </a:p>
          <a:p>
            <a:pPr marL="0" indent="0">
              <a:buNone/>
            </a:pPr>
            <a:r>
              <a:rPr lang="en-US" sz="2800" b="0" dirty="0"/>
              <a:t>}</a:t>
            </a:r>
          </a:p>
          <a:p>
            <a:pPr marL="0" indent="0">
              <a:buNone/>
            </a:pPr>
            <a:endParaRPr lang="en-US" sz="2800" b="0" dirty="0"/>
          </a:p>
          <a:p>
            <a:pPr marL="0" indent="0">
              <a:buNone/>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spTree>
    <p:extLst>
      <p:ext uri="{BB962C8B-B14F-4D97-AF65-F5344CB8AC3E}">
        <p14:creationId xmlns:p14="http://schemas.microsoft.com/office/powerpoint/2010/main" val="23218841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New data type </a:t>
            </a:r>
            <a:r>
              <a:rPr lang="en-SG" dirty="0" smtClean="0"/>
              <a:t>(3/4</a:t>
            </a:r>
            <a:r>
              <a:rPr lang="en-SG" dirty="0" smtClean="0"/>
              <a:t>)</a:t>
            </a:r>
            <a:endParaRPr lang="en-US" dirty="0"/>
          </a:p>
        </p:txBody>
      </p:sp>
      <p:sp>
        <p:nvSpPr>
          <p:cNvPr id="3" name="Content Placeholder 2"/>
          <p:cNvSpPr>
            <a:spLocks noGrp="1"/>
          </p:cNvSpPr>
          <p:nvPr>
            <p:ph idx="1"/>
          </p:nvPr>
        </p:nvSpPr>
        <p:spPr/>
        <p:txBody>
          <a:bodyPr>
            <a:normAutofit/>
          </a:bodyPr>
          <a:lstStyle/>
          <a:p>
            <a:pPr marL="0" indent="0" hangingPunct="0">
              <a:buNone/>
            </a:pPr>
            <a:r>
              <a:rPr lang="en-GB" sz="2800" b="0" dirty="0"/>
              <a:t>- </a:t>
            </a:r>
            <a:r>
              <a:rPr lang="en-GB" sz="2800" b="0" dirty="0" err="1"/>
              <a:t>ListOfSpecUsageInfo</a:t>
            </a:r>
            <a:endParaRPr lang="en-US" sz="2800" b="0" dirty="0"/>
          </a:p>
          <a:p>
            <a:pPr marL="0" indent="0">
              <a:buNone/>
            </a:pPr>
            <a:endParaRPr lang="en-US" sz="2800" b="0" dirty="0"/>
          </a:p>
          <a:p>
            <a:pPr marL="0" indent="0">
              <a:buNone/>
            </a:pPr>
            <a:r>
              <a:rPr lang="en-US" sz="2800" b="0" dirty="0" err="1"/>
              <a:t>ListOfSpecUsageInfo</a:t>
            </a:r>
            <a:r>
              <a:rPr lang="en-US" sz="2800" b="0" dirty="0"/>
              <a:t>	::= SEQUENCE OF </a:t>
            </a:r>
            <a:r>
              <a:rPr lang="en-US" sz="2800" b="0" dirty="0" err="1"/>
              <a:t>SpecUsageInfo</a:t>
            </a:r>
            <a:endParaRPr lang="en-US" sz="2800" b="0" dirty="0"/>
          </a:p>
          <a:p>
            <a:pPr marL="0" indent="0">
              <a:buNone/>
            </a:pPr>
            <a:endParaRPr lang="en-US" sz="2800" b="0" dirty="0"/>
          </a:p>
          <a:p>
            <a:pPr marL="0" indent="0">
              <a:buNone/>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Janurary 2016</a:t>
            </a:r>
            <a:endParaRPr lang="en-GB" dirty="0"/>
          </a:p>
        </p:txBody>
      </p:sp>
    </p:spTree>
    <p:extLst>
      <p:ext uri="{BB962C8B-B14F-4D97-AF65-F5344CB8AC3E}">
        <p14:creationId xmlns:p14="http://schemas.microsoft.com/office/powerpoint/2010/main" val="1890157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24680</TotalTime>
  <Words>449</Words>
  <Application>Microsoft Office PowerPoint</Application>
  <PresentationFormat>Custom</PresentationFormat>
  <Paragraphs>121</Paragraphs>
  <Slides>11</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Office Theme</vt:lpstr>
      <vt:lpstr>Document</vt:lpstr>
      <vt:lpstr>Application scenario and text change proposal for coexistence management considering interference alignment</vt:lpstr>
      <vt:lpstr>Abstract</vt:lpstr>
      <vt:lpstr>Application scenarios</vt:lpstr>
      <vt:lpstr>Procedure utilized (1/2)</vt:lpstr>
      <vt:lpstr>Procedures utilized (2/2)</vt:lpstr>
      <vt:lpstr>Updated data type</vt:lpstr>
      <vt:lpstr>New data type (1/4)</vt:lpstr>
      <vt:lpstr>New data type (2/4)</vt:lpstr>
      <vt:lpstr>New data type (3/4)</vt:lpstr>
      <vt:lpstr>New data type (4/4)</vt:lpstr>
      <vt:lpstr>Updated message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Sony</dc:creator>
  <cp:lastModifiedBy>Chen SUN</cp:lastModifiedBy>
  <cp:revision>316</cp:revision>
  <cp:lastPrinted>2014-11-08T20:15:38Z</cp:lastPrinted>
  <dcterms:created xsi:type="dcterms:W3CDTF">2014-10-30T17:06:39Z</dcterms:created>
  <dcterms:modified xsi:type="dcterms:W3CDTF">2016-01-20T13:54:27Z</dcterms:modified>
</cp:coreProperties>
</file>