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84" r:id="rId5"/>
    <p:sldId id="271" r:id="rId6"/>
    <p:sldId id="272" r:id="rId7"/>
    <p:sldId id="273" r:id="rId8"/>
    <p:sldId id="285" r:id="rId9"/>
    <p:sldId id="286" r:id="rId10"/>
    <p:sldId id="287" r:id="rId11"/>
    <p:sldId id="276" r:id="rId12"/>
    <p:sldId id="274" r:id="rId13"/>
    <p:sldId id="26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ony" initials="Sony" lastIdx="1" clrIdx="0"/>
  <p:cmAuthor id="1" name="SF" initials="SF" lastIdx="1" clrIdx="1"/>
  <p:cmAuthor id="2" name="Hu, Bingshan" initials="HB" lastIdx="2" clrIdx="2"/>
  <p:cmAuthor id="3" name="SF1" initials="SF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1" autoAdjust="0"/>
    <p:restoredTop sz="95906" autoAdjust="0"/>
  </p:normalViewPr>
  <p:slideViewPr>
    <p:cSldViewPr>
      <p:cViewPr>
        <p:scale>
          <a:sx n="80" d="100"/>
          <a:sy n="80" d="100"/>
        </p:scale>
        <p:origin x="-1805" y="-4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January 2016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January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 smtClean="0"/>
              <a:t>January 2016</a:t>
            </a:r>
            <a:endParaRPr lang="en-GB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January 2016</a:t>
            </a:r>
            <a:endParaRPr lang="en-GB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January 2016</a:t>
            </a:r>
            <a:endParaRPr lang="en-GB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January 2016</a:t>
            </a:r>
            <a:endParaRPr lang="en-GB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January 2016</a:t>
            </a:r>
            <a:endParaRPr lang="en-GB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January 2016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January 2016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January 2016</a:t>
            </a:r>
            <a:endParaRPr lang="en-GB" altLang="ja-JP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802.19-16/0019r0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>
                <a:solidFill>
                  <a:schemeClr val="tx1"/>
                </a:solidFill>
              </a:rPr>
              <a:t>Use cases and text change proposal for adjustment of energy detection threshold over IP-network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240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</a:t>
            </a:r>
            <a:r>
              <a:rPr lang="en-US" altLang="ja-JP" sz="2000" b="0" dirty="0" smtClean="0"/>
              <a:t>6</a:t>
            </a:r>
            <a:r>
              <a:rPr lang="en-GB" sz="2000" b="0" dirty="0" smtClean="0"/>
              <a:t>-01-19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6081891"/>
              </p:ext>
            </p:extLst>
          </p:nvPr>
        </p:nvGraphicFramePr>
        <p:xfrm>
          <a:off x="508000" y="2274888"/>
          <a:ext cx="8102600" cy="239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3" name="Document" r:id="rId5" imgW="8253286" imgH="2547135" progId="Word.Document.8">
                  <p:embed/>
                </p:oleObj>
              </mc:Choice>
              <mc:Fallback>
                <p:oleObj name="Document" r:id="rId5" imgW="8253286" imgH="25471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74888"/>
                        <a:ext cx="8102600" cy="2390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January 2016</a:t>
            </a:r>
            <a:endParaRPr lang="en-GB" altLang="ja-JP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New data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u="sng" dirty="0" err="1"/>
              <a:t>EnergyDetectionSetupInfo</a:t>
            </a:r>
            <a:r>
              <a:rPr lang="en-US" b="0" u="sng" dirty="0"/>
              <a:t> ::= SEQUENCE {</a:t>
            </a:r>
            <a:endParaRPr lang="en-US" b="0" dirty="0"/>
          </a:p>
          <a:p>
            <a:r>
              <a:rPr lang="en-US" b="0" u="sng" dirty="0"/>
              <a:t>-- Energy detection threshold [</a:t>
            </a:r>
            <a:r>
              <a:rPr lang="en-US" b="0" u="sng" dirty="0" err="1"/>
              <a:t>dBm</a:t>
            </a:r>
            <a:r>
              <a:rPr lang="en-US" b="0" u="sng" dirty="0"/>
              <a:t>]</a:t>
            </a:r>
            <a:endParaRPr lang="en-US" b="0" dirty="0"/>
          </a:p>
          <a:p>
            <a:r>
              <a:rPr lang="en-US" b="0" u="sng" dirty="0" err="1"/>
              <a:t>energyDetectionTh</a:t>
            </a:r>
            <a:r>
              <a:rPr lang="en-US" b="0" u="sng" dirty="0"/>
              <a:t> REAL,</a:t>
            </a:r>
            <a:endParaRPr lang="en-US" b="0" dirty="0"/>
          </a:p>
          <a:p>
            <a:r>
              <a:rPr lang="en-US" b="0" u="sng" dirty="0"/>
              <a:t>...</a:t>
            </a:r>
            <a:endParaRPr lang="en-US" b="0" dirty="0"/>
          </a:p>
          <a:p>
            <a:r>
              <a:rPr lang="en-US" b="0" u="sng" dirty="0"/>
              <a:t>}</a:t>
            </a:r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8305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3187" y="685800"/>
            <a:ext cx="7770813" cy="1065213"/>
          </a:xfrm>
        </p:spPr>
        <p:txBody>
          <a:bodyPr/>
          <a:lstStyle/>
          <a:p>
            <a:r>
              <a:rPr lang="en-SG" dirty="0" smtClean="0"/>
              <a:t>Updated messages (2/2)</a:t>
            </a:r>
            <a:br>
              <a:rPr lang="en-SG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189413"/>
          </a:xfrm>
        </p:spPr>
        <p:txBody>
          <a:bodyPr/>
          <a:lstStyle/>
          <a:p>
            <a:r>
              <a:rPr lang="en-US" sz="1200" dirty="0"/>
              <a:t>Annex C </a:t>
            </a:r>
            <a:r>
              <a:rPr lang="en-US" sz="1200" b="0" dirty="0"/>
              <a:t>(normative) </a:t>
            </a:r>
            <a:r>
              <a:rPr lang="en-US" sz="1200" dirty="0" smtClean="0"/>
              <a:t>Messages </a:t>
            </a:r>
          </a:p>
          <a:p>
            <a:endParaRPr lang="en-US" sz="1200" b="0" dirty="0"/>
          </a:p>
          <a:p>
            <a:r>
              <a:rPr lang="en-US" sz="1200" b="0" dirty="0" err="1" smtClean="0"/>
              <a:t>ReqInfoValue</a:t>
            </a:r>
            <a:r>
              <a:rPr lang="en-US" sz="1200" b="0" dirty="0" smtClean="0"/>
              <a:t> </a:t>
            </a:r>
            <a:r>
              <a:rPr lang="en-US" sz="1200" b="0" dirty="0"/>
              <a:t>::= SEQUENCE OF SEQUENCE { </a:t>
            </a:r>
            <a:endParaRPr lang="en-SG" sz="1200" b="0" dirty="0" smtClean="0"/>
          </a:p>
          <a:p>
            <a:r>
              <a:rPr lang="en-SG" sz="1200" b="0" dirty="0" smtClean="0"/>
              <a:t>.</a:t>
            </a:r>
          </a:p>
          <a:p>
            <a:r>
              <a:rPr lang="en-SG" sz="1200" b="0" dirty="0" smtClean="0"/>
              <a:t>.</a:t>
            </a:r>
          </a:p>
          <a:p>
            <a:r>
              <a:rPr lang="en-SG" sz="1200" b="0" dirty="0" smtClean="0"/>
              <a:t>.</a:t>
            </a:r>
          </a:p>
          <a:p>
            <a:r>
              <a:rPr lang="en-SG" sz="1200" b="0" u="sng" dirty="0" smtClean="0"/>
              <a:t>--Management range information</a:t>
            </a:r>
          </a:p>
          <a:p>
            <a:r>
              <a:rPr lang="en-SG" sz="1200" b="0" u="sng" dirty="0" smtClean="0"/>
              <a:t>range CHOICE {</a:t>
            </a:r>
          </a:p>
          <a:p>
            <a:r>
              <a:rPr lang="en-SG" sz="1200" b="0" u="sng" dirty="0"/>
              <a:t>	</a:t>
            </a:r>
            <a:r>
              <a:rPr lang="en-SG" sz="1200" b="0" u="sng" dirty="0" smtClean="0"/>
              <a:t>	--</a:t>
            </a:r>
            <a:r>
              <a:rPr lang="en-GB" sz="1200" b="0" u="sng" dirty="0" smtClean="0"/>
              <a:t>Information </a:t>
            </a:r>
            <a:r>
              <a:rPr lang="en-GB" sz="1200" b="0" u="sng" dirty="0"/>
              <a:t>of the bounded area defined by the multiple </a:t>
            </a:r>
            <a:r>
              <a:rPr lang="en-GB" sz="1200" b="0" u="sng" dirty="0" err="1"/>
              <a:t>geolocations</a:t>
            </a:r>
            <a:endParaRPr lang="en-SG" sz="1200" b="0" u="sng" dirty="0" smtClean="0"/>
          </a:p>
          <a:p>
            <a:r>
              <a:rPr lang="en-SG" sz="1200" b="0" u="sng" dirty="0"/>
              <a:t>	</a:t>
            </a:r>
            <a:r>
              <a:rPr lang="en-SG" sz="1200" b="0" u="sng" dirty="0" smtClean="0"/>
              <a:t>		</a:t>
            </a:r>
            <a:r>
              <a:rPr lang="en-SG" sz="1200" b="0" u="sng" dirty="0" err="1" smtClean="0"/>
              <a:t>multipointRegion</a:t>
            </a:r>
            <a:r>
              <a:rPr lang="en-SG" sz="1200" b="0" u="sng" dirty="0" smtClean="0"/>
              <a:t> Region</a:t>
            </a:r>
          </a:p>
          <a:p>
            <a:r>
              <a:rPr lang="en-SG" sz="1200" b="0" u="sng" dirty="0"/>
              <a:t>	</a:t>
            </a:r>
            <a:r>
              <a:rPr lang="en-SG" sz="1200" b="0" u="sng" dirty="0" smtClean="0"/>
              <a:t>	--</a:t>
            </a:r>
            <a:r>
              <a:rPr lang="en-GB" sz="1200" b="0" u="sng" dirty="0" smtClean="0"/>
              <a:t>Rectangular area defined by the upper-left and lower right points </a:t>
            </a:r>
            <a:r>
              <a:rPr lang="en-GB" sz="1200" b="0" u="sng" dirty="0"/>
              <a:t>of the </a:t>
            </a:r>
            <a:r>
              <a:rPr lang="en-GB" sz="1200" b="0" u="sng" dirty="0" smtClean="0"/>
              <a:t>rectangular</a:t>
            </a:r>
          </a:p>
          <a:p>
            <a:r>
              <a:rPr lang="en-GB" sz="1200" b="0" u="sng" dirty="0"/>
              <a:t>	</a:t>
            </a:r>
            <a:r>
              <a:rPr lang="en-GB" sz="1200" b="0" u="sng" dirty="0" smtClean="0"/>
              <a:t>			</a:t>
            </a:r>
            <a:r>
              <a:rPr lang="en-GB" sz="1200" b="0" u="sng" dirty="0" err="1" smtClean="0"/>
              <a:t>rectangularRegion</a:t>
            </a:r>
            <a:r>
              <a:rPr lang="en-GB" sz="1200" b="0" u="sng" dirty="0" smtClean="0"/>
              <a:t> </a:t>
            </a:r>
            <a:r>
              <a:rPr lang="en-GB" sz="1200" b="0" u="sng" dirty="0" err="1" smtClean="0"/>
              <a:t>RectangularRegion</a:t>
            </a:r>
            <a:endParaRPr lang="en-GB" sz="1200" b="0" u="sng" dirty="0" smtClean="0"/>
          </a:p>
          <a:p>
            <a:r>
              <a:rPr lang="en-GB" sz="1200" b="0" u="sng" dirty="0"/>
              <a:t>	</a:t>
            </a:r>
            <a:r>
              <a:rPr lang="en-GB" sz="1200" b="0" u="sng" dirty="0" smtClean="0"/>
              <a:t>			</a:t>
            </a:r>
            <a:r>
              <a:rPr lang="en-SG" sz="1200" b="0" u="sng" dirty="0" smtClean="0"/>
              <a:t>}</a:t>
            </a:r>
            <a:endParaRPr lang="en-US" sz="1200" b="0" u="sng" dirty="0" smtClean="0"/>
          </a:p>
          <a:p>
            <a:r>
              <a:rPr lang="en-US" sz="1200" b="0" u="sng" dirty="0" smtClean="0"/>
              <a:t>--Energy detection successful rate in percentage [0 ~ 100]</a:t>
            </a:r>
          </a:p>
          <a:p>
            <a:r>
              <a:rPr lang="en-US" sz="1200" b="0" u="sng" dirty="0" err="1" smtClean="0"/>
              <a:t>energyDectionSuccessRate</a:t>
            </a:r>
            <a:r>
              <a:rPr lang="en-US" sz="1200" b="0" u="sng" dirty="0" smtClean="0"/>
              <a:t>   REAL,</a:t>
            </a:r>
          </a:p>
          <a:p>
            <a:r>
              <a:rPr lang="en-SG" sz="1200" b="0" u="sng" dirty="0" smtClean="0"/>
              <a:t>--Percentage of activated cells of one operator [0 ~ 100]</a:t>
            </a:r>
            <a:endParaRPr lang="en-US" sz="1200" b="0" u="sng" dirty="0" smtClean="0"/>
          </a:p>
          <a:p>
            <a:r>
              <a:rPr lang="en-US" sz="1200" b="0" u="sng" dirty="0" err="1" smtClean="0"/>
              <a:t>activationRate</a:t>
            </a:r>
            <a:r>
              <a:rPr lang="en-US" sz="1200" b="0" u="sng" dirty="0" smtClean="0"/>
              <a:t> REAL</a:t>
            </a:r>
          </a:p>
          <a:p>
            <a:r>
              <a:rPr lang="en-SG" sz="1200" b="0" dirty="0" smtClean="0"/>
              <a:t>}</a:t>
            </a:r>
            <a:endParaRPr lang="en-US" sz="1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January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2585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Updated messages (1/2)</a:t>
            </a:r>
            <a:br>
              <a:rPr lang="en-SG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876800"/>
          </a:xfrm>
        </p:spPr>
        <p:txBody>
          <a:bodyPr/>
          <a:lstStyle/>
          <a:p>
            <a:r>
              <a:rPr lang="en-US" sz="1600" dirty="0"/>
              <a:t>Annex C </a:t>
            </a:r>
            <a:r>
              <a:rPr lang="en-US" sz="1600" b="0" dirty="0"/>
              <a:t>(normative) </a:t>
            </a:r>
            <a:r>
              <a:rPr lang="en-US" sz="1600" dirty="0"/>
              <a:t>Messages </a:t>
            </a:r>
            <a:endParaRPr lang="en-US" sz="1600" b="0" dirty="0" smtClean="0"/>
          </a:p>
          <a:p>
            <a:r>
              <a:rPr lang="en-US" sz="1600" b="0" dirty="0" smtClean="0"/>
              <a:t>--</a:t>
            </a:r>
            <a:r>
              <a:rPr lang="en-US" sz="1600" b="0" dirty="0"/>
              <a:t>Reconfiguration request</a:t>
            </a:r>
          </a:p>
          <a:p>
            <a:r>
              <a:rPr lang="en-US" sz="1600" b="0" dirty="0" err="1"/>
              <a:t>ReconfigurationRequest</a:t>
            </a:r>
            <a:r>
              <a:rPr lang="en-US" sz="1600" b="0" dirty="0"/>
              <a:t> ::= SEQUENCE OF SEQUENCE {</a:t>
            </a:r>
          </a:p>
          <a:p>
            <a:r>
              <a:rPr lang="en-SG" sz="1600" b="0" dirty="0" smtClean="0"/>
              <a:t>	</a:t>
            </a:r>
            <a:r>
              <a:rPr lang="en-SG" sz="1600" dirty="0" smtClean="0"/>
              <a:t>.</a:t>
            </a:r>
          </a:p>
          <a:p>
            <a:r>
              <a:rPr lang="en-SG" sz="1600" dirty="0" smtClean="0"/>
              <a:t>	.</a:t>
            </a:r>
          </a:p>
          <a:p>
            <a:r>
              <a:rPr lang="en-SG" sz="1600" dirty="0" smtClean="0"/>
              <a:t>	.</a:t>
            </a:r>
          </a:p>
          <a:p>
            <a:r>
              <a:rPr lang="en-SG" sz="1600" b="0" dirty="0" smtClean="0"/>
              <a:t>-- Energy detection setup information</a:t>
            </a:r>
            <a:endParaRPr lang="en-US" sz="1600" b="0" dirty="0" smtClean="0"/>
          </a:p>
          <a:p>
            <a:r>
              <a:rPr lang="en-US" sz="1600" b="0" u="sng" dirty="0" err="1" smtClean="0"/>
              <a:t>energyDetectionSetupInfo</a:t>
            </a:r>
            <a:r>
              <a:rPr lang="en-US" sz="1600" b="0" u="sng" dirty="0" smtClean="0"/>
              <a:t> </a:t>
            </a:r>
            <a:r>
              <a:rPr lang="en-US" altLang="ja-JP" sz="1600" b="0" u="sng" dirty="0" err="1"/>
              <a:t>EnergyDetectionSetupInfo</a:t>
            </a:r>
            <a:r>
              <a:rPr lang="en-US" altLang="ja-JP" sz="1600" b="0" u="sng" dirty="0"/>
              <a:t> </a:t>
            </a:r>
            <a:r>
              <a:rPr lang="en-US" altLang="ja-JP" sz="1600" b="0" u="sng" dirty="0" smtClean="0"/>
              <a:t> </a:t>
            </a:r>
            <a:r>
              <a:rPr lang="en-US" sz="1600" b="0" u="sng" dirty="0" smtClean="0"/>
              <a:t>OPTIONAL,</a:t>
            </a:r>
          </a:p>
          <a:p>
            <a:r>
              <a:rPr lang="en-US" sz="1600" b="0" u="sng" dirty="0" smtClean="0"/>
              <a:t>...</a:t>
            </a:r>
          </a:p>
          <a:p>
            <a:r>
              <a:rPr lang="en-US" sz="1600" b="0" dirty="0" smtClean="0"/>
              <a:t>}</a:t>
            </a:r>
          </a:p>
          <a:p>
            <a:endParaRPr lang="en-US" sz="1600" b="0" dirty="0"/>
          </a:p>
          <a:p>
            <a:r>
              <a:rPr lang="en-US" sz="1600" b="0" dirty="0" err="1" smtClean="0"/>
              <a:t>EnergyDetectionSetupInfo</a:t>
            </a:r>
            <a:r>
              <a:rPr lang="en-US" sz="1600" b="0" dirty="0" smtClean="0"/>
              <a:t> ::= SEQUENCE {</a:t>
            </a:r>
          </a:p>
          <a:p>
            <a:r>
              <a:rPr lang="en-US" altLang="ja-JP" sz="1600" b="0" u="sng" dirty="0" smtClean="0"/>
              <a:t>-- Energy </a:t>
            </a:r>
            <a:r>
              <a:rPr lang="en-US" altLang="ja-JP" sz="1600" b="0" u="sng" dirty="0"/>
              <a:t>detection threshold [</a:t>
            </a:r>
            <a:r>
              <a:rPr lang="en-US" altLang="ja-JP" sz="1600" b="0" u="sng" dirty="0" err="1"/>
              <a:t>dBm</a:t>
            </a:r>
            <a:r>
              <a:rPr lang="en-US" altLang="ja-JP" sz="1600" b="0" u="sng" dirty="0" smtClean="0"/>
              <a:t>]</a:t>
            </a:r>
            <a:endParaRPr lang="en-US" sz="1600" b="0" dirty="0" smtClean="0"/>
          </a:p>
          <a:p>
            <a:r>
              <a:rPr lang="en-US" altLang="ja-JP" sz="1600" b="0" u="sng" dirty="0" err="1"/>
              <a:t>energyDetectionTh</a:t>
            </a:r>
            <a:r>
              <a:rPr lang="en-US" altLang="ja-JP" sz="1600" b="0" u="sng" dirty="0"/>
              <a:t> </a:t>
            </a:r>
            <a:r>
              <a:rPr lang="en-US" altLang="ja-JP" sz="1600" b="0" u="sng" dirty="0" smtClean="0"/>
              <a:t>REAL,</a:t>
            </a:r>
          </a:p>
          <a:p>
            <a:r>
              <a:rPr lang="en-US" sz="1600" b="0" u="sng" dirty="0" smtClean="0"/>
              <a:t>...</a:t>
            </a:r>
            <a:endParaRPr lang="en-US" sz="1600" b="0" dirty="0" smtClean="0"/>
          </a:p>
          <a:p>
            <a:r>
              <a:rPr lang="en-US" sz="1600" b="0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January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82830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January 2016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IEEE 802.19-15/0092r0</a:t>
            </a:r>
          </a:p>
          <a:p>
            <a:r>
              <a:rPr lang="en-US" dirty="0" smtClean="0"/>
              <a:t>[2] IEEE 802.19-15/0103r0, “</a:t>
            </a:r>
            <a:r>
              <a:rPr lang="en-US" altLang="ja-JP" dirty="0"/>
              <a:t>November 2015 TG1a Minutes</a:t>
            </a:r>
            <a:r>
              <a:rPr lang="en-US" dirty="0" smtClean="0"/>
              <a:t>”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/>
              <a:t>January 2016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	This document provides the proposed changes on the current IEEE 802.19.1 standards for implementation of energy detection adjustment for coexistence management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January 2016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Background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3053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There is a potential that different wireless systems will operate in the same frequency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For example, the TV band, 3.5GHz in US and the 5GHz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These different </a:t>
            </a:r>
            <a:r>
              <a:rPr lang="en-US" altLang="ja-JP" sz="1800" dirty="0" smtClean="0">
                <a:solidFill>
                  <a:schemeClr val="tx1"/>
                </a:solidFill>
              </a:rPr>
              <a:t>wireless </a:t>
            </a:r>
            <a:r>
              <a:rPr lang="en-US" sz="1800" dirty="0" smtClean="0">
                <a:solidFill>
                  <a:schemeClr val="tx1"/>
                </a:solidFill>
              </a:rPr>
              <a:t>systems might use different radio access technologies.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IEEE 802.19.1 or its enhanced system (802.19.1a) can manage these different wireless systems together for coexistence over IP-network.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In many cases, most of these wireless systems employ functionality of energy detection CCA.</a:t>
            </a:r>
            <a:endParaRPr lang="en-US" sz="1800" strike="sngStrike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Generally, it is obvious that the value of energy detection threshold affects the performance of wireless systems.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In such case, there might be merit that we adjust the performance of the wireless systems by controlling the </a:t>
            </a:r>
            <a:r>
              <a:rPr lang="en-US" altLang="ja-JP" sz="1800" dirty="0">
                <a:solidFill>
                  <a:schemeClr val="tx1"/>
                </a:solidFill>
              </a:rPr>
              <a:t>energy detection threshold </a:t>
            </a:r>
            <a:r>
              <a:rPr lang="en-US" altLang="ja-JP" sz="1800" dirty="0" smtClean="0">
                <a:solidFill>
                  <a:schemeClr val="tx1"/>
                </a:solidFill>
              </a:rPr>
              <a:t>over IP-network.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In 802.19-15/0092r0[1] we have presented the simulation result of effect on the energy detection adjustment.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Action item from the last F2F meeting[2]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To provide </a:t>
            </a:r>
            <a:r>
              <a:rPr lang="en-US" altLang="ja-JP" dirty="0"/>
              <a:t>a use case using this mechanism to understand how this mechanism effects the current </a:t>
            </a:r>
            <a:r>
              <a:rPr lang="en-US" altLang="ja-JP" dirty="0" smtClean="0"/>
              <a:t>IEEE 802.19.1-2014 </a:t>
            </a:r>
            <a:r>
              <a:rPr lang="en-US" altLang="ja-JP" dirty="0"/>
              <a:t>systems architecture, procedures, messages, data types, and primitives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ja-JP" altLang="en-US" dirty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January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37179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Use case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Different operators have deployed different wireless network </a:t>
            </a:r>
            <a:r>
              <a:rPr kumimoji="1" lang="en-US" altLang="ja-JP" sz="2000" dirty="0" err="1" smtClean="0">
                <a:solidFill>
                  <a:schemeClr val="tx1"/>
                </a:solidFill>
              </a:rPr>
              <a:t>equipments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 at neighboring areas.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Different operators may use different radio access technologies. For example, o</a:t>
            </a:r>
            <a:r>
              <a:rPr lang="en-US" sz="2000" dirty="0" smtClean="0">
                <a:solidFill>
                  <a:schemeClr val="tx1"/>
                </a:solidFill>
              </a:rPr>
              <a:t>perator </a:t>
            </a:r>
            <a:r>
              <a:rPr lang="en-US" sz="2000" dirty="0">
                <a:solidFill>
                  <a:schemeClr val="tx1"/>
                </a:solidFill>
              </a:rPr>
              <a:t>1 </a:t>
            </a:r>
            <a:r>
              <a:rPr lang="en-US" sz="2000" dirty="0" smtClean="0">
                <a:solidFill>
                  <a:schemeClr val="tx1"/>
                </a:solidFill>
              </a:rPr>
              <a:t>uses TD-LTE and operator </a:t>
            </a:r>
            <a:r>
              <a:rPr lang="en-US" sz="2000" dirty="0">
                <a:solidFill>
                  <a:schemeClr val="tx1"/>
                </a:solidFill>
              </a:rPr>
              <a:t>2 </a:t>
            </a:r>
            <a:r>
              <a:rPr lang="en-US" sz="2000" dirty="0" smtClean="0">
                <a:solidFill>
                  <a:schemeClr val="tx1"/>
                </a:solidFill>
              </a:rPr>
              <a:t>uses </a:t>
            </a:r>
            <a:r>
              <a:rPr lang="en-US" sz="2000" dirty="0">
                <a:solidFill>
                  <a:schemeClr val="tx1"/>
                </a:solidFill>
              </a:rPr>
              <a:t>Wi-Fi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SG" altLang="ja-JP" sz="2000" dirty="0" smtClean="0">
                <a:solidFill>
                  <a:schemeClr val="tx1"/>
                </a:solidFill>
              </a:rPr>
              <a:t>These systems employ energy detection before utilizing spectrum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SG" altLang="ja-JP" sz="2000" dirty="0" smtClean="0">
                <a:solidFill>
                  <a:schemeClr val="tx1"/>
                </a:solidFill>
              </a:rPr>
              <a:t>Different systems can employ different energy detection thresholds for determination of channel availability.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SG" altLang="ja-JP" sz="2000" dirty="0" smtClean="0">
                <a:solidFill>
                  <a:schemeClr val="tx1"/>
                </a:solidFill>
              </a:rPr>
              <a:t>A system with high detection threshold has a higher probability that it deems the channel is available than that of the system with a low detection threshold.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SG" altLang="ja-JP" sz="2000" dirty="0" smtClean="0">
                <a:solidFill>
                  <a:schemeClr val="tx1"/>
                </a:solidFill>
              </a:rPr>
              <a:t>Therefore, they have different spectrum utilization opportunities.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SG" altLang="ja-JP" sz="2000" dirty="0" smtClean="0">
                <a:solidFill>
                  <a:schemeClr val="tx1"/>
                </a:solidFill>
              </a:rPr>
              <a:t>In the management service, the centralized management entity can thus modify the detection threshold to adjust the spectrum utilization of different systems.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kumimoji="1" lang="en-US" altLang="ja-JP" sz="2000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January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0654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Procedures utilized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5.2.6.1 Obtaining information from WSO procedure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January 2016</a:t>
            </a:r>
            <a:endParaRPr lang="en-GB" altLang="ja-JP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19400"/>
            <a:ext cx="7555671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157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Procedures utilized (</a:t>
            </a:r>
            <a:r>
              <a:rPr lang="en-SG" dirty="0"/>
              <a:t>2</a:t>
            </a:r>
            <a:r>
              <a:rPr lang="en-SG" dirty="0" smtClean="0"/>
              <a:t>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5.2.10.1 WSO reconfiguration procedure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January 2016</a:t>
            </a:r>
            <a:endParaRPr lang="en-GB" altLang="ja-JP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743200"/>
            <a:ext cx="7474689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488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New data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GB" sz="1200" b="0" dirty="0" smtClean="0"/>
              <a:t>--</a:t>
            </a:r>
            <a:r>
              <a:rPr lang="en-GB" sz="1200" b="0" dirty="0"/>
              <a:t>Information of the bounded area defined by the multiple </a:t>
            </a:r>
            <a:r>
              <a:rPr lang="en-GB" sz="1200" b="0" dirty="0" err="1"/>
              <a:t>geolocations</a:t>
            </a:r>
            <a:endParaRPr lang="en-US" sz="1200" b="0" dirty="0"/>
          </a:p>
          <a:p>
            <a:pPr hangingPunct="0"/>
            <a:r>
              <a:rPr lang="en-GB" sz="1200" b="0" dirty="0" err="1"/>
              <a:t>minNumGeolocInfo</a:t>
            </a:r>
            <a:r>
              <a:rPr lang="en-GB" sz="1200" b="0" dirty="0"/>
              <a:t>			INTEGER ::= 3</a:t>
            </a:r>
            <a:endParaRPr lang="en-US" sz="1200" b="0" dirty="0"/>
          </a:p>
          <a:p>
            <a:pPr hangingPunct="0"/>
            <a:r>
              <a:rPr lang="en-GB" sz="1200" b="0" dirty="0"/>
              <a:t> </a:t>
            </a:r>
            <a:endParaRPr lang="en-US" sz="1200" b="0" dirty="0"/>
          </a:p>
          <a:p>
            <a:pPr hangingPunct="0"/>
            <a:r>
              <a:rPr lang="en-GB" sz="1200" b="0" dirty="0"/>
              <a:t>Region ::= SEQUENCE{</a:t>
            </a:r>
            <a:endParaRPr lang="en-US" sz="1200" b="0" dirty="0"/>
          </a:p>
          <a:p>
            <a:pPr hangingPunct="0"/>
            <a:r>
              <a:rPr lang="en-GB" sz="1200" b="0" dirty="0"/>
              <a:t>	</a:t>
            </a:r>
            <a:r>
              <a:rPr lang="en-GB" sz="1200" b="0" dirty="0" err="1"/>
              <a:t>numGeolocInfo</a:t>
            </a:r>
            <a:r>
              <a:rPr lang="en-GB" sz="1200" b="0" dirty="0"/>
              <a:t>		INTEGER,</a:t>
            </a:r>
            <a:endParaRPr lang="en-US" sz="1200" b="0" dirty="0"/>
          </a:p>
          <a:p>
            <a:pPr hangingPunct="0"/>
            <a:r>
              <a:rPr lang="en-GB" sz="1200" b="0" dirty="0"/>
              <a:t>	geolocation			Geolocation(SIZE(</a:t>
            </a:r>
            <a:r>
              <a:rPr lang="en-GB" sz="1200" b="0" dirty="0" err="1"/>
              <a:t>minNumGeolocInfo</a:t>
            </a:r>
            <a:r>
              <a:rPr lang="en-GB" sz="1200" b="0" dirty="0"/>
              <a:t>..</a:t>
            </a:r>
            <a:r>
              <a:rPr lang="en-GB" sz="1200" b="0" dirty="0" err="1"/>
              <a:t>numGeolocInfo</a:t>
            </a:r>
            <a:r>
              <a:rPr lang="en-GB" sz="1200" b="0" dirty="0"/>
              <a:t>))</a:t>
            </a:r>
            <a:endParaRPr lang="en-US" sz="1200" b="0" dirty="0"/>
          </a:p>
          <a:p>
            <a:pPr hangingPunct="0"/>
            <a:r>
              <a:rPr lang="en-GB" sz="1200" b="0" dirty="0" smtClean="0"/>
              <a:t>}</a:t>
            </a:r>
          </a:p>
          <a:p>
            <a:pPr hangingPunct="0"/>
            <a:endParaRPr lang="en-US" sz="1200" b="0" dirty="0"/>
          </a:p>
          <a:p>
            <a:pPr hangingPunct="0"/>
            <a:r>
              <a:rPr lang="en-GB" sz="1200" b="0" dirty="0"/>
              <a:t> </a:t>
            </a:r>
            <a:r>
              <a:rPr lang="en-GB" sz="1200" b="0" dirty="0" err="1" smtClean="0"/>
              <a:t>RectangularRegion</a:t>
            </a:r>
            <a:r>
              <a:rPr lang="en-GB" sz="1200" b="0" dirty="0" smtClean="0"/>
              <a:t> </a:t>
            </a:r>
            <a:r>
              <a:rPr lang="en-GB" sz="1200" b="0" dirty="0"/>
              <a:t>::= SEQUENCE{</a:t>
            </a:r>
            <a:endParaRPr lang="en-US" sz="1200" b="0" dirty="0"/>
          </a:p>
          <a:p>
            <a:pPr hangingPunct="0"/>
            <a:r>
              <a:rPr lang="en-GB" sz="1200" b="0" dirty="0"/>
              <a:t> </a:t>
            </a:r>
            <a:endParaRPr lang="en-US" sz="1200" b="0" dirty="0"/>
          </a:p>
          <a:p>
            <a:pPr hangingPunct="0"/>
            <a:r>
              <a:rPr lang="en-GB" sz="1200" b="0" dirty="0"/>
              <a:t>	--Geolocation of the upper-left point of the rectangular</a:t>
            </a:r>
            <a:endParaRPr lang="en-US" sz="1200" b="0" dirty="0"/>
          </a:p>
          <a:p>
            <a:pPr hangingPunct="0"/>
            <a:r>
              <a:rPr lang="en-GB" sz="1200" b="0" dirty="0"/>
              <a:t>	</a:t>
            </a:r>
            <a:r>
              <a:rPr lang="en-GB" sz="1200" b="0" dirty="0" err="1"/>
              <a:t>geolocationUpper</a:t>
            </a:r>
            <a:r>
              <a:rPr lang="en-GB" sz="1200" b="0" dirty="0"/>
              <a:t>			Geolocation,</a:t>
            </a:r>
            <a:endParaRPr lang="en-US" sz="1200" b="0" dirty="0"/>
          </a:p>
          <a:p>
            <a:pPr hangingPunct="0"/>
            <a:r>
              <a:rPr lang="en-GB" sz="1200" b="0" dirty="0"/>
              <a:t>	--Geolocation of the lower-right point of the rectangular</a:t>
            </a:r>
            <a:endParaRPr lang="en-US" sz="1200" b="0" dirty="0"/>
          </a:p>
          <a:p>
            <a:pPr hangingPunct="0"/>
            <a:r>
              <a:rPr lang="en-GB" sz="1200" b="0" dirty="0"/>
              <a:t>	</a:t>
            </a:r>
            <a:r>
              <a:rPr lang="en-GB" sz="1200" b="0" dirty="0" err="1"/>
              <a:t>geolocationLower</a:t>
            </a:r>
            <a:r>
              <a:rPr lang="en-GB" sz="1200" b="0" dirty="0"/>
              <a:t>			Geolocation</a:t>
            </a:r>
            <a:endParaRPr lang="en-US" sz="1200" b="0" dirty="0"/>
          </a:p>
          <a:p>
            <a:pPr hangingPunct="0"/>
            <a:r>
              <a:rPr lang="en-GB" sz="1200" b="0" dirty="0"/>
              <a:t>}</a:t>
            </a:r>
            <a:endParaRPr lang="en-US" sz="1200" b="0" dirty="0"/>
          </a:p>
          <a:p>
            <a:pPr hangingPunct="0"/>
            <a:r>
              <a:rPr lang="en-GB" sz="1200" b="0" dirty="0"/>
              <a:t> </a:t>
            </a:r>
            <a:endParaRPr lang="en-US" sz="1200" b="0" dirty="0"/>
          </a:p>
          <a:p>
            <a:pPr hangingPunct="0"/>
            <a:r>
              <a:rPr lang="en-GB" sz="1200" b="0" dirty="0"/>
              <a:t> </a:t>
            </a:r>
            <a:endParaRPr lang="en-US" sz="1200" b="0" dirty="0"/>
          </a:p>
          <a:p>
            <a:endParaRPr lang="en-US" sz="1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97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Updated data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0" dirty="0" err="1"/>
              <a:t>ReqInfoDescr</a:t>
            </a:r>
            <a:r>
              <a:rPr lang="en-US" sz="1400" b="0" dirty="0"/>
              <a:t> ::= SEQUENCE OF ENUMERATED {</a:t>
            </a:r>
          </a:p>
          <a:p>
            <a:pPr lvl="1"/>
            <a:r>
              <a:rPr lang="en-US" sz="1200" b="0" dirty="0" err="1"/>
              <a:t>sinr</a:t>
            </a:r>
            <a:r>
              <a:rPr lang="en-US" sz="1200" b="0" dirty="0"/>
              <a:t>,</a:t>
            </a:r>
          </a:p>
          <a:p>
            <a:pPr lvl="1"/>
            <a:r>
              <a:rPr lang="en-US" sz="1200" b="0" dirty="0" err="1"/>
              <a:t>desiredBandwidth</a:t>
            </a:r>
            <a:r>
              <a:rPr lang="en-US" sz="1200" b="0" dirty="0"/>
              <a:t>,</a:t>
            </a:r>
          </a:p>
          <a:p>
            <a:pPr lvl="1"/>
            <a:r>
              <a:rPr lang="en-US" sz="1200" b="0" dirty="0" err="1"/>
              <a:t>desiredOccupancy</a:t>
            </a:r>
            <a:r>
              <a:rPr lang="en-US" sz="1200" b="0" dirty="0"/>
              <a:t>,</a:t>
            </a:r>
          </a:p>
          <a:p>
            <a:pPr lvl="1"/>
            <a:r>
              <a:rPr lang="en-US" sz="1200" b="0" dirty="0" err="1"/>
              <a:t>desiredQoS</a:t>
            </a:r>
            <a:r>
              <a:rPr lang="en-US" sz="1200" b="0" dirty="0"/>
              <a:t>,</a:t>
            </a:r>
          </a:p>
          <a:p>
            <a:pPr lvl="1"/>
            <a:r>
              <a:rPr lang="en-US" sz="1200" b="0" dirty="0" err="1"/>
              <a:t>desiredCoverage</a:t>
            </a:r>
            <a:r>
              <a:rPr lang="en-US" sz="1200" b="0" dirty="0"/>
              <a:t>,</a:t>
            </a:r>
          </a:p>
          <a:p>
            <a:pPr lvl="1"/>
            <a:r>
              <a:rPr lang="en-US" sz="1200" b="0" dirty="0" err="1"/>
              <a:t>channelNumber</a:t>
            </a:r>
            <a:r>
              <a:rPr lang="en-US" sz="1200" b="0" dirty="0"/>
              <a:t>,</a:t>
            </a:r>
          </a:p>
          <a:p>
            <a:pPr lvl="1"/>
            <a:r>
              <a:rPr lang="en-US" sz="1200" b="0" dirty="0" err="1"/>
              <a:t>subscribedService</a:t>
            </a:r>
            <a:r>
              <a:rPr lang="en-US" sz="1200" b="0" dirty="0"/>
              <a:t>,</a:t>
            </a:r>
          </a:p>
          <a:p>
            <a:pPr lvl="1"/>
            <a:r>
              <a:rPr lang="en-US" sz="1200" b="0" dirty="0" err="1"/>
              <a:t>interferenceLevel</a:t>
            </a:r>
            <a:r>
              <a:rPr lang="en-US" sz="1200" b="0" dirty="0"/>
              <a:t>,</a:t>
            </a:r>
          </a:p>
          <a:p>
            <a:pPr lvl="1"/>
            <a:r>
              <a:rPr lang="en-US" sz="1200" b="0" dirty="0"/>
              <a:t>fairness,</a:t>
            </a:r>
          </a:p>
          <a:p>
            <a:pPr lvl="1"/>
            <a:r>
              <a:rPr lang="en-US" sz="1200" b="0" dirty="0"/>
              <a:t>threshold,</a:t>
            </a:r>
          </a:p>
          <a:p>
            <a:pPr lvl="1"/>
            <a:r>
              <a:rPr lang="en-US" sz="1200" b="0" dirty="0" err="1"/>
              <a:t>mobilityInformation</a:t>
            </a:r>
            <a:r>
              <a:rPr lang="en-US" sz="1200" b="0" dirty="0" smtClean="0"/>
              <a:t>,</a:t>
            </a:r>
          </a:p>
          <a:p>
            <a:pPr lvl="1"/>
            <a:r>
              <a:rPr lang="en-SG" sz="1200" u="sng" dirty="0" smtClean="0"/>
              <a:t>range,</a:t>
            </a:r>
          </a:p>
          <a:p>
            <a:pPr lvl="1"/>
            <a:r>
              <a:rPr lang="en-SG" sz="1200" u="sng" dirty="0" err="1"/>
              <a:t>e</a:t>
            </a:r>
            <a:r>
              <a:rPr lang="en-SG" sz="1200" b="0" u="sng" dirty="0" err="1" smtClean="0"/>
              <a:t>nergyDetectionSuccessfulRate</a:t>
            </a:r>
            <a:r>
              <a:rPr lang="en-SG" sz="1200" b="0" u="sng" dirty="0" smtClean="0"/>
              <a:t>,</a:t>
            </a:r>
          </a:p>
          <a:p>
            <a:pPr lvl="1"/>
            <a:r>
              <a:rPr lang="en-SG" sz="1200" u="sng" dirty="0" err="1" smtClean="0"/>
              <a:t>activationRate</a:t>
            </a:r>
            <a:endParaRPr lang="en-US" sz="1200" b="0" u="sng" dirty="0"/>
          </a:p>
          <a:p>
            <a:pPr lvl="1"/>
            <a:r>
              <a:rPr lang="en-US" sz="1200" b="0" dirty="0"/>
              <a:t>...</a:t>
            </a:r>
          </a:p>
          <a:p>
            <a:r>
              <a:rPr lang="en-US" sz="1400" b="0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856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9987</TotalTime>
  <Words>645</Words>
  <Application>Microsoft Office PowerPoint</Application>
  <PresentationFormat>On-screen Show (4:3)</PresentationFormat>
  <Paragraphs>165</Paragraphs>
  <Slides>13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Document</vt:lpstr>
      <vt:lpstr>Use cases and text change proposal for adjustment of energy detection threshold over IP-network</vt:lpstr>
      <vt:lpstr>Abstract</vt:lpstr>
      <vt:lpstr>Background </vt:lpstr>
      <vt:lpstr>Action item from the last F2F meeting[2]</vt:lpstr>
      <vt:lpstr>Use case</vt:lpstr>
      <vt:lpstr>Procedures utilized (1/2)</vt:lpstr>
      <vt:lpstr>Procedures utilized (2/2)</vt:lpstr>
      <vt:lpstr>New data type</vt:lpstr>
      <vt:lpstr>Updated data type</vt:lpstr>
      <vt:lpstr>New data type</vt:lpstr>
      <vt:lpstr>Updated messages (2/2) </vt:lpstr>
      <vt:lpstr>Updated messages (1/2) 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Unlicensed-LTE Coexistence Testbed</dc:title>
  <dc:creator>Microsoft account;Ben Lampert</dc:creator>
  <cp:lastModifiedBy>Chen SUN</cp:lastModifiedBy>
  <cp:revision>152</cp:revision>
  <cp:lastPrinted>1601-01-01T00:00:00Z</cp:lastPrinted>
  <dcterms:created xsi:type="dcterms:W3CDTF">2015-07-06T20:53:52Z</dcterms:created>
  <dcterms:modified xsi:type="dcterms:W3CDTF">2016-01-19T14:25:13Z</dcterms:modified>
</cp:coreProperties>
</file>