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24" r:id="rId3"/>
    <p:sldId id="326" r:id="rId4"/>
    <p:sldId id="344" r:id="rId5"/>
    <p:sldId id="347" r:id="rId6"/>
    <p:sldId id="356" r:id="rId7"/>
    <p:sldId id="357" r:id="rId8"/>
    <p:sldId id="342" r:id="rId9"/>
    <p:sldId id="359" r:id="rId10"/>
    <p:sldId id="358" r:id="rId11"/>
    <p:sldId id="316" r:id="rId12"/>
    <p:sldId id="345" r:id="rId13"/>
    <p:sldId id="321" r:id="rId14"/>
    <p:sldId id="322" r:id="rId15"/>
    <p:sldId id="327"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Lst>
        </p14:section>
        <p14:section name="IEEE 802.19.1" id="{F191334C-9B32-42FC-A8EA-0C299C6D4864}">
          <p14:sldIdLst>
            <p14:sldId id="326"/>
            <p14:sldId id="344"/>
            <p14:sldId id="347"/>
            <p14:sldId id="356"/>
            <p14:sldId id="357"/>
            <p14:sldId id="342"/>
            <p14:sldId id="359"/>
            <p14:sldId id="358"/>
          </p14:sldIdLst>
        </p14:section>
        <p14:section name="WInnF" id="{67D4DB7C-6DEB-4DA0-B3E1-02B821834B50}">
          <p14:sldIdLst>
            <p14:sldId id="316"/>
            <p14:sldId id="345"/>
            <p14:sldId id="321"/>
            <p14:sldId id="322"/>
          </p14:sldIdLst>
        </p14:section>
        <p14:section name="タイトルなしのセクション" id="{30D60EB5-B53A-4113-811C-A82FFC0B33D8}">
          <p14:sldIdLst>
            <p14:sldId id="327"/>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35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802.19-16/0018r0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Liaison to Wireless Innovation Forum</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33162086"/>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11"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Need for IEEE P802.19.1a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C</a:t>
            </a:r>
            <a:r>
              <a:rPr kumimoji="1" lang="en-US" altLang="ja-JP" dirty="0" smtClean="0"/>
              <a:t>ertification program for IEEE P802.19.1a</a:t>
            </a:r>
          </a:p>
          <a:p>
            <a:pPr lvl="1"/>
            <a:r>
              <a:rPr kumimoji="1" lang="en-US" altLang="ja-JP" dirty="0" smtClean="0"/>
              <a:t>IEEE 802.11 Working Group has good relationship with Wi-Fi Alliance (WFA)</a:t>
            </a:r>
          </a:p>
          <a:p>
            <a:pPr lvl="2"/>
            <a:r>
              <a:rPr kumimoji="1" lang="en-US" altLang="ja-JP" dirty="0" smtClean="0"/>
              <a:t>IEEE 802.11 defined Wireless LAN PHY/MAC standards</a:t>
            </a:r>
          </a:p>
          <a:p>
            <a:pPr lvl="2"/>
            <a:r>
              <a:rPr kumimoji="1" lang="en-US" altLang="ja-JP" dirty="0" smtClean="0"/>
              <a:t>WFA defines certification program for Wireless LAN based on IEEE 802.11 standards</a:t>
            </a:r>
          </a:p>
          <a:p>
            <a:pPr lvl="1"/>
            <a:r>
              <a:rPr kumimoji="1" lang="en-US" altLang="ja-JP" dirty="0" smtClean="0"/>
              <a:t>We need some partners for certification program</a:t>
            </a:r>
          </a:p>
          <a:p>
            <a:pPr lvl="2"/>
            <a:r>
              <a:rPr kumimoji="1" lang="en-US" altLang="ja-JP" dirty="0" smtClean="0"/>
              <a:t>Interface between database and device</a:t>
            </a:r>
          </a:p>
          <a:p>
            <a:pPr lvl="2"/>
            <a:r>
              <a:rPr kumimoji="1" lang="en-US" altLang="ja-JP" dirty="0" smtClean="0"/>
              <a:t>Interface between databases or operators (under discussion)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919690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Wireless Innovation Forum (</a:t>
            </a:r>
            <a:r>
              <a:rPr kumimoji="1" lang="en-US" altLang="ja-JP" dirty="0" err="1" smtClean="0"/>
              <a:t>WInnF</a:t>
            </a:r>
            <a:r>
              <a:rPr kumimoji="1"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 name="Picture 2" descr="http://www.wirelessinnovation.org/assets/winnf%20organizational%20structure%20-%2010%20february%2020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600"/>
            <a:ext cx="8064896" cy="5386818"/>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コネクタ 7"/>
          <p:cNvCxnSpPr/>
          <p:nvPr/>
        </p:nvCxnSpPr>
        <p:spPr>
          <a:xfrm>
            <a:off x="1054224" y="3337992"/>
            <a:ext cx="172819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54224" y="3626024"/>
            <a:ext cx="25202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円/楕円 9"/>
          <p:cNvSpPr/>
          <p:nvPr/>
        </p:nvSpPr>
        <p:spPr>
          <a:xfrm>
            <a:off x="6310808" y="4346104"/>
            <a:ext cx="3456384" cy="26642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781675" y="2667000"/>
            <a:ext cx="3810000" cy="246221"/>
          </a:xfrm>
          <a:prstGeom prst="rect">
            <a:avLst/>
          </a:prstGeom>
        </p:spPr>
        <p:txBody>
          <a:bodyPr wrap="square">
            <a:spAutoFit/>
          </a:bodyPr>
          <a:lstStyle/>
          <a:p>
            <a:pPr algn="r" defTabSz="1089325" eaLnBrk="1" fontAlgn="auto" hangingPunct="1">
              <a:spcBef>
                <a:spcPts val="0"/>
              </a:spcBef>
              <a:spcAft>
                <a:spcPts val="0"/>
              </a:spcAft>
              <a:buClrTx/>
              <a:buSzTx/>
              <a:buFontTx/>
              <a:buNone/>
            </a:pPr>
            <a:r>
              <a:rPr kumimoji="1" lang="en-US" altLang="ja-JP" sz="1000" dirty="0">
                <a:solidFill>
                  <a:prstClr val="black"/>
                </a:solidFill>
                <a:latin typeface="Calibri" panose="020F0502020204030204" pitchFamily="34" charset="0"/>
              </a:rPr>
              <a:t>Source</a:t>
            </a:r>
            <a:r>
              <a:rPr kumimoji="1" lang="en-US" altLang="ja-JP" sz="1000" dirty="0" smtClean="0">
                <a:solidFill>
                  <a:prstClr val="black"/>
                </a:solidFill>
                <a:latin typeface="Calibri" panose="020F0502020204030204" pitchFamily="34" charset="0"/>
              </a:rPr>
              <a:t>: http</a:t>
            </a:r>
            <a:r>
              <a:rPr kumimoji="1" lang="en-US" altLang="ja-JP" sz="1000" dirty="0">
                <a:solidFill>
                  <a:prstClr val="black"/>
                </a:solidFill>
                <a:latin typeface="Calibri" panose="020F0502020204030204" pitchFamily="34" charset="0"/>
              </a:rPr>
              <a:t>://www.wirelessinnovation.org/projects-committees </a:t>
            </a:r>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fontScale="62500" lnSpcReduction="20000"/>
          </a:bodyPr>
          <a:lstStyle/>
          <a:p>
            <a:r>
              <a:rPr kumimoji="1" lang="en-US" altLang="ja-JP" dirty="0"/>
              <a:t>The Spectrum Sharing Committee is a committee of The Wireless Innovation Forum and will serve as a common industry and government standards body to support the development and advancement of spectrum sharing technologies based on the three-tier architecture proposed for the 3.55 GHz rulemaking activities. While the 3.55 GHz band is the main focus on the initial activities, the Wireless Innovation Forum aims to advance this technology for all applicable spectrum bands that can benefit from it</a:t>
            </a:r>
            <a:r>
              <a:rPr kumimoji="1" lang="en-US" altLang="ja-JP" dirty="0" smtClean="0"/>
              <a:t>.</a:t>
            </a:r>
          </a:p>
          <a:p>
            <a:endParaRPr kumimoji="1" lang="en-US" altLang="ja-JP" dirty="0"/>
          </a:p>
          <a:p>
            <a:r>
              <a:rPr kumimoji="1" lang="en-US" altLang="ja-JP" dirty="0"/>
              <a:t>This Committee is intended to facilitate the interpretation and implementation of FCC rulemaking to a level that allows industry and government parties to collaborate on implementation of a common, efficient, well functioning ecosystem around this technology</a:t>
            </a:r>
            <a:r>
              <a:rPr kumimoji="1" lang="en-US" altLang="ja-JP" dirty="0" smtClean="0"/>
              <a:t>.</a:t>
            </a:r>
          </a:p>
          <a:p>
            <a:endParaRPr kumimoji="1" lang="en-US" altLang="ja-JP" dirty="0"/>
          </a:p>
          <a:p>
            <a:r>
              <a:rPr kumimoji="1" lang="en-US" altLang="ja-JP" dirty="0"/>
              <a:t>The main activities that will be conducted in the committee include</a:t>
            </a:r>
            <a:r>
              <a:rPr kumimoji="1" lang="en-US" altLang="ja-JP" dirty="0" smtClean="0"/>
              <a:t>:</a:t>
            </a:r>
            <a:endParaRPr kumimoji="1" lang="en-US" altLang="ja-JP" dirty="0"/>
          </a:p>
          <a:p>
            <a:pPr lvl="1"/>
            <a:r>
              <a:rPr kumimoji="1" lang="en-US" altLang="ja-JP" dirty="0"/>
              <a:t>Detailing common industry and government functionality and architecture for Spectrum Access Systems (SAS), sensors, and devices </a:t>
            </a:r>
          </a:p>
          <a:p>
            <a:pPr lvl="1"/>
            <a:r>
              <a:rPr kumimoji="1" lang="en-US" altLang="ja-JP" dirty="0">
                <a:solidFill>
                  <a:srgbClr val="FF0000"/>
                </a:solidFill>
              </a:rPr>
              <a:t>Interoperability requirements and protocol definition to allow for open competitive and well-functioning systems </a:t>
            </a:r>
          </a:p>
          <a:p>
            <a:pPr lvl="1"/>
            <a:r>
              <a:rPr kumimoji="1" lang="en-US" altLang="ja-JP" dirty="0">
                <a:solidFill>
                  <a:srgbClr val="FF0000"/>
                </a:solidFill>
              </a:rPr>
              <a:t>Common framework for testing and integration of components of spectrum sharing technologies to allow for rapid certification and deployment and predictability, thus expanding the ecosystem and increasing utility of the spectrum </a:t>
            </a:r>
          </a:p>
          <a:p>
            <a:pPr lvl="1"/>
            <a:r>
              <a:rPr kumimoji="1" lang="en-US" altLang="ja-JP" dirty="0"/>
              <a:t>Details of requirements, processes, and methods for protection of incumbent users as required by the spectrum rules </a:t>
            </a:r>
          </a:p>
          <a:p>
            <a:pPr lvl="1"/>
            <a:r>
              <a:rPr kumimoji="1" lang="en-US" altLang="ja-JP" dirty="0">
                <a:solidFill>
                  <a:srgbClr val="FF0000"/>
                </a:solidFill>
              </a:rPr>
              <a:t>Operational procedures definition for the well -functioning of the system as it pertains to spectrum assignment, managements, and interoperability</a:t>
            </a:r>
          </a:p>
          <a:p>
            <a:endParaRPr kumimoji="1" lang="en-US" altLang="ja-JP" dirty="0"/>
          </a:p>
        </p:txBody>
      </p:sp>
      <p:sp>
        <p:nvSpPr>
          <p:cNvPr id="2" name="タイトル 1"/>
          <p:cNvSpPr>
            <a:spLocks noGrp="1"/>
          </p:cNvSpPr>
          <p:nvPr>
            <p:ph type="title"/>
          </p:nvPr>
        </p:nvSpPr>
        <p:spPr/>
        <p:txBody>
          <a:bodyPr/>
          <a:lstStyle/>
          <a:p>
            <a:r>
              <a:rPr kumimoji="1" lang="en-US" altLang="ja-JP" dirty="0"/>
              <a:t>Spectrum Sharing </a:t>
            </a:r>
            <a:r>
              <a:rPr kumimoji="1" lang="en-US" altLang="ja-JP" dirty="0" smtClean="0"/>
              <a:t>Committee (SSC)</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
        <p:nvSpPr>
          <p:cNvPr id="7" name="正方形/長方形 6"/>
          <p:cNvSpPr/>
          <p:nvPr/>
        </p:nvSpPr>
        <p:spPr>
          <a:xfrm>
            <a:off x="5791200" y="6629400"/>
            <a:ext cx="3810000" cy="246221"/>
          </a:xfrm>
          <a:prstGeom prst="rect">
            <a:avLst/>
          </a:prstGeom>
        </p:spPr>
        <p:txBody>
          <a:bodyPr wrap="square">
            <a:spAutoFit/>
          </a:bodyPr>
          <a:lstStyle/>
          <a:p>
            <a:pPr algn="r" defTabSz="1089325" eaLnBrk="1" fontAlgn="auto" hangingPunct="1">
              <a:spcBef>
                <a:spcPts val="0"/>
              </a:spcBef>
              <a:spcAft>
                <a:spcPts val="0"/>
              </a:spcAft>
              <a:buClrTx/>
              <a:buSzTx/>
              <a:buFontTx/>
              <a:buNone/>
            </a:pPr>
            <a:r>
              <a:rPr kumimoji="1" lang="en-US" altLang="ja-JP" sz="1000" dirty="0">
                <a:solidFill>
                  <a:prstClr val="black"/>
                </a:solidFill>
                <a:latin typeface="Calibri" panose="020F0502020204030204" pitchFamily="34" charset="0"/>
              </a:rPr>
              <a:t>Source</a:t>
            </a:r>
            <a:r>
              <a:rPr kumimoji="1" lang="en-US" altLang="ja-JP" sz="1000" dirty="0" smtClean="0">
                <a:solidFill>
                  <a:prstClr val="black"/>
                </a:solidFill>
                <a:latin typeface="Calibri" panose="020F0502020204030204" pitchFamily="34" charset="0"/>
              </a:rPr>
              <a:t>: http</a:t>
            </a:r>
            <a:r>
              <a:rPr kumimoji="1" lang="en-US" altLang="ja-JP" sz="1000" dirty="0">
                <a:solidFill>
                  <a:prstClr val="black"/>
                </a:solidFill>
                <a:latin typeface="Calibri" panose="020F0502020204030204" pitchFamily="34" charset="0"/>
              </a:rPr>
              <a:t>://www.wirelessinnovation.org/projects-committees </a:t>
            </a:r>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latin typeface="SST"/>
              </a:rPr>
              <a:t>Committee </a:t>
            </a:r>
            <a:r>
              <a:rPr lang="en-US" altLang="ja-JP" dirty="0" smtClean="0">
                <a:latin typeface="SST"/>
              </a:rPr>
              <a:t>Structure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1371600"/>
            <a:ext cx="8886825" cy="501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7" name="正方形/長方形 66"/>
          <p:cNvSpPr/>
          <p:nvPr/>
        </p:nvSpPr>
        <p:spPr>
          <a:xfrm flipH="1">
            <a:off x="609600" y="6477000"/>
            <a:ext cx="8549383" cy="400110"/>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000" dirty="0">
                <a:solidFill>
                  <a:prstClr val="black"/>
                </a:solidFill>
                <a:latin typeface="Calibri" panose="020F0502020204030204" pitchFamily="34" charset="0"/>
              </a:rPr>
              <a:t>Source</a:t>
            </a:r>
            <a:r>
              <a:rPr kumimoji="1" lang="en-US" altLang="ja-JP" sz="1000" dirty="0" smtClean="0">
                <a:solidFill>
                  <a:prstClr val="black"/>
                </a:solidFill>
                <a:latin typeface="Calibri" panose="020F0502020204030204" pitchFamily="34" charset="0"/>
              </a:rPr>
              <a:t>: Notice of </a:t>
            </a:r>
            <a:r>
              <a:rPr kumimoji="1" lang="en-US" altLang="ja-JP" sz="1000" dirty="0" err="1" smtClean="0">
                <a:solidFill>
                  <a:prstClr val="black"/>
                </a:solidFill>
                <a:latin typeface="Calibri" panose="020F0502020204030204" pitchFamily="34" charset="0"/>
              </a:rPr>
              <a:t>Expate</a:t>
            </a:r>
            <a:r>
              <a:rPr kumimoji="1" lang="en-US" altLang="ja-JP" sz="1000" dirty="0" smtClean="0">
                <a:solidFill>
                  <a:prstClr val="black"/>
                </a:solidFill>
                <a:latin typeface="Calibri" panose="020F0502020204030204" pitchFamily="34" charset="0"/>
              </a:rPr>
              <a:t>, Filing </a:t>
            </a:r>
            <a:r>
              <a:rPr kumimoji="1" lang="en-US" altLang="ja-JP" sz="1000" dirty="0">
                <a:solidFill>
                  <a:prstClr val="black"/>
                </a:solidFill>
                <a:latin typeface="Calibri" panose="020F0502020204030204" pitchFamily="34" charset="0"/>
              </a:rPr>
              <a:t>by The Wireless Innovation Forum in 12-354 on </a:t>
            </a:r>
            <a:r>
              <a:rPr kumimoji="1" lang="en-US" altLang="ja-JP" sz="1000" dirty="0" smtClean="0">
                <a:solidFill>
                  <a:prstClr val="black"/>
                </a:solidFill>
                <a:latin typeface="Calibri" panose="020F0502020204030204" pitchFamily="34" charset="0"/>
              </a:rPr>
              <a:t>09/21/2015</a:t>
            </a:r>
          </a:p>
          <a:p>
            <a:pPr defTabSz="1089325" eaLnBrk="1" fontAlgn="auto" hangingPunct="1">
              <a:spcBef>
                <a:spcPts val="0"/>
              </a:spcBef>
              <a:spcAft>
                <a:spcPts val="0"/>
              </a:spcAft>
              <a:buClrTx/>
              <a:buSzTx/>
              <a:buFontTx/>
              <a:buNone/>
            </a:pPr>
            <a:r>
              <a:rPr kumimoji="1" lang="en-US" altLang="ja-JP" sz="1000" dirty="0" smtClean="0">
                <a:solidFill>
                  <a:prstClr val="black"/>
                </a:solidFill>
                <a:latin typeface="Calibri" panose="020F0502020204030204" pitchFamily="34" charset="0"/>
              </a:rPr>
              <a:t>http</a:t>
            </a:r>
            <a:r>
              <a:rPr kumimoji="1" lang="en-US" altLang="ja-JP" sz="1000" dirty="0">
                <a:solidFill>
                  <a:prstClr val="black"/>
                </a:solidFill>
                <a:latin typeface="Calibri" panose="020F0502020204030204" pitchFamily="34" charset="0"/>
              </a:rPr>
              <a:t>://apps.fcc.gov/ecfs/document/view?id=60001324626</a:t>
            </a:r>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WInnF</a:t>
            </a:r>
            <a:r>
              <a:rPr kumimoji="1" lang="en-US" altLang="ja-JP" dirty="0" smtClean="0"/>
              <a:t> SSC Working Group</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371600"/>
            <a:ext cx="8877300" cy="512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正方形/長方形 8"/>
          <p:cNvSpPr/>
          <p:nvPr/>
        </p:nvSpPr>
        <p:spPr>
          <a:xfrm flipH="1">
            <a:off x="594617" y="6477000"/>
            <a:ext cx="8549383" cy="400110"/>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000" dirty="0">
                <a:solidFill>
                  <a:prstClr val="black"/>
                </a:solidFill>
                <a:latin typeface="Calibri" panose="020F0502020204030204" pitchFamily="34" charset="0"/>
              </a:rPr>
              <a:t>Source</a:t>
            </a:r>
            <a:r>
              <a:rPr kumimoji="1" lang="en-US" altLang="ja-JP" sz="1000" dirty="0" smtClean="0">
                <a:solidFill>
                  <a:prstClr val="black"/>
                </a:solidFill>
                <a:latin typeface="Calibri" panose="020F0502020204030204" pitchFamily="34" charset="0"/>
              </a:rPr>
              <a:t>: Notice of </a:t>
            </a:r>
            <a:r>
              <a:rPr kumimoji="1" lang="en-US" altLang="ja-JP" sz="1000" dirty="0" err="1" smtClean="0">
                <a:solidFill>
                  <a:prstClr val="black"/>
                </a:solidFill>
                <a:latin typeface="Calibri" panose="020F0502020204030204" pitchFamily="34" charset="0"/>
              </a:rPr>
              <a:t>Expate</a:t>
            </a:r>
            <a:r>
              <a:rPr kumimoji="1" lang="en-US" altLang="ja-JP" sz="1000" dirty="0" smtClean="0">
                <a:solidFill>
                  <a:prstClr val="black"/>
                </a:solidFill>
                <a:latin typeface="Calibri" panose="020F0502020204030204" pitchFamily="34" charset="0"/>
              </a:rPr>
              <a:t>, Filing </a:t>
            </a:r>
            <a:r>
              <a:rPr kumimoji="1" lang="en-US" altLang="ja-JP" sz="1000" dirty="0">
                <a:solidFill>
                  <a:prstClr val="black"/>
                </a:solidFill>
                <a:latin typeface="Calibri" panose="020F0502020204030204" pitchFamily="34" charset="0"/>
              </a:rPr>
              <a:t>by The Wireless Innovation Forum in 12-354 on </a:t>
            </a:r>
            <a:r>
              <a:rPr kumimoji="1" lang="en-US" altLang="ja-JP" sz="1000" dirty="0" smtClean="0">
                <a:solidFill>
                  <a:prstClr val="black"/>
                </a:solidFill>
                <a:latin typeface="Calibri" panose="020F0502020204030204" pitchFamily="34" charset="0"/>
              </a:rPr>
              <a:t>09/21/2015</a:t>
            </a:r>
          </a:p>
          <a:p>
            <a:pPr defTabSz="1089325" eaLnBrk="1" fontAlgn="auto" hangingPunct="1">
              <a:spcBef>
                <a:spcPts val="0"/>
              </a:spcBef>
              <a:spcAft>
                <a:spcPts val="0"/>
              </a:spcAft>
              <a:buClrTx/>
              <a:buSzTx/>
              <a:buFontTx/>
              <a:buNone/>
            </a:pPr>
            <a:r>
              <a:rPr kumimoji="1" lang="en-US" altLang="ja-JP" sz="1000" dirty="0" smtClean="0">
                <a:solidFill>
                  <a:prstClr val="black"/>
                </a:solidFill>
                <a:latin typeface="Calibri" panose="020F0502020204030204" pitchFamily="34" charset="0"/>
              </a:rPr>
              <a:t>http</a:t>
            </a:r>
            <a:r>
              <a:rPr kumimoji="1" lang="en-US" altLang="ja-JP" sz="1000" dirty="0">
                <a:solidFill>
                  <a:prstClr val="black"/>
                </a:solidFill>
                <a:latin typeface="Calibri" panose="020F0502020204030204" pitchFamily="34" charset="0"/>
              </a:rPr>
              <a:t>://apps.fcc.gov/ecfs/document/view?id=60001324626</a:t>
            </a:r>
          </a:p>
        </p:txBody>
      </p:sp>
      <p:sp>
        <p:nvSpPr>
          <p:cNvPr id="3" name="正方形/長方形 2"/>
          <p:cNvSpPr/>
          <p:nvPr/>
        </p:nvSpPr>
        <p:spPr bwMode="auto">
          <a:xfrm>
            <a:off x="5257800" y="3124200"/>
            <a:ext cx="3429000" cy="381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正方形/長方形 9"/>
          <p:cNvSpPr/>
          <p:nvPr/>
        </p:nvSpPr>
        <p:spPr bwMode="auto">
          <a:xfrm>
            <a:off x="5257800" y="3581400"/>
            <a:ext cx="3429000" cy="381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正方形/長方形 10"/>
          <p:cNvSpPr/>
          <p:nvPr/>
        </p:nvSpPr>
        <p:spPr bwMode="auto">
          <a:xfrm>
            <a:off x="5257800" y="4953000"/>
            <a:ext cx="3429000" cy="381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正方形/長方形 11"/>
          <p:cNvSpPr/>
          <p:nvPr/>
        </p:nvSpPr>
        <p:spPr bwMode="auto">
          <a:xfrm>
            <a:off x="5257800" y="5410200"/>
            <a:ext cx="3429000" cy="381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Summary</a:t>
            </a:r>
          </a:p>
        </p:txBody>
      </p:sp>
      <p:sp>
        <p:nvSpPr>
          <p:cNvPr id="3" name="コンテンツ プレースホルダー 2"/>
          <p:cNvSpPr>
            <a:spLocks noGrp="1"/>
          </p:cNvSpPr>
          <p:nvPr>
            <p:ph idx="1"/>
          </p:nvPr>
        </p:nvSpPr>
        <p:spPr/>
        <p:txBody>
          <a:bodyPr>
            <a:normAutofit/>
          </a:bodyPr>
          <a:lstStyle/>
          <a:p>
            <a:r>
              <a:rPr kumimoji="1" lang="en-US" altLang="ja-JP" dirty="0" err="1" smtClean="0"/>
              <a:t>WInnF</a:t>
            </a:r>
            <a:r>
              <a:rPr kumimoji="1" lang="en-US" altLang="ja-JP" dirty="0" smtClean="0"/>
              <a:t> will define US 3.5GHz SAS certification test</a:t>
            </a:r>
          </a:p>
          <a:p>
            <a:pPr lvl="1"/>
            <a:r>
              <a:rPr kumimoji="1" lang="en-US" altLang="ja-JP" dirty="0" smtClean="0"/>
              <a:t>Protocol between SAS and CBSD</a:t>
            </a:r>
          </a:p>
          <a:p>
            <a:pPr lvl="1"/>
            <a:r>
              <a:rPr kumimoji="1" lang="en-US" altLang="ja-JP" dirty="0" smtClean="0"/>
              <a:t>Protocol between SASs</a:t>
            </a:r>
          </a:p>
          <a:p>
            <a:pPr lvl="1"/>
            <a:endParaRPr kumimoji="1" lang="en-US" altLang="ja-JP" dirty="0" smtClean="0"/>
          </a:p>
          <a:p>
            <a:r>
              <a:rPr kumimoji="1" lang="en-US" altLang="ja-JP" dirty="0" smtClean="0"/>
              <a:t>IEEE P802.19.1a will cover the logical interfaces for coexistence in any frequency bands, also for coexistence in GAA of US 3.5GHz SAS</a:t>
            </a:r>
            <a:endParaRPr kumimoji="1" lang="en-US" altLang="ja-JP" dirty="0"/>
          </a:p>
          <a:p>
            <a:pPr lvl="1"/>
            <a:r>
              <a:rPr kumimoji="1" lang="en-US" altLang="ja-JP" dirty="0" smtClean="0"/>
              <a:t>Interface B1 will be possible to include protocol between SAS and CBSD</a:t>
            </a:r>
          </a:p>
          <a:p>
            <a:pPr lvl="1"/>
            <a:r>
              <a:rPr kumimoji="1" lang="en-US" altLang="ja-JP" dirty="0" smtClean="0"/>
              <a:t>New interface between databases/operators will be possible to include protocol between SASs</a:t>
            </a:r>
          </a:p>
          <a:p>
            <a:pPr lvl="1"/>
            <a:endParaRPr kumimoji="1" lang="en-US" altLang="ja-JP" dirty="0"/>
          </a:p>
          <a:p>
            <a:r>
              <a:rPr kumimoji="1" lang="en-US" altLang="ja-JP" dirty="0" err="1" smtClean="0"/>
              <a:t>WInnF</a:t>
            </a:r>
            <a:r>
              <a:rPr kumimoji="1" lang="en-US" altLang="ja-JP" dirty="0" smtClean="0"/>
              <a:t> is good candidate to collaborate with us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shows that IEEE 802.19 Working Group need liaison to Wireless Innovation Forum</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802.19.1 system architecture</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0213" y="1485900"/>
            <a:ext cx="6353175" cy="499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TVWS implementation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1514475"/>
            <a:ext cx="6438900" cy="51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円/楕円 6"/>
          <p:cNvSpPr/>
          <p:nvPr/>
        </p:nvSpPr>
        <p:spPr>
          <a:xfrm>
            <a:off x="1905000" y="3809999"/>
            <a:ext cx="4191000" cy="583729"/>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flipH="1">
            <a:off x="638173" y="4412777"/>
            <a:ext cx="3352801" cy="276999"/>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200" dirty="0" smtClean="0">
                <a:solidFill>
                  <a:srgbClr val="0000FF"/>
                </a:solidFill>
                <a:latin typeface="Calibri" panose="020F0502020204030204" pitchFamily="34" charset="0"/>
              </a:rPr>
              <a:t>Physical interface between database and device</a:t>
            </a:r>
          </a:p>
        </p:txBody>
      </p:sp>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Issues of IEEE Std. 802.19.1-2014</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There is no interface certification program in TVWS</a:t>
            </a:r>
          </a:p>
          <a:p>
            <a:pPr lvl="1"/>
            <a:r>
              <a:rPr kumimoji="1" lang="en-US" altLang="ja-JP" dirty="0" smtClean="0"/>
              <a:t>Some regulatory tests for TVWS devices</a:t>
            </a:r>
          </a:p>
          <a:p>
            <a:pPr lvl="2"/>
            <a:r>
              <a:rPr kumimoji="1" lang="en-US" altLang="ja-JP" dirty="0" smtClean="0"/>
              <a:t>US: FCC part 15</a:t>
            </a:r>
          </a:p>
          <a:p>
            <a:pPr lvl="2"/>
            <a:r>
              <a:rPr kumimoji="1" lang="en-US" altLang="ja-JP" dirty="0" smtClean="0"/>
              <a:t>UK: ETSI EN 301 598</a:t>
            </a:r>
          </a:p>
          <a:p>
            <a:pPr lvl="1"/>
            <a:r>
              <a:rPr kumimoji="1" lang="en-US" altLang="ja-JP" dirty="0" smtClean="0"/>
              <a:t>Between database and TVWS device</a:t>
            </a:r>
          </a:p>
          <a:p>
            <a:pPr lvl="2"/>
            <a:r>
              <a:rPr kumimoji="1" lang="en-US" altLang="ja-JP" dirty="0"/>
              <a:t>IETF defined PAWS protocol (RFC7545</a:t>
            </a:r>
            <a:r>
              <a:rPr kumimoji="1" lang="en-US" altLang="ja-JP" dirty="0" smtClean="0"/>
              <a:t>)</a:t>
            </a:r>
          </a:p>
          <a:p>
            <a:endParaRPr kumimoji="1" lang="en-US" altLang="ja-JP" dirty="0" smtClean="0"/>
          </a:p>
          <a:p>
            <a:r>
              <a:rPr kumimoji="1" lang="en-US" altLang="ja-JP" dirty="0" smtClean="0"/>
              <a:t>IEEE Std. 802.19.1-2014 defined several logical interfaces</a:t>
            </a:r>
          </a:p>
          <a:p>
            <a:pPr lvl="1"/>
            <a:r>
              <a:rPr kumimoji="1" lang="en-US" altLang="ja-JP" dirty="0" smtClean="0"/>
              <a:t>Interface B2 can be used for the physical interface between database and master device</a:t>
            </a:r>
          </a:p>
          <a:p>
            <a:pPr lvl="2"/>
            <a:r>
              <a:rPr kumimoji="1" lang="en-US" altLang="ja-JP" dirty="0"/>
              <a:t>N</a:t>
            </a:r>
            <a:r>
              <a:rPr kumimoji="1" lang="en-US" altLang="ja-JP" dirty="0" smtClean="0"/>
              <a:t>o harmonization with IETF PAWS</a:t>
            </a:r>
          </a:p>
          <a:p>
            <a:pPr lvl="2"/>
            <a:r>
              <a:rPr kumimoji="1" lang="en-US" altLang="ja-JP" dirty="0" smtClean="0"/>
              <a:t>No interface certification program</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P802.19.1a system architecture</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0213" y="1485900"/>
            <a:ext cx="6353175" cy="499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8317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SAS implementation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14475"/>
            <a:ext cx="6438900" cy="51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正方形/長方形 7"/>
          <p:cNvSpPr/>
          <p:nvPr/>
        </p:nvSpPr>
        <p:spPr>
          <a:xfrm flipH="1">
            <a:off x="6019800" y="3886199"/>
            <a:ext cx="3581400" cy="461665"/>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200" dirty="0" smtClean="0">
                <a:solidFill>
                  <a:srgbClr val="0000FF"/>
                </a:solidFill>
                <a:latin typeface="Calibri" panose="020F0502020204030204" pitchFamily="34" charset="0"/>
              </a:rPr>
              <a:t>Coexistence among CBSDs which are operating under General Authorization Access (GAA) </a:t>
            </a:r>
          </a:p>
        </p:txBody>
      </p:sp>
      <p:sp>
        <p:nvSpPr>
          <p:cNvPr id="9" name="円/楕円 8"/>
          <p:cNvSpPr/>
          <p:nvPr/>
        </p:nvSpPr>
        <p:spPr>
          <a:xfrm>
            <a:off x="1905000" y="3809999"/>
            <a:ext cx="4191000" cy="583729"/>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flipH="1">
            <a:off x="457200" y="4412777"/>
            <a:ext cx="3276599" cy="276999"/>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200" dirty="0" smtClean="0">
                <a:solidFill>
                  <a:srgbClr val="0000FF"/>
                </a:solidFill>
                <a:latin typeface="Calibri" panose="020F0502020204030204" pitchFamily="34" charset="0"/>
              </a:rPr>
              <a:t>Physical interface between SAS and CBSD</a:t>
            </a:r>
          </a:p>
        </p:txBody>
      </p:sp>
    </p:spTree>
    <p:extLst>
      <p:ext uri="{BB962C8B-B14F-4D97-AF65-F5344CB8AC3E}">
        <p14:creationId xmlns:p14="http://schemas.microsoft.com/office/powerpoint/2010/main" val="2728514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Spectrum Access System (SAS) Architecture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075" y="2209800"/>
            <a:ext cx="702945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正方形/長方形 8"/>
          <p:cNvSpPr/>
          <p:nvPr/>
        </p:nvSpPr>
        <p:spPr>
          <a:xfrm flipH="1">
            <a:off x="594617" y="6477000"/>
            <a:ext cx="8549383" cy="246221"/>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000" dirty="0">
                <a:solidFill>
                  <a:prstClr val="black"/>
                </a:solidFill>
                <a:latin typeface="Calibri" panose="020F0502020204030204" pitchFamily="34" charset="0"/>
              </a:rPr>
              <a:t>Source</a:t>
            </a:r>
            <a:r>
              <a:rPr kumimoji="1" lang="en-US" altLang="ja-JP" sz="1000" dirty="0" smtClean="0">
                <a:solidFill>
                  <a:prstClr val="black"/>
                </a:solidFill>
                <a:latin typeface="Calibri" panose="020F0502020204030204" pitchFamily="34" charset="0"/>
              </a:rPr>
              <a:t>: FCC 15-47, 3.5GHz Order and FNPRM page 95</a:t>
            </a:r>
          </a:p>
        </p:txBody>
      </p:sp>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SAS requirements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6838950" cy="5286375"/>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9" name="正方形/長方形 8"/>
          <p:cNvSpPr/>
          <p:nvPr/>
        </p:nvSpPr>
        <p:spPr>
          <a:xfrm flipH="1">
            <a:off x="0" y="6687979"/>
            <a:ext cx="3276600" cy="246221"/>
          </a:xfrm>
          <a:prstGeom prst="rect">
            <a:avLst/>
          </a:prstGeom>
        </p:spPr>
        <p:txBody>
          <a:bodyPr wrap="square">
            <a:spAutoFit/>
          </a:bodyPr>
          <a:lstStyle/>
          <a:p>
            <a:pPr defTabSz="1089325" eaLnBrk="1" fontAlgn="auto" hangingPunct="1">
              <a:spcBef>
                <a:spcPts val="0"/>
              </a:spcBef>
              <a:spcAft>
                <a:spcPts val="0"/>
              </a:spcAft>
              <a:buClrTx/>
              <a:buSzTx/>
              <a:buFontTx/>
              <a:buNone/>
            </a:pPr>
            <a:r>
              <a:rPr kumimoji="1" lang="en-US" altLang="ja-JP" sz="1000" dirty="0">
                <a:solidFill>
                  <a:prstClr val="black"/>
                </a:solidFill>
                <a:latin typeface="Calibri" panose="020F0502020204030204" pitchFamily="34" charset="0"/>
              </a:rPr>
              <a:t>Source</a:t>
            </a:r>
            <a:r>
              <a:rPr kumimoji="1" lang="en-US" altLang="ja-JP" sz="1000" dirty="0" smtClean="0">
                <a:solidFill>
                  <a:prstClr val="black"/>
                </a:solidFill>
                <a:latin typeface="Calibri" panose="020F0502020204030204" pitchFamily="34" charset="0"/>
              </a:rPr>
              <a:t>: FCC 15-47, 3.5GHz Order and FNPRM page 159</a:t>
            </a:r>
          </a:p>
        </p:txBody>
      </p:sp>
      <p:sp>
        <p:nvSpPr>
          <p:cNvPr id="10" name="正方形/長方形 9"/>
          <p:cNvSpPr/>
          <p:nvPr/>
        </p:nvSpPr>
        <p:spPr bwMode="auto">
          <a:xfrm>
            <a:off x="2133600" y="5867400"/>
            <a:ext cx="5334000" cy="3810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35689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6938</TotalTime>
  <Words>806</Words>
  <Application>Microsoft Office PowerPoint</Application>
  <PresentationFormat>ユーザー設定</PresentationFormat>
  <Paragraphs>116</Paragraphs>
  <Slides>15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Office Theme</vt:lpstr>
      <vt:lpstr>Document</vt:lpstr>
      <vt:lpstr>Liaison to Wireless Innovation Forum</vt:lpstr>
      <vt:lpstr>Abstract</vt:lpstr>
      <vt:lpstr>IEEE 802.19.1 system architecture</vt:lpstr>
      <vt:lpstr>Example: TVWS implementation</vt:lpstr>
      <vt:lpstr>Issues of IEEE Std. 802.19.1-2014</vt:lpstr>
      <vt:lpstr>IEEE P802.19.1a system architecture</vt:lpstr>
      <vt:lpstr>Example: SAS implementation</vt:lpstr>
      <vt:lpstr>Spectrum Access System (SAS) Architecture</vt:lpstr>
      <vt:lpstr>SAS requirements</vt:lpstr>
      <vt:lpstr>Need for IEEE P802.19.1a</vt:lpstr>
      <vt:lpstr>Wireless Innovation Forum (WInnF)</vt:lpstr>
      <vt:lpstr>Spectrum Sharing Committee (SSC)</vt:lpstr>
      <vt:lpstr>Committee Structure</vt:lpstr>
      <vt:lpstr>WInnF SSC Working Group</vt:lpstr>
      <vt:lpstr>Summary</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267</cp:revision>
  <cp:lastPrinted>2014-11-08T20:15:38Z</cp:lastPrinted>
  <dcterms:created xsi:type="dcterms:W3CDTF">2014-10-30T17:06:39Z</dcterms:created>
  <dcterms:modified xsi:type="dcterms:W3CDTF">2016-01-18T22:24:53Z</dcterms:modified>
</cp:coreProperties>
</file>