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24" r:id="rId3"/>
    <p:sldId id="343" r:id="rId4"/>
    <p:sldId id="339" r:id="rId5"/>
    <p:sldId id="344" r:id="rId6"/>
    <p:sldId id="338" r:id="rId7"/>
    <p:sldId id="340" r:id="rId8"/>
    <p:sldId id="345" r:id="rId9"/>
    <p:sldId id="346" r:id="rId10"/>
    <p:sldId id="332"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840"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618"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011</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t>System architecture for information exchange between independent IEEE 802.19.1 systems</a:t>
            </a:r>
            <a:endParaRPr lang="en-GB" sz="28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a:t>
            </a:r>
            <a:r>
              <a:rPr lang="en-US" altLang="ja-JP" sz="2133" b="0" dirty="0" smtClean="0"/>
              <a:t>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41559102"/>
              </p:ext>
            </p:extLst>
          </p:nvPr>
        </p:nvGraphicFramePr>
        <p:xfrm>
          <a:off x="544513" y="2435225"/>
          <a:ext cx="8301037" cy="2559050"/>
        </p:xfrm>
        <a:graphic>
          <a:graphicData uri="http://schemas.openxmlformats.org/presentationml/2006/ole">
            <mc:AlternateContent xmlns:mc="http://schemas.openxmlformats.org/markup-compatibility/2006">
              <mc:Choice xmlns:v="urn:schemas-microsoft-com:vml" Requires="v">
                <p:oleObj spid="_x0000_s3260" name="Document" r:id="rId5" imgW="8236552" imgH="2547911" progId="Word.Document.8">
                  <p:embed/>
                </p:oleObj>
              </mc:Choice>
              <mc:Fallback>
                <p:oleObj name="Document" r:id="rId5" imgW="8236552" imgH="2547911" progId="Word.Document.8">
                  <p:embed/>
                  <p:pic>
                    <p:nvPicPr>
                      <p:cNvPr id="0" name="Picture 3"/>
                      <p:cNvPicPr>
                        <a:picLocks noChangeAspect="1" noChangeArrowheads="1"/>
                      </p:cNvPicPr>
                      <p:nvPr/>
                    </p:nvPicPr>
                    <p:blipFill>
                      <a:blip r:embed="rId6"/>
                      <a:srcRect/>
                      <a:stretch>
                        <a:fillRect/>
                      </a:stretch>
                    </p:blipFill>
                    <p:spPr bwMode="auto">
                      <a:xfrm>
                        <a:off x="544513" y="2435225"/>
                        <a:ext cx="8301037" cy="2559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kumimoji="1" lang="en-US" altLang="ja-JP" dirty="0" smtClean="0"/>
              <a:t>[1] Sho Furuichi, et al, “IEEE 802.19-15/0032r0 </a:t>
            </a:r>
            <a:r>
              <a:rPr lang="en-US" altLang="ja-JP" dirty="0" smtClean="0"/>
              <a:t>The </a:t>
            </a:r>
            <a:r>
              <a:rPr lang="en-US" altLang="ja-JP" dirty="0"/>
              <a:t>new coexistence use cases for IEEE 802.19.1</a:t>
            </a:r>
            <a:r>
              <a:rPr kumimoji="1" lang="en-US" altLang="ja-JP" dirty="0" smtClean="0"/>
              <a:t>”, April 2015</a:t>
            </a:r>
          </a:p>
          <a:p>
            <a:pPr marL="0" indent="0">
              <a:buNone/>
            </a:pPr>
            <a:r>
              <a:rPr kumimoji="1" lang="en-US" altLang="ja-JP" dirty="0" smtClean="0"/>
              <a:t>[2] </a:t>
            </a:r>
            <a:r>
              <a:rPr kumimoji="1" lang="en-US" altLang="ja-JP" dirty="0"/>
              <a:t>Sho Furuichi, et al, </a:t>
            </a:r>
            <a:r>
              <a:rPr kumimoji="1" lang="en-US" altLang="ja-JP" dirty="0" smtClean="0"/>
              <a:t>“</a:t>
            </a:r>
            <a:r>
              <a:rPr kumimoji="1" lang="en-US" altLang="ja-JP" dirty="0"/>
              <a:t>IEEE </a:t>
            </a:r>
            <a:r>
              <a:rPr kumimoji="1" lang="en-US" altLang="ja-JP" dirty="0" smtClean="0"/>
              <a:t>802.19-15/0054r0</a:t>
            </a:r>
            <a:r>
              <a:rPr kumimoji="1" lang="en-US" altLang="ja-JP" dirty="0"/>
              <a:t>, </a:t>
            </a:r>
            <a:r>
              <a:rPr lang="en-US" altLang="ja-JP" dirty="0" smtClean="0"/>
              <a:t>Expected </a:t>
            </a:r>
            <a:r>
              <a:rPr lang="en-US" altLang="ja-JP" dirty="0"/>
              <a:t>Performance Improvement in the New Coexistence Scenario and Use Cases for IEEE </a:t>
            </a:r>
            <a:r>
              <a:rPr lang="en-US" altLang="ja-JP" dirty="0" smtClean="0"/>
              <a:t>802.19.1  – Simulation Result</a:t>
            </a:r>
            <a:r>
              <a:rPr lang="en-US" altLang="ja-JP" dirty="0"/>
              <a:t> – </a:t>
            </a:r>
            <a:r>
              <a:rPr kumimoji="1" lang="en-US" altLang="ja-JP" dirty="0" smtClean="0"/>
              <a:t>”, July 2015</a:t>
            </a:r>
          </a:p>
          <a:p>
            <a:pPr marL="0" indent="0">
              <a:buNone/>
            </a:pPr>
            <a:r>
              <a:rPr kumimoji="1" lang="en-US" altLang="ja-JP" dirty="0" smtClean="0"/>
              <a:t>[3] </a:t>
            </a:r>
            <a:r>
              <a:rPr lang="en-US" altLang="ja-JP" dirty="0"/>
              <a:t>IEEE Standard Association, “IEEE </a:t>
            </a:r>
            <a:r>
              <a:rPr lang="en-US" altLang="ja-JP" dirty="0" err="1"/>
              <a:t>Std</a:t>
            </a:r>
            <a:r>
              <a:rPr lang="en-US" altLang="ja-JP" dirty="0"/>
              <a:t> 802.19.1-2014“, July </a:t>
            </a:r>
            <a:r>
              <a:rPr lang="en-US" altLang="ja-JP" dirty="0" smtClean="0"/>
              <a:t>2014</a:t>
            </a:r>
          </a:p>
          <a:p>
            <a:pPr marL="0" indent="0">
              <a:buNone/>
            </a:pPr>
            <a:r>
              <a:rPr lang="en-US" altLang="ja-JP" dirty="0" smtClean="0"/>
              <a:t>[4]</a:t>
            </a:r>
            <a:r>
              <a:rPr lang="en-US" altLang="ja-JP" dirty="0"/>
              <a:t> Sho Furuichi, </a:t>
            </a:r>
            <a:r>
              <a:rPr lang="en-US" altLang="ja-JP" dirty="0" smtClean="0"/>
              <a:t>“</a:t>
            </a:r>
            <a:r>
              <a:rPr kumimoji="1" lang="en-US" altLang="ja-JP" dirty="0"/>
              <a:t>IEEE </a:t>
            </a:r>
            <a:r>
              <a:rPr kumimoji="1" lang="en-US" altLang="ja-JP" dirty="0" smtClean="0"/>
              <a:t>802.19-15/0108r1 </a:t>
            </a:r>
            <a:r>
              <a:rPr lang="en-US" altLang="ja-JP" dirty="0"/>
              <a:t>Discussion on possible architectures for information exchange between independent IEEE 802.19.1 systems</a:t>
            </a:r>
            <a:r>
              <a:rPr lang="en-US" altLang="ja-JP" dirty="0" smtClean="0"/>
              <a:t>”, Dec 2015</a:t>
            </a:r>
          </a:p>
          <a:p>
            <a:pPr marL="0" indent="0">
              <a:buNone/>
            </a:pPr>
            <a:r>
              <a:rPr lang="en-US" altLang="ja-JP" dirty="0" smtClean="0"/>
              <a:t>[5] Sho Furuichi, “</a:t>
            </a:r>
            <a:r>
              <a:rPr kumimoji="1" lang="en-US" altLang="ja-JP" dirty="0"/>
              <a:t>IEEE </a:t>
            </a:r>
            <a:r>
              <a:rPr kumimoji="1" lang="en-US" altLang="ja-JP" dirty="0" smtClean="0"/>
              <a:t>802.19-16/0002r1 </a:t>
            </a:r>
            <a:r>
              <a:rPr lang="en-US" altLang="ja-JP" dirty="0"/>
              <a:t>Further consideration on possible architecture for information exchange between independent IEEE 802.19.1 systems</a:t>
            </a:r>
            <a:r>
              <a:rPr lang="en-US" altLang="ja-JP" dirty="0" smtClean="0"/>
              <a:t>”, Jan 2016</a:t>
            </a:r>
          </a:p>
          <a:p>
            <a:pPr marL="0" indent="0">
              <a:buNone/>
            </a:pPr>
            <a:r>
              <a:rPr kumimoji="1" lang="en-US" altLang="ja-JP" dirty="0" smtClean="0"/>
              <a:t>[6] Naotaka Sato, “IEEE 802.19-15/0109r0 TG1a </a:t>
            </a:r>
            <a:r>
              <a:rPr kumimoji="1" lang="en-US" altLang="ja-JP" dirty="0"/>
              <a:t>Conference Call Minutes</a:t>
            </a:r>
            <a:r>
              <a:rPr kumimoji="1" lang="en-US" altLang="ja-JP" dirty="0" smtClean="0"/>
              <a:t>”, Dec 2015</a:t>
            </a:r>
          </a:p>
          <a:p>
            <a:pPr marL="0" indent="0">
              <a:buNone/>
            </a:pPr>
            <a:r>
              <a:rPr kumimoji="1" lang="en-US" altLang="ja-JP" dirty="0" smtClean="0"/>
              <a:t>[7] </a:t>
            </a:r>
            <a:r>
              <a:rPr kumimoji="1" lang="en-US" altLang="ja-JP" dirty="0"/>
              <a:t>Naotaka Sato, “IEEE </a:t>
            </a:r>
            <a:r>
              <a:rPr kumimoji="1" lang="en-US" altLang="ja-JP" dirty="0" smtClean="0"/>
              <a:t>802.19-16/0005r1 </a:t>
            </a:r>
            <a:r>
              <a:rPr kumimoji="1" lang="en-US" altLang="ja-JP" dirty="0"/>
              <a:t>TG1a </a:t>
            </a:r>
            <a:r>
              <a:rPr lang="en-US" altLang="ja-JP" dirty="0"/>
              <a:t>January </a:t>
            </a:r>
            <a:r>
              <a:rPr kumimoji="1" lang="en-US" altLang="ja-JP" dirty="0" smtClean="0"/>
              <a:t>Conference </a:t>
            </a:r>
            <a:r>
              <a:rPr kumimoji="1" lang="en-US" altLang="ja-JP" dirty="0"/>
              <a:t>Call Minutes”, </a:t>
            </a:r>
            <a:r>
              <a:rPr kumimoji="1" lang="en-US" altLang="ja-JP" dirty="0" smtClean="0"/>
              <a:t>Jan 2016</a:t>
            </a:r>
            <a:endParaRPr kumimoji="1" lang="en-US" altLang="ja-JP" dirty="0"/>
          </a:p>
          <a:p>
            <a:pPr marL="0" indent="0">
              <a:buNone/>
            </a:pPr>
            <a:endParaRPr kumimoji="1" lang="en-US" altLang="ja-JP"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903770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shows study and discussion results on system architecture for information exchange between independent IEEE 802.19.1 systems.</a:t>
            </a:r>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architecture discussion</a:t>
            </a:r>
            <a:endParaRPr kumimoji="1" lang="ja-JP" altLang="en-US" dirty="0"/>
          </a:p>
        </p:txBody>
      </p:sp>
      <p:sp>
        <p:nvSpPr>
          <p:cNvPr id="3" name="コンテンツ プレースホルダー 2"/>
          <p:cNvSpPr>
            <a:spLocks noGrp="1"/>
          </p:cNvSpPr>
          <p:nvPr>
            <p:ph idx="1"/>
          </p:nvPr>
        </p:nvSpPr>
        <p:spPr>
          <a:xfrm>
            <a:off x="762000" y="1524000"/>
            <a:ext cx="8288868" cy="5257800"/>
          </a:xfrm>
        </p:spPr>
        <p:txBody>
          <a:bodyPr>
            <a:normAutofit fontScale="92500"/>
          </a:bodyPr>
          <a:lstStyle/>
          <a:p>
            <a:r>
              <a:rPr kumimoji="1" lang="en-US" altLang="ja-JP" dirty="0" smtClean="0"/>
              <a:t>To identify the appropriate architecture for realizing information exchange between independent IEEE 802.19.1 systems.</a:t>
            </a:r>
          </a:p>
          <a:p>
            <a:pPr marL="487693" lvl="1" indent="0">
              <a:buNone/>
            </a:pPr>
            <a:r>
              <a:rPr kumimoji="1" lang="en-US" altLang="ja-JP" dirty="0" smtClean="0"/>
              <a:t>[Background]</a:t>
            </a:r>
          </a:p>
          <a:p>
            <a:pPr lvl="1"/>
            <a:r>
              <a:rPr kumimoji="1" lang="en-US" altLang="ja-JP" dirty="0"/>
              <a:t>We have confirmed </a:t>
            </a:r>
            <a:r>
              <a:rPr kumimoji="1" lang="en-US" altLang="ja-JP" dirty="0" smtClean="0"/>
              <a:t>in CUB SG that there is a scenario where different entities have their own coexistence system (i.e. IEEE </a:t>
            </a:r>
            <a:r>
              <a:rPr kumimoji="1" lang="en-US" altLang="ja-JP" dirty="0"/>
              <a:t>802.19.1 </a:t>
            </a:r>
            <a:r>
              <a:rPr kumimoji="1" lang="en-US" altLang="ja-JP" dirty="0" smtClean="0"/>
              <a:t>system)[1].</a:t>
            </a:r>
          </a:p>
          <a:p>
            <a:pPr lvl="2"/>
            <a:r>
              <a:rPr kumimoji="1" lang="en-US" altLang="ja-JP" dirty="0" smtClean="0"/>
              <a:t>Entities: network operator, wireless internet provider, building administrator, infra-provider, etc...</a:t>
            </a:r>
          </a:p>
          <a:p>
            <a:pPr lvl="2"/>
            <a:r>
              <a:rPr kumimoji="1" lang="en-US" altLang="ja-JP" dirty="0" smtClean="0"/>
              <a:t>The entities have the information that they do not want to disclose.</a:t>
            </a:r>
          </a:p>
          <a:p>
            <a:pPr lvl="3"/>
            <a:r>
              <a:rPr kumimoji="1" lang="en-US" altLang="ja-JP" dirty="0" smtClean="0"/>
              <a:t>E.g. installation information</a:t>
            </a:r>
            <a:endParaRPr kumimoji="1" lang="en-US" altLang="ja-JP" dirty="0"/>
          </a:p>
          <a:p>
            <a:pPr lvl="2"/>
            <a:r>
              <a:rPr kumimoji="1" lang="en-US" altLang="ja-JP" dirty="0" smtClean="0"/>
              <a:t>Moreover, each entity might implement different profile(s) in coexistence system.</a:t>
            </a:r>
          </a:p>
          <a:p>
            <a:pPr lvl="2"/>
            <a:endParaRPr kumimoji="1" lang="en-US" altLang="ja-JP" dirty="0" smtClean="0"/>
          </a:p>
          <a:p>
            <a:pPr lvl="1"/>
            <a:r>
              <a:rPr kumimoji="1" lang="en-US" altLang="ja-JP" dirty="0" smtClean="0"/>
              <a:t>We also have confirmed the necessity of information exchange between different coexistence systems by simulation in CUB SG discussion[2].</a:t>
            </a:r>
          </a:p>
          <a:p>
            <a:pPr lvl="2"/>
            <a:r>
              <a:rPr kumimoji="1" lang="en-US" altLang="ja-JP" u="sng" dirty="0" smtClean="0"/>
              <a:t>This result is one of the motivation to amend IEEE 802.19.1-2014.</a:t>
            </a:r>
            <a:endParaRPr kumimoji="1" lang="ja-JP" altLang="en-US" u="sng"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33783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[3]</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Tree>
    <p:extLst>
      <p:ext uri="{BB962C8B-B14F-4D97-AF65-F5344CB8AC3E}">
        <p14:creationId xmlns:p14="http://schemas.microsoft.com/office/powerpoint/2010/main" val="2990428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807723"/>
            <a:ext cx="8288868" cy="716277"/>
          </a:xfrm>
        </p:spPr>
        <p:txBody>
          <a:bodyPr/>
          <a:lstStyle/>
          <a:p>
            <a:r>
              <a:rPr kumimoji="1" lang="en-US" altLang="ja-JP" sz="3600" dirty="0" smtClean="0"/>
              <a:t>Executive summary of discussion in the teleconferences</a:t>
            </a:r>
            <a:endParaRPr kumimoji="1" lang="ja-JP" altLang="en-US" sz="3600" dirty="0"/>
          </a:p>
        </p:txBody>
      </p:sp>
      <p:sp>
        <p:nvSpPr>
          <p:cNvPr id="3" name="コンテンツ プレースホルダー 2"/>
          <p:cNvSpPr>
            <a:spLocks noGrp="1"/>
          </p:cNvSpPr>
          <p:nvPr>
            <p:ph idx="1"/>
          </p:nvPr>
        </p:nvSpPr>
        <p:spPr>
          <a:xfrm>
            <a:off x="626378" y="1812022"/>
            <a:ext cx="8488680" cy="5029200"/>
          </a:xfrm>
        </p:spPr>
        <p:txBody>
          <a:bodyPr>
            <a:normAutofit fontScale="85000" lnSpcReduction="20000"/>
          </a:bodyPr>
          <a:lstStyle/>
          <a:p>
            <a:r>
              <a:rPr kumimoji="1" lang="en-US" altLang="ja-JP" dirty="0" smtClean="0"/>
              <a:t>See details in the following documents</a:t>
            </a:r>
          </a:p>
          <a:p>
            <a:pPr lvl="1"/>
            <a:r>
              <a:rPr kumimoji="1" lang="en-US" altLang="ja-JP" dirty="0" smtClean="0"/>
              <a:t>Technical contributions: 802.19-15/0108r1[4], 802.19-16/0002r1[5].</a:t>
            </a:r>
          </a:p>
          <a:p>
            <a:pPr lvl="1"/>
            <a:r>
              <a:rPr kumimoji="1" lang="en-US" altLang="ja-JP" dirty="0" smtClean="0"/>
              <a:t>Teleconference minutes: 802.19-15/0109r0[6], 802.19-16/0005r1[7].</a:t>
            </a:r>
          </a:p>
          <a:p>
            <a:endParaRPr kumimoji="1" lang="en-US" altLang="ja-JP" dirty="0"/>
          </a:p>
          <a:p>
            <a:r>
              <a:rPr kumimoji="1" lang="en-US" altLang="ja-JP" dirty="0" smtClean="0"/>
              <a:t>There were 4 options proposed as the architecture candidate.</a:t>
            </a:r>
          </a:p>
          <a:p>
            <a:pPr lvl="1"/>
            <a:r>
              <a:rPr kumimoji="1" lang="en-US" altLang="ja-JP" dirty="0"/>
              <a:t>Option 1: Addition of interface between different </a:t>
            </a:r>
            <a:r>
              <a:rPr kumimoji="1" lang="en-US" altLang="ja-JP" dirty="0" smtClean="0"/>
              <a:t>CDISs</a:t>
            </a:r>
          </a:p>
          <a:p>
            <a:pPr lvl="2"/>
            <a:r>
              <a:rPr kumimoji="1" lang="en-US" altLang="ja-JP" dirty="0" smtClean="0"/>
              <a:t>CDIS communicates directly with the other CDIS </a:t>
            </a:r>
            <a:r>
              <a:rPr kumimoji="1" lang="en-US" altLang="ja-JP" dirty="0"/>
              <a:t>in the different </a:t>
            </a:r>
            <a:r>
              <a:rPr kumimoji="1" lang="en-US" altLang="ja-JP" dirty="0" smtClean="0"/>
              <a:t>system.</a:t>
            </a:r>
            <a:endParaRPr kumimoji="1" lang="en-US" altLang="ja-JP" dirty="0"/>
          </a:p>
          <a:p>
            <a:pPr lvl="1"/>
            <a:r>
              <a:rPr kumimoji="1" lang="en-US" altLang="ja-JP" dirty="0"/>
              <a:t>Option 2: Addition of new entity for interface between different </a:t>
            </a:r>
            <a:r>
              <a:rPr kumimoji="1" lang="en-US" altLang="ja-JP" dirty="0" smtClean="0"/>
              <a:t>CDISs</a:t>
            </a:r>
          </a:p>
          <a:p>
            <a:pPr lvl="2"/>
            <a:r>
              <a:rPr kumimoji="1" lang="en-US" altLang="ja-JP" dirty="0" smtClean="0"/>
              <a:t>CDIS communicates with the other CDIS </a:t>
            </a:r>
            <a:r>
              <a:rPr kumimoji="1" lang="en-US" altLang="ja-JP" dirty="0"/>
              <a:t>in the different system </a:t>
            </a:r>
            <a:r>
              <a:rPr kumimoji="1" lang="en-US" altLang="ja-JP" dirty="0" smtClean="0"/>
              <a:t>via new entity .</a:t>
            </a:r>
            <a:endParaRPr kumimoji="1" lang="en-US" altLang="ja-JP" dirty="0"/>
          </a:p>
          <a:p>
            <a:pPr lvl="1"/>
            <a:r>
              <a:rPr kumimoji="1" lang="en-US" altLang="ja-JP" dirty="0"/>
              <a:t>Option 3: Use the interface </a:t>
            </a:r>
            <a:r>
              <a:rPr kumimoji="1" lang="en-US" altLang="ja-JP" dirty="0" smtClean="0"/>
              <a:t>B3</a:t>
            </a:r>
          </a:p>
          <a:p>
            <a:pPr lvl="2"/>
            <a:r>
              <a:rPr kumimoji="1" lang="en-US" altLang="ja-JP" dirty="0"/>
              <a:t>CM </a:t>
            </a:r>
            <a:r>
              <a:rPr kumimoji="1" lang="en-US" altLang="ja-JP" dirty="0" smtClean="0"/>
              <a:t>communicates </a:t>
            </a:r>
            <a:r>
              <a:rPr kumimoji="1" lang="en-US" altLang="ja-JP" dirty="0"/>
              <a:t>directly </a:t>
            </a:r>
            <a:r>
              <a:rPr kumimoji="1" lang="en-US" altLang="ja-JP" dirty="0" smtClean="0"/>
              <a:t>with </a:t>
            </a:r>
            <a:r>
              <a:rPr kumimoji="1" lang="en-US" altLang="ja-JP" dirty="0"/>
              <a:t>the other CM in the different </a:t>
            </a:r>
            <a:r>
              <a:rPr kumimoji="1" lang="en-US" altLang="ja-JP" dirty="0" smtClean="0"/>
              <a:t>system.</a:t>
            </a:r>
          </a:p>
          <a:p>
            <a:pPr lvl="2"/>
            <a:r>
              <a:rPr kumimoji="1" lang="en-US" altLang="ja-JP" dirty="0" smtClean="0"/>
              <a:t>Same as no amendment.</a:t>
            </a:r>
          </a:p>
          <a:p>
            <a:pPr lvl="1"/>
            <a:r>
              <a:rPr kumimoji="1" lang="en-US" altLang="ja-JP" dirty="0" smtClean="0"/>
              <a:t>Option 4: Addition of new entity for interface between different CMs in the different systems</a:t>
            </a:r>
          </a:p>
          <a:p>
            <a:pPr lvl="2"/>
            <a:r>
              <a:rPr kumimoji="1" lang="en-US" altLang="ja-JP" dirty="0" smtClean="0"/>
              <a:t>CM communicates with the other CM in the different system via new entity.</a:t>
            </a:r>
          </a:p>
          <a:p>
            <a:pPr lvl="1"/>
            <a:endParaRPr kumimoji="1" lang="en-US" altLang="ja-JP" dirty="0"/>
          </a:p>
          <a:p>
            <a:r>
              <a:rPr kumimoji="1" lang="en-US" altLang="ja-JP" dirty="0" smtClean="0"/>
              <a:t>As a discussion result, we decided to define architecture based on option 4.</a:t>
            </a:r>
          </a:p>
          <a:p>
            <a:pPr lvl="1"/>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69129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Option 4. Addition of new entity for realizing interface between different CMs in the different systems.</a:t>
            </a:r>
            <a:endParaRPr kumimoji="1" lang="ja-JP" altLang="en-US" sz="2800" dirty="0"/>
          </a:p>
        </p:txBody>
      </p:sp>
      <p:sp>
        <p:nvSpPr>
          <p:cNvPr id="3" name="コンテンツ プレースホルダー 2"/>
          <p:cNvSpPr>
            <a:spLocks noGrp="1"/>
          </p:cNvSpPr>
          <p:nvPr>
            <p:ph idx="1"/>
          </p:nvPr>
        </p:nvSpPr>
        <p:spPr>
          <a:xfrm>
            <a:off x="731520" y="4267200"/>
            <a:ext cx="8288868" cy="2590800"/>
          </a:xfrm>
        </p:spPr>
        <p:txBody>
          <a:bodyPr/>
          <a:lstStyle/>
          <a:p>
            <a:r>
              <a:rPr kumimoji="1" lang="en-US" altLang="ja-JP" dirty="0"/>
              <a:t>New entity</a:t>
            </a:r>
          </a:p>
          <a:p>
            <a:pPr lvl="1"/>
            <a:r>
              <a:rPr kumimoji="1" lang="en-US" altLang="ja-JP" dirty="0" smtClean="0"/>
              <a:t>It can be defined as “enabler for </a:t>
            </a:r>
            <a:r>
              <a:rPr kumimoji="1" lang="en-US" altLang="ja-JP" dirty="0"/>
              <a:t>inter-system coordination ”, </a:t>
            </a:r>
            <a:r>
              <a:rPr kumimoji="1" lang="en-US" altLang="ja-JP" dirty="0" smtClean="0"/>
              <a:t>not as “decision maker”, because CM is already acting as “decision maker”.</a:t>
            </a:r>
          </a:p>
          <a:p>
            <a:pPr lvl="1"/>
            <a:r>
              <a:rPr kumimoji="1" lang="en-US" altLang="ja-JP" dirty="0" smtClean="0"/>
              <a:t>In the interface between different CMs in the different systems via new entities, we can use </a:t>
            </a:r>
            <a:r>
              <a:rPr kumimoji="1" lang="en-US" altLang="ja-JP" b="1" dirty="0" smtClean="0"/>
              <a:t>similar</a:t>
            </a:r>
            <a:r>
              <a:rPr kumimoji="1" lang="en-US" altLang="ja-JP" dirty="0" smtClean="0"/>
              <a:t> (not same !) procedures and algorithms as defined in interface B3.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graphicFrame>
        <p:nvGraphicFramePr>
          <p:cNvPr id="11" name="コンテンツ プレースホルダー 6"/>
          <p:cNvGraphicFramePr>
            <a:graphicFrameLocks noChangeAspect="1"/>
          </p:cNvGraphicFramePr>
          <p:nvPr>
            <p:extLst>
              <p:ext uri="{D42A27DB-BD31-4B8C-83A1-F6EECF244321}">
                <p14:modId xmlns:p14="http://schemas.microsoft.com/office/powerpoint/2010/main" val="1944479343"/>
              </p:ext>
            </p:extLst>
          </p:nvPr>
        </p:nvGraphicFramePr>
        <p:xfrm>
          <a:off x="1343025" y="1524000"/>
          <a:ext cx="7038975" cy="4700505"/>
        </p:xfrm>
        <a:graphic>
          <a:graphicData uri="http://schemas.openxmlformats.org/presentationml/2006/ole">
            <mc:AlternateContent xmlns:mc="http://schemas.openxmlformats.org/markup-compatibility/2006">
              <mc:Choice xmlns:v="urn:schemas-microsoft-com:vml" Requires="v">
                <p:oleObj spid="_x0000_s8213"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1343025" y="1524000"/>
                        <a:ext cx="7038975" cy="4700505"/>
                      </a:xfrm>
                      <a:prstGeom prst="rect">
                        <a:avLst/>
                      </a:prstGeom>
                    </p:spPr>
                  </p:pic>
                </p:oleObj>
              </mc:Fallback>
            </mc:AlternateContent>
          </a:graphicData>
        </a:graphic>
      </p:graphicFrame>
      <p:sp>
        <p:nvSpPr>
          <p:cNvPr id="12" name="テキスト ボックス 11"/>
          <p:cNvSpPr txBox="1"/>
          <p:nvPr/>
        </p:nvSpPr>
        <p:spPr>
          <a:xfrm>
            <a:off x="2967417" y="2725139"/>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3" name="テキスト ボックス 12"/>
          <p:cNvSpPr txBox="1"/>
          <p:nvPr/>
        </p:nvSpPr>
        <p:spPr>
          <a:xfrm>
            <a:off x="5724525" y="2705100"/>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4" name="角丸四角形 13"/>
          <p:cNvSpPr/>
          <p:nvPr/>
        </p:nvSpPr>
        <p:spPr bwMode="auto">
          <a:xfrm>
            <a:off x="1571625" y="1662030"/>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角丸四角形 14"/>
          <p:cNvSpPr/>
          <p:nvPr/>
        </p:nvSpPr>
        <p:spPr bwMode="auto">
          <a:xfrm>
            <a:off x="5352288" y="1652505"/>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6963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of overall architecture</a:t>
            </a:r>
            <a:endParaRPr kumimoji="1" lang="ja-JP" altLang="en-US" dirty="0"/>
          </a:p>
        </p:txBody>
      </p:sp>
      <p:sp>
        <p:nvSpPr>
          <p:cNvPr id="3" name="コンテンツ プレースホルダー 2"/>
          <p:cNvSpPr>
            <a:spLocks noGrp="1"/>
          </p:cNvSpPr>
          <p:nvPr>
            <p:ph idx="1"/>
          </p:nvPr>
        </p:nvSpPr>
        <p:spPr>
          <a:xfrm>
            <a:off x="731520" y="1524000"/>
            <a:ext cx="8288868" cy="5257800"/>
          </a:xfrm>
        </p:spPr>
        <p:txBody>
          <a:bodyPr/>
          <a:lstStyle/>
          <a:p>
            <a:r>
              <a:rPr kumimoji="1" lang="en-US" altLang="ja-JP" dirty="0" smtClean="0"/>
              <a:t>New entity </a:t>
            </a:r>
            <a:r>
              <a:rPr kumimoji="1" lang="en-US" altLang="ja-JP" dirty="0" smtClean="0">
                <a:sym typeface="Wingdings" panose="05000000000000000000" pitchFamily="2" charset="2"/>
              </a:rPr>
              <a:t> Coordination Enabler (COE)</a:t>
            </a:r>
          </a:p>
          <a:p>
            <a:r>
              <a:rPr kumimoji="1" lang="en-US" altLang="ja-JP" dirty="0" smtClean="0">
                <a:sym typeface="Wingdings" panose="05000000000000000000" pitchFamily="2" charset="2"/>
              </a:rPr>
              <a:t>New interfaces  Interface B4, Interface B5</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78909761"/>
              </p:ext>
            </p:extLst>
          </p:nvPr>
        </p:nvGraphicFramePr>
        <p:xfrm>
          <a:off x="722063" y="2438400"/>
          <a:ext cx="8309473" cy="4428162"/>
        </p:xfrm>
        <a:graphic>
          <a:graphicData uri="http://schemas.openxmlformats.org/presentationml/2006/ole">
            <mc:AlternateContent xmlns:mc="http://schemas.openxmlformats.org/markup-compatibility/2006">
              <mc:Choice xmlns:v="urn:schemas-microsoft-com:vml" Requires="v">
                <p:oleObj spid="_x0000_s10253" name="Visio" r:id="rId3" imgW="8780941" imgH="4671270" progId="Visio.Drawing.11">
                  <p:embed/>
                </p:oleObj>
              </mc:Choice>
              <mc:Fallback>
                <p:oleObj name="Visio" r:id="rId3" imgW="8780941" imgH="4671270" progId="Visio.Drawing.11">
                  <p:embed/>
                  <p:pic>
                    <p:nvPicPr>
                      <p:cNvPr id="0" name="Object 1"/>
                      <p:cNvPicPr>
                        <a:picLocks noChangeAspect="1" noChangeArrowheads="1"/>
                      </p:cNvPicPr>
                      <p:nvPr/>
                    </p:nvPicPr>
                    <p:blipFill>
                      <a:blip r:embed="rId4"/>
                      <a:srcRect/>
                      <a:stretch>
                        <a:fillRect/>
                      </a:stretch>
                    </p:blipFill>
                    <p:spPr bwMode="auto">
                      <a:xfrm>
                        <a:off x="722063" y="2438400"/>
                        <a:ext cx="8309473" cy="4428162"/>
                      </a:xfrm>
                      <a:prstGeom prst="rect">
                        <a:avLst/>
                      </a:prstGeom>
                      <a:noFill/>
                    </p:spPr>
                  </p:pic>
                </p:oleObj>
              </mc:Fallback>
            </mc:AlternateContent>
          </a:graphicData>
        </a:graphic>
      </p:graphicFrame>
      <p:sp>
        <p:nvSpPr>
          <p:cNvPr id="10" name="テキスト ボックス 9"/>
          <p:cNvSpPr txBox="1"/>
          <p:nvPr/>
        </p:nvSpPr>
        <p:spPr>
          <a:xfrm>
            <a:off x="3810000" y="6273225"/>
            <a:ext cx="3725700" cy="523220"/>
          </a:xfrm>
          <a:prstGeom prst="rect">
            <a:avLst/>
          </a:prstGeom>
          <a:noFill/>
        </p:spPr>
        <p:txBody>
          <a:bodyPr wrap="none" rtlCol="0">
            <a:spAutoFit/>
          </a:bodyPr>
          <a:lstStyle/>
          <a:p>
            <a:r>
              <a:rPr kumimoji="1" lang="en-US" altLang="ja-JP" sz="1400" dirty="0" smtClean="0">
                <a:solidFill>
                  <a:srgbClr val="FF0000"/>
                </a:solidFill>
              </a:rPr>
              <a:t>Red: new definition </a:t>
            </a:r>
          </a:p>
          <a:p>
            <a:r>
              <a:rPr kumimoji="1" lang="en-US" altLang="ja-JP" sz="1400" dirty="0" smtClean="0">
                <a:solidFill>
                  <a:srgbClr val="0000FF"/>
                </a:solidFill>
              </a:rPr>
              <a:t>Blue: amended (See details in 802.19-16/00xxr0)</a:t>
            </a:r>
            <a:endParaRPr kumimoji="1" lang="ja-JP" altLang="en-US" sz="1400" dirty="0">
              <a:solidFill>
                <a:srgbClr val="0000FF"/>
              </a:solidFill>
            </a:endParaRPr>
          </a:p>
        </p:txBody>
      </p:sp>
    </p:spTree>
    <p:extLst>
      <p:ext uri="{BB962C8B-B14F-4D97-AF65-F5344CB8AC3E}">
        <p14:creationId xmlns:p14="http://schemas.microsoft.com/office/powerpoint/2010/main" val="3953278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See text proposal document IEEE 802.19-16/00xxr0.</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46674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To define procedures for interface B4 and interface B5 if the architecture is approved.</a:t>
            </a:r>
          </a:p>
          <a:p>
            <a:pPr lvl="1"/>
            <a:r>
              <a:rPr kumimoji="1" lang="en-US" altLang="ja-JP" dirty="0" smtClean="0"/>
              <a:t>New procedure(s) as CM operation</a:t>
            </a:r>
          </a:p>
          <a:p>
            <a:pPr lvl="1"/>
            <a:r>
              <a:rPr kumimoji="1" lang="en-US" altLang="ja-JP" dirty="0" smtClean="0"/>
              <a:t>Define COE operation and the relevant procedure(s)</a:t>
            </a: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26901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10083</TotalTime>
  <Words>890</Words>
  <Application>Microsoft Office PowerPoint</Application>
  <PresentationFormat>Custom</PresentationFormat>
  <Paragraphs>98</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Office Theme</vt:lpstr>
      <vt:lpstr>Document</vt:lpstr>
      <vt:lpstr>Visio</vt:lpstr>
      <vt:lpstr>System architecture for information exchange between independent IEEE 802.19.1 systems</vt:lpstr>
      <vt:lpstr>Abstract</vt:lpstr>
      <vt:lpstr>Objective of architecture discussion</vt:lpstr>
      <vt:lpstr>[Recap] System architecture defined in  IEEE 802.19.1-2014 [3]</vt:lpstr>
      <vt:lpstr>Executive summary of discussion in the teleconferences</vt:lpstr>
      <vt:lpstr>Option 4. Addition of new entity for realizing interface between different CMs in the different systems.</vt:lpstr>
      <vt:lpstr>Proposal of overall architecture</vt:lpstr>
      <vt:lpstr>Details</vt:lpstr>
      <vt:lpstr>Next step</vt:lpstr>
      <vt:lpstr>References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cp:lastModifiedBy>
  <cp:revision>239</cp:revision>
  <cp:lastPrinted>2014-11-08T20:15:38Z</cp:lastPrinted>
  <dcterms:created xsi:type="dcterms:W3CDTF">2014-10-30T17:06:39Z</dcterms:created>
  <dcterms:modified xsi:type="dcterms:W3CDTF">2016-01-19T12:47:46Z</dcterms:modified>
</cp:coreProperties>
</file>