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6"/>
  </p:notesMasterIdLst>
  <p:handoutMasterIdLst>
    <p:handoutMasterId r:id="rId37"/>
  </p:handoutMasterIdLst>
  <p:sldIdLst>
    <p:sldId id="256" r:id="rId2"/>
    <p:sldId id="324" r:id="rId3"/>
    <p:sldId id="316" r:id="rId4"/>
    <p:sldId id="345" r:id="rId5"/>
    <p:sldId id="325" r:id="rId6"/>
    <p:sldId id="321" r:id="rId7"/>
    <p:sldId id="322" r:id="rId8"/>
    <p:sldId id="327" r:id="rId9"/>
    <p:sldId id="347" r:id="rId10"/>
    <p:sldId id="358" r:id="rId11"/>
    <p:sldId id="346" r:id="rId12"/>
    <p:sldId id="326" r:id="rId13"/>
    <p:sldId id="344" r:id="rId14"/>
    <p:sldId id="341" r:id="rId15"/>
    <p:sldId id="342" r:id="rId16"/>
    <p:sldId id="343" r:id="rId17"/>
    <p:sldId id="323" r:id="rId18"/>
    <p:sldId id="352" r:id="rId19"/>
    <p:sldId id="331" r:id="rId20"/>
    <p:sldId id="350" r:id="rId21"/>
    <p:sldId id="356" r:id="rId22"/>
    <p:sldId id="332" r:id="rId23"/>
    <p:sldId id="348" r:id="rId24"/>
    <p:sldId id="334" r:id="rId25"/>
    <p:sldId id="349" r:id="rId26"/>
    <p:sldId id="336" r:id="rId27"/>
    <p:sldId id="351" r:id="rId28"/>
    <p:sldId id="337" r:id="rId29"/>
    <p:sldId id="353" r:id="rId30"/>
    <p:sldId id="357" r:id="rId31"/>
    <p:sldId id="354" r:id="rId32"/>
    <p:sldId id="339" r:id="rId33"/>
    <p:sldId id="340" r:id="rId34"/>
    <p:sldId id="355" r:id="rId35"/>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既定のセクション" id="{991B5283-E63A-4B0E-9A2C-159C6939DD67}">
          <p14:sldIdLst>
            <p14:sldId id="256"/>
            <p14:sldId id="324"/>
            <p14:sldId id="316"/>
            <p14:sldId id="345"/>
            <p14:sldId id="325"/>
            <p14:sldId id="321"/>
            <p14:sldId id="322"/>
            <p14:sldId id="327"/>
            <p14:sldId id="347"/>
            <p14:sldId id="358"/>
            <p14:sldId id="346"/>
            <p14:sldId id="326"/>
            <p14:sldId id="344"/>
            <p14:sldId id="341"/>
            <p14:sldId id="342"/>
            <p14:sldId id="343"/>
            <p14:sldId id="323"/>
            <p14:sldId id="352"/>
            <p14:sldId id="331"/>
            <p14:sldId id="350"/>
            <p14:sldId id="356"/>
            <p14:sldId id="332"/>
            <p14:sldId id="348"/>
            <p14:sldId id="334"/>
            <p14:sldId id="349"/>
            <p14:sldId id="336"/>
            <p14:sldId id="351"/>
            <p14:sldId id="337"/>
            <p14:sldId id="353"/>
            <p14:sldId id="357"/>
            <p14:sldId id="354"/>
            <p14:sldId id="339"/>
            <p14:sldId id="340"/>
            <p14:sldId id="355"/>
          </p14:sldIdLst>
        </p14:section>
      </p14:sectionLst>
    </p:ext>
    <p:ext uri="{EFAFB233-063F-42B5-8137-9DF3F51BA10A}">
      <p15:sldGuideLst xmlns:p15="http://schemas.microsoft.com/office/powerpoint/2012/main" xmlns="">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p:scale>
          <a:sx n="100" d="100"/>
          <a:sy n="100" d="100"/>
        </p:scale>
        <p:origin x="-474" y="-72"/>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2748"/>
    </p:cViewPr>
  </p:sorterViewPr>
  <p:notesViewPr>
    <p:cSldViewPr>
      <p:cViewPr varScale="1">
        <p:scale>
          <a:sx n="86" d="100"/>
          <a:sy n="86" d="100"/>
        </p:scale>
        <p:origin x="-272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1/19/2016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smtClean="0"/>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Naotaka Sato, Sony</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smtClean="0"/>
              <a:t>January 2016</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smtClean="0"/>
              <a:t>January 2016</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Naotaka Sato, Sony</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802.19-16/0006r2</a:t>
            </a: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smtClean="0"/>
              <a:t>January 2016</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smtClean="0"/>
              <a:t>Naotaka Sato, Sony</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fontScale="90000"/>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smtClean="0"/>
              <a:t>TG1a</a:t>
            </a:r>
            <a:r>
              <a:rPr lang="en-US" dirty="0"/>
              <a:t> </a:t>
            </a:r>
            <a:r>
              <a:rPr lang="en-US" dirty="0" smtClean="0"/>
              <a:t>January 2016 Atlanta Meeting Agenda</a:t>
            </a:r>
            <a:endParaRPr lang="en-GB"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2016-01-19</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172041312"/>
              </p:ext>
            </p:extLst>
          </p:nvPr>
        </p:nvGraphicFramePr>
        <p:xfrm>
          <a:off x="542925" y="2438400"/>
          <a:ext cx="8410575" cy="2581275"/>
        </p:xfrm>
        <a:graphic>
          <a:graphicData uri="http://schemas.openxmlformats.org/presentationml/2006/ole">
            <mc:AlternateContent xmlns:mc="http://schemas.openxmlformats.org/markup-compatibility/2006">
              <mc:Choice xmlns:v="urn:schemas-microsoft-com:vml" Requires="v">
                <p:oleObj spid="_x0000_s3342" name="Document" r:id="rId5" imgW="8249468" imgH="2538421" progId="Word.Document.8">
                  <p:embed/>
                </p:oleObj>
              </mc:Choice>
              <mc:Fallback>
                <p:oleObj name="Document" r:id="rId5" imgW="8249468" imgH="2538421" progId="Word.Document.8">
                  <p:embed/>
                  <p:pic>
                    <p:nvPicPr>
                      <p:cNvPr id="0" name="Picture 3"/>
                      <p:cNvPicPr>
                        <a:picLocks noChangeAspect="1" noChangeArrowheads="1"/>
                      </p:cNvPicPr>
                      <p:nvPr/>
                    </p:nvPicPr>
                    <p:blipFill>
                      <a:blip r:embed="rId6"/>
                      <a:srcRect/>
                      <a:stretch>
                        <a:fillRect/>
                      </a:stretch>
                    </p:blipFill>
                    <p:spPr bwMode="auto">
                      <a:xfrm>
                        <a:off x="542925" y="2438400"/>
                        <a:ext cx="8410575" cy="2581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A</a:t>
            </a:r>
            <a:r>
              <a:rPr kumimoji="1" lang="en-US" altLang="ja-JP" dirty="0" smtClean="0"/>
              <a:t>pproval </a:t>
            </a:r>
            <a:r>
              <a:rPr kumimoji="1" lang="en-US" altLang="ja-JP" dirty="0"/>
              <a:t>of agenda</a:t>
            </a:r>
          </a:p>
        </p:txBody>
      </p:sp>
      <p:sp>
        <p:nvSpPr>
          <p:cNvPr id="3" name="コンテンツ プレースホルダー 2"/>
          <p:cNvSpPr>
            <a:spLocks noGrp="1"/>
          </p:cNvSpPr>
          <p:nvPr>
            <p:ph idx="1"/>
          </p:nvPr>
        </p:nvSpPr>
        <p:spPr/>
        <p:txBody>
          <a:bodyPr>
            <a:normAutofit/>
          </a:bodyPr>
          <a:lstStyle/>
          <a:p>
            <a:r>
              <a:rPr kumimoji="1" lang="en-US" altLang="ja-JP" dirty="0"/>
              <a:t>Motion to approve the agenda of the </a:t>
            </a:r>
            <a:r>
              <a:rPr kumimoji="1" lang="en-US" altLang="ja-JP" dirty="0" smtClean="0"/>
              <a:t>January 2016 </a:t>
            </a:r>
            <a:r>
              <a:rPr kumimoji="1" lang="en-US" altLang="ja-JP" dirty="0"/>
              <a:t>TG1a meeting, document </a:t>
            </a:r>
            <a:r>
              <a:rPr kumimoji="1" lang="en-US" altLang="ja-JP" dirty="0" smtClean="0"/>
              <a:t>19-16/0006r2</a:t>
            </a:r>
          </a:p>
          <a:p>
            <a:pPr lvl="1"/>
            <a:endParaRPr kumimoji="1" lang="en-US" altLang="ja-JP" dirty="0" smtClean="0"/>
          </a:p>
          <a:p>
            <a:pPr lvl="1"/>
            <a:r>
              <a:rPr kumimoji="1" lang="en-US" altLang="ja-JP" dirty="0"/>
              <a:t>Approved by unanimous </a:t>
            </a:r>
            <a:r>
              <a:rPr kumimoji="1" lang="en-US" altLang="ja-JP" dirty="0" smtClean="0"/>
              <a:t>consent</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34333063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Patent Policy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http://standards.ieee.org/about/sasb/patcom/materials.html</a:t>
            </a:r>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37953391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en-US" altLang="ja-JP" dirty="0"/>
          </a:p>
        </p:txBody>
      </p:sp>
      <p:sp>
        <p:nvSpPr>
          <p:cNvPr id="3" name="コンテンツ プレースホルダー 2"/>
          <p:cNvSpPr>
            <a:spLocks noGrp="1"/>
          </p:cNvSpPr>
          <p:nvPr>
            <p:ph idx="1"/>
          </p:nvPr>
        </p:nvSpPr>
        <p:spPr/>
        <p:txBody>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959777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338138"/>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170083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660845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046737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304849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Approval of </a:t>
            </a:r>
            <a:r>
              <a:rPr kumimoji="1" lang="en-US" altLang="ja-JP" dirty="0" smtClean="0"/>
              <a:t>minutes</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a:t>Motion to approve the minutes from the </a:t>
            </a:r>
            <a:r>
              <a:rPr kumimoji="1" lang="en-US" altLang="ja-JP" dirty="0" smtClean="0"/>
              <a:t>November 2015 TG1a meeting</a:t>
            </a:r>
            <a:r>
              <a:rPr kumimoji="1" lang="en-US" altLang="ja-JP" dirty="0"/>
              <a:t>, document </a:t>
            </a:r>
            <a:r>
              <a:rPr kumimoji="1" lang="en-US" altLang="ja-JP" dirty="0" smtClean="0"/>
              <a:t>19-15/0103r0, teleconference call minutes on Dec. 22, 2015, document 19-15/0109r0 and Jan. 12, 2016, document 19-16/0005r1</a:t>
            </a:r>
            <a:endParaRPr kumimoji="1" lang="en-US" altLang="ja-JP" dirty="0"/>
          </a:p>
          <a:p>
            <a:pPr lvl="1"/>
            <a:r>
              <a:rPr kumimoji="1" lang="en-US" altLang="ja-JP" dirty="0" smtClean="0"/>
              <a:t>Move: C. Sun</a:t>
            </a:r>
          </a:p>
          <a:p>
            <a:pPr lvl="1"/>
            <a:r>
              <a:rPr kumimoji="1" lang="en-US" altLang="ja-JP" dirty="0" smtClean="0"/>
              <a:t>Second: S. </a:t>
            </a:r>
            <a:r>
              <a:rPr kumimoji="1" lang="en-US" altLang="ja-JP" dirty="0" err="1" smtClean="0"/>
              <a:t>Furuichi</a:t>
            </a:r>
            <a:endParaRPr kumimoji="1" lang="en-US" altLang="ja-JP" dirty="0" smtClean="0"/>
          </a:p>
          <a:p>
            <a:pPr lvl="1"/>
            <a:r>
              <a:rPr kumimoji="1" lang="en-US" altLang="ja-JP" dirty="0"/>
              <a:t>Voted: Approved by unanimous </a:t>
            </a:r>
            <a:r>
              <a:rPr kumimoji="1" lang="en-US" altLang="ja-JP" dirty="0" smtClean="0"/>
              <a:t>consent</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12398880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TG1a Opening report</a:t>
            </a:r>
          </a:p>
        </p:txBody>
      </p:sp>
      <p:sp>
        <p:nvSpPr>
          <p:cNvPr id="3" name="コンテンツ プレースホルダー 2"/>
          <p:cNvSpPr>
            <a:spLocks noGrp="1"/>
          </p:cNvSpPr>
          <p:nvPr>
            <p:ph idx="1"/>
          </p:nvPr>
        </p:nvSpPr>
        <p:spPr/>
        <p:txBody>
          <a:bodyPr>
            <a:normAutofit/>
          </a:bodyPr>
          <a:lstStyle/>
          <a:p>
            <a:r>
              <a:rPr kumimoji="1" lang="en-US" altLang="ja-JP" dirty="0"/>
              <a:t>January 2016 TG1a Opening </a:t>
            </a:r>
            <a:r>
              <a:rPr kumimoji="1" lang="en-US" altLang="ja-JP" dirty="0" smtClean="0"/>
              <a:t>Report (doc. 19-16/0007r1)</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4494299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Tuesday PM1</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20558142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graphic</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4642" y="1447800"/>
            <a:ext cx="8124318" cy="541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154260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Tuesday </a:t>
            </a:r>
            <a:r>
              <a:rPr kumimoji="1" lang="en-US" altLang="ja-JP" dirty="0"/>
              <a:t>P</a:t>
            </a:r>
            <a:r>
              <a:rPr kumimoji="1" lang="en-US" altLang="ja-JP" dirty="0" smtClean="0"/>
              <a:t>M1</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kumimoji="1" lang="en-US" altLang="ja-JP" dirty="0" smtClean="0"/>
              <a:t>TG1a meeting called to order</a:t>
            </a:r>
          </a:p>
          <a:p>
            <a:r>
              <a:rPr kumimoji="1" lang="en-US" altLang="ja-JP" dirty="0" smtClean="0"/>
              <a:t>Agenda review and update</a:t>
            </a:r>
            <a:endParaRPr kumimoji="1" lang="en-US" altLang="ja-JP" dirty="0"/>
          </a:p>
          <a:p>
            <a:r>
              <a:rPr kumimoji="1" lang="en-US" altLang="ja-JP" dirty="0" smtClean="0"/>
              <a:t>Discussion for Liaison to the Wireless Innovation Forum</a:t>
            </a:r>
          </a:p>
          <a:p>
            <a:pPr lvl="2"/>
            <a:r>
              <a:rPr kumimoji="1" lang="en-US" altLang="ja-JP" dirty="0" smtClean="0"/>
              <a:t>Doc. 19-16/0018r0: Liaison to Wireless Innovation Forum (N. Sato)</a:t>
            </a:r>
          </a:p>
          <a:p>
            <a:r>
              <a:rPr kumimoji="1" lang="en-US" altLang="ja-JP" dirty="0" smtClean="0"/>
              <a:t>Technical presentation</a:t>
            </a:r>
          </a:p>
          <a:p>
            <a:pPr lvl="1"/>
            <a:r>
              <a:rPr kumimoji="1" lang="en-US" altLang="ja-JP" dirty="0"/>
              <a:t>CM association procedure</a:t>
            </a:r>
          </a:p>
          <a:p>
            <a:pPr lvl="2"/>
            <a:r>
              <a:rPr kumimoji="1" lang="en-US" altLang="ja-JP" dirty="0"/>
              <a:t>Doc. 19-16/0015r0: CM association procedure (S. </a:t>
            </a:r>
            <a:r>
              <a:rPr kumimoji="1" lang="en-US" altLang="ja-JP" dirty="0" err="1"/>
              <a:t>Furuichi</a:t>
            </a:r>
            <a:r>
              <a:rPr kumimoji="1" lang="en-US" altLang="ja-JP" dirty="0"/>
              <a:t>)</a:t>
            </a:r>
          </a:p>
          <a:p>
            <a:pPr lvl="2"/>
            <a:r>
              <a:rPr kumimoji="1" lang="en-US" altLang="ja-JP" dirty="0"/>
              <a:t>Doc. 19-16/0016r0: Text proposal on CM association procedure (S. </a:t>
            </a:r>
            <a:r>
              <a:rPr kumimoji="1" lang="en-US" altLang="ja-JP" dirty="0" err="1"/>
              <a:t>Furuichi</a:t>
            </a:r>
            <a:r>
              <a:rPr kumimoji="1" lang="en-US" altLang="ja-JP" dirty="0" smtClean="0"/>
              <a:t>)</a:t>
            </a:r>
          </a:p>
          <a:p>
            <a:pPr lvl="1"/>
            <a:r>
              <a:rPr kumimoji="1" lang="en-US" altLang="ja-JP" dirty="0"/>
              <a:t>Energy detection</a:t>
            </a:r>
          </a:p>
          <a:p>
            <a:pPr lvl="2"/>
            <a:r>
              <a:rPr kumimoji="1" lang="en-US" altLang="ja-JP" dirty="0"/>
              <a:t>Doc. 19-16/0019r0: Use cases and text change proposal for adjustment of energy detection threshold over IP-network (C. Sun)</a:t>
            </a:r>
          </a:p>
          <a:p>
            <a:pPr lvl="2"/>
            <a:r>
              <a:rPr kumimoji="1" lang="en-US" altLang="ja-JP" dirty="0"/>
              <a:t>Doc. 19-16/0020r0 : Text proposal on Annex on energy detection parameters(C. Sun</a:t>
            </a:r>
            <a:r>
              <a:rPr kumimoji="1" lang="en-US" altLang="ja-JP" dirty="0" smtClean="0"/>
              <a:t>)</a:t>
            </a:r>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90678319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a:t>Discussion for Liaison to the Wireless Innovation </a:t>
            </a:r>
            <a:r>
              <a:rPr kumimoji="1" lang="en-US" altLang="ja-JP" dirty="0" smtClean="0"/>
              <a:t>Forum</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Doc. 19-16/0018r0: Liaison to Wireless Innovation Forum (N. Sato)</a:t>
            </a:r>
          </a:p>
          <a:p>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228828907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Wednesday </a:t>
            </a:r>
            <a:r>
              <a:rPr kumimoji="1" lang="en-US" altLang="ja-JP" sz="3600" dirty="0"/>
              <a:t>A</a:t>
            </a:r>
            <a:r>
              <a:rPr kumimoji="1" lang="en-US" altLang="ja-JP" sz="3600" dirty="0" smtClean="0"/>
              <a:t>M1</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36711950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Wednesday AM1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TG1a meeting called to order</a:t>
            </a:r>
          </a:p>
          <a:p>
            <a:r>
              <a:rPr kumimoji="1" lang="en-US" altLang="ja-JP" dirty="0" smtClean="0"/>
              <a:t>Agenda review and update</a:t>
            </a:r>
            <a:endParaRPr kumimoji="1" lang="en-US" altLang="ja-JP" dirty="0"/>
          </a:p>
          <a:p>
            <a:r>
              <a:rPr kumimoji="1" lang="en-US" altLang="ja-JP" dirty="0"/>
              <a:t>Technical </a:t>
            </a:r>
            <a:r>
              <a:rPr kumimoji="1" lang="en-US" altLang="ja-JP" dirty="0" smtClean="0"/>
              <a:t>presentation</a:t>
            </a:r>
          </a:p>
          <a:p>
            <a:pPr lvl="1"/>
            <a:r>
              <a:rPr kumimoji="1" lang="en-US" altLang="ja-JP" dirty="0"/>
              <a:t>Interference alignment</a:t>
            </a:r>
          </a:p>
          <a:p>
            <a:pPr lvl="2"/>
            <a:r>
              <a:rPr kumimoji="1" lang="en-US" altLang="ja-JP" dirty="0"/>
              <a:t>Doc. 19-16/0021r0:  Application scenario and text change proposal for coexistence management considering interference alignment (C. Sun)</a:t>
            </a:r>
          </a:p>
          <a:p>
            <a:pPr lvl="2"/>
            <a:r>
              <a:rPr kumimoji="1" lang="en-US" altLang="ja-JP" dirty="0"/>
              <a:t>Doc. 19-16/0022r0 :  Text proposal on Annex for supporting interference alignment (C. Sun)</a:t>
            </a:r>
          </a:p>
          <a:p>
            <a:pPr lvl="1"/>
            <a:r>
              <a:rPr kumimoji="1" lang="en-US" altLang="ja-JP" dirty="0"/>
              <a:t>Proxy coexistence service</a:t>
            </a:r>
          </a:p>
          <a:p>
            <a:pPr lvl="2"/>
            <a:r>
              <a:rPr kumimoji="1" lang="en-US" altLang="ja-JP" dirty="0"/>
              <a:t>Doc. 19-16/0017r0: Proxy coexistence service (S. </a:t>
            </a:r>
            <a:r>
              <a:rPr kumimoji="1" lang="en-US" altLang="ja-JP" dirty="0" err="1"/>
              <a:t>Furuichi</a:t>
            </a:r>
            <a:r>
              <a:rPr kumimoji="1" lang="en-US" altLang="ja-JP" dirty="0" smtClean="0"/>
              <a:t>)</a:t>
            </a:r>
            <a:endParaRPr kumimoji="1" lang="en-US" altLang="ja-JP" dirty="0"/>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201074243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Wednesday PM1</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299553495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Wednesday PM1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TG1a meeting called to order</a:t>
            </a:r>
          </a:p>
          <a:p>
            <a:r>
              <a:rPr kumimoji="1" lang="en-US" altLang="ja-JP" dirty="0" smtClean="0"/>
              <a:t>Agenda review and update</a:t>
            </a:r>
          </a:p>
          <a:p>
            <a:r>
              <a:rPr kumimoji="1" lang="en-US" altLang="ja-JP" dirty="0" smtClean="0"/>
              <a:t>Technical presentation</a:t>
            </a:r>
          </a:p>
          <a:p>
            <a:pPr lvl="1"/>
            <a:r>
              <a:rPr kumimoji="1" lang="en-US" altLang="ja-JP" dirty="0" smtClean="0"/>
              <a:t>Coexistence </a:t>
            </a:r>
            <a:r>
              <a:rPr kumimoji="1" lang="en-US" altLang="ja-JP" dirty="0"/>
              <a:t>management</a:t>
            </a:r>
          </a:p>
          <a:p>
            <a:pPr lvl="2"/>
            <a:r>
              <a:rPr kumimoji="1" lang="en-US" altLang="ja-JP" dirty="0"/>
              <a:t>Doc. </a:t>
            </a:r>
            <a:r>
              <a:rPr kumimoji="1" lang="en-US" altLang="ja-JP" dirty="0" smtClean="0"/>
              <a:t>19-16/0023r0</a:t>
            </a:r>
            <a:r>
              <a:rPr kumimoji="1" lang="en-US" altLang="ja-JP" dirty="0"/>
              <a:t>: Coexistence management with receiver information (C. Sun</a:t>
            </a:r>
            <a:r>
              <a:rPr kumimoji="1" lang="en-US" altLang="ja-JP" dirty="0" smtClean="0"/>
              <a:t>)</a:t>
            </a:r>
          </a:p>
          <a:p>
            <a:r>
              <a:rPr kumimoji="1" lang="en-US" altLang="ja-JP" dirty="0" smtClean="0"/>
              <a:t>Revisit updated text proposal</a:t>
            </a:r>
          </a:p>
          <a:p>
            <a:pPr lvl="1"/>
            <a:endParaRPr kumimoji="1" lang="en-US" altLang="ja-JP" dirty="0" smtClean="0"/>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416662302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Thursday AM2</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39351728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Thursday AM2</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TG1a meeting called to order</a:t>
            </a:r>
          </a:p>
          <a:p>
            <a:r>
              <a:rPr kumimoji="1" lang="en-US" altLang="ja-JP" dirty="0" smtClean="0"/>
              <a:t>Agenda review and update</a:t>
            </a:r>
            <a:endParaRPr kumimoji="1" lang="en-US" altLang="ja-JP" dirty="0"/>
          </a:p>
          <a:p>
            <a:r>
              <a:rPr kumimoji="1" lang="en-US" altLang="ja-JP" dirty="0"/>
              <a:t>Revisit updated text </a:t>
            </a:r>
            <a:r>
              <a:rPr kumimoji="1" lang="en-US" altLang="ja-JP" dirty="0" smtClean="0"/>
              <a:t>proposal</a:t>
            </a:r>
          </a:p>
          <a:p>
            <a:r>
              <a:rPr kumimoji="1" lang="en-US" altLang="ja-JP" dirty="0" smtClean="0"/>
              <a:t>Motions</a:t>
            </a:r>
          </a:p>
          <a:p>
            <a:r>
              <a:rPr kumimoji="1" lang="en-US" altLang="ja-JP" dirty="0"/>
              <a:t>Review project </a:t>
            </a:r>
            <a:r>
              <a:rPr kumimoji="1" lang="en-US" altLang="ja-JP" dirty="0" smtClean="0"/>
              <a:t>timeline</a:t>
            </a:r>
          </a:p>
          <a:p>
            <a:r>
              <a:rPr kumimoji="1" lang="en-US" altLang="ja-JP" dirty="0" smtClean="0"/>
              <a:t>Review objectives for next meeting</a:t>
            </a:r>
          </a:p>
          <a:p>
            <a:r>
              <a:rPr kumimoji="1" lang="en-US" altLang="ja-JP" dirty="0"/>
              <a:t>Schedule for </a:t>
            </a:r>
            <a:r>
              <a:rPr kumimoji="1" lang="en-US" altLang="ja-JP" dirty="0" smtClean="0"/>
              <a:t>teleconferences</a:t>
            </a:r>
          </a:p>
          <a:p>
            <a:r>
              <a:rPr kumimoji="1" lang="en-US" altLang="ja-JP" dirty="0" smtClean="0"/>
              <a:t>Adjourn</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151348102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Motion #1</a:t>
            </a:r>
            <a:endParaRPr kumimoji="1" lang="en-US" altLang="ja-JP" dirty="0"/>
          </a:p>
        </p:txBody>
      </p:sp>
      <p:sp>
        <p:nvSpPr>
          <p:cNvPr id="3" name="コンテンツ プレースホルダー 2"/>
          <p:cNvSpPr>
            <a:spLocks noGrp="1"/>
          </p:cNvSpPr>
          <p:nvPr>
            <p:ph idx="1"/>
          </p:nvPr>
        </p:nvSpPr>
        <p:spPr/>
        <p:txBody>
          <a:bodyPr>
            <a:normAutofit/>
          </a:bodyPr>
          <a:lstStyle/>
          <a:p>
            <a:endParaRPr kumimoji="1" lang="en-US" altLang="ja-JP" dirty="0" smtClean="0"/>
          </a:p>
          <a:p>
            <a:pPr lvl="1"/>
            <a:r>
              <a:rPr kumimoji="1" lang="en-US" altLang="ja-JP" dirty="0" smtClean="0"/>
              <a:t>Move</a:t>
            </a:r>
            <a:r>
              <a:rPr kumimoji="1" lang="en-US" altLang="ja-JP" dirty="0"/>
              <a:t>: </a:t>
            </a:r>
            <a:endParaRPr kumimoji="1" lang="en-US" altLang="ja-JP" dirty="0" smtClean="0"/>
          </a:p>
          <a:p>
            <a:pPr lvl="1"/>
            <a:r>
              <a:rPr kumimoji="1" lang="en-US" altLang="ja-JP" dirty="0" smtClean="0"/>
              <a:t>Second:</a:t>
            </a:r>
          </a:p>
          <a:p>
            <a:pPr lvl="1"/>
            <a:r>
              <a:rPr kumimoji="1" lang="en-US" altLang="ja-JP" dirty="0" smtClean="0"/>
              <a:t>Y: /N: /A:</a:t>
            </a:r>
          </a:p>
          <a:p>
            <a:pPr lvl="1"/>
            <a:endParaRPr kumimoji="1" lang="en-US" altLang="ja-JP" dirty="0"/>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113757634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Motion #2</a:t>
            </a:r>
            <a:endParaRPr kumimoji="1" lang="en-US" altLang="ja-JP" dirty="0"/>
          </a:p>
        </p:txBody>
      </p:sp>
      <p:sp>
        <p:nvSpPr>
          <p:cNvPr id="3" name="コンテンツ プレースホルダー 2"/>
          <p:cNvSpPr>
            <a:spLocks noGrp="1"/>
          </p:cNvSpPr>
          <p:nvPr>
            <p:ph idx="1"/>
          </p:nvPr>
        </p:nvSpPr>
        <p:spPr/>
        <p:txBody>
          <a:bodyPr>
            <a:normAutofit/>
          </a:bodyPr>
          <a:lstStyle/>
          <a:p>
            <a:endParaRPr kumimoji="1" lang="en-US" altLang="ja-JP" dirty="0" smtClean="0"/>
          </a:p>
          <a:p>
            <a:pPr lvl="1"/>
            <a:r>
              <a:rPr kumimoji="1" lang="en-US" altLang="ja-JP" dirty="0" smtClean="0"/>
              <a:t>Move:</a:t>
            </a:r>
          </a:p>
          <a:p>
            <a:pPr lvl="1"/>
            <a:r>
              <a:rPr kumimoji="1" lang="en-US" altLang="ja-JP" dirty="0" smtClean="0"/>
              <a:t>Second:</a:t>
            </a:r>
          </a:p>
          <a:p>
            <a:pPr lvl="1"/>
            <a:r>
              <a:rPr kumimoji="1" lang="en-US" altLang="ja-JP" dirty="0" smtClean="0"/>
              <a:t>Y:</a:t>
            </a:r>
            <a:r>
              <a:rPr kumimoji="1" lang="ja-JP" altLang="en-US" dirty="0"/>
              <a:t> </a:t>
            </a:r>
            <a:r>
              <a:rPr kumimoji="1" lang="en-US" altLang="ja-JP" dirty="0" smtClean="0"/>
              <a:t> /N: /A:</a:t>
            </a:r>
          </a:p>
          <a:p>
            <a:pPr lvl="1"/>
            <a:endParaRPr kumimoji="1" lang="en-US" altLang="ja-JP" dirty="0"/>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5626310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Meeting protocol</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Please announce your affiliation when you first address the group during a meeting slot</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65549509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Project </a:t>
            </a:r>
            <a:r>
              <a:rPr kumimoji="1" lang="en-US" altLang="ja-JP" dirty="0" smtClean="0"/>
              <a:t>timeline</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Project timeline document</a:t>
            </a:r>
          </a:p>
          <a:p>
            <a:pPr lvl="1"/>
            <a:r>
              <a:rPr kumimoji="1" lang="en-US" altLang="ja-JP" dirty="0" smtClean="0"/>
              <a:t>Doc. 19-15/0096r0</a:t>
            </a:r>
            <a:r>
              <a:rPr kumimoji="1" lang="en-US" altLang="ja-JP" dirty="0"/>
              <a:t>: Timeline </a:t>
            </a:r>
            <a:r>
              <a:rPr kumimoji="1" lang="en-US" altLang="ja-JP" dirty="0" smtClean="0"/>
              <a:t>document (N. Sato)</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79147385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Review objectives for next meeting</a:t>
            </a:r>
          </a:p>
        </p:txBody>
      </p:sp>
      <p:sp>
        <p:nvSpPr>
          <p:cNvPr id="3" name="コンテンツ プレースホルダー 2"/>
          <p:cNvSpPr>
            <a:spLocks noGrp="1"/>
          </p:cNvSpPr>
          <p:nvPr>
            <p:ph idx="1"/>
          </p:nvPr>
        </p:nvSpPr>
        <p:spPr/>
        <p:txBody>
          <a:bodyPr>
            <a:normAutofit/>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153613109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T</a:t>
            </a:r>
            <a:r>
              <a:rPr kumimoji="1" lang="en-US" altLang="ja-JP" dirty="0" smtClean="0"/>
              <a:t>eleconferences</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Schedule (1hour)</a:t>
            </a:r>
          </a:p>
          <a:p>
            <a:pPr lvl="1"/>
            <a:r>
              <a:rPr kumimoji="1" lang="en-US" altLang="ja-JP" dirty="0" smtClean="0"/>
              <a:t>xxx, February xx, 2016: 1am EST (6am GMT, 3pm JST/KST)</a:t>
            </a:r>
          </a:p>
          <a:p>
            <a:pPr lvl="1"/>
            <a:r>
              <a:rPr kumimoji="1" lang="en-US" altLang="ja-JP" dirty="0" smtClean="0"/>
              <a:t>xxx, February xx, 2016: </a:t>
            </a:r>
            <a:r>
              <a:rPr kumimoji="1" lang="en-US" altLang="ja-JP" dirty="0"/>
              <a:t>1am </a:t>
            </a:r>
            <a:r>
              <a:rPr kumimoji="1" lang="en-US" altLang="ja-JP" dirty="0" smtClean="0"/>
              <a:t>EST </a:t>
            </a:r>
            <a:r>
              <a:rPr kumimoji="1" lang="en-US" altLang="ja-JP" dirty="0"/>
              <a:t>(6am GMT, 3pm JST/KST</a:t>
            </a:r>
            <a:r>
              <a:rPr kumimoji="1" lang="en-US" altLang="ja-JP" dirty="0" smtClean="0"/>
              <a:t>)</a:t>
            </a:r>
          </a:p>
          <a:p>
            <a:pPr lvl="1"/>
            <a:endParaRPr kumimoji="1" lang="en-US" altLang="ja-JP" dirty="0" smtClean="0"/>
          </a:p>
          <a:p>
            <a:r>
              <a:rPr kumimoji="1" lang="en-US" altLang="ja-JP" dirty="0" smtClean="0"/>
              <a:t>Meeting Logistics</a:t>
            </a:r>
          </a:p>
          <a:p>
            <a:pPr lvl="1"/>
            <a:r>
              <a:rPr kumimoji="1" lang="en-US" altLang="ja-JP" dirty="0" smtClean="0"/>
              <a:t>Use “Join Me”</a:t>
            </a:r>
          </a:p>
          <a:p>
            <a:pPr lvl="1"/>
            <a:r>
              <a:rPr kumimoji="1" lang="en-US" altLang="ja-JP" dirty="0" smtClean="0"/>
              <a:t>The chair will send out a notification to IEEE 802.19 reflector in advance of the meeting</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420247793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a:t>Adjourn</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319017160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Time difference</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Winter</a:t>
            </a:r>
          </a:p>
          <a:p>
            <a:pPr lvl="1"/>
            <a:r>
              <a:rPr kumimoji="1" lang="en-US" altLang="ja-JP" dirty="0" smtClean="0"/>
              <a:t>1am EST (6am UTC, 3pm JST/KST)</a:t>
            </a:r>
          </a:p>
          <a:p>
            <a:pPr lvl="1"/>
            <a:r>
              <a:rPr kumimoji="1" lang="en-US" altLang="ja-JP" dirty="0"/>
              <a:t>7</a:t>
            </a:r>
            <a:r>
              <a:rPr kumimoji="1" lang="en-US" altLang="ja-JP" dirty="0" smtClean="0"/>
              <a:t>am EST (noon UTC, 9pm JST/KST)</a:t>
            </a:r>
          </a:p>
          <a:p>
            <a:pPr lvl="1"/>
            <a:r>
              <a:rPr kumimoji="1" lang="en-US" altLang="ja-JP" dirty="0" smtClean="0"/>
              <a:t>5pm EST (10pm UTC, 7am JST/KST + 1day)</a:t>
            </a:r>
            <a:endParaRPr kumimoji="1" lang="en-US" altLang="ja-JP" dirty="0"/>
          </a:p>
          <a:p>
            <a:endParaRPr kumimoji="1" lang="en-US" altLang="ja-JP" dirty="0" smtClean="0"/>
          </a:p>
          <a:p>
            <a:r>
              <a:rPr kumimoji="1" lang="en-US" altLang="ja-JP" dirty="0" smtClean="0"/>
              <a:t>Summer</a:t>
            </a:r>
          </a:p>
          <a:p>
            <a:pPr lvl="1"/>
            <a:r>
              <a:rPr kumimoji="1" lang="en-US" altLang="ja-JP" dirty="0" smtClean="0"/>
              <a:t>2am EDT (6am </a:t>
            </a:r>
            <a:r>
              <a:rPr kumimoji="1" lang="en-US" altLang="ja-JP" dirty="0"/>
              <a:t>UTC, </a:t>
            </a:r>
            <a:r>
              <a:rPr kumimoji="1" lang="en-US" altLang="ja-JP" dirty="0" smtClean="0"/>
              <a:t>3pm </a:t>
            </a:r>
            <a:r>
              <a:rPr kumimoji="1" lang="en-US" altLang="ja-JP" dirty="0"/>
              <a:t>JST/KST)</a:t>
            </a:r>
          </a:p>
          <a:p>
            <a:pPr lvl="1"/>
            <a:r>
              <a:rPr kumimoji="1" lang="en-US" altLang="ja-JP" dirty="0" smtClean="0"/>
              <a:t>8am EDT (noon UTC</a:t>
            </a:r>
            <a:r>
              <a:rPr kumimoji="1" lang="en-US" altLang="ja-JP" dirty="0"/>
              <a:t>, 9</a:t>
            </a:r>
            <a:r>
              <a:rPr kumimoji="1" lang="en-US" altLang="ja-JP" dirty="0" smtClean="0"/>
              <a:t>pm </a:t>
            </a:r>
            <a:r>
              <a:rPr kumimoji="1" lang="en-US" altLang="ja-JP" dirty="0"/>
              <a:t>JST/KST)</a:t>
            </a:r>
          </a:p>
          <a:p>
            <a:pPr lvl="1"/>
            <a:r>
              <a:rPr kumimoji="1" lang="en-US" altLang="ja-JP" dirty="0" smtClean="0"/>
              <a:t>6pm EDT (10pm </a:t>
            </a:r>
            <a:r>
              <a:rPr kumimoji="1" lang="en-US" altLang="ja-JP" dirty="0"/>
              <a:t>UTC, 7</a:t>
            </a:r>
            <a:r>
              <a:rPr kumimoji="1" lang="en-US" altLang="ja-JP" dirty="0" smtClean="0"/>
              <a:t>am </a:t>
            </a:r>
            <a:r>
              <a:rPr kumimoji="1" lang="en-US" altLang="ja-JP" dirty="0"/>
              <a:t>JST/KST + 1day</a:t>
            </a:r>
            <a:r>
              <a:rPr kumimoji="1" lang="en-US" altLang="ja-JP" dirty="0" smtClean="0"/>
              <a:t>)</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9052158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r>
              <a:rPr kumimoji="1" lang="en-US" altLang="ja-JP" dirty="0" smtClean="0"/>
              <a:t>http</a:t>
            </a:r>
            <a:r>
              <a:rPr kumimoji="1" lang="en-US" altLang="ja-JP" dirty="0"/>
              <a:t>://newton.meeting.verilan.com</a:t>
            </a:r>
          </a:p>
          <a:p>
            <a:pPr marL="0" indent="0">
              <a:buNone/>
            </a:pPr>
            <a:endParaRPr kumimoji="1" lang="en-US" altLang="ja-JP" dirty="0" smtClean="0"/>
          </a:p>
          <a:p>
            <a:endParaRPr kumimoji="1" lang="en-US" altLang="ja-JP" dirty="0"/>
          </a:p>
          <a:p>
            <a:r>
              <a:rPr kumimoji="1" lang="en-US" altLang="ja-JP" dirty="0" smtClean="0"/>
              <a:t>Register</a:t>
            </a:r>
          </a:p>
          <a:p>
            <a:r>
              <a:rPr kumimoji="1" lang="en-US" altLang="ja-JP" dirty="0" smtClean="0"/>
              <a:t>Indicate attendance</a:t>
            </a:r>
          </a:p>
        </p:txBody>
      </p:sp>
      <p:sp>
        <p:nvSpPr>
          <p:cNvPr id="2" name="タイトル 1"/>
          <p:cNvSpPr>
            <a:spLocks noGrp="1"/>
          </p:cNvSpPr>
          <p:nvPr>
            <p:ph type="title"/>
          </p:nvPr>
        </p:nvSpPr>
        <p:spPr/>
        <p:txBody>
          <a:bodyPr/>
          <a:lstStyle/>
          <a:p>
            <a:r>
              <a:rPr kumimoji="1" lang="en-US" altLang="ja-JP" dirty="0" smtClean="0"/>
              <a:t>Attendance</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7095554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Tuesday </a:t>
            </a:r>
            <a:r>
              <a:rPr kumimoji="1" lang="en-US" altLang="ja-JP" sz="3600" dirty="0"/>
              <a:t>AM1</a:t>
            </a:r>
            <a:endParaRPr kumimoji="1" lang="en-US" altLang="ja-JP" sz="3600"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14598879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Tuesday AM1</a:t>
            </a:r>
            <a:endParaRPr kumimoji="1" lang="ja-JP" altLang="en-US" dirty="0"/>
          </a:p>
        </p:txBody>
      </p:sp>
      <p:sp>
        <p:nvSpPr>
          <p:cNvPr id="3" name="コンテンツ プレースホルダー 2"/>
          <p:cNvSpPr>
            <a:spLocks noGrp="1"/>
          </p:cNvSpPr>
          <p:nvPr>
            <p:ph idx="1"/>
          </p:nvPr>
        </p:nvSpPr>
        <p:spPr/>
        <p:txBody>
          <a:bodyPr>
            <a:normAutofit fontScale="85000" lnSpcReduction="10000"/>
          </a:bodyPr>
          <a:lstStyle/>
          <a:p>
            <a:r>
              <a:rPr kumimoji="1" lang="en-US" altLang="ja-JP" dirty="0"/>
              <a:t>TG1a meeting called to </a:t>
            </a:r>
            <a:r>
              <a:rPr kumimoji="1" lang="en-US" altLang="ja-JP" dirty="0" smtClean="0"/>
              <a:t>order</a:t>
            </a:r>
          </a:p>
          <a:p>
            <a:r>
              <a:rPr kumimoji="1" lang="en-US" altLang="ja-JP" dirty="0" smtClean="0"/>
              <a:t>Call </a:t>
            </a:r>
            <a:r>
              <a:rPr kumimoji="1" lang="en-US" altLang="ja-JP" dirty="0"/>
              <a:t>for </a:t>
            </a:r>
            <a:r>
              <a:rPr kumimoji="1" lang="en-US" altLang="ja-JP" dirty="0" smtClean="0"/>
              <a:t>secretary</a:t>
            </a:r>
          </a:p>
          <a:p>
            <a:r>
              <a:rPr kumimoji="1" lang="en-US" altLang="ja-JP" dirty="0" smtClean="0"/>
              <a:t>Call for submissions and discussions</a:t>
            </a:r>
          </a:p>
          <a:p>
            <a:r>
              <a:rPr kumimoji="1" lang="en-US" altLang="ja-JP" dirty="0" smtClean="0"/>
              <a:t>Approval of agenda</a:t>
            </a:r>
          </a:p>
          <a:p>
            <a:r>
              <a:rPr kumimoji="1" lang="en-US" altLang="ja-JP" dirty="0" smtClean="0"/>
              <a:t>IEEE IPR statement</a:t>
            </a:r>
            <a:endParaRPr kumimoji="1" lang="en-US" altLang="ja-JP" dirty="0"/>
          </a:p>
          <a:p>
            <a:r>
              <a:rPr kumimoji="1" lang="en-US" altLang="ja-JP" dirty="0" smtClean="0"/>
              <a:t>Approval of November 2015 TG1a meeting and conference call minutes</a:t>
            </a:r>
          </a:p>
          <a:p>
            <a:r>
              <a:rPr kumimoji="1" lang="en-US" altLang="ja-JP" dirty="0" smtClean="0"/>
              <a:t>TG1a Opening report</a:t>
            </a:r>
          </a:p>
          <a:p>
            <a:r>
              <a:rPr kumimoji="1" lang="en-US" altLang="ja-JP" dirty="0"/>
              <a:t>Technical </a:t>
            </a:r>
            <a:r>
              <a:rPr kumimoji="1" lang="en-US" altLang="ja-JP" dirty="0" smtClean="0"/>
              <a:t>presentation</a:t>
            </a:r>
          </a:p>
          <a:p>
            <a:pPr lvl="1"/>
            <a:r>
              <a:rPr kumimoji="1" lang="en-US" altLang="ja-JP" dirty="0"/>
              <a:t>System Architecture</a:t>
            </a:r>
          </a:p>
          <a:p>
            <a:pPr lvl="2"/>
            <a:r>
              <a:rPr kumimoji="1" lang="en-US" altLang="ja-JP" dirty="0"/>
              <a:t>Doc. </a:t>
            </a:r>
            <a:r>
              <a:rPr kumimoji="1" lang="en-US" altLang="ja-JP" dirty="0" smtClean="0"/>
              <a:t>19-16/0011r1: </a:t>
            </a:r>
            <a:r>
              <a:rPr kumimoji="1" lang="en-US" altLang="ja-JP" dirty="0"/>
              <a:t>System architecture for information exchange between independent IEEE 802.19.1 systems (S. </a:t>
            </a:r>
            <a:r>
              <a:rPr kumimoji="1" lang="en-US" altLang="ja-JP" dirty="0" err="1"/>
              <a:t>Furuichi</a:t>
            </a:r>
            <a:r>
              <a:rPr kumimoji="1" lang="en-US" altLang="ja-JP" dirty="0"/>
              <a:t>)</a:t>
            </a:r>
          </a:p>
          <a:p>
            <a:pPr lvl="2"/>
            <a:r>
              <a:rPr kumimoji="1" lang="en-US" altLang="ja-JP" dirty="0"/>
              <a:t>Doc. 19-16/0012r0: Discussion on Interface C (S. </a:t>
            </a:r>
            <a:r>
              <a:rPr kumimoji="1" lang="en-US" altLang="ja-JP" dirty="0" err="1"/>
              <a:t>Furuichi</a:t>
            </a:r>
            <a:r>
              <a:rPr kumimoji="1" lang="en-US" altLang="ja-JP" dirty="0"/>
              <a:t>)</a:t>
            </a:r>
          </a:p>
          <a:p>
            <a:pPr lvl="2"/>
            <a:r>
              <a:rPr kumimoji="1" lang="en-US" altLang="ja-JP" dirty="0"/>
              <a:t>Doc. 19-16/0013r0: Text proposal on System Architecture (S. </a:t>
            </a:r>
            <a:r>
              <a:rPr kumimoji="1" lang="en-US" altLang="ja-JP" dirty="0" err="1"/>
              <a:t>Furuichi</a:t>
            </a:r>
            <a:r>
              <a:rPr kumimoji="1" lang="en-US" altLang="ja-JP" dirty="0"/>
              <a:t>)</a:t>
            </a:r>
          </a:p>
          <a:p>
            <a:pPr lvl="1"/>
            <a:r>
              <a:rPr kumimoji="1" lang="en-US" altLang="ja-JP" dirty="0"/>
              <a:t>Terminology definitions</a:t>
            </a:r>
          </a:p>
          <a:p>
            <a:pPr lvl="2"/>
            <a:r>
              <a:rPr kumimoji="1" lang="en-US" altLang="ja-JP" dirty="0"/>
              <a:t>Doc. 19-16/0014r0: Text proposal on terminology definitions in P802.19.1a (S. </a:t>
            </a:r>
            <a:r>
              <a:rPr kumimoji="1" lang="en-US" altLang="ja-JP" dirty="0" err="1"/>
              <a:t>Furuichi</a:t>
            </a:r>
            <a:r>
              <a:rPr kumimoji="1" lang="en-US" altLang="ja-JP" dirty="0" smtClean="0"/>
              <a:t>)</a:t>
            </a:r>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9450848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Call for secretary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Looking for volunteer of recording secretary</a:t>
            </a:r>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19679672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Call for </a:t>
            </a:r>
            <a:r>
              <a:rPr kumimoji="1" lang="en-US" altLang="ja-JP" dirty="0" smtClean="0"/>
              <a:t>submissions and discussions</a:t>
            </a:r>
            <a:endParaRPr kumimoji="1" lang="en-US" altLang="ja-JP" dirty="0"/>
          </a:p>
        </p:txBody>
      </p:sp>
      <p:sp>
        <p:nvSpPr>
          <p:cNvPr id="3" name="コンテンツ プレースホルダー 2"/>
          <p:cNvSpPr>
            <a:spLocks noGrp="1"/>
          </p:cNvSpPr>
          <p:nvPr>
            <p:ph idx="1"/>
          </p:nvPr>
        </p:nvSpPr>
        <p:spPr/>
        <p:txBody>
          <a:bodyPr>
            <a:normAutofit fontScale="55000" lnSpcReduction="20000"/>
          </a:bodyPr>
          <a:lstStyle/>
          <a:p>
            <a:r>
              <a:rPr kumimoji="1" lang="en-US" altLang="ja-JP" dirty="0" smtClean="0"/>
              <a:t>Submissions</a:t>
            </a:r>
          </a:p>
          <a:p>
            <a:pPr lvl="1"/>
            <a:r>
              <a:rPr kumimoji="1" lang="en-US" altLang="ja-JP" dirty="0" smtClean="0"/>
              <a:t>System Architecture</a:t>
            </a:r>
          </a:p>
          <a:p>
            <a:pPr lvl="2"/>
            <a:r>
              <a:rPr kumimoji="1" lang="en-US" altLang="ja-JP" dirty="0" smtClean="0"/>
              <a:t>Doc. 19-16/0011r1: System architecture for information exchange between independent IEEE 802.19.1 systems (S. </a:t>
            </a:r>
            <a:r>
              <a:rPr kumimoji="1" lang="en-US" altLang="ja-JP" dirty="0" err="1" smtClean="0"/>
              <a:t>Furuichi</a:t>
            </a:r>
            <a:r>
              <a:rPr kumimoji="1" lang="en-US" altLang="ja-JP" dirty="0" smtClean="0"/>
              <a:t>)</a:t>
            </a:r>
          </a:p>
          <a:p>
            <a:pPr lvl="2"/>
            <a:r>
              <a:rPr lang="en-US" altLang="ja-JP" dirty="0" smtClean="0"/>
              <a:t>Doc. 19-16/0012r0: Discussion on Interface C (S. </a:t>
            </a:r>
            <a:r>
              <a:rPr lang="en-US" altLang="ja-JP" dirty="0" err="1" smtClean="0"/>
              <a:t>Furuichi</a:t>
            </a:r>
            <a:r>
              <a:rPr lang="en-US" altLang="ja-JP" dirty="0" smtClean="0"/>
              <a:t>)</a:t>
            </a:r>
            <a:endParaRPr kumimoji="1" lang="en-US" altLang="ja-JP" dirty="0" smtClean="0"/>
          </a:p>
          <a:p>
            <a:pPr lvl="2"/>
            <a:r>
              <a:rPr kumimoji="1" lang="en-US" altLang="ja-JP" dirty="0" smtClean="0"/>
              <a:t>Doc. 19-16/0013r0: Text proposal on System Architecture (S. </a:t>
            </a:r>
            <a:r>
              <a:rPr kumimoji="1" lang="en-US" altLang="ja-JP" dirty="0" err="1" smtClean="0"/>
              <a:t>Furuichi</a:t>
            </a:r>
            <a:r>
              <a:rPr kumimoji="1" lang="en-US" altLang="ja-JP" dirty="0" smtClean="0"/>
              <a:t>)</a:t>
            </a:r>
          </a:p>
          <a:p>
            <a:pPr lvl="1"/>
            <a:r>
              <a:rPr kumimoji="1" lang="en-US" altLang="ja-JP" dirty="0" smtClean="0"/>
              <a:t>Terminology definitions</a:t>
            </a:r>
          </a:p>
          <a:p>
            <a:pPr lvl="2"/>
            <a:r>
              <a:rPr kumimoji="1" lang="en-US" altLang="ja-JP" dirty="0" smtClean="0"/>
              <a:t>Doc. 19-16/0014r0: Text proposal on terminology definitions in P802.19.1a (S. </a:t>
            </a:r>
            <a:r>
              <a:rPr kumimoji="1" lang="en-US" altLang="ja-JP" dirty="0" err="1" smtClean="0"/>
              <a:t>Furuichi</a:t>
            </a:r>
            <a:r>
              <a:rPr kumimoji="1" lang="en-US" altLang="ja-JP" dirty="0" smtClean="0"/>
              <a:t>)</a:t>
            </a:r>
          </a:p>
          <a:p>
            <a:pPr lvl="1"/>
            <a:r>
              <a:rPr kumimoji="1" lang="en-US" altLang="ja-JP" dirty="0" smtClean="0"/>
              <a:t>CM association procedure</a:t>
            </a:r>
          </a:p>
          <a:p>
            <a:pPr lvl="2"/>
            <a:r>
              <a:rPr kumimoji="1" lang="en-US" altLang="ja-JP" dirty="0" smtClean="0"/>
              <a:t>Doc. 19-16/0015r0</a:t>
            </a:r>
            <a:r>
              <a:rPr kumimoji="1" lang="en-US" altLang="ja-JP" dirty="0"/>
              <a:t>: CM association procedure (</a:t>
            </a:r>
            <a:r>
              <a:rPr kumimoji="1" lang="en-US" altLang="ja-JP" dirty="0" smtClean="0"/>
              <a:t>S. </a:t>
            </a:r>
            <a:r>
              <a:rPr kumimoji="1" lang="en-US" altLang="ja-JP" dirty="0" err="1" smtClean="0"/>
              <a:t>Furuichi</a:t>
            </a:r>
            <a:r>
              <a:rPr kumimoji="1" lang="en-US" altLang="ja-JP" dirty="0" smtClean="0"/>
              <a:t>)</a:t>
            </a:r>
          </a:p>
          <a:p>
            <a:pPr lvl="2"/>
            <a:r>
              <a:rPr kumimoji="1" lang="en-US" altLang="ja-JP" dirty="0" smtClean="0"/>
              <a:t>Doc. 19-16/0016r0: </a:t>
            </a:r>
            <a:r>
              <a:rPr kumimoji="1" lang="en-US" altLang="ja-JP" dirty="0"/>
              <a:t>Text proposal on CM association procedure (</a:t>
            </a:r>
            <a:r>
              <a:rPr kumimoji="1" lang="en-US" altLang="ja-JP" dirty="0" smtClean="0"/>
              <a:t>S. </a:t>
            </a:r>
            <a:r>
              <a:rPr kumimoji="1" lang="en-US" altLang="ja-JP" dirty="0" err="1" smtClean="0"/>
              <a:t>Furuichi</a:t>
            </a:r>
            <a:r>
              <a:rPr kumimoji="1" lang="en-US" altLang="ja-JP" dirty="0" smtClean="0"/>
              <a:t>)</a:t>
            </a:r>
          </a:p>
          <a:p>
            <a:pPr lvl="1"/>
            <a:r>
              <a:rPr kumimoji="1" lang="en-US" altLang="ja-JP" dirty="0" smtClean="0"/>
              <a:t>Proxy coexistence service</a:t>
            </a:r>
          </a:p>
          <a:p>
            <a:pPr lvl="2"/>
            <a:r>
              <a:rPr kumimoji="1" lang="en-US" altLang="ja-JP" dirty="0" smtClean="0"/>
              <a:t>Doc. 19-16/0017r0: </a:t>
            </a:r>
            <a:r>
              <a:rPr kumimoji="1" lang="en-US" altLang="ja-JP" dirty="0"/>
              <a:t>Proxy coexistence service </a:t>
            </a:r>
            <a:r>
              <a:rPr kumimoji="1" lang="en-US" altLang="ja-JP" dirty="0" smtClean="0"/>
              <a:t>(S. </a:t>
            </a:r>
            <a:r>
              <a:rPr kumimoji="1" lang="en-US" altLang="ja-JP" dirty="0" err="1" smtClean="0"/>
              <a:t>Furuichi</a:t>
            </a:r>
            <a:r>
              <a:rPr kumimoji="1" lang="en-US" altLang="ja-JP" dirty="0" smtClean="0"/>
              <a:t>)</a:t>
            </a:r>
          </a:p>
          <a:p>
            <a:pPr lvl="1"/>
            <a:r>
              <a:rPr kumimoji="1" lang="en-US" altLang="ja-JP" dirty="0" smtClean="0"/>
              <a:t>Energy detection</a:t>
            </a:r>
          </a:p>
          <a:p>
            <a:pPr lvl="2"/>
            <a:r>
              <a:rPr kumimoji="1" lang="en-US" altLang="ja-JP" dirty="0" smtClean="0"/>
              <a:t>Doc</a:t>
            </a:r>
            <a:r>
              <a:rPr kumimoji="1" lang="en-US" altLang="ja-JP" dirty="0"/>
              <a:t>. 19-16/0019r0</a:t>
            </a:r>
            <a:r>
              <a:rPr kumimoji="1" lang="en-US" altLang="ja-JP" dirty="0" smtClean="0"/>
              <a:t>: Use </a:t>
            </a:r>
            <a:r>
              <a:rPr kumimoji="1" lang="en-US" altLang="ja-JP" dirty="0"/>
              <a:t>cases and text change proposal for adjustment of energy detection threshold over </a:t>
            </a:r>
            <a:r>
              <a:rPr kumimoji="1" lang="en-US" altLang="ja-JP" dirty="0" smtClean="0"/>
              <a:t>IP-network (C. Sun)</a:t>
            </a:r>
          </a:p>
          <a:p>
            <a:pPr lvl="2"/>
            <a:r>
              <a:rPr kumimoji="1" lang="en-US" altLang="ja-JP" dirty="0" smtClean="0"/>
              <a:t>Doc. </a:t>
            </a:r>
            <a:r>
              <a:rPr kumimoji="1" lang="en-US" altLang="ja-JP" dirty="0"/>
              <a:t>19-16/0020r0 : Text proposal on Annex on energy detection </a:t>
            </a:r>
            <a:r>
              <a:rPr kumimoji="1" lang="en-US" altLang="ja-JP" dirty="0" smtClean="0"/>
              <a:t>parameters(C. Sun)</a:t>
            </a:r>
          </a:p>
          <a:p>
            <a:pPr lvl="1"/>
            <a:r>
              <a:rPr kumimoji="1" lang="en-US" altLang="ja-JP" dirty="0" smtClean="0"/>
              <a:t>Interference alignment</a:t>
            </a:r>
          </a:p>
          <a:p>
            <a:pPr lvl="2"/>
            <a:r>
              <a:rPr kumimoji="1" lang="en-US" altLang="ja-JP" dirty="0" smtClean="0"/>
              <a:t>Doc. 19-16/0021r0: </a:t>
            </a:r>
            <a:r>
              <a:rPr kumimoji="1" lang="en-US" altLang="ja-JP" dirty="0"/>
              <a:t> Application scenario and text change proposal for coexistence management considering interference </a:t>
            </a:r>
            <a:r>
              <a:rPr kumimoji="1" lang="en-US" altLang="ja-JP" dirty="0" smtClean="0"/>
              <a:t>alignment (C. Sun)</a:t>
            </a:r>
          </a:p>
          <a:p>
            <a:pPr lvl="2"/>
            <a:r>
              <a:rPr kumimoji="1" lang="en-US" altLang="ja-JP" dirty="0"/>
              <a:t>Doc. </a:t>
            </a:r>
            <a:r>
              <a:rPr kumimoji="1" lang="en-US" altLang="ja-JP" dirty="0" smtClean="0"/>
              <a:t>19-16/0022r0 : </a:t>
            </a:r>
            <a:r>
              <a:rPr kumimoji="1" lang="en-US" altLang="ja-JP" dirty="0"/>
              <a:t> Text proposal on Annex for supporting interference alignment </a:t>
            </a:r>
            <a:r>
              <a:rPr kumimoji="1" lang="en-US" altLang="ja-JP" dirty="0" smtClean="0"/>
              <a:t>(C. Sun)</a:t>
            </a:r>
          </a:p>
          <a:p>
            <a:pPr lvl="1"/>
            <a:r>
              <a:rPr kumimoji="1" lang="en-US" altLang="ja-JP" dirty="0" smtClean="0"/>
              <a:t>Coexistence management</a:t>
            </a:r>
          </a:p>
          <a:p>
            <a:pPr lvl="2"/>
            <a:r>
              <a:rPr kumimoji="1" lang="en-US" altLang="ja-JP" dirty="0" smtClean="0"/>
              <a:t>Doc. 19-16/0023r0</a:t>
            </a:r>
            <a:r>
              <a:rPr kumimoji="1" lang="en-US" altLang="ja-JP" dirty="0"/>
              <a:t>:  Coexistence management with receiver information (</a:t>
            </a:r>
            <a:r>
              <a:rPr kumimoji="1" lang="en-US" altLang="ja-JP" dirty="0" smtClean="0"/>
              <a:t>C. Sun)</a:t>
            </a:r>
          </a:p>
          <a:p>
            <a:r>
              <a:rPr kumimoji="1" lang="en-US" altLang="ja-JP" dirty="0" smtClean="0"/>
              <a:t>Discussions</a:t>
            </a:r>
          </a:p>
          <a:p>
            <a:pPr lvl="1"/>
            <a:r>
              <a:rPr kumimoji="1" lang="en-US" altLang="ja-JP" dirty="0" smtClean="0"/>
              <a:t>Liaison</a:t>
            </a:r>
          </a:p>
          <a:p>
            <a:pPr lvl="2"/>
            <a:r>
              <a:rPr kumimoji="1" lang="en-US" altLang="ja-JP" dirty="0" smtClean="0"/>
              <a:t>Doc. 19-16/0018r0: Liaison to Wireless Innovation Forum (N. Sato)</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42415364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items for this week</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Approval of meeting minutes</a:t>
            </a:r>
          </a:p>
          <a:p>
            <a:r>
              <a:rPr kumimoji="1" lang="en-US" altLang="ja-JP" dirty="0" smtClean="0"/>
              <a:t>TG1a Opening report</a:t>
            </a:r>
          </a:p>
          <a:p>
            <a:r>
              <a:rPr kumimoji="1" lang="en-US" altLang="ja-JP" dirty="0" smtClean="0"/>
              <a:t>Discussion for Liaison to the Wireless Innovation Forum</a:t>
            </a:r>
          </a:p>
          <a:p>
            <a:r>
              <a:rPr kumimoji="1" lang="en-US" altLang="ja-JP" dirty="0" smtClean="0"/>
              <a:t>Technical presentations</a:t>
            </a:r>
          </a:p>
          <a:p>
            <a:r>
              <a:rPr kumimoji="1" lang="en-US" altLang="ja-JP" dirty="0" smtClean="0"/>
              <a:t>Motions</a:t>
            </a:r>
          </a:p>
          <a:p>
            <a:r>
              <a:rPr kumimoji="1" lang="en-US" altLang="ja-JP" dirty="0" smtClean="0"/>
              <a:t>Review project timeline</a:t>
            </a:r>
          </a:p>
          <a:p>
            <a:r>
              <a:rPr kumimoji="1" lang="en-US" altLang="ja-JP" dirty="0" smtClean="0"/>
              <a:t>Review objectives </a:t>
            </a:r>
            <a:r>
              <a:rPr kumimoji="1" lang="en-US" altLang="ja-JP" dirty="0"/>
              <a:t>for next </a:t>
            </a:r>
            <a:r>
              <a:rPr kumimoji="1" lang="en-US" altLang="ja-JP" dirty="0" smtClean="0"/>
              <a:t>meeting</a:t>
            </a:r>
          </a:p>
          <a:p>
            <a:r>
              <a:rPr kumimoji="1" lang="en-US" altLang="ja-JP" dirty="0" smtClean="0"/>
              <a:t>Schedule for teleconferences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37174341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7093</TotalTime>
  <Words>1309</Words>
  <Application>Microsoft Office PowerPoint</Application>
  <PresentationFormat>ユーザー設定</PresentationFormat>
  <Paragraphs>288</Paragraphs>
  <Slides>34</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34</vt:i4>
      </vt:variant>
    </vt:vector>
  </HeadingPairs>
  <TitlesOfParts>
    <vt:vector size="36" baseType="lpstr">
      <vt:lpstr>Office Theme</vt:lpstr>
      <vt:lpstr>Document</vt:lpstr>
      <vt:lpstr>TG1a January 2016 Atlanta Meeting Agenda</vt:lpstr>
      <vt:lpstr>Agenda graphic</vt:lpstr>
      <vt:lpstr>Meeting protocol</vt:lpstr>
      <vt:lpstr>Attendance</vt:lpstr>
      <vt:lpstr>PowerPoint プレゼンテーション</vt:lpstr>
      <vt:lpstr>Agenda for Tuesday AM1</vt:lpstr>
      <vt:lpstr>Call for secretary</vt:lpstr>
      <vt:lpstr>Call for submissions and discussions</vt:lpstr>
      <vt:lpstr>Agenda items for this week</vt:lpstr>
      <vt:lpstr>Approval of agenda</vt:lpstr>
      <vt:lpstr>Patent Policy</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Approval of minutes</vt:lpstr>
      <vt:lpstr>TG1a Opening report</vt:lpstr>
      <vt:lpstr>PowerPoint プレゼンテーション</vt:lpstr>
      <vt:lpstr>Agenda for Tuesday PM1</vt:lpstr>
      <vt:lpstr>Discussion for Liaison to the Wireless Innovation Forum</vt:lpstr>
      <vt:lpstr>PowerPoint プレゼンテーション</vt:lpstr>
      <vt:lpstr>Agenda for Wednesday AM1</vt:lpstr>
      <vt:lpstr>PowerPoint プレゼンテーション</vt:lpstr>
      <vt:lpstr>Agenda for Wednesday PM1</vt:lpstr>
      <vt:lpstr>PowerPoint プレゼンテーション</vt:lpstr>
      <vt:lpstr>Agenda for Thursday AM2</vt:lpstr>
      <vt:lpstr>Motion #1</vt:lpstr>
      <vt:lpstr>Motion #2</vt:lpstr>
      <vt:lpstr>Project timeline</vt:lpstr>
      <vt:lpstr>Review objectives for next meeting</vt:lpstr>
      <vt:lpstr>Teleconferences</vt:lpstr>
      <vt:lpstr>PowerPoint プレゼンテーション</vt:lpstr>
      <vt:lpstr>Time difference</vt:lpstr>
    </vt:vector>
  </TitlesOfParts>
  <Company>Qualcomm Incorporated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Sony</cp:lastModifiedBy>
  <cp:revision>280</cp:revision>
  <cp:lastPrinted>2014-11-08T20:15:38Z</cp:lastPrinted>
  <dcterms:created xsi:type="dcterms:W3CDTF">2014-10-30T17:06:39Z</dcterms:created>
  <dcterms:modified xsi:type="dcterms:W3CDTF">2016-01-19T14:18:28Z</dcterms:modified>
</cp:coreProperties>
</file>