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324" r:id="rId3"/>
    <p:sldId id="346" r:id="rId4"/>
    <p:sldId id="339" r:id="rId5"/>
    <p:sldId id="343" r:id="rId6"/>
    <p:sldId id="348" r:id="rId7"/>
    <p:sldId id="350" r:id="rId8"/>
    <p:sldId id="353" r:id="rId9"/>
    <p:sldId id="351" r:id="rId10"/>
    <p:sldId id="355" r:id="rId11"/>
    <p:sldId id="354" r:id="rId12"/>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20014" autoAdjust="0"/>
    <p:restoredTop sz="94660"/>
  </p:normalViewPr>
  <p:slideViewPr>
    <p:cSldViewPr>
      <p:cViewPr varScale="1">
        <p:scale>
          <a:sx n="115" d="100"/>
          <a:sy n="115" d="100"/>
        </p:scale>
        <p:origin x="-1110" y="-96"/>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0" d="100"/>
          <a:sy n="90" d="100"/>
        </p:scale>
        <p:origin x="-3618"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Sho Furuichi,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dirty="0" smtClean="0"/>
              <a:t>January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dirty="0" smtClean="0"/>
              <a:t>January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Sho Furuichi,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802.19-16/00</a:t>
            </a:r>
            <a:r>
              <a:rPr kumimoji="0" lang="en-US" altLang="ja-JP" sz="1920" b="1" i="0" u="none" strike="noStrike" kern="1200" cap="none" spc="0" normalizeH="0" baseline="0" noProof="0" smtClean="0">
                <a:ln>
                  <a:noFill/>
                </a:ln>
                <a:solidFill>
                  <a:srgbClr val="000000"/>
                </a:solidFill>
                <a:effectLst/>
                <a:uLnTx/>
                <a:uFillTx/>
                <a:latin typeface="Calibri" panose="020F0502020204030204" pitchFamily="34" charset="0"/>
                <a:ea typeface="MS Gothic" charset="-128"/>
                <a:cs typeface="Arial Unicode MS" charset="0"/>
              </a:rPr>
              <a:t>02</a:t>
            </a:r>
            <a:r>
              <a:rPr kumimoji="0" lang="en-GB" sz="1920" b="1" i="0" u="none" strike="noStrike" kern="1200" cap="none" spc="0" normalizeH="0" baseline="0" noProof="0" smtClean="0">
                <a:ln>
                  <a:noFill/>
                </a:ln>
                <a:solidFill>
                  <a:srgbClr val="000000"/>
                </a:solidFill>
                <a:effectLst/>
                <a:uLnTx/>
                <a:uFillTx/>
                <a:latin typeface="Calibri" panose="020F0502020204030204" pitchFamily="34" charset="0"/>
                <a:ea typeface="MS Gothic" charset="-128"/>
                <a:cs typeface="Arial Unicode MS" charset="0"/>
              </a:rPr>
              <a:t>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dirty="0" smtClean="0"/>
              <a:t>January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Sho Furuichi,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altLang="ja-JP" sz="2800" dirty="0" smtClean="0"/>
              <a:t>Further consideration on possible architecture for information exchange between independent IEEE 802.19.1 systems</a:t>
            </a:r>
            <a:endParaRPr lang="en-GB" sz="2800" dirty="0"/>
          </a:p>
        </p:txBody>
      </p:sp>
      <p:sp>
        <p:nvSpPr>
          <p:cNvPr id="3074" name="Rectangle 2"/>
          <p:cNvSpPr>
            <a:spLocks noGrp="1" noChangeArrowheads="1"/>
          </p:cNvSpPr>
          <p:nvPr>
            <p:ph type="body" idx="1"/>
          </p:nvPr>
        </p:nvSpPr>
        <p:spPr>
          <a:xfrm>
            <a:off x="731520" y="19050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2016-01-12</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56302614"/>
              </p:ext>
            </p:extLst>
          </p:nvPr>
        </p:nvGraphicFramePr>
        <p:xfrm>
          <a:off x="671746" y="2605087"/>
          <a:ext cx="8370887" cy="2576513"/>
        </p:xfrm>
        <a:graphic>
          <a:graphicData uri="http://schemas.openxmlformats.org/presentationml/2006/ole">
            <mc:AlternateContent xmlns:mc="http://schemas.openxmlformats.org/markup-compatibility/2006">
              <mc:Choice xmlns:v="urn:schemas-microsoft-com:vml" Requires="v">
                <p:oleObj spid="_x0000_s3258" name="Document" r:id="rId5" imgW="8236552" imgH="2544668" progId="Word.Document.8">
                  <p:embed/>
                </p:oleObj>
              </mc:Choice>
              <mc:Fallback>
                <p:oleObj name="Document" r:id="rId5" imgW="8236552" imgH="2544668" progId="Word.Document.8">
                  <p:embed/>
                  <p:pic>
                    <p:nvPicPr>
                      <p:cNvPr id="0" name="Picture 3"/>
                      <p:cNvPicPr>
                        <a:picLocks noChangeAspect="1" noChangeArrowheads="1"/>
                      </p:cNvPicPr>
                      <p:nvPr/>
                    </p:nvPicPr>
                    <p:blipFill>
                      <a:blip r:embed="rId6"/>
                      <a:srcRect/>
                      <a:stretch>
                        <a:fillRect/>
                      </a:stretch>
                    </p:blipFill>
                    <p:spPr bwMode="auto">
                      <a:xfrm>
                        <a:off x="671746" y="2605087"/>
                        <a:ext cx="8370887" cy="25765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Next step</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Architecture discussion based on option 4.</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25016971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Reference</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en-US" altLang="ja-JP" dirty="0" smtClean="0"/>
              <a:t>[1] Sho Furuichi, et al</a:t>
            </a:r>
            <a:r>
              <a:rPr kumimoji="1" lang="en-US" altLang="ja-JP" dirty="0"/>
              <a:t>, “IEEE </a:t>
            </a:r>
            <a:r>
              <a:rPr kumimoji="1" lang="en-US" altLang="ja-JP" dirty="0" smtClean="0"/>
              <a:t>802.19-15/0108r1 </a:t>
            </a:r>
            <a:r>
              <a:rPr lang="en-US" altLang="ja-JP" dirty="0" smtClean="0"/>
              <a:t>Possible architecture for information exchange between independent IEEE 802.19.1 systems</a:t>
            </a:r>
            <a:r>
              <a:rPr kumimoji="1" lang="en-US" altLang="ja-JP" dirty="0" smtClean="0"/>
              <a:t>”, December 2015</a:t>
            </a:r>
          </a:p>
          <a:p>
            <a:pPr marL="0" indent="0">
              <a:buNone/>
            </a:pPr>
            <a:r>
              <a:rPr kumimoji="1" lang="en-US" altLang="ja-JP" dirty="0"/>
              <a:t>[2] Sho Furuichi, et al, “IEEE 802.19-15/0032r0 </a:t>
            </a:r>
            <a:r>
              <a:rPr lang="en-US" altLang="ja-JP" dirty="0"/>
              <a:t>The new coexistence use cases for IEEE 802.19.1</a:t>
            </a:r>
            <a:r>
              <a:rPr kumimoji="1" lang="en-US" altLang="ja-JP" dirty="0"/>
              <a:t>”, April 2015</a:t>
            </a:r>
          </a:p>
          <a:p>
            <a:pPr marL="0" indent="0">
              <a:buNone/>
            </a:pPr>
            <a:r>
              <a:rPr kumimoji="1" lang="en-US" altLang="ja-JP" dirty="0" smtClean="0"/>
              <a:t>[3] </a:t>
            </a:r>
            <a:r>
              <a:rPr kumimoji="1" lang="en-US" altLang="ja-JP" dirty="0"/>
              <a:t>Sho Furuichi, et al, “IEEE 802.19-15/0054r0, </a:t>
            </a:r>
            <a:r>
              <a:rPr lang="en-US" altLang="ja-JP" dirty="0"/>
              <a:t>Expected Performance Improvement in the New Coexistence Scenario and Use Cases for IEEE 802.19.1  – Simulation Result – </a:t>
            </a:r>
            <a:r>
              <a:rPr kumimoji="1" lang="en-US" altLang="ja-JP" dirty="0"/>
              <a:t>”, July 2015</a:t>
            </a:r>
          </a:p>
          <a:p>
            <a:pPr marL="0" indent="0">
              <a:buNone/>
            </a:pPr>
            <a:r>
              <a:rPr kumimoji="1" lang="en-US" altLang="ja-JP" dirty="0" smtClean="0"/>
              <a:t>[4] </a:t>
            </a:r>
            <a:r>
              <a:rPr lang="en-US" altLang="ja-JP" dirty="0" smtClean="0"/>
              <a:t>IEEE </a:t>
            </a:r>
            <a:r>
              <a:rPr lang="en-US" altLang="ja-JP" dirty="0"/>
              <a:t>Standard Association, “IEEE </a:t>
            </a:r>
            <a:r>
              <a:rPr lang="en-US" altLang="ja-JP" dirty="0" err="1"/>
              <a:t>Std</a:t>
            </a:r>
            <a:r>
              <a:rPr lang="en-US" altLang="ja-JP" dirty="0"/>
              <a:t> 802.19.1-2014“, July </a:t>
            </a:r>
            <a:r>
              <a:rPr lang="en-US" altLang="ja-JP" dirty="0" smtClean="0"/>
              <a:t>2014</a:t>
            </a:r>
            <a:endParaRPr kumimoji="1" lang="en-US" altLang="ja-JP" dirty="0" smtClean="0"/>
          </a:p>
          <a:p>
            <a:pPr marL="0" indent="0">
              <a:buNone/>
            </a:pP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January 2016</a:t>
            </a:r>
            <a:endParaRPr lang="en-GB" altLang="ja-JP" dirty="0"/>
          </a:p>
        </p:txBody>
      </p:sp>
    </p:spTree>
    <p:extLst>
      <p:ext uri="{BB962C8B-B14F-4D97-AF65-F5344CB8AC3E}">
        <p14:creationId xmlns:p14="http://schemas.microsoft.com/office/powerpoint/2010/main" val="33156370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This document considers possible architectures for information exchange between independent IEEE 802.19.1 systems further based on 802.19-15/0108r1[1].</a:t>
            </a:r>
          </a:p>
          <a:p>
            <a:endParaRPr kumimoji="1" lang="en-US" altLang="ja-JP" dirty="0" smtClean="0"/>
          </a:p>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January 2016</a:t>
            </a:r>
            <a:endParaRPr lang="en-GB" altLang="ja-JP" dirty="0"/>
          </a:p>
        </p:txBody>
      </p:sp>
    </p:spTree>
    <p:extLst>
      <p:ext uri="{BB962C8B-B14F-4D97-AF65-F5344CB8AC3E}">
        <p14:creationId xmlns:p14="http://schemas.microsoft.com/office/powerpoint/2010/main" val="38613282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Objective of architecture discussion</a:t>
            </a:r>
            <a:endParaRPr kumimoji="1" lang="ja-JP" altLang="en-US" dirty="0"/>
          </a:p>
        </p:txBody>
      </p:sp>
      <p:sp>
        <p:nvSpPr>
          <p:cNvPr id="3" name="コンテンツ プレースホルダー 2"/>
          <p:cNvSpPr>
            <a:spLocks noGrp="1"/>
          </p:cNvSpPr>
          <p:nvPr>
            <p:ph idx="1"/>
          </p:nvPr>
        </p:nvSpPr>
        <p:spPr>
          <a:xfrm>
            <a:off x="762000" y="1524000"/>
            <a:ext cx="8288868" cy="5257800"/>
          </a:xfrm>
        </p:spPr>
        <p:txBody>
          <a:bodyPr>
            <a:normAutofit fontScale="92500"/>
          </a:bodyPr>
          <a:lstStyle/>
          <a:p>
            <a:r>
              <a:rPr kumimoji="1" lang="en-US" altLang="ja-JP" dirty="0" smtClean="0"/>
              <a:t>To identify the appropriate architecture for realizing information exchange between independent IEEE 802.19.1 systems.</a:t>
            </a:r>
          </a:p>
          <a:p>
            <a:pPr marL="487693" lvl="1" indent="0">
              <a:buNone/>
            </a:pPr>
            <a:r>
              <a:rPr kumimoji="1" lang="en-US" altLang="ja-JP" dirty="0" smtClean="0"/>
              <a:t>[Background]</a:t>
            </a:r>
          </a:p>
          <a:p>
            <a:pPr lvl="1"/>
            <a:r>
              <a:rPr kumimoji="1" lang="en-US" altLang="ja-JP" dirty="0"/>
              <a:t>We have confirmed </a:t>
            </a:r>
            <a:r>
              <a:rPr kumimoji="1" lang="en-US" altLang="ja-JP" dirty="0" smtClean="0"/>
              <a:t>in CUB SG that there is a scenario where different entities have their own coexistence system (i.e. IEEE </a:t>
            </a:r>
            <a:r>
              <a:rPr kumimoji="1" lang="en-US" altLang="ja-JP" dirty="0"/>
              <a:t>802.19.1 </a:t>
            </a:r>
            <a:r>
              <a:rPr kumimoji="1" lang="en-US" altLang="ja-JP" dirty="0" smtClean="0"/>
              <a:t>system)[2].</a:t>
            </a:r>
          </a:p>
          <a:p>
            <a:pPr lvl="2"/>
            <a:r>
              <a:rPr kumimoji="1" lang="en-US" altLang="ja-JP" dirty="0" smtClean="0"/>
              <a:t>Entities: network operator, wireless internet provider, building administrator, infra-provider, etc...</a:t>
            </a:r>
          </a:p>
          <a:p>
            <a:pPr lvl="2"/>
            <a:r>
              <a:rPr kumimoji="1" lang="en-US" altLang="ja-JP" dirty="0" smtClean="0"/>
              <a:t>The entities have the information that they do not want to disclose.</a:t>
            </a:r>
          </a:p>
          <a:p>
            <a:pPr lvl="3"/>
            <a:r>
              <a:rPr kumimoji="1" lang="en-US" altLang="ja-JP" dirty="0" smtClean="0"/>
              <a:t>E.g. installation information</a:t>
            </a:r>
            <a:endParaRPr kumimoji="1" lang="en-US" altLang="ja-JP" dirty="0"/>
          </a:p>
          <a:p>
            <a:pPr lvl="2"/>
            <a:r>
              <a:rPr kumimoji="1" lang="en-US" altLang="ja-JP" dirty="0" smtClean="0"/>
              <a:t>Moreover, each entity might implement different profile(s) in coexistence system.</a:t>
            </a:r>
          </a:p>
          <a:p>
            <a:pPr lvl="2"/>
            <a:endParaRPr kumimoji="1" lang="en-US" altLang="ja-JP" dirty="0" smtClean="0"/>
          </a:p>
          <a:p>
            <a:pPr lvl="1"/>
            <a:r>
              <a:rPr kumimoji="1" lang="en-US" altLang="ja-JP" dirty="0" smtClean="0"/>
              <a:t>We also have confirmed the necessity of information exchange between different coexistence systems by simulation in CUB SG discussion[3].</a:t>
            </a:r>
          </a:p>
          <a:p>
            <a:pPr lvl="2"/>
            <a:r>
              <a:rPr kumimoji="1" lang="en-US" altLang="ja-JP" u="sng" dirty="0" smtClean="0"/>
              <a:t>This result is one of the motivation to amend IEEE 802.19.1-2014.</a:t>
            </a:r>
            <a:endParaRPr kumimoji="1" lang="ja-JP" altLang="en-US" u="sng"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826502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62000" y="838200"/>
            <a:ext cx="8288868" cy="716277"/>
          </a:xfrm>
        </p:spPr>
        <p:txBody>
          <a:bodyPr/>
          <a:lstStyle/>
          <a:p>
            <a:r>
              <a:rPr kumimoji="1" lang="en-US" altLang="ja-JP" dirty="0"/>
              <a:t>[Recap] System architecture defined in </a:t>
            </a:r>
            <a:br>
              <a:rPr kumimoji="1" lang="en-US" altLang="ja-JP" dirty="0"/>
            </a:br>
            <a:r>
              <a:rPr kumimoji="1" lang="en-US" altLang="ja-JP" dirty="0"/>
              <a:t>IEEE </a:t>
            </a:r>
            <a:r>
              <a:rPr kumimoji="1" lang="en-US" altLang="ja-JP" dirty="0" smtClean="0"/>
              <a:t>802.19.1-2014 [4]</a:t>
            </a:r>
            <a:endParaRPr kumimoji="1" lang="ja-JP" altLang="en-US" dirty="0"/>
          </a:p>
        </p:txBody>
      </p:sp>
      <p:sp>
        <p:nvSpPr>
          <p:cNvPr id="3" name="コンテンツ プレースホルダー 2"/>
          <p:cNvSpPr>
            <a:spLocks noGrp="1"/>
          </p:cNvSpPr>
          <p:nvPr>
            <p:ph idx="1"/>
          </p:nvPr>
        </p:nvSpPr>
        <p:spPr>
          <a:xfrm>
            <a:off x="731520" y="2057400"/>
            <a:ext cx="8288868" cy="4800600"/>
          </a:xfrm>
        </p:spPr>
        <p:txBody>
          <a:bodyPr/>
          <a:lstStyle/>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January 2016</a:t>
            </a:r>
            <a:endParaRPr lang="en-GB" altLang="ja-JP" dirty="0"/>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9865" y="2057400"/>
            <a:ext cx="5429250" cy="456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正方形/長方形 7"/>
          <p:cNvSpPr/>
          <p:nvPr/>
        </p:nvSpPr>
        <p:spPr>
          <a:xfrm>
            <a:off x="5486400" y="2209800"/>
            <a:ext cx="4191000" cy="1169551"/>
          </a:xfrm>
          <a:prstGeom prst="rect">
            <a:avLst/>
          </a:prstGeom>
        </p:spPr>
        <p:txBody>
          <a:bodyPr wrap="square">
            <a:spAutoFit/>
          </a:bodyPr>
          <a:lstStyle/>
          <a:p>
            <a:r>
              <a:rPr lang="en-US" altLang="ja-JP" sz="1400" b="1" dirty="0" smtClean="0">
                <a:solidFill>
                  <a:srgbClr val="FF0000"/>
                </a:solidFill>
              </a:rPr>
              <a:t>coexistence discovery and information server (CDIS): </a:t>
            </a:r>
            <a:r>
              <a:rPr lang="en-US" altLang="ja-JP" sz="1400" dirty="0" smtClean="0">
                <a:solidFill>
                  <a:srgbClr val="FF0000"/>
                </a:solidFill>
              </a:rPr>
              <a:t>An entity that is responsible for determining for coexistence managers (CMs) those white space objects (WSOs) that may affect performance of the WSOs that the CMs serve. </a:t>
            </a:r>
            <a:endParaRPr lang="ja-JP" altLang="en-US" sz="1400" dirty="0">
              <a:solidFill>
                <a:srgbClr val="FF0000"/>
              </a:solidFill>
            </a:endParaRPr>
          </a:p>
        </p:txBody>
      </p:sp>
      <p:sp>
        <p:nvSpPr>
          <p:cNvPr id="9" name="正方形/長方形 8"/>
          <p:cNvSpPr/>
          <p:nvPr/>
        </p:nvSpPr>
        <p:spPr>
          <a:xfrm>
            <a:off x="6172200" y="4333874"/>
            <a:ext cx="3352800" cy="1169551"/>
          </a:xfrm>
          <a:prstGeom prst="rect">
            <a:avLst/>
          </a:prstGeom>
        </p:spPr>
        <p:txBody>
          <a:bodyPr wrap="square">
            <a:spAutoFit/>
          </a:bodyPr>
          <a:lstStyle/>
          <a:p>
            <a:r>
              <a:rPr lang="en-US" altLang="ja-JP" sz="1400" b="1" dirty="0">
                <a:solidFill>
                  <a:srgbClr val="FF0000"/>
                </a:solidFill>
              </a:rPr>
              <a:t>coexistence manager (CM): </a:t>
            </a:r>
            <a:r>
              <a:rPr lang="en-US" altLang="ja-JP" sz="1400" dirty="0">
                <a:solidFill>
                  <a:srgbClr val="FF0000"/>
                </a:solidFill>
              </a:rPr>
              <a:t>An entity that is responsible for making coexistence decisions related to reconfiguration of white space objects (WSOs) to solve coexistence problems among them. </a:t>
            </a:r>
            <a:endParaRPr lang="ja-JP" altLang="en-US" sz="1400" dirty="0">
              <a:solidFill>
                <a:srgbClr val="FF0000"/>
              </a:solidFill>
            </a:endParaRPr>
          </a:p>
        </p:txBody>
      </p:sp>
      <p:sp>
        <p:nvSpPr>
          <p:cNvPr id="10" name="正方形/長方形 9"/>
          <p:cNvSpPr/>
          <p:nvPr/>
        </p:nvSpPr>
        <p:spPr>
          <a:xfrm>
            <a:off x="1295400" y="4664547"/>
            <a:ext cx="3048000" cy="954107"/>
          </a:xfrm>
          <a:prstGeom prst="rect">
            <a:avLst/>
          </a:prstGeom>
        </p:spPr>
        <p:txBody>
          <a:bodyPr wrap="square">
            <a:spAutoFit/>
          </a:bodyPr>
          <a:lstStyle/>
          <a:p>
            <a:r>
              <a:rPr lang="en-US" altLang="ja-JP" sz="1400" b="1" dirty="0">
                <a:solidFill>
                  <a:srgbClr val="FF0000"/>
                </a:solidFill>
              </a:rPr>
              <a:t>coexistence enabler (CE): </a:t>
            </a:r>
            <a:r>
              <a:rPr lang="en-US" altLang="ja-JP" sz="1400" dirty="0">
                <a:solidFill>
                  <a:srgbClr val="FF0000"/>
                </a:solidFill>
              </a:rPr>
              <a:t>An entity that represents a white space object (WSO) in the coexistence system and serves one WSO at a time. </a:t>
            </a:r>
            <a:endParaRPr lang="ja-JP" altLang="en-US" sz="1400" dirty="0">
              <a:solidFill>
                <a:srgbClr val="FF0000"/>
              </a:solidFill>
            </a:endParaRPr>
          </a:p>
        </p:txBody>
      </p:sp>
    </p:spTree>
    <p:extLst>
      <p:ext uri="{BB962C8B-B14F-4D97-AF65-F5344CB8AC3E}">
        <p14:creationId xmlns:p14="http://schemas.microsoft.com/office/powerpoint/2010/main" val="29904282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600" dirty="0" smtClean="0"/>
              <a:t>Options proposed in 802.19-15/0108r0[1]</a:t>
            </a:r>
            <a:endParaRPr kumimoji="1" lang="ja-JP" altLang="en-US" sz="3600" dirty="0"/>
          </a:p>
        </p:txBody>
      </p:sp>
      <p:sp>
        <p:nvSpPr>
          <p:cNvPr id="3" name="コンテンツ プレースホルダー 2"/>
          <p:cNvSpPr>
            <a:spLocks noGrp="1"/>
          </p:cNvSpPr>
          <p:nvPr>
            <p:ph idx="1"/>
          </p:nvPr>
        </p:nvSpPr>
        <p:spPr>
          <a:xfrm>
            <a:off x="731520" y="1600200"/>
            <a:ext cx="8488680" cy="5257800"/>
          </a:xfrm>
        </p:spPr>
        <p:txBody>
          <a:bodyPr/>
          <a:lstStyle/>
          <a:p>
            <a:r>
              <a:rPr kumimoji="1" lang="en-US" altLang="ja-JP" dirty="0" smtClean="0">
                <a:solidFill>
                  <a:schemeClr val="bg1">
                    <a:lumMod val="65000"/>
                  </a:schemeClr>
                </a:solidFill>
              </a:rPr>
              <a:t>Option 1: Addition of interface between different CDISs</a:t>
            </a:r>
          </a:p>
          <a:p>
            <a:r>
              <a:rPr kumimoji="1" lang="en-US" altLang="ja-JP" dirty="0" smtClean="0">
                <a:solidFill>
                  <a:schemeClr val="bg1">
                    <a:lumMod val="65000"/>
                  </a:schemeClr>
                </a:solidFill>
              </a:rPr>
              <a:t>Option 2: </a:t>
            </a:r>
            <a:r>
              <a:rPr kumimoji="1" lang="en-US" altLang="ja-JP" dirty="0">
                <a:solidFill>
                  <a:schemeClr val="bg1">
                    <a:lumMod val="65000"/>
                  </a:schemeClr>
                </a:solidFill>
              </a:rPr>
              <a:t>Addition of new entity for </a:t>
            </a:r>
            <a:r>
              <a:rPr kumimoji="1" lang="en-US" altLang="ja-JP" dirty="0" smtClean="0">
                <a:solidFill>
                  <a:schemeClr val="bg1">
                    <a:lumMod val="65000"/>
                  </a:schemeClr>
                </a:solidFill>
              </a:rPr>
              <a:t>interface </a:t>
            </a:r>
            <a:r>
              <a:rPr kumimoji="1" lang="en-US" altLang="ja-JP" dirty="0">
                <a:solidFill>
                  <a:schemeClr val="bg1">
                    <a:lumMod val="65000"/>
                  </a:schemeClr>
                </a:solidFill>
              </a:rPr>
              <a:t>between different </a:t>
            </a:r>
            <a:r>
              <a:rPr kumimoji="1" lang="en-US" altLang="ja-JP" dirty="0" smtClean="0">
                <a:solidFill>
                  <a:schemeClr val="bg1">
                    <a:lumMod val="65000"/>
                  </a:schemeClr>
                </a:solidFill>
              </a:rPr>
              <a:t>CDISs</a:t>
            </a:r>
          </a:p>
          <a:p>
            <a:r>
              <a:rPr kumimoji="1" lang="en-US" altLang="ja-JP" dirty="0" smtClean="0"/>
              <a:t>Option 3: Use the interface B3</a:t>
            </a:r>
          </a:p>
          <a:p>
            <a:r>
              <a:rPr kumimoji="1" lang="en-US" altLang="ja-JP" dirty="0" smtClean="0"/>
              <a:t>Option 4: </a:t>
            </a:r>
            <a:r>
              <a:rPr kumimoji="1" lang="en-US" altLang="ja-JP" dirty="0"/>
              <a:t>Addition of new entity for </a:t>
            </a:r>
            <a:r>
              <a:rPr kumimoji="1" lang="en-US" altLang="ja-JP" dirty="0" smtClean="0"/>
              <a:t>interface </a:t>
            </a:r>
            <a:r>
              <a:rPr kumimoji="1" lang="en-US" altLang="ja-JP" dirty="0"/>
              <a:t>between different CMs in the different </a:t>
            </a:r>
            <a:r>
              <a:rPr kumimoji="1" lang="en-US" altLang="ja-JP" dirty="0" smtClean="0"/>
              <a:t>systems</a:t>
            </a:r>
          </a:p>
          <a:p>
            <a:endParaRPr kumimoji="1" lang="en-US" altLang="ja-JP" dirty="0"/>
          </a:p>
          <a:p>
            <a:pPr marL="0" indent="0">
              <a:buNone/>
            </a:pPr>
            <a:r>
              <a:rPr kumimoji="1" lang="en-US" altLang="ja-JP" dirty="0" smtClean="0"/>
              <a:t>We mainly discussed about option 3 and 4 in the last teleconference because option 1 and 2 are clearly not appropriate.</a:t>
            </a:r>
            <a:endParaRPr kumimoji="1" lang="en-US" altLang="ja-JP" dirty="0"/>
          </a:p>
          <a:p>
            <a:pPr marL="0" indent="0">
              <a:buNone/>
            </a:pPr>
            <a:r>
              <a:rPr kumimoji="1" lang="en-US" altLang="ja-JP" dirty="0" smtClean="0"/>
              <a:t>After the teleconference, we have studied option 3 and now </a:t>
            </a:r>
            <a:br>
              <a:rPr kumimoji="1" lang="en-US" altLang="ja-JP" dirty="0" smtClean="0"/>
            </a:br>
            <a:r>
              <a:rPr kumimoji="1" lang="en-US" altLang="ja-JP" dirty="0" smtClean="0"/>
              <a:t>we think using/amending interface B3 is not appropriate for the architecture.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845330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600" dirty="0" smtClean="0"/>
              <a:t>Problems </a:t>
            </a:r>
            <a:r>
              <a:rPr kumimoji="1" lang="en-US" altLang="ja-JP" sz="3600" dirty="0"/>
              <a:t>in </a:t>
            </a:r>
            <a:r>
              <a:rPr kumimoji="1" lang="en-US" altLang="ja-JP" sz="3600" dirty="0" smtClean="0"/>
              <a:t>using interface B3 (option 3)</a:t>
            </a:r>
            <a:endParaRPr kumimoji="1" lang="ja-JP" altLang="en-US" sz="3600" dirty="0"/>
          </a:p>
        </p:txBody>
      </p:sp>
      <p:sp>
        <p:nvSpPr>
          <p:cNvPr id="3" name="コンテンツ プレースホルダー 2"/>
          <p:cNvSpPr>
            <a:spLocks noGrp="1"/>
          </p:cNvSpPr>
          <p:nvPr>
            <p:ph idx="1"/>
          </p:nvPr>
        </p:nvSpPr>
        <p:spPr>
          <a:xfrm>
            <a:off x="609600" y="1600200"/>
            <a:ext cx="8488680" cy="5257800"/>
          </a:xfrm>
        </p:spPr>
        <p:txBody>
          <a:bodyPr>
            <a:normAutofit fontScale="92500" lnSpcReduction="20000"/>
          </a:bodyPr>
          <a:lstStyle/>
          <a:p>
            <a:r>
              <a:rPr kumimoji="1" lang="en-US" altLang="ja-JP" dirty="0" smtClean="0"/>
              <a:t>No “mandatory” information to be exchanged</a:t>
            </a:r>
          </a:p>
          <a:p>
            <a:pPr marL="487693" lvl="1" indent="0">
              <a:buNone/>
            </a:pPr>
            <a:r>
              <a:rPr kumimoji="1" lang="en-US" altLang="ja-JP" dirty="0" smtClean="0"/>
              <a:t>[Reason]</a:t>
            </a:r>
          </a:p>
          <a:p>
            <a:pPr lvl="1"/>
            <a:r>
              <a:rPr kumimoji="1" lang="en-US" altLang="ja-JP" dirty="0" smtClean="0"/>
              <a:t>All the information elements exchanged between CMs (interface B3) are defined as “optional”.</a:t>
            </a:r>
          </a:p>
          <a:p>
            <a:pPr lvl="2"/>
            <a:r>
              <a:rPr kumimoji="1" lang="en-US" altLang="ja-JP" dirty="0" smtClean="0"/>
              <a:t>Different system profiles define different necessary information elements to be exchanged and they use the same message format to exchange the information elements.</a:t>
            </a:r>
          </a:p>
          <a:p>
            <a:endParaRPr kumimoji="1" lang="en-US" altLang="ja-JP" dirty="0"/>
          </a:p>
          <a:p>
            <a:r>
              <a:rPr kumimoji="1" lang="en-US" altLang="ja-JP" dirty="0" smtClean="0"/>
              <a:t>Possibility of no information exchange </a:t>
            </a:r>
            <a:r>
              <a:rPr kumimoji="1" lang="en-US" altLang="ja-JP" dirty="0"/>
              <a:t>between different networks managed by different coexistence systems.</a:t>
            </a:r>
          </a:p>
          <a:p>
            <a:pPr marL="487693" lvl="1" indent="0">
              <a:buNone/>
            </a:pPr>
            <a:r>
              <a:rPr kumimoji="1" lang="en-US" altLang="ja-JP" dirty="0" smtClean="0"/>
              <a:t>[Reason]</a:t>
            </a:r>
          </a:p>
          <a:p>
            <a:pPr lvl="1"/>
            <a:r>
              <a:rPr kumimoji="1" lang="en-US" altLang="ja-JP" dirty="0" smtClean="0"/>
              <a:t>Information exchange might not be done between different coexistence systems because;</a:t>
            </a:r>
          </a:p>
          <a:p>
            <a:pPr lvl="2"/>
            <a:r>
              <a:rPr kumimoji="1" lang="en-US" altLang="ja-JP" dirty="0" smtClean="0"/>
              <a:t>All the information elements are “optional”, and;</a:t>
            </a:r>
          </a:p>
          <a:p>
            <a:pPr lvl="2"/>
            <a:r>
              <a:rPr kumimoji="1" lang="en-US" altLang="ja-JP" dirty="0" smtClean="0"/>
              <a:t>Each coexistence system might have the information that it does not want to disclose.</a:t>
            </a:r>
          </a:p>
          <a:p>
            <a:pPr lvl="1"/>
            <a:r>
              <a:rPr kumimoji="1" lang="en-US" altLang="ja-JP" dirty="0" smtClean="0"/>
              <a:t>At </a:t>
            </a:r>
            <a:r>
              <a:rPr kumimoji="1" lang="en-US" altLang="ja-JP" dirty="0"/>
              <a:t>least, some “mandatory” information should be defined in any </a:t>
            </a:r>
            <a:r>
              <a:rPr kumimoji="1" lang="en-US" altLang="ja-JP" dirty="0" smtClean="0"/>
              <a:t>profiles.</a:t>
            </a:r>
          </a:p>
          <a:p>
            <a:pPr lvl="1"/>
            <a:r>
              <a:rPr kumimoji="1" lang="en-US" altLang="ja-JP" dirty="0" smtClean="0"/>
              <a:t>The expected coexistence performance in 802.19-15/00xxr0[2] cannot be achieved.</a:t>
            </a:r>
          </a:p>
          <a:p>
            <a:pPr lvl="2"/>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3014270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Problems </a:t>
            </a:r>
            <a:r>
              <a:rPr kumimoji="1" lang="en-US" altLang="ja-JP" dirty="0"/>
              <a:t>in </a:t>
            </a:r>
            <a:r>
              <a:rPr kumimoji="1" lang="en-US" altLang="ja-JP" dirty="0" smtClean="0"/>
              <a:t>amending interface B3</a:t>
            </a:r>
            <a:endParaRPr kumimoji="1" lang="ja-JP" altLang="en-US" dirty="0"/>
          </a:p>
        </p:txBody>
      </p:sp>
      <p:sp>
        <p:nvSpPr>
          <p:cNvPr id="3" name="コンテンツ プレースホルダー 2"/>
          <p:cNvSpPr>
            <a:spLocks noGrp="1"/>
          </p:cNvSpPr>
          <p:nvPr>
            <p:ph idx="1"/>
          </p:nvPr>
        </p:nvSpPr>
        <p:spPr/>
        <p:txBody>
          <a:bodyPr>
            <a:normAutofit/>
          </a:bodyPr>
          <a:lstStyle/>
          <a:p>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
        <p:nvSpPr>
          <p:cNvPr id="7" name="コンテンツ プレースホルダー 2"/>
          <p:cNvSpPr txBox="1">
            <a:spLocks/>
          </p:cNvSpPr>
          <p:nvPr/>
        </p:nvSpPr>
        <p:spPr bwMode="auto">
          <a:xfrm>
            <a:off x="609600" y="1600200"/>
            <a:ext cx="8488680" cy="5257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lnSpcReduction="10000"/>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kumimoji="1" lang="en-US" altLang="ja-JP" kern="0" dirty="0" smtClean="0"/>
              <a:t>Large specification impact</a:t>
            </a:r>
          </a:p>
          <a:p>
            <a:pPr marL="487693" lvl="1" indent="0">
              <a:buNone/>
            </a:pPr>
            <a:r>
              <a:rPr kumimoji="1" lang="en-US" altLang="ja-JP" kern="0" dirty="0" smtClean="0"/>
              <a:t>[Possible amendment and its demerit]</a:t>
            </a:r>
          </a:p>
          <a:p>
            <a:pPr lvl="1"/>
            <a:r>
              <a:rPr kumimoji="1" lang="en-US" altLang="ja-JP" kern="0" dirty="0" smtClean="0"/>
              <a:t>Change parameter status from “optional” to “mandatory”</a:t>
            </a:r>
            <a:br>
              <a:rPr kumimoji="1" lang="en-US" altLang="ja-JP" kern="0" dirty="0" smtClean="0"/>
            </a:br>
            <a:r>
              <a:rPr kumimoji="1" lang="en-US" altLang="ja-JP" kern="0" dirty="0" smtClean="0">
                <a:sym typeface="Wingdings" panose="05000000000000000000" pitchFamily="2" charset="2"/>
              </a:rPr>
              <a:t>	* Large impact on the existing message definition in each profile.</a:t>
            </a:r>
            <a:br>
              <a:rPr kumimoji="1" lang="en-US" altLang="ja-JP" kern="0" dirty="0" smtClean="0">
                <a:sym typeface="Wingdings" panose="05000000000000000000" pitchFamily="2" charset="2"/>
              </a:rPr>
            </a:br>
            <a:r>
              <a:rPr kumimoji="1" lang="en-US" altLang="ja-JP" kern="0" dirty="0" smtClean="0">
                <a:sym typeface="Wingdings" panose="05000000000000000000" pitchFamily="2" charset="2"/>
              </a:rPr>
              <a:t>      	*</a:t>
            </a:r>
            <a:r>
              <a:rPr kumimoji="1" lang="en-US" altLang="ja-JP" kern="0" dirty="0" smtClean="0"/>
              <a:t> Increase of unnecessary overhead depending on profile.</a:t>
            </a:r>
          </a:p>
          <a:p>
            <a:pPr lvl="1"/>
            <a:r>
              <a:rPr kumimoji="1" lang="en-US" altLang="ja-JP" kern="0" dirty="0" smtClean="0"/>
              <a:t>Addition of new “mandatory” parameter(s) in the existing message(s)</a:t>
            </a:r>
            <a:br>
              <a:rPr kumimoji="1" lang="en-US" altLang="ja-JP" kern="0" dirty="0" smtClean="0"/>
            </a:br>
            <a:r>
              <a:rPr kumimoji="1" lang="en-US" altLang="ja-JP" kern="0" dirty="0" smtClean="0">
                <a:sym typeface="Wingdings" panose="05000000000000000000" pitchFamily="2" charset="2"/>
              </a:rPr>
              <a:t>	* Same impact as the above</a:t>
            </a:r>
            <a:r>
              <a:rPr kumimoji="1" lang="en-US" altLang="ja-JP" kern="0" dirty="0" smtClean="0"/>
              <a:t>.</a:t>
            </a:r>
          </a:p>
          <a:p>
            <a:pPr lvl="1"/>
            <a:r>
              <a:rPr kumimoji="1" lang="en-US" altLang="ja-JP" kern="0" dirty="0"/>
              <a:t>Addition of new “mandatory</a:t>
            </a:r>
            <a:r>
              <a:rPr kumimoji="1" lang="en-US" altLang="ja-JP" kern="0" dirty="0" smtClean="0"/>
              <a:t>” procedure</a:t>
            </a:r>
            <a:r>
              <a:rPr kumimoji="1" lang="en-US" altLang="ja-JP" kern="0" dirty="0"/>
              <a:t>.</a:t>
            </a:r>
            <a:br>
              <a:rPr kumimoji="1" lang="en-US" altLang="ja-JP" kern="0" dirty="0"/>
            </a:br>
            <a:r>
              <a:rPr kumimoji="1" lang="en-US" altLang="ja-JP" kern="0" dirty="0">
                <a:sym typeface="Wingdings" panose="05000000000000000000" pitchFamily="2" charset="2"/>
              </a:rPr>
              <a:t>	* Same impact as the above and the previous slide</a:t>
            </a:r>
            <a:r>
              <a:rPr kumimoji="1" lang="en-US" altLang="ja-JP" kern="0" dirty="0"/>
              <a:t>.</a:t>
            </a:r>
          </a:p>
          <a:p>
            <a:pPr marL="0" indent="0">
              <a:buNone/>
            </a:pPr>
            <a:endParaRPr kumimoji="1" lang="en-US" altLang="ja-JP" kern="0" dirty="0" smtClean="0"/>
          </a:p>
          <a:p>
            <a:r>
              <a:rPr kumimoji="1" lang="en-US" altLang="ja-JP" dirty="0" smtClean="0"/>
              <a:t>Possibility </a:t>
            </a:r>
            <a:r>
              <a:rPr kumimoji="1" lang="en-US" altLang="ja-JP" dirty="0"/>
              <a:t>of no information exchange between different networks managed by different coexistence systems</a:t>
            </a:r>
            <a:r>
              <a:rPr kumimoji="1" lang="en-US" altLang="ja-JP" dirty="0" smtClean="0"/>
              <a:t>.</a:t>
            </a:r>
            <a:endParaRPr kumimoji="1" lang="en-US" altLang="ja-JP" kern="0" dirty="0" smtClean="0"/>
          </a:p>
          <a:p>
            <a:pPr marL="487693" lvl="1" indent="0">
              <a:buNone/>
            </a:pPr>
            <a:r>
              <a:rPr kumimoji="1" lang="en-US" altLang="ja-JP" kern="0" dirty="0"/>
              <a:t>[Possible amendment and its impact]</a:t>
            </a:r>
          </a:p>
          <a:p>
            <a:pPr lvl="1"/>
            <a:r>
              <a:rPr kumimoji="1" lang="en-US" altLang="ja-JP" kern="0" dirty="0" smtClean="0"/>
              <a:t>Addition of new “optional” procedure.</a:t>
            </a:r>
            <a:br>
              <a:rPr kumimoji="1" lang="en-US" altLang="ja-JP" kern="0" dirty="0" smtClean="0"/>
            </a:br>
            <a:r>
              <a:rPr kumimoji="1" lang="en-US" altLang="ja-JP" kern="0" dirty="0">
                <a:sym typeface="Wingdings" panose="05000000000000000000" pitchFamily="2" charset="2"/>
              </a:rPr>
              <a:t>	* Same impact as </a:t>
            </a:r>
            <a:r>
              <a:rPr kumimoji="1" lang="en-US" altLang="ja-JP" kern="0" dirty="0" smtClean="0">
                <a:sym typeface="Wingdings" panose="05000000000000000000" pitchFamily="2" charset="2"/>
              </a:rPr>
              <a:t>the previous slide</a:t>
            </a:r>
            <a:r>
              <a:rPr kumimoji="1" lang="en-US" altLang="ja-JP" kern="0" dirty="0" smtClean="0"/>
              <a:t>.</a:t>
            </a:r>
            <a:endParaRPr kumimoji="1" lang="en-US" altLang="ja-JP" kern="0" dirty="0"/>
          </a:p>
          <a:p>
            <a:pPr lvl="1"/>
            <a:endParaRPr kumimoji="1" lang="ja-JP" altLang="en-US" kern="0" dirty="0"/>
          </a:p>
        </p:txBody>
      </p:sp>
    </p:spTree>
    <p:extLst>
      <p:ext uri="{BB962C8B-B14F-4D97-AF65-F5344CB8AC3E}">
        <p14:creationId xmlns:p14="http://schemas.microsoft.com/office/powerpoint/2010/main" val="1012478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Things to be done for Option 4</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Define new entity.</a:t>
            </a:r>
          </a:p>
          <a:p>
            <a:r>
              <a:rPr kumimoji="1" lang="en-US" altLang="ja-JP" dirty="0" smtClean="0"/>
              <a:t>Define new interfaces.</a:t>
            </a:r>
          </a:p>
          <a:p>
            <a:r>
              <a:rPr kumimoji="1" lang="en-US" altLang="ja-JP" dirty="0" smtClean="0"/>
              <a:t>Define new procedures.</a:t>
            </a:r>
          </a:p>
          <a:p>
            <a:r>
              <a:rPr kumimoji="1" lang="en-US" altLang="ja-JP" dirty="0" smtClean="0"/>
              <a:t>Define this architecture as </a:t>
            </a:r>
            <a:br>
              <a:rPr kumimoji="1" lang="en-US" altLang="ja-JP" dirty="0" smtClean="0"/>
            </a:br>
            <a:r>
              <a:rPr kumimoji="1" lang="en-US" altLang="ja-JP" dirty="0" smtClean="0"/>
              <a:t>mandatory in any profiles</a:t>
            </a:r>
            <a:endParaRPr kumimoji="1" lang="en-US" altLang="ja-JP" dirty="0"/>
          </a:p>
          <a:p>
            <a:pPr marL="0" indent="0">
              <a:buNone/>
            </a:pPr>
            <a:endParaRPr kumimoji="1" lang="en-US" altLang="ja-JP" dirty="0" smtClean="0">
              <a:sym typeface="Wingdings" panose="05000000000000000000" pitchFamily="2" charset="2"/>
            </a:endParaRPr>
          </a:p>
          <a:p>
            <a:pPr marL="0" indent="0">
              <a:buNone/>
            </a:pPr>
            <a:r>
              <a:rPr kumimoji="1" lang="en-US" altLang="ja-JP" dirty="0" smtClean="0">
                <a:sym typeface="Wingdings" panose="05000000000000000000" pitchFamily="2" charset="2"/>
              </a:rPr>
              <a:t> No amendment (= impact) to </a:t>
            </a:r>
            <a:br>
              <a:rPr kumimoji="1" lang="en-US" altLang="ja-JP" dirty="0" smtClean="0">
                <a:sym typeface="Wingdings" panose="05000000000000000000" pitchFamily="2" charset="2"/>
              </a:rPr>
            </a:br>
            <a:r>
              <a:rPr kumimoji="1" lang="en-US" altLang="ja-JP" dirty="0" smtClean="0">
                <a:sym typeface="Wingdings" panose="05000000000000000000" pitchFamily="2" charset="2"/>
              </a:rPr>
              <a:t>the existing interface B3 and </a:t>
            </a:r>
            <a:br>
              <a:rPr kumimoji="1" lang="en-US" altLang="ja-JP" dirty="0" smtClean="0">
                <a:sym typeface="Wingdings" panose="05000000000000000000" pitchFamily="2" charset="2"/>
              </a:rPr>
            </a:br>
            <a:r>
              <a:rPr kumimoji="1" lang="en-US" altLang="ja-JP" dirty="0" smtClean="0">
                <a:sym typeface="Wingdings" panose="05000000000000000000" pitchFamily="2" charset="2"/>
              </a:rPr>
              <a:t>the related procedures will be required.</a:t>
            </a:r>
          </a:p>
          <a:p>
            <a:endParaRPr kumimoji="1" lang="en-US" altLang="ja-JP" dirty="0">
              <a:sym typeface="Wingdings" panose="05000000000000000000" pitchFamily="2" charset="2"/>
            </a:endParaRPr>
          </a:p>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graphicFrame>
        <p:nvGraphicFramePr>
          <p:cNvPr id="7" name="オブジェクト 6"/>
          <p:cNvGraphicFramePr>
            <a:graphicFrameLocks noChangeAspect="1"/>
          </p:cNvGraphicFramePr>
          <p:nvPr>
            <p:extLst>
              <p:ext uri="{D42A27DB-BD31-4B8C-83A1-F6EECF244321}">
                <p14:modId xmlns:p14="http://schemas.microsoft.com/office/powerpoint/2010/main" val="3505556966"/>
              </p:ext>
            </p:extLst>
          </p:nvPr>
        </p:nvGraphicFramePr>
        <p:xfrm>
          <a:off x="4333619" y="1143000"/>
          <a:ext cx="5419981" cy="5992813"/>
        </p:xfrm>
        <a:graphic>
          <a:graphicData uri="http://schemas.openxmlformats.org/presentationml/2006/ole">
            <mc:AlternateContent xmlns:mc="http://schemas.openxmlformats.org/markup-compatibility/2006">
              <mc:Choice xmlns:v="urn:schemas-microsoft-com:vml" Requires="v">
                <p:oleObj spid="_x0000_s11274" name="Visio" r:id="rId3" imgW="6314628" imgH="7200900" progId="Visio.Drawing.11">
                  <p:embed/>
                </p:oleObj>
              </mc:Choice>
              <mc:Fallback>
                <p:oleObj name="Visio" r:id="rId3" imgW="6314628" imgH="7200900" progId="Visio.Drawing.11">
                  <p:embed/>
                  <p:pic>
                    <p:nvPicPr>
                      <p:cNvPr id="0" name="コンテンツ プレースホルダー 6"/>
                      <p:cNvPicPr>
                        <a:picLocks noChangeAspect="1" noChangeArrowheads="1"/>
                      </p:cNvPicPr>
                      <p:nvPr/>
                    </p:nvPicPr>
                    <p:blipFill>
                      <a:blip r:embed="rId4"/>
                      <a:srcRect/>
                      <a:stretch>
                        <a:fillRect/>
                      </a:stretch>
                    </p:blipFill>
                    <p:spPr bwMode="auto">
                      <a:xfrm>
                        <a:off x="4333619" y="1143000"/>
                        <a:ext cx="5419981" cy="599281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12833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Summary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Option 3 (Use the interface B3) is not appropriate for </a:t>
            </a:r>
            <a:r>
              <a:rPr lang="en-US" altLang="ja-JP" dirty="0"/>
              <a:t>information exchange between independent IEEE 802.19.1 </a:t>
            </a:r>
            <a:r>
              <a:rPr lang="en-US" altLang="ja-JP" dirty="0" smtClean="0"/>
              <a:t>systems.</a:t>
            </a:r>
          </a:p>
          <a:p>
            <a:r>
              <a:rPr kumimoji="1" lang="en-US" altLang="ja-JP" dirty="0" smtClean="0"/>
              <a:t>Amendment to the interface B3 is </a:t>
            </a:r>
            <a:r>
              <a:rPr kumimoji="1" lang="en-US" altLang="ja-JP" dirty="0"/>
              <a:t>not appropriate for </a:t>
            </a:r>
            <a:r>
              <a:rPr lang="en-US" altLang="ja-JP" dirty="0"/>
              <a:t>information exchange between independent IEEE 802.19.1 </a:t>
            </a:r>
            <a:r>
              <a:rPr lang="en-US" altLang="ja-JP" dirty="0" smtClean="0"/>
              <a:t>systems.</a:t>
            </a:r>
          </a:p>
          <a:p>
            <a:r>
              <a:rPr kumimoji="1" lang="en-US" altLang="ja-JP" dirty="0" smtClean="0"/>
              <a:t>We should discuss the architecture based on option 4.</a:t>
            </a:r>
            <a:endParaRPr kumimoji="1" lang="ja-JP" altLang="en-US" dirty="0"/>
          </a:p>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206053702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11000</TotalTime>
  <Words>864</Words>
  <Application>Microsoft Office PowerPoint</Application>
  <PresentationFormat>ユーザー設定</PresentationFormat>
  <Paragraphs>109</Paragraphs>
  <Slides>11</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2</vt:i4>
      </vt:variant>
      <vt:variant>
        <vt:lpstr>スライド タイトル</vt:lpstr>
      </vt:variant>
      <vt:variant>
        <vt:i4>11</vt:i4>
      </vt:variant>
    </vt:vector>
  </HeadingPairs>
  <TitlesOfParts>
    <vt:vector size="14" baseType="lpstr">
      <vt:lpstr>Office Theme</vt:lpstr>
      <vt:lpstr>Document</vt:lpstr>
      <vt:lpstr>Visio</vt:lpstr>
      <vt:lpstr>Further consideration on possible architecture for information exchange between independent IEEE 802.19.1 systems</vt:lpstr>
      <vt:lpstr>Abstract</vt:lpstr>
      <vt:lpstr>Objective of architecture discussion</vt:lpstr>
      <vt:lpstr>[Recap] System architecture defined in  IEEE 802.19.1-2014 [4]</vt:lpstr>
      <vt:lpstr>Options proposed in 802.19-15/0108r0[1]</vt:lpstr>
      <vt:lpstr>Problems in using interface B3 (option 3)</vt:lpstr>
      <vt:lpstr>Problems in amending interface B3</vt:lpstr>
      <vt:lpstr>Things to be done for Option 4</vt:lpstr>
      <vt:lpstr>Summary</vt:lpstr>
      <vt:lpstr>Next step</vt:lpstr>
      <vt:lpstr>Reference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SF1</cp:lastModifiedBy>
  <cp:revision>264</cp:revision>
  <cp:lastPrinted>2014-11-08T20:15:38Z</cp:lastPrinted>
  <dcterms:created xsi:type="dcterms:W3CDTF">2014-10-30T17:06:39Z</dcterms:created>
  <dcterms:modified xsi:type="dcterms:W3CDTF">2016-01-11T23:55:20Z</dcterms:modified>
</cp:coreProperties>
</file>