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316" r:id="rId3"/>
    <p:sldId id="304" r:id="rId4"/>
    <p:sldId id="314"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802.19-15/0095r0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TG1a Project timeline plan</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2015-11-09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83009448"/>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26"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is the presentation of TG1a project timeline plan.</a:t>
            </a:r>
          </a:p>
          <a:p>
            <a:r>
              <a:rPr kumimoji="1" lang="en-US" altLang="ja-JP" dirty="0"/>
              <a:t>Timeline document is </a:t>
            </a:r>
            <a:r>
              <a:rPr kumimoji="1" lang="en-US" altLang="ja-JP" dirty="0" smtClean="0"/>
              <a:t>19-15/0096r0.</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Schedule plan details</a:t>
            </a:r>
            <a:endParaRPr kumimoji="1" lang="en-GB" dirty="0"/>
          </a:p>
        </p:txBody>
      </p:sp>
      <p:sp>
        <p:nvSpPr>
          <p:cNvPr id="3" name="コンテンツ プレースホルダー 2"/>
          <p:cNvSpPr>
            <a:spLocks noGrp="1"/>
          </p:cNvSpPr>
          <p:nvPr>
            <p:ph idx="1"/>
          </p:nvPr>
        </p:nvSpPr>
        <p:spPr/>
        <p:txBody>
          <a:bodyPr>
            <a:normAutofit fontScale="92500" lnSpcReduction="20000"/>
          </a:bodyPr>
          <a:lstStyle/>
          <a:p>
            <a:r>
              <a:rPr kumimoji="1" lang="en-GB" dirty="0" smtClean="0"/>
              <a:t>The first TG1a meeting					November, 2015</a:t>
            </a:r>
          </a:p>
          <a:p>
            <a:r>
              <a:rPr kumimoji="1" lang="en-GB" dirty="0" smtClean="0"/>
              <a:t>Draft development</a:t>
            </a:r>
            <a:endParaRPr kumimoji="1" lang="en-GB" dirty="0"/>
          </a:p>
          <a:p>
            <a:pPr lvl="1"/>
            <a:r>
              <a:rPr kumimoji="1" lang="en-US" dirty="0" smtClean="0"/>
              <a:t>First candidate draft</a:t>
            </a:r>
            <a:r>
              <a:rPr kumimoji="1" lang="en-US" dirty="0"/>
              <a:t> </a:t>
            </a:r>
            <a:r>
              <a:rPr kumimoji="1" lang="en-US" dirty="0" smtClean="0"/>
              <a:t>document			March, 2016</a:t>
            </a:r>
            <a:endParaRPr kumimoji="1" lang="en-GB" dirty="0" smtClean="0"/>
          </a:p>
          <a:p>
            <a:pPr lvl="1"/>
            <a:r>
              <a:rPr kumimoji="1" lang="en-GB" dirty="0" smtClean="0"/>
              <a:t>Candidate draft document				May, 2016</a:t>
            </a:r>
          </a:p>
          <a:p>
            <a:pPr lvl="1"/>
            <a:r>
              <a:rPr kumimoji="1" lang="en-US" dirty="0" smtClean="0"/>
              <a:t>Draft text (Draft 1.0)						July, 2016</a:t>
            </a:r>
            <a:endParaRPr kumimoji="1" lang="en-GB" dirty="0" smtClean="0"/>
          </a:p>
          <a:p>
            <a:r>
              <a:rPr kumimoji="1" lang="en-GB" dirty="0" smtClean="0"/>
              <a:t>WG Letter Ballot</a:t>
            </a:r>
          </a:p>
          <a:p>
            <a:pPr lvl="1"/>
            <a:r>
              <a:rPr kumimoji="1" lang="en-GB" dirty="0" smtClean="0"/>
              <a:t>Initial									November, 2016</a:t>
            </a:r>
          </a:p>
          <a:p>
            <a:pPr lvl="1"/>
            <a:r>
              <a:rPr kumimoji="1" lang="en-GB" dirty="0" smtClean="0"/>
              <a:t>1</a:t>
            </a:r>
            <a:r>
              <a:rPr kumimoji="1" lang="en-GB" baseline="30000" dirty="0" smtClean="0"/>
              <a:t>st</a:t>
            </a:r>
            <a:r>
              <a:rPr kumimoji="1" lang="en-GB" dirty="0"/>
              <a:t> </a:t>
            </a:r>
            <a:r>
              <a:rPr kumimoji="1" lang="en-GB" dirty="0" smtClean="0"/>
              <a:t>Recirculation						March, 2017</a:t>
            </a:r>
          </a:p>
          <a:p>
            <a:pPr lvl="1"/>
            <a:r>
              <a:rPr kumimoji="1" lang="en-GB" dirty="0" smtClean="0"/>
              <a:t>2</a:t>
            </a:r>
            <a:r>
              <a:rPr kumimoji="1" lang="en-GB" baseline="30000" dirty="0" smtClean="0"/>
              <a:t>nd</a:t>
            </a:r>
            <a:r>
              <a:rPr kumimoji="1" lang="en-GB" dirty="0" smtClean="0"/>
              <a:t> Recirculation						May, 2017</a:t>
            </a:r>
          </a:p>
          <a:p>
            <a:r>
              <a:rPr kumimoji="1" lang="en-GB" dirty="0" smtClean="0"/>
              <a:t>Form Sponsor Ballot Pool	</a:t>
            </a:r>
            <a:r>
              <a:rPr kumimoji="1" lang="en-GB" dirty="0"/>
              <a:t> 	</a:t>
            </a:r>
            <a:r>
              <a:rPr kumimoji="1" lang="en-GB" dirty="0" smtClean="0"/>
              <a:t>			May, 2017</a:t>
            </a:r>
            <a:endParaRPr kumimoji="1" lang="en-GB" b="0" dirty="0" smtClean="0"/>
          </a:p>
          <a:p>
            <a:r>
              <a:rPr kumimoji="1" lang="en-GB" dirty="0" smtClean="0"/>
              <a:t>IEEE-SA Sponsor Ballot</a:t>
            </a:r>
          </a:p>
          <a:p>
            <a:pPr lvl="1"/>
            <a:r>
              <a:rPr kumimoji="1" lang="en-GB" dirty="0" smtClean="0"/>
              <a:t>Initial									August, 2017</a:t>
            </a:r>
          </a:p>
          <a:p>
            <a:pPr lvl="1"/>
            <a:r>
              <a:rPr kumimoji="1" lang="en-GB" dirty="0" smtClean="0"/>
              <a:t>1</a:t>
            </a:r>
            <a:r>
              <a:rPr kumimoji="1" lang="en-GB" baseline="30000" dirty="0" smtClean="0"/>
              <a:t>st</a:t>
            </a:r>
            <a:r>
              <a:rPr kumimoji="1" lang="en-GB" dirty="0" smtClean="0"/>
              <a:t> Recirculation						November, 2017</a:t>
            </a:r>
          </a:p>
          <a:p>
            <a:pPr lvl="1"/>
            <a:r>
              <a:rPr kumimoji="1" lang="en-GB" dirty="0" smtClean="0"/>
              <a:t>2</a:t>
            </a:r>
            <a:r>
              <a:rPr kumimoji="1" lang="en-GB" baseline="30000" dirty="0" smtClean="0"/>
              <a:t>nd</a:t>
            </a:r>
            <a:r>
              <a:rPr kumimoji="1" lang="en-GB" dirty="0" smtClean="0"/>
              <a:t> Recirculation						January, 2018</a:t>
            </a:r>
          </a:p>
          <a:p>
            <a:r>
              <a:rPr kumimoji="1" lang="en-GB" dirty="0" smtClean="0"/>
              <a:t>Final WG and EC approval					March, 2018</a:t>
            </a:r>
          </a:p>
          <a:p>
            <a:r>
              <a:rPr kumimoji="1" lang="en-GB" dirty="0" smtClean="0"/>
              <a:t>Final </a:t>
            </a:r>
            <a:r>
              <a:rPr kumimoji="1" lang="en-GB" dirty="0" err="1" smtClean="0"/>
              <a:t>RevCom</a:t>
            </a:r>
            <a:r>
              <a:rPr kumimoji="1" lang="en-GB" dirty="0" smtClean="0"/>
              <a:t> approval					May, 2018</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077559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Letter Ballot details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November 2016 Session</a:t>
            </a:r>
          </a:p>
          <a:p>
            <a:pPr lvl="1"/>
            <a:r>
              <a:rPr kumimoji="1" lang="en-US" altLang="ja-JP" dirty="0">
                <a:solidFill>
                  <a:schemeClr val="tx1"/>
                </a:solidFill>
              </a:rPr>
              <a:t>The TG and WG move to submit draft specification to Letter Ballot.</a:t>
            </a:r>
          </a:p>
          <a:p>
            <a:pPr lvl="1"/>
            <a:r>
              <a:rPr kumimoji="1" lang="en-US" altLang="ja-JP" dirty="0">
                <a:solidFill>
                  <a:schemeClr val="tx1"/>
                </a:solidFill>
              </a:rPr>
              <a:t>WG submits to Letter Ballot at the end of the </a:t>
            </a:r>
            <a:r>
              <a:rPr kumimoji="1" lang="en-US" altLang="ja-JP" dirty="0" smtClean="0">
                <a:solidFill>
                  <a:schemeClr val="tx1"/>
                </a:solidFill>
              </a:rPr>
              <a:t>session</a:t>
            </a:r>
            <a:endParaRPr kumimoji="1" lang="en-US" altLang="ja-JP" dirty="0">
              <a:solidFill>
                <a:schemeClr val="tx1"/>
              </a:solidFill>
            </a:endParaRPr>
          </a:p>
          <a:p>
            <a:pPr lvl="1"/>
            <a:r>
              <a:rPr kumimoji="1" lang="en-US" altLang="ja-JP" dirty="0">
                <a:solidFill>
                  <a:schemeClr val="tx1"/>
                </a:solidFill>
              </a:rPr>
              <a:t>30 days to issue all </a:t>
            </a:r>
            <a:r>
              <a:rPr kumimoji="1" lang="en-US" altLang="ja-JP" dirty="0" smtClean="0">
                <a:solidFill>
                  <a:schemeClr val="tx1"/>
                </a:solidFill>
              </a:rPr>
              <a:t>comments</a:t>
            </a:r>
          </a:p>
          <a:p>
            <a:pPr lvl="1"/>
            <a:endParaRPr kumimoji="1" lang="en-US" altLang="ja-JP" dirty="0" smtClean="0">
              <a:solidFill>
                <a:schemeClr val="tx1"/>
              </a:solidFill>
            </a:endParaRPr>
          </a:p>
          <a:p>
            <a:r>
              <a:rPr kumimoji="1" lang="en-US" altLang="ja-JP" dirty="0" smtClean="0">
                <a:solidFill>
                  <a:schemeClr val="tx1"/>
                </a:solidFill>
              </a:rPr>
              <a:t>January 2017 Session</a:t>
            </a:r>
            <a:endParaRPr kumimoji="1" lang="en-US" altLang="ja-JP" dirty="0">
              <a:solidFill>
                <a:schemeClr val="tx1"/>
              </a:solidFill>
            </a:endParaRPr>
          </a:p>
          <a:p>
            <a:pPr lvl="1"/>
            <a:r>
              <a:rPr kumimoji="1" lang="en-US" altLang="ja-JP" dirty="0">
                <a:solidFill>
                  <a:schemeClr val="tx1"/>
                </a:solidFill>
              </a:rPr>
              <a:t>TG responds to all comments (as long as it takes</a:t>
            </a:r>
            <a:r>
              <a:rPr kumimoji="1" lang="en-US" altLang="ja-JP" dirty="0" smtClean="0">
                <a:solidFill>
                  <a:schemeClr val="tx1"/>
                </a:solidFill>
              </a:rPr>
              <a:t>)</a:t>
            </a:r>
          </a:p>
          <a:p>
            <a:pPr lvl="1"/>
            <a:endParaRPr kumimoji="1" lang="en-US" altLang="ja-JP" dirty="0" smtClean="0">
              <a:solidFill>
                <a:schemeClr val="tx1"/>
              </a:solidFill>
            </a:endParaRPr>
          </a:p>
          <a:p>
            <a:r>
              <a:rPr kumimoji="1" lang="en-US" altLang="ja-JP" dirty="0" smtClean="0">
                <a:solidFill>
                  <a:schemeClr val="tx1"/>
                </a:solidFill>
              </a:rPr>
              <a:t>March 2017 Session</a:t>
            </a:r>
            <a:endParaRPr kumimoji="1" lang="en-US" altLang="ja-JP" dirty="0">
              <a:solidFill>
                <a:schemeClr val="tx1"/>
              </a:solidFill>
            </a:endParaRPr>
          </a:p>
          <a:p>
            <a:pPr lvl="1"/>
            <a:r>
              <a:rPr kumimoji="1" lang="en-US" altLang="ja-JP" dirty="0">
                <a:solidFill>
                  <a:schemeClr val="tx1"/>
                </a:solidFill>
              </a:rPr>
              <a:t>TG responds to all comments (as long as it takes</a:t>
            </a:r>
            <a:r>
              <a:rPr kumimoji="1" lang="en-US" altLang="ja-JP" dirty="0" smtClean="0">
                <a:solidFill>
                  <a:schemeClr val="tx1"/>
                </a:solidFill>
              </a:rPr>
              <a:t>)</a:t>
            </a:r>
          </a:p>
          <a:p>
            <a:pPr lvl="1"/>
            <a:r>
              <a:rPr kumimoji="1" lang="en-US" altLang="ja-JP" dirty="0" smtClean="0">
                <a:solidFill>
                  <a:schemeClr val="tx1"/>
                </a:solidFill>
              </a:rPr>
              <a:t>1</a:t>
            </a:r>
            <a:r>
              <a:rPr kumimoji="1" lang="en-US" altLang="ja-JP" baseline="30000" dirty="0" smtClean="0">
                <a:solidFill>
                  <a:schemeClr val="tx1"/>
                </a:solidFill>
              </a:rPr>
              <a:t>st</a:t>
            </a:r>
            <a:r>
              <a:rPr kumimoji="1" lang="en-US" altLang="ja-JP" dirty="0">
                <a:solidFill>
                  <a:schemeClr val="tx1"/>
                </a:solidFill>
              </a:rPr>
              <a:t> r</a:t>
            </a:r>
            <a:r>
              <a:rPr kumimoji="1" lang="en-US" altLang="ja-JP" dirty="0" smtClean="0">
                <a:solidFill>
                  <a:schemeClr val="tx1"/>
                </a:solidFill>
              </a:rPr>
              <a:t>ecirculate draft specification at the end of the session</a:t>
            </a: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548811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6155</TotalTime>
  <Words>220</Words>
  <Application>Microsoft Office PowerPoint</Application>
  <PresentationFormat>ユーザー設定</PresentationFormat>
  <Paragraphs>52</Paragraphs>
  <Slides>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Office Theme</vt:lpstr>
      <vt:lpstr>Document</vt:lpstr>
      <vt:lpstr>TG1a Project timeline plan</vt:lpstr>
      <vt:lpstr>Abstract</vt:lpstr>
      <vt:lpstr>Schedule plan details</vt:lpstr>
      <vt:lpstr>Letter Ballot details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192</cp:revision>
  <cp:lastPrinted>2014-11-08T20:15:38Z</cp:lastPrinted>
  <dcterms:created xsi:type="dcterms:W3CDTF">2014-10-30T17:06:39Z</dcterms:created>
  <dcterms:modified xsi:type="dcterms:W3CDTF">2015-11-09T23:26:07Z</dcterms:modified>
</cp:coreProperties>
</file>