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322" r:id="rId4"/>
    <p:sldId id="335" r:id="rId5"/>
    <p:sldId id="336" r:id="rId6"/>
    <p:sldId id="340" r:id="rId7"/>
    <p:sldId id="308" r:id="rId8"/>
    <p:sldId id="334" r:id="rId9"/>
    <p:sldId id="342"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946" autoAdjust="0"/>
  </p:normalViewPr>
  <p:slideViewPr>
    <p:cSldViewPr>
      <p:cViewPr>
        <p:scale>
          <a:sx n="65" d="100"/>
          <a:sy n="65" d="100"/>
        </p:scale>
        <p:origin x="-1637" y="-3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7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94556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74916"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baseline="0" dirty="0" smtClean="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6662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410918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zh-CN"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zh-CN"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smtClean="0"/>
              <a:t>Chen SUN,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94</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zh-CN" sz="4000" dirty="0"/>
              <a:t>Coexistence Management Considering Interference Alignment</a:t>
            </a:r>
            <a:endParaRPr lang="en-GB" sz="4000" dirty="0"/>
          </a:p>
        </p:txBody>
      </p:sp>
      <p:sp>
        <p:nvSpPr>
          <p:cNvPr id="3074" name="Rectangle 2"/>
          <p:cNvSpPr>
            <a:spLocks noGrp="1" noChangeArrowheads="1"/>
          </p:cNvSpPr>
          <p:nvPr>
            <p:ph type="body" idx="1"/>
          </p:nvPr>
        </p:nvSpPr>
        <p:spPr>
          <a:xfrm>
            <a:off x="3876668" y="2228840"/>
            <a:ext cx="2428892" cy="491977"/>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2015-11-06</a:t>
            </a:r>
            <a:endParaRPr lang="en-GB" sz="2133" b="0" dirty="0"/>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0" name="对象 9"/>
          <p:cNvGraphicFramePr>
            <a:graphicFrameLocks noChangeAspect="1"/>
          </p:cNvGraphicFramePr>
          <p:nvPr>
            <p:extLst>
              <p:ext uri="{D42A27DB-BD31-4B8C-83A1-F6EECF244321}">
                <p14:modId xmlns:p14="http://schemas.microsoft.com/office/powerpoint/2010/main" val="897984341"/>
              </p:ext>
            </p:extLst>
          </p:nvPr>
        </p:nvGraphicFramePr>
        <p:xfrm>
          <a:off x="745430" y="2721496"/>
          <a:ext cx="8451850" cy="2608262"/>
        </p:xfrm>
        <a:graphic>
          <a:graphicData uri="http://schemas.openxmlformats.org/presentationml/2006/ole">
            <mc:AlternateContent xmlns:mc="http://schemas.openxmlformats.org/markup-compatibility/2006">
              <mc:Choice xmlns:v="urn:schemas-microsoft-com:vml" Requires="v">
                <p:oleObj spid="_x0000_s1054" name="Document" r:id="rId5" imgW="8253286" imgH="2553637" progId="Word.Document.8">
                  <p:embed/>
                </p:oleObj>
              </mc:Choice>
              <mc:Fallback>
                <p:oleObj name="Document" r:id="rId5" imgW="8253286" imgH="2553637"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5430" y="2721496"/>
                        <a:ext cx="8451850" cy="2608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812200" y="2315096"/>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zh-CN" smtClean="0"/>
              <a:t>November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US" altLang="ko-KR" dirty="0" smtClean="0">
                <a:ea typeface="굴림" charset="-127"/>
              </a:rPr>
              <a:t>This </a:t>
            </a:r>
            <a:r>
              <a:rPr lang="en-US" altLang="ko-KR" dirty="0">
                <a:ea typeface="굴림" charset="-127"/>
              </a:rPr>
              <a:t>document proposes </a:t>
            </a:r>
            <a:r>
              <a:rPr lang="en-US" altLang="ko-KR" dirty="0" smtClean="0">
                <a:ea typeface="굴림" charset="-127"/>
              </a:rPr>
              <a:t>a general method that optimize the utilization of spectrum among secondary users (SUs) while maintaining the protection to primary users (PUs) based on interference alignment (IA).</a:t>
            </a:r>
            <a:endParaRPr lang="en-US" altLang="ko-KR" dirty="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In this document, we show the simulation results for evaluating such new scenarios where interference alignment is used at secondary users.</a:t>
            </a:r>
          </a:p>
          <a:p>
            <a:r>
              <a:rPr kumimoji="1" lang="en-SG" altLang="ja-JP" sz="2800" dirty="0" smtClean="0"/>
              <a:t>By using the interference alignment more secondary users can be accommodated while maintaining protection to primary users (e.g., incumbent or PALs in 3.5GHz scenarios).</a:t>
            </a:r>
          </a:p>
          <a:p>
            <a:r>
              <a:rPr kumimoji="1" lang="en-SG" altLang="ja-JP" sz="2800" dirty="0" smtClean="0"/>
              <a:t>Channel information can be shared among SUs to provide better performance.</a:t>
            </a:r>
            <a:endParaRPr kumimoji="1" lang="en-US" altLang="ja-JP" sz="28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November 2015</a:t>
            </a:r>
            <a:endParaRPr lang="en-GB" dirty="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685800"/>
            <a:ext cx="8778240" cy="971536"/>
          </a:xfrm>
        </p:spPr>
        <p:txBody>
          <a:bodyPr vert="horz" lIns="97530" tIns="48765" rIns="97530" bIns="48765" rtlCol="0" anchor="ctr">
            <a:noAutofit/>
          </a:bodyPr>
          <a:lstStyle/>
          <a:p>
            <a:r>
              <a:rPr lang="en-US" altLang="zh-CN" b="1" dirty="0">
                <a:solidFill>
                  <a:schemeClr val="tx1"/>
                </a:solidFill>
              </a:rPr>
              <a:t>Simulation </a:t>
            </a:r>
            <a:r>
              <a:rPr lang="en-US" altLang="zh-CN" b="1" dirty="0" smtClean="0">
                <a:solidFill>
                  <a:schemeClr val="tx1"/>
                </a:solidFill>
              </a:rPr>
              <a:t>Scenario</a:t>
            </a:r>
            <a:endParaRPr lang="en-US" altLang="zh-CN" b="1" dirty="0">
              <a:solidFill>
                <a:schemeClr val="tx1"/>
              </a:solidFill>
            </a:endParaRPr>
          </a:p>
        </p:txBody>
      </p:sp>
      <p:sp>
        <p:nvSpPr>
          <p:cNvPr id="3" name="日期占位符 2"/>
          <p:cNvSpPr>
            <a:spLocks noGrp="1"/>
          </p:cNvSpPr>
          <p:nvPr>
            <p:ph type="dt" idx="15"/>
          </p:nvPr>
        </p:nvSpPr>
        <p:spPr/>
        <p:txBody>
          <a:bodyPr/>
          <a:lstStyle/>
          <a:p>
            <a:r>
              <a:rPr lang="en-US" altLang="zh-CN" smtClean="0"/>
              <a:t>November 2015</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8" name="コンテンツ プレースホルダー 2"/>
          <p:cNvSpPr>
            <a:spLocks noGrp="1"/>
          </p:cNvSpPr>
          <p:nvPr>
            <p:ph idx="1"/>
          </p:nvPr>
        </p:nvSpPr>
        <p:spPr>
          <a:xfrm>
            <a:off x="5134422" y="1885912"/>
            <a:ext cx="4333426" cy="4557770"/>
          </a:xfrm>
        </p:spPr>
        <p:txBody>
          <a:bodyPr/>
          <a:lstStyle/>
          <a:p>
            <a:r>
              <a:rPr lang="en-US" altLang="zh-CN" sz="2200" dirty="0" smtClean="0">
                <a:solidFill>
                  <a:schemeClr val="tx1"/>
                </a:solidFill>
              </a:rPr>
              <a:t>Multiple SSs coexist.</a:t>
            </a:r>
          </a:p>
          <a:p>
            <a:pPr algn="just"/>
            <a:r>
              <a:rPr lang="en-US" altLang="zh-CN" sz="2200" dirty="0" smtClean="0">
                <a:solidFill>
                  <a:schemeClr val="tx1"/>
                </a:solidFill>
              </a:rPr>
              <a:t>The radius of the whole system is set as 200 m, and the radius of each Secondary Radio System (SRS) is set as 20 m.</a:t>
            </a:r>
          </a:p>
          <a:p>
            <a:pPr algn="just"/>
            <a:r>
              <a:rPr lang="en-US" altLang="zh-CN" sz="2200" dirty="0" smtClean="0">
                <a:solidFill>
                  <a:schemeClr val="tx1"/>
                </a:solidFill>
              </a:rPr>
              <a:t>The number of the transmitting antennas is set as 4-8. </a:t>
            </a:r>
          </a:p>
          <a:p>
            <a:pPr algn="just"/>
            <a:r>
              <a:rPr lang="en-US" altLang="zh-CN" sz="2200" dirty="0" smtClean="0">
                <a:solidFill>
                  <a:schemeClr val="tx1"/>
                </a:solidFill>
              </a:rPr>
              <a:t> Rayleigh channel model and the free space path loss are assumed.</a:t>
            </a:r>
          </a:p>
          <a:p>
            <a:pPr algn="just"/>
            <a:r>
              <a:rPr lang="en-US" altLang="zh-CN" sz="2200" dirty="0" smtClean="0">
                <a:solidFill>
                  <a:schemeClr val="tx1"/>
                </a:solidFill>
              </a:rPr>
              <a:t> The complete CSI is known at SU’s transmitter . </a:t>
            </a:r>
            <a:endParaRPr lang="en-US" altLang="ja-JP" sz="2200" dirty="0" smtClean="0">
              <a:solidFill>
                <a:schemeClr val="tx1"/>
              </a:solidFill>
            </a:endParaRPr>
          </a:p>
          <a:p>
            <a:endParaRPr lang="en-US" altLang="zh-CN" sz="2200" dirty="0" smtClean="0">
              <a:solidFill>
                <a:schemeClr val="tx1"/>
              </a:solidFill>
            </a:endParaRPr>
          </a:p>
        </p:txBody>
      </p:sp>
      <p:pic>
        <p:nvPicPr>
          <p:cNvPr id="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4" y="2411105"/>
            <a:ext cx="5146358" cy="3211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2606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09600"/>
            <a:ext cx="8778240" cy="1219200"/>
          </a:xfrm>
        </p:spPr>
        <p:txBody>
          <a:bodyPr vert="horz" lIns="97530" tIns="48765" rIns="97530" bIns="48765" rtlCol="0" anchor="ctr">
            <a:noAutofit/>
          </a:bodyPr>
          <a:lstStyle/>
          <a:p>
            <a:r>
              <a:rPr lang="en-US" altLang="zh-CN" b="1" dirty="0" smtClean="0">
                <a:solidFill>
                  <a:schemeClr val="tx1"/>
                </a:solidFill>
              </a:rPr>
              <a:t>Simulation Parameters</a:t>
            </a:r>
            <a:endParaRPr lang="en-US" altLang="zh-CN" b="1" dirty="0">
              <a:solidFill>
                <a:schemeClr val="tx1"/>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2869666774"/>
              </p:ext>
            </p:extLst>
          </p:nvPr>
        </p:nvGraphicFramePr>
        <p:xfrm>
          <a:off x="844352" y="2289448"/>
          <a:ext cx="8382001" cy="3749040"/>
        </p:xfrm>
        <a:graphic>
          <a:graphicData uri="http://schemas.openxmlformats.org/drawingml/2006/table">
            <a:tbl>
              <a:tblPr>
                <a:tableStyleId>{5C22544A-7EE6-4342-B048-85BDC9FD1C3A}</a:tableStyleId>
              </a:tblPr>
              <a:tblGrid>
                <a:gridCol w="1835132"/>
                <a:gridCol w="3493955"/>
                <a:gridCol w="3052914"/>
              </a:tblGrid>
              <a:tr h="304800">
                <a:tc>
                  <a:txBody>
                    <a:bodyPr/>
                    <a:lstStyle/>
                    <a:p>
                      <a:pPr algn="ctr">
                        <a:spcAft>
                          <a:spcPts val="0"/>
                        </a:spcAft>
                      </a:pPr>
                      <a:r>
                        <a:rPr lang="en-US" sz="2000" b="1" dirty="0">
                          <a:effectLst/>
                        </a:rPr>
                        <a:t>Symbol</a:t>
                      </a:r>
                      <a:endParaRPr lang="zh-CN" sz="2000" b="1" i="1" dirty="0">
                        <a:effectLst/>
                        <a:latin typeface="Times New Roman"/>
                        <a:ea typeface="宋体"/>
                      </a:endParaRPr>
                    </a:p>
                  </a:txBody>
                  <a:tcPr marL="68580" marR="68580" marT="0" marB="0" anchor="ctr"/>
                </a:tc>
                <a:tc>
                  <a:txBody>
                    <a:bodyPr/>
                    <a:lstStyle/>
                    <a:p>
                      <a:pPr algn="ctr">
                        <a:spcAft>
                          <a:spcPts val="0"/>
                        </a:spcAft>
                      </a:pPr>
                      <a:r>
                        <a:rPr lang="en-US" sz="2000" b="1" dirty="0">
                          <a:effectLst/>
                        </a:rPr>
                        <a:t>Definition</a:t>
                      </a:r>
                      <a:endParaRPr lang="zh-CN" sz="2000" b="1" i="1" dirty="0">
                        <a:effectLst/>
                        <a:latin typeface="Times New Roman"/>
                        <a:ea typeface="宋体"/>
                      </a:endParaRPr>
                    </a:p>
                  </a:txBody>
                  <a:tcPr marL="68580" marR="68580" marT="0" marB="0" anchor="ctr"/>
                </a:tc>
                <a:tc>
                  <a:txBody>
                    <a:bodyPr/>
                    <a:lstStyle/>
                    <a:p>
                      <a:pPr algn="ctr">
                        <a:spcAft>
                          <a:spcPts val="0"/>
                        </a:spcAft>
                      </a:pPr>
                      <a:r>
                        <a:rPr lang="en-US" sz="2000" b="1" dirty="0">
                          <a:effectLst/>
                        </a:rPr>
                        <a:t>Value</a:t>
                      </a:r>
                      <a:endParaRPr lang="zh-CN" sz="2000" b="1" i="1" dirty="0">
                        <a:effectLst/>
                        <a:latin typeface="Times New Roman"/>
                        <a:ea typeface="宋体"/>
                      </a:endParaRPr>
                    </a:p>
                  </a:txBody>
                  <a:tcPr marL="68580" marR="68580" marT="0" marB="0" anchor="ctr"/>
                </a:tc>
              </a:tr>
              <a:tr h="304800">
                <a:tc>
                  <a:txBody>
                    <a:bodyPr/>
                    <a:lstStyle/>
                    <a:p>
                      <a:pPr algn="ctr">
                        <a:spcAft>
                          <a:spcPts val="0"/>
                        </a:spcAft>
                      </a:pPr>
                      <a:r>
                        <a:rPr lang="en-US" sz="1800" i="1" dirty="0">
                          <a:effectLst/>
                        </a:rPr>
                        <a:t>f</a:t>
                      </a:r>
                      <a:endParaRPr lang="zh-CN" sz="1800" i="1" dirty="0">
                        <a:effectLst/>
                        <a:latin typeface="Times New Roman"/>
                        <a:ea typeface="宋体"/>
                      </a:endParaRPr>
                    </a:p>
                  </a:txBody>
                  <a:tcPr marL="68580" marR="68580" marT="0" marB="0"/>
                </a:tc>
                <a:tc>
                  <a:txBody>
                    <a:bodyPr/>
                    <a:lstStyle/>
                    <a:p>
                      <a:pPr algn="ctr">
                        <a:spcAft>
                          <a:spcPts val="0"/>
                        </a:spcAft>
                      </a:pPr>
                      <a:r>
                        <a:rPr lang="en-US" sz="1800" dirty="0" smtClean="0">
                          <a:effectLst/>
                        </a:rPr>
                        <a:t>Frequency</a:t>
                      </a:r>
                      <a:endParaRPr lang="zh-CN" sz="1800" dirty="0">
                        <a:effectLst/>
                        <a:latin typeface="Times New Roman"/>
                        <a:ea typeface="宋体"/>
                      </a:endParaRPr>
                    </a:p>
                  </a:txBody>
                  <a:tcPr marL="68580" marR="68580" marT="0" marB="0"/>
                </a:tc>
                <a:tc>
                  <a:txBody>
                    <a:bodyPr/>
                    <a:lstStyle/>
                    <a:p>
                      <a:pPr algn="ctr">
                        <a:spcAft>
                          <a:spcPts val="0"/>
                        </a:spcAft>
                      </a:pPr>
                      <a:r>
                        <a:rPr lang="en-US" sz="1800" dirty="0" smtClean="0">
                          <a:effectLst/>
                        </a:rPr>
                        <a:t>5 GHz </a:t>
                      </a:r>
                      <a:endParaRPr lang="zh-CN" sz="1800" dirty="0">
                        <a:effectLst/>
                        <a:latin typeface="Times New Roman"/>
                        <a:ea typeface="宋体"/>
                      </a:endParaRPr>
                    </a:p>
                  </a:txBody>
                  <a:tcPr marL="68580" marR="68580" marT="0" marB="0"/>
                </a:tc>
              </a:tr>
              <a:tr h="304800">
                <a:tc>
                  <a:txBody>
                    <a:bodyPr/>
                    <a:lstStyle/>
                    <a:p>
                      <a:pPr algn="ctr">
                        <a:spcAft>
                          <a:spcPts val="0"/>
                        </a:spcAft>
                      </a:pPr>
                      <a:r>
                        <a:rPr lang="en-US" sz="1800" dirty="0">
                          <a:effectLst/>
                        </a:rPr>
                        <a:t>NF</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Noise Floor</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a:t>
                      </a:r>
                      <a:r>
                        <a:rPr lang="en-US" sz="1800" dirty="0" smtClean="0">
                          <a:effectLst/>
                        </a:rPr>
                        <a:t>120 dBm</a:t>
                      </a:r>
                      <a:endParaRPr lang="zh-CN" sz="1800" dirty="0">
                        <a:effectLst/>
                        <a:latin typeface="Times New Roman"/>
                        <a:ea typeface="宋体"/>
                      </a:endParaRPr>
                    </a:p>
                  </a:txBody>
                  <a:tcPr marL="68580" marR="68580" marT="0" marB="0"/>
                </a:tc>
              </a:tr>
              <a:tr h="685800">
                <a:tc>
                  <a:txBody>
                    <a:bodyPr/>
                    <a:lstStyle/>
                    <a:p>
                      <a:endParaRPr lang="zh-CN" dirty="0"/>
                    </a:p>
                  </a:txBody>
                  <a:tcPr marL="68580" marR="68580" marT="0" marB="0">
                    <a:blipFill rotWithShape="1">
                      <a:blip r:embed="rId2"/>
                      <a:stretch>
                        <a:fillRect t="-187611" r="-356811" b="-336283"/>
                      </a:stretch>
                    </a:blipFill>
                  </a:tcPr>
                </a:tc>
                <a:tc>
                  <a:txBody>
                    <a:bodyPr/>
                    <a:lstStyle/>
                    <a:p>
                      <a:pPr algn="ctr">
                        <a:spcAft>
                          <a:spcPts val="0"/>
                        </a:spcAft>
                      </a:pPr>
                      <a:r>
                        <a:rPr lang="en-US" sz="1800" dirty="0">
                          <a:effectLst/>
                        </a:rPr>
                        <a:t>Number of transmitting antennas</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4</a:t>
                      </a:r>
                      <a:endParaRPr lang="zh-CN" sz="1800" dirty="0">
                        <a:effectLst/>
                        <a:latin typeface="Times New Roman"/>
                        <a:ea typeface="宋体"/>
                      </a:endParaRPr>
                    </a:p>
                  </a:txBody>
                  <a:tcPr marL="68580" marR="68580" marT="0" marB="0"/>
                </a:tc>
              </a:tr>
              <a:tr h="457200">
                <a:tc>
                  <a:txBody>
                    <a:bodyPr/>
                    <a:lstStyle/>
                    <a:p>
                      <a:endParaRPr lang="zh-CN"/>
                    </a:p>
                  </a:txBody>
                  <a:tcPr marL="68580" marR="68580" marT="0" marB="0">
                    <a:blipFill rotWithShape="1">
                      <a:blip r:embed="rId2"/>
                      <a:stretch>
                        <a:fillRect t="-433333" r="-356811" b="-406667"/>
                      </a:stretch>
                    </a:blipFill>
                  </a:tcPr>
                </a:tc>
                <a:tc>
                  <a:txBody>
                    <a:bodyPr/>
                    <a:lstStyle/>
                    <a:p>
                      <a:pPr algn="ctr">
                        <a:spcAft>
                          <a:spcPts val="0"/>
                        </a:spcAft>
                      </a:pPr>
                      <a:r>
                        <a:rPr lang="en-US" sz="1800" dirty="0">
                          <a:effectLst/>
                        </a:rPr>
                        <a:t>Number of receiving antennas</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2</a:t>
                      </a:r>
                      <a:endParaRPr lang="zh-CN" sz="1800" dirty="0">
                        <a:effectLst/>
                        <a:latin typeface="Times New Roman"/>
                        <a:ea typeface="宋体"/>
                      </a:endParaRPr>
                    </a:p>
                  </a:txBody>
                  <a:tcPr marL="68580" marR="68580" marT="0" marB="0"/>
                </a:tc>
              </a:tr>
              <a:tr h="304800">
                <a:tc>
                  <a:txBody>
                    <a:bodyPr/>
                    <a:lstStyle/>
                    <a:p>
                      <a:pPr algn="ctr">
                        <a:spcAft>
                          <a:spcPts val="0"/>
                        </a:spcAft>
                      </a:pPr>
                      <a:r>
                        <a:rPr lang="en-US" sz="1800">
                          <a:effectLst/>
                        </a:rPr>
                        <a:t>R</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Radius of </a:t>
                      </a:r>
                      <a:r>
                        <a:rPr lang="en-US" sz="1800" dirty="0" smtClean="0">
                          <a:effectLst/>
                        </a:rPr>
                        <a:t>Secondary</a:t>
                      </a:r>
                      <a:r>
                        <a:rPr lang="en-US" sz="1800" baseline="0" dirty="0" smtClean="0">
                          <a:effectLst/>
                        </a:rPr>
                        <a:t> radio system (SRS)</a:t>
                      </a:r>
                      <a:r>
                        <a:rPr lang="en-US" sz="1800" dirty="0" smtClean="0">
                          <a:effectLst/>
                        </a:rPr>
                        <a:t> </a:t>
                      </a:r>
                      <a:endParaRPr lang="zh-CN" sz="1800" dirty="0">
                        <a:effectLst/>
                        <a:latin typeface="Times New Roman"/>
                        <a:ea typeface="宋体"/>
                      </a:endParaRPr>
                    </a:p>
                  </a:txBody>
                  <a:tcPr marL="68580" marR="68580" marT="0" marB="0"/>
                </a:tc>
                <a:tc>
                  <a:txBody>
                    <a:bodyPr/>
                    <a:lstStyle/>
                    <a:p>
                      <a:pPr algn="ctr">
                        <a:spcAft>
                          <a:spcPts val="0"/>
                        </a:spcAft>
                      </a:pPr>
                      <a:r>
                        <a:rPr lang="en-US" sz="1800" dirty="0" smtClean="0">
                          <a:effectLst/>
                        </a:rPr>
                        <a:t>200 m</a:t>
                      </a:r>
                      <a:endParaRPr lang="zh-CN" sz="1800" dirty="0">
                        <a:effectLst/>
                        <a:latin typeface="Times New Roman"/>
                        <a:ea typeface="宋体"/>
                      </a:endParaRPr>
                    </a:p>
                  </a:txBody>
                  <a:tcPr marL="68580" marR="68580" marT="0" marB="0"/>
                </a:tc>
              </a:tr>
              <a:tr h="685800">
                <a:tc>
                  <a:txBody>
                    <a:bodyPr/>
                    <a:lstStyle/>
                    <a:p>
                      <a:pPr algn="ctr">
                        <a:spcAft>
                          <a:spcPts val="0"/>
                        </a:spcAft>
                      </a:pPr>
                      <a:r>
                        <a:rPr lang="en-US" sz="1800">
                          <a:effectLst/>
                        </a:rPr>
                        <a:t>length</a:t>
                      </a:r>
                      <a:endParaRPr lang="zh-CN" sz="1800">
                        <a:effectLst/>
                        <a:latin typeface="Times New Roman"/>
                        <a:ea typeface="宋体"/>
                      </a:endParaRPr>
                    </a:p>
                  </a:txBody>
                  <a:tcPr marL="68580" marR="68580" marT="0" marB="0"/>
                </a:tc>
                <a:tc>
                  <a:txBody>
                    <a:bodyPr/>
                    <a:lstStyle/>
                    <a:p>
                      <a:pPr algn="ctr">
                        <a:spcAft>
                          <a:spcPts val="0"/>
                        </a:spcAft>
                      </a:pPr>
                      <a:r>
                        <a:rPr lang="en-US" sz="1800">
                          <a:effectLst/>
                        </a:rPr>
                        <a:t>Distance between transmitting antennas</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0.5λ</a:t>
                      </a:r>
                      <a:endParaRPr lang="zh-CN" sz="1800" dirty="0">
                        <a:effectLst/>
                        <a:latin typeface="Times New Roman"/>
                        <a:ea typeface="宋体"/>
                      </a:endParaRPr>
                    </a:p>
                  </a:txBody>
                  <a:tcPr marL="68580" marR="68580" marT="0" marB="0"/>
                </a:tc>
              </a:tr>
              <a:tr h="457200">
                <a:tc>
                  <a:txBody>
                    <a:bodyPr/>
                    <a:lstStyle/>
                    <a:p>
                      <a:pPr algn="ctr">
                        <a:spcAft>
                          <a:spcPts val="0"/>
                        </a:spcAft>
                      </a:pPr>
                      <a:r>
                        <a:rPr lang="en-US" sz="1800">
                          <a:effectLst/>
                        </a:rPr>
                        <a:t>d</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Distance between </a:t>
                      </a:r>
                      <a:r>
                        <a:rPr lang="en-US" sz="1800" dirty="0" smtClean="0">
                          <a:effectLst/>
                        </a:rPr>
                        <a:t>SBS</a:t>
                      </a:r>
                      <a:endParaRPr lang="zh-CN" sz="1800" dirty="0">
                        <a:effectLst/>
                        <a:latin typeface="Times New Roman"/>
                        <a:ea typeface="宋体"/>
                      </a:endParaRPr>
                    </a:p>
                  </a:txBody>
                  <a:tcPr marL="68580" marR="68580" marT="0" marB="0"/>
                </a:tc>
                <a:tc>
                  <a:txBody>
                    <a:bodyPr/>
                    <a:lstStyle/>
                    <a:p>
                      <a:pPr algn="ctr">
                        <a:spcAft>
                          <a:spcPts val="0"/>
                        </a:spcAft>
                      </a:pPr>
                      <a:r>
                        <a:rPr lang="en-US" sz="1800" dirty="0" smtClean="0">
                          <a:effectLst/>
                        </a:rPr>
                        <a:t>1 m~400 m</a:t>
                      </a:r>
                      <a:endParaRPr lang="zh-CN" sz="1800" dirty="0">
                        <a:effectLst/>
                        <a:latin typeface="Times New Roman"/>
                        <a:ea typeface="宋体"/>
                      </a:endParaRPr>
                    </a:p>
                  </a:txBody>
                  <a:tcPr marL="68580" marR="68580" marT="0" marB="0"/>
                </a:tc>
              </a:tr>
            </a:tbl>
          </a:graphicData>
        </a:graphic>
      </p:graphicFrame>
      <p:sp>
        <p:nvSpPr>
          <p:cNvPr id="3" name="日期占位符 2"/>
          <p:cNvSpPr>
            <a:spLocks noGrp="1"/>
          </p:cNvSpPr>
          <p:nvPr>
            <p:ph type="dt" idx="15"/>
          </p:nvPr>
        </p:nvSpPr>
        <p:spPr/>
        <p:txBody>
          <a:bodyPr/>
          <a:lstStyle/>
          <a:p>
            <a:r>
              <a:rPr lang="en-US" altLang="zh-CN" smtClean="0"/>
              <a:t>November 2015</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6" name="灯片编号占位符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742885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November 2015</a:t>
            </a:r>
            <a:endParaRPr lang="en-GB" dirty="0"/>
          </a:p>
        </p:txBody>
      </p:sp>
      <p:sp>
        <p:nvSpPr>
          <p:cNvPr id="8" name="标题 1"/>
          <p:cNvSpPr>
            <a:spLocks noGrp="1"/>
          </p:cNvSpPr>
          <p:nvPr>
            <p:ph type="title"/>
          </p:nvPr>
        </p:nvSpPr>
        <p:spPr>
          <a:xfrm>
            <a:off x="0" y="800080"/>
            <a:ext cx="9753600" cy="1219200"/>
          </a:xfrm>
        </p:spPr>
        <p:txBody>
          <a:bodyPr vert="horz" lIns="97530" tIns="48765" rIns="97530" bIns="48765" rtlCol="0" anchor="ctr">
            <a:noAutofit/>
          </a:bodyPr>
          <a:lstStyle/>
          <a:p>
            <a:r>
              <a:rPr lang="en-US" altLang="zh-CN" b="1" dirty="0">
                <a:solidFill>
                  <a:schemeClr val="tx1"/>
                </a:solidFill>
              </a:rPr>
              <a:t>Simulation </a:t>
            </a:r>
            <a:r>
              <a:rPr lang="en-US" altLang="zh-CN" b="1" dirty="0" smtClean="0">
                <a:solidFill>
                  <a:schemeClr val="tx1"/>
                </a:solidFill>
              </a:rPr>
              <a:t>Result 1: Allowed number of users</a:t>
            </a:r>
            <a:endParaRPr lang="en-US" altLang="zh-CN" b="1" dirty="0">
              <a:solidFill>
                <a:schemeClr val="tx1"/>
              </a:solidFill>
            </a:endParaRPr>
          </a:p>
        </p:txBody>
      </p:sp>
      <p:grpSp>
        <p:nvGrpSpPr>
          <p:cNvPr id="10" name="组合 9"/>
          <p:cNvGrpSpPr/>
          <p:nvPr/>
        </p:nvGrpSpPr>
        <p:grpSpPr>
          <a:xfrm>
            <a:off x="0" y="2300278"/>
            <a:ext cx="5715040" cy="4214841"/>
            <a:chOff x="0" y="2231075"/>
            <a:chExt cx="5805494" cy="4346730"/>
          </a:xfrm>
        </p:grpSpPr>
        <p:pic>
          <p:nvPicPr>
            <p:cNvPr id="7" name="图片 6" descr="E:\Massive MIMO System\Cognitive MIMO System\Interference alignment based channel admission control\SU_selection\N_user_control_5.emf"/>
            <p:cNvPicPr/>
            <p:nvPr/>
          </p:nvPicPr>
          <p:blipFill>
            <a:blip r:embed="rId3">
              <a:extLst>
                <a:ext uri="{28A0092B-C50C-407E-A947-70E740481C1C}">
                  <a14:useLocalDpi xmlns:a14="http://schemas.microsoft.com/office/drawing/2010/main" val="0"/>
                </a:ext>
              </a:extLst>
            </a:blip>
            <a:srcRect t="4375" r="7154" b="6512"/>
            <a:stretch>
              <a:fillRect/>
            </a:stretch>
          </p:blipFill>
          <p:spPr bwMode="auto">
            <a:xfrm>
              <a:off x="0" y="2231075"/>
              <a:ext cx="5805494" cy="4143404"/>
            </a:xfrm>
            <a:prstGeom prst="rect">
              <a:avLst/>
            </a:prstGeom>
            <a:noFill/>
            <a:ln>
              <a:noFill/>
            </a:ln>
          </p:spPr>
        </p:pic>
        <p:sp>
          <p:nvSpPr>
            <p:cNvPr id="9" name="TextBox 8"/>
            <p:cNvSpPr txBox="1"/>
            <p:nvPr/>
          </p:nvSpPr>
          <p:spPr>
            <a:xfrm>
              <a:off x="1662090" y="6300806"/>
              <a:ext cx="3000396" cy="276999"/>
            </a:xfrm>
            <a:prstGeom prst="rect">
              <a:avLst/>
            </a:prstGeom>
            <a:noFill/>
          </p:spPr>
          <p:txBody>
            <a:bodyPr wrap="square" rtlCol="0">
              <a:spAutoFit/>
            </a:bodyPr>
            <a:lstStyle/>
            <a:p>
              <a:r>
                <a:rPr lang="en-US" altLang="zh-CN" sz="1200" dirty="0" smtClean="0">
                  <a:solidFill>
                    <a:schemeClr val="tx1"/>
                  </a:solidFill>
                  <a:latin typeface="Cambria Math" pitchFamily="18" charset="0"/>
                  <a:ea typeface="Cambria Math" pitchFamily="18" charset="0"/>
                </a:rPr>
                <a:t>Tolerable INR with coexisting users (dB) </a:t>
              </a:r>
              <a:endParaRPr lang="zh-CN" altLang="en-US" sz="1200" dirty="0">
                <a:solidFill>
                  <a:schemeClr val="tx1"/>
                </a:solidFill>
                <a:latin typeface="Cambria Math" pitchFamily="18" charset="0"/>
              </a:endParaRPr>
            </a:p>
          </p:txBody>
        </p:sp>
      </p:grpSp>
      <p:sp>
        <p:nvSpPr>
          <p:cNvPr id="12" name="コンテンツ プレースホルダー 2"/>
          <p:cNvSpPr>
            <a:spLocks noGrp="1"/>
          </p:cNvSpPr>
          <p:nvPr>
            <p:ph idx="1"/>
          </p:nvPr>
        </p:nvSpPr>
        <p:spPr>
          <a:xfrm>
            <a:off x="5812904" y="2162957"/>
            <a:ext cx="3786214" cy="4086931"/>
          </a:xfrm>
        </p:spPr>
        <p:txBody>
          <a:bodyPr/>
          <a:lstStyle/>
          <a:p>
            <a:r>
              <a:rPr lang="en-US" sz="2000" dirty="0" smtClean="0"/>
              <a:t>When the number of transmitted antennas increases, the allowed access number of users is significantly improved. </a:t>
            </a:r>
          </a:p>
          <a:p>
            <a:r>
              <a:rPr lang="en-US" sz="2000" dirty="0" smtClean="0"/>
              <a:t>The total allowed number of users  achieves a significant improvement using IA-based channel admission control algorithm.</a:t>
            </a:r>
          </a:p>
          <a:p>
            <a:r>
              <a:rPr lang="en-SG" altLang="zh-CN" sz="2000" dirty="0" smtClean="0"/>
              <a:t>Note that co-channel interference among users is not considered in this figure</a:t>
            </a:r>
            <a:endParaRPr lang="zh-CN" altLang="en-US" sz="2000" dirty="0" smtClean="0"/>
          </a:p>
          <a:p>
            <a:endParaRPr lang="en-US" sz="2000" dirty="0" smtClean="0"/>
          </a:p>
          <a:p>
            <a:endParaRPr lang="zh-CN" altLang="en-US" sz="2000" dirty="0"/>
          </a:p>
        </p:txBody>
      </p:sp>
    </p:spTree>
    <p:extLst>
      <p:ext uri="{BB962C8B-B14F-4D97-AF65-F5344CB8AC3E}">
        <p14:creationId xmlns:p14="http://schemas.microsoft.com/office/powerpoint/2010/main" val="3787757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731522"/>
            <a:ext cx="8288868" cy="1068690"/>
          </a:xfrm>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19082" y="1871650"/>
            <a:ext cx="8641080" cy="4071966"/>
          </a:xfrm>
        </p:spPr>
        <p:txBody>
          <a:bodyPr/>
          <a:lstStyle/>
          <a:p>
            <a:pPr marL="0" indent="0">
              <a:buNone/>
            </a:pPr>
            <a:r>
              <a:rPr kumimoji="1" lang="en-US" altLang="ja-JP" dirty="0" smtClean="0"/>
              <a:t>[1] IEEE 802.19-15/0032r0</a:t>
            </a:r>
            <a:r>
              <a:rPr kumimoji="1" lang="en-US" altLang="ja-JP" dirty="0"/>
              <a:t>, </a:t>
            </a:r>
            <a:r>
              <a:rPr kumimoji="1" lang="en-US" altLang="ja-JP" dirty="0" smtClean="0"/>
              <a:t>“</a:t>
            </a:r>
            <a:r>
              <a:rPr lang="en-US" altLang="ja-JP" dirty="0"/>
              <a:t>The new coexistence use cases for IEEE 802.19.1</a:t>
            </a:r>
            <a:r>
              <a:rPr kumimoji="1" lang="en-US" altLang="ja-JP" dirty="0" smtClean="0"/>
              <a:t>”</a:t>
            </a:r>
          </a:p>
          <a:p>
            <a:pPr marL="0" indent="0">
              <a:buNone/>
            </a:pPr>
            <a:r>
              <a:rPr kumimoji="1" lang="en-US" altLang="ja-JP" dirty="0" smtClean="0"/>
              <a:t>[2] </a:t>
            </a:r>
            <a:r>
              <a:rPr kumimoji="1" lang="en-US" altLang="ja-JP" dirty="0" err="1" smtClean="0"/>
              <a:t>Nosrat-Makouei</a:t>
            </a:r>
            <a:r>
              <a:rPr kumimoji="1" lang="en-US" altLang="ja-JP" dirty="0" smtClean="0"/>
              <a:t>, </a:t>
            </a:r>
            <a:r>
              <a:rPr kumimoji="1" lang="en-US" altLang="ja-JP" dirty="0" err="1" smtClean="0"/>
              <a:t>Behrang</a:t>
            </a:r>
            <a:r>
              <a:rPr kumimoji="1" lang="en-US" altLang="ja-JP" dirty="0" smtClean="0"/>
              <a:t>, Jeffrey G. Andrews, and Robert W. Heath Jr. "A simple SINR characterization for linear interference alignment over uncertain MIMO channels." Information Theory Proceedings (ISIT), 2010 IEEE International Symposium on. IEEE, 2010, pp: 2288-2292</a:t>
            </a:r>
          </a:p>
          <a:p>
            <a:pPr marL="0" indent="0">
              <a:buNone/>
            </a:pPr>
            <a:r>
              <a:rPr kumimoji="1" lang="en-US" altLang="ja-JP" dirty="0" smtClean="0"/>
              <a:t>[3] Vin, H., </a:t>
            </a:r>
            <a:r>
              <a:rPr kumimoji="1" lang="en-US" altLang="ja-JP" dirty="0" err="1" smtClean="0"/>
              <a:t>Pawan</a:t>
            </a:r>
            <a:r>
              <a:rPr kumimoji="1" lang="en-US" altLang="ja-JP" dirty="0" smtClean="0"/>
              <a:t> </a:t>
            </a:r>
            <a:r>
              <a:rPr kumimoji="1" lang="en-US" altLang="ja-JP" dirty="0" err="1" smtClean="0"/>
              <a:t>Goyal</a:t>
            </a:r>
            <a:r>
              <a:rPr kumimoji="1" lang="en-US" altLang="ja-JP" dirty="0" smtClean="0"/>
              <a:t>, and </a:t>
            </a:r>
            <a:r>
              <a:rPr kumimoji="1" lang="en-US" altLang="ja-JP" dirty="0" err="1" smtClean="0"/>
              <a:t>Alok</a:t>
            </a:r>
            <a:r>
              <a:rPr kumimoji="1" lang="en-US" altLang="ja-JP" dirty="0" smtClean="0"/>
              <a:t> </a:t>
            </a:r>
            <a:r>
              <a:rPr kumimoji="1" lang="en-US" altLang="ja-JP" dirty="0" err="1" smtClean="0"/>
              <a:t>Goyal</a:t>
            </a:r>
            <a:r>
              <a:rPr kumimoji="1" lang="en-US" altLang="ja-JP" dirty="0" smtClean="0"/>
              <a:t>. "A statistical admission control algorithm for multimedia servers." Proceedings of the second ACM international conference on Multimedia. ACM, 1994</a:t>
            </a:r>
          </a:p>
          <a:p>
            <a:pPr marL="0" indent="0">
              <a:buNone/>
            </a:pPr>
            <a:endParaRPr kumimoji="1" lang="ja-JP" altLang="en-US" dirty="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November 2015</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533" y="777445"/>
            <a:ext cx="9601067" cy="879891"/>
          </a:xfrm>
        </p:spPr>
        <p:txBody>
          <a:bodyPr>
            <a:noAutofit/>
          </a:bodyPr>
          <a:lstStyle/>
          <a:p>
            <a:r>
              <a:rPr lang="en-US" altLang="zh-CN" dirty="0" smtClean="0">
                <a:solidFill>
                  <a:schemeClr val="tx1"/>
                </a:solidFill>
              </a:rPr>
              <a:t>Annex: Flowchart </a:t>
            </a:r>
            <a:r>
              <a:rPr lang="en-US" altLang="zh-CN" dirty="0">
                <a:solidFill>
                  <a:schemeClr val="tx1"/>
                </a:solidFill>
              </a:rPr>
              <a:t>and </a:t>
            </a:r>
            <a:r>
              <a:rPr lang="en-US" altLang="zh-CN" b="1" dirty="0">
                <a:solidFill>
                  <a:schemeClr val="tx1"/>
                </a:solidFill>
              </a:rPr>
              <a:t>information </a:t>
            </a:r>
            <a:r>
              <a:rPr lang="en-US" altLang="zh-CN" b="1" dirty="0" smtClean="0">
                <a:solidFill>
                  <a:schemeClr val="tx1"/>
                </a:solidFill>
              </a:rPr>
              <a:t>exchange</a:t>
            </a:r>
            <a:endParaRPr lang="zh-CN" altLang="en-US" b="1" dirty="0">
              <a:solidFill>
                <a:schemeClr val="tx1"/>
              </a:solidFill>
            </a:endParaRPr>
          </a:p>
        </p:txBody>
      </p:sp>
      <p:sp>
        <p:nvSpPr>
          <p:cNvPr id="4" name="灯片编号占位符 3"/>
          <p:cNvSpPr>
            <a:spLocks noGrp="1"/>
          </p:cNvSpPr>
          <p:nvPr>
            <p:ph type="sldNum" sz="quarter" idx="12"/>
          </p:nvPr>
        </p:nvSpPr>
        <p:spPr/>
        <p:txBody>
          <a:bodyPr/>
          <a:lstStyle/>
          <a:p>
            <a:fld id="{8BBFB9D2-A3C0-44BF-BBC2-A17D0D2A6A38}" type="slidenum">
              <a:rPr lang="zh-CN" altLang="en-US" smtClean="0"/>
              <a:pPr/>
              <a:t>8</a:t>
            </a:fld>
            <a:endParaRPr lang="zh-CN" altLang="en-US"/>
          </a:p>
        </p:txBody>
      </p:sp>
      <p:sp>
        <p:nvSpPr>
          <p:cNvPr id="3" name="日期占位符 2"/>
          <p:cNvSpPr>
            <a:spLocks noGrp="1"/>
          </p:cNvSpPr>
          <p:nvPr>
            <p:ph type="dt" idx="15"/>
          </p:nvPr>
        </p:nvSpPr>
        <p:spPr/>
        <p:txBody>
          <a:bodyPr/>
          <a:lstStyle/>
          <a:p>
            <a:r>
              <a:rPr lang="en-US" altLang="zh-CN" dirty="0" smtClean="0"/>
              <a:t>November 2015</a:t>
            </a:r>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12" name="矩形 11"/>
          <p:cNvSpPr/>
          <p:nvPr/>
        </p:nvSpPr>
        <p:spPr>
          <a:xfrm>
            <a:off x="6028928" y="2964928"/>
            <a:ext cx="3500462" cy="2462213"/>
          </a:xfrm>
          <a:prstGeom prst="rect">
            <a:avLst/>
          </a:prstGeom>
        </p:spPr>
        <p:txBody>
          <a:bodyPr wrap="square">
            <a:spAutoFit/>
          </a:bodyPr>
          <a:lstStyle/>
          <a:p>
            <a:pPr algn="just">
              <a:buFont typeface="Arial" pitchFamily="34" charset="0"/>
              <a:buChar char="•"/>
            </a:pPr>
            <a:r>
              <a:rPr kumimoji="1" lang="en-US" altLang="ja-JP" sz="2200" dirty="0" smtClean="0">
                <a:solidFill>
                  <a:srgbClr val="000000"/>
                </a:solidFill>
                <a:latin typeface="Calibri" panose="020F0502020204030204" pitchFamily="34" charset="0"/>
                <a:ea typeface="+mn-ea"/>
              </a:rPr>
              <a:t> The threshold of the SUs’          </a:t>
            </a:r>
          </a:p>
          <a:p>
            <a:pPr algn="just"/>
            <a:r>
              <a:rPr kumimoji="1" lang="en-US" altLang="ja-JP" sz="2200" dirty="0" smtClean="0">
                <a:solidFill>
                  <a:srgbClr val="000000"/>
                </a:solidFill>
                <a:latin typeface="Calibri" panose="020F0502020204030204" pitchFamily="34" charset="0"/>
                <a:ea typeface="+mn-ea"/>
              </a:rPr>
              <a:t>   number under the channel </a:t>
            </a:r>
          </a:p>
          <a:p>
            <a:pPr algn="just"/>
            <a:r>
              <a:rPr kumimoji="1" lang="en-US" altLang="ja-JP" sz="2200" dirty="0" smtClean="0">
                <a:solidFill>
                  <a:srgbClr val="000000"/>
                </a:solidFill>
                <a:latin typeface="Calibri" panose="020F0502020204030204" pitchFamily="34" charset="0"/>
                <a:ea typeface="+mn-ea"/>
              </a:rPr>
              <a:t>   state can be calculated to </a:t>
            </a:r>
          </a:p>
          <a:p>
            <a:r>
              <a:rPr kumimoji="1" lang="en-US" altLang="ja-JP" sz="2200" dirty="0" smtClean="0">
                <a:solidFill>
                  <a:srgbClr val="000000"/>
                </a:solidFill>
                <a:latin typeface="Calibri" panose="020F0502020204030204" pitchFamily="34" charset="0"/>
                <a:ea typeface="+mn-ea"/>
              </a:rPr>
              <a:t>   deal with frequent changes </a:t>
            </a:r>
          </a:p>
          <a:p>
            <a:r>
              <a:rPr kumimoji="1" lang="en-US" altLang="ja-JP" sz="2200" dirty="0" smtClean="0">
                <a:solidFill>
                  <a:srgbClr val="000000"/>
                </a:solidFill>
                <a:latin typeface="Calibri" panose="020F0502020204030204" pitchFamily="34" charset="0"/>
                <a:ea typeface="+mn-ea"/>
              </a:rPr>
              <a:t>   in the network, such as the </a:t>
            </a:r>
          </a:p>
          <a:p>
            <a:r>
              <a:rPr kumimoji="1" lang="en-US" altLang="ja-JP" sz="2200" dirty="0" smtClean="0">
                <a:solidFill>
                  <a:srgbClr val="000000"/>
                </a:solidFill>
                <a:latin typeface="Calibri" panose="020F0502020204030204" pitchFamily="34" charset="0"/>
                <a:ea typeface="+mn-ea"/>
              </a:rPr>
              <a:t>   SUs’  accessing or leaving </a:t>
            </a:r>
          </a:p>
          <a:p>
            <a:r>
              <a:rPr kumimoji="1" lang="en-US" altLang="ja-JP" sz="2200" dirty="0" smtClean="0">
                <a:solidFill>
                  <a:srgbClr val="000000"/>
                </a:solidFill>
                <a:latin typeface="Calibri" panose="020F0502020204030204" pitchFamily="34" charset="0"/>
                <a:ea typeface="+mn-ea"/>
              </a:rPr>
              <a:t>   the network.  </a:t>
            </a:r>
            <a:endParaRPr kumimoji="1" lang="zh-CN" altLang="en-US" sz="2200" dirty="0" smtClean="0">
              <a:solidFill>
                <a:srgbClr val="000000"/>
              </a:solidFill>
              <a:latin typeface="Calibri" panose="020F0502020204030204" pitchFamily="34" charset="0"/>
              <a:ea typeface="+mn-ea"/>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312" y="1425352"/>
            <a:ext cx="5639398" cy="5488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3852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E:\Massive MIMO System\Cognitive MIMO System\Cognitive_MIMO_Simulation\Interference Alignment\figure\PUvsSU-j.emf"/>
          <p:cNvPicPr/>
          <p:nvPr/>
        </p:nvPicPr>
        <p:blipFill>
          <a:blip r:embed="rId2">
            <a:extLst>
              <a:ext uri="{28A0092B-C50C-407E-A947-70E740481C1C}">
                <a14:useLocalDpi xmlns:a14="http://schemas.microsoft.com/office/drawing/2010/main" val="0"/>
              </a:ext>
            </a:extLst>
          </a:blip>
          <a:srcRect l="4166" t="2799" r="7943" b="2052"/>
          <a:stretch>
            <a:fillRect/>
          </a:stretch>
        </p:blipFill>
        <p:spPr bwMode="auto">
          <a:xfrm>
            <a:off x="0" y="1943088"/>
            <a:ext cx="5715040" cy="4929222"/>
          </a:xfrm>
          <a:prstGeom prst="rect">
            <a:avLst/>
          </a:prstGeom>
          <a:noFill/>
          <a:ln>
            <a:noFill/>
          </a:ln>
        </p:spPr>
      </p:pic>
      <p:sp>
        <p:nvSpPr>
          <p:cNvPr id="3" name="日期占位符 2"/>
          <p:cNvSpPr>
            <a:spLocks noGrp="1"/>
          </p:cNvSpPr>
          <p:nvPr>
            <p:ph type="dt" idx="15"/>
          </p:nvPr>
        </p:nvSpPr>
        <p:spPr/>
        <p:txBody>
          <a:bodyPr/>
          <a:lstStyle/>
          <a:p>
            <a:r>
              <a:rPr lang="en-US" altLang="zh-CN" smtClean="0"/>
              <a:t>November 2015</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9" name="标题 1"/>
          <p:cNvSpPr>
            <a:spLocks noGrp="1"/>
          </p:cNvSpPr>
          <p:nvPr>
            <p:ph type="title"/>
          </p:nvPr>
        </p:nvSpPr>
        <p:spPr>
          <a:xfrm>
            <a:off x="0" y="728642"/>
            <a:ext cx="9753600" cy="1219200"/>
          </a:xfrm>
        </p:spPr>
        <p:txBody>
          <a:bodyPr vert="horz" lIns="97530" tIns="48765" rIns="97530" bIns="48765" rtlCol="0" anchor="ctr">
            <a:noAutofit/>
          </a:bodyPr>
          <a:lstStyle/>
          <a:p>
            <a:r>
              <a:rPr lang="en-US" altLang="zh-CN" b="1" dirty="0">
                <a:solidFill>
                  <a:schemeClr val="tx1"/>
                </a:solidFill>
              </a:rPr>
              <a:t>Simulation </a:t>
            </a:r>
            <a:r>
              <a:rPr lang="en-US" altLang="zh-CN" b="1" dirty="0" smtClean="0">
                <a:solidFill>
                  <a:schemeClr val="tx1"/>
                </a:solidFill>
              </a:rPr>
              <a:t>Result 2: BER performance</a:t>
            </a:r>
            <a:endParaRPr lang="en-US" altLang="zh-CN" b="1" dirty="0">
              <a:solidFill>
                <a:schemeClr val="tx1"/>
              </a:solidFill>
            </a:endParaRPr>
          </a:p>
        </p:txBody>
      </p:sp>
      <p:sp>
        <p:nvSpPr>
          <p:cNvPr id="10" name="コンテンツ プレースホルダー 2"/>
          <p:cNvSpPr>
            <a:spLocks noGrp="1"/>
          </p:cNvSpPr>
          <p:nvPr>
            <p:ph idx="1"/>
          </p:nvPr>
        </p:nvSpPr>
        <p:spPr>
          <a:xfrm>
            <a:off x="5948370" y="2085964"/>
            <a:ext cx="3805230" cy="4086931"/>
          </a:xfrm>
        </p:spPr>
        <p:txBody>
          <a:bodyPr/>
          <a:lstStyle/>
          <a:p>
            <a:r>
              <a:rPr lang="en-US" dirty="0" smtClean="0"/>
              <a:t>IA can significantly improve the BER performance of PU.</a:t>
            </a:r>
            <a:endParaRPr lang="zh-CN" altLang="en-US" dirty="0" smtClean="0"/>
          </a:p>
          <a:p>
            <a:r>
              <a:rPr lang="en-US" dirty="0" smtClean="0"/>
              <a:t> When the PU is working, the SU’s performance significantly decreases but QoS can also be ensured by IA.</a:t>
            </a:r>
            <a:endParaRPr lang="zh-CN" altLang="en-US" dirty="0" smtClean="0"/>
          </a:p>
          <a:p>
            <a:endParaRPr lang="en-US" dirty="0" smtClean="0"/>
          </a:p>
          <a:p>
            <a:endParaRPr lang="zh-CN" altLang="en-US" dirty="0"/>
          </a:p>
        </p:txBody>
      </p:sp>
    </p:spTree>
    <p:extLst>
      <p:ext uri="{BB962C8B-B14F-4D97-AF65-F5344CB8AC3E}">
        <p14:creationId xmlns:p14="http://schemas.microsoft.com/office/powerpoint/2010/main" val="1666383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23943</TotalTime>
  <Words>641</Words>
  <Application>Microsoft Office PowerPoint</Application>
  <PresentationFormat>Custom</PresentationFormat>
  <Paragraphs>111</Paragraphs>
  <Slides>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Document</vt:lpstr>
      <vt:lpstr>Coexistence Management Considering Interference Alignment</vt:lpstr>
      <vt:lpstr>Abstract</vt:lpstr>
      <vt:lpstr>Objective of simulation</vt:lpstr>
      <vt:lpstr>Simulation Scenario</vt:lpstr>
      <vt:lpstr>Simulation Parameters</vt:lpstr>
      <vt:lpstr>Simulation Result 1: Allowed number of users</vt:lpstr>
      <vt:lpstr>Reference</vt:lpstr>
      <vt:lpstr>Annex: Flowchart and information exchange</vt:lpstr>
      <vt:lpstr>Simulation Result 2: BER performance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Chen SUN</cp:lastModifiedBy>
  <cp:revision>285</cp:revision>
  <cp:lastPrinted>2014-11-08T20:15:38Z</cp:lastPrinted>
  <dcterms:created xsi:type="dcterms:W3CDTF">2014-10-30T17:06:39Z</dcterms:created>
  <dcterms:modified xsi:type="dcterms:W3CDTF">2015-11-10T15:45:44Z</dcterms:modified>
</cp:coreProperties>
</file>