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322" r:id="rId4"/>
    <p:sldId id="336" r:id="rId5"/>
    <p:sldId id="331" r:id="rId6"/>
    <p:sldId id="330" r:id="rId7"/>
    <p:sldId id="329" r:id="rId8"/>
    <p:sldId id="324" r:id="rId9"/>
    <p:sldId id="308" r:id="rId10"/>
    <p:sldId id="337" r:id="rId11"/>
    <p:sldId id="338"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53" autoAdjust="0"/>
    <p:restoredTop sz="77737" autoAdjust="0"/>
  </p:normalViewPr>
  <p:slideViewPr>
    <p:cSldViewPr>
      <p:cViewPr varScale="1">
        <p:scale>
          <a:sx n="64" d="100"/>
          <a:sy n="64" d="100"/>
        </p:scale>
        <p:origin x="-1666"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03814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038144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en-US" altLang="ja-JP" sz="1200" dirty="0" smtClean="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415512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sz="1269" kern="1200" dirty="0" smtClean="0">
                <a:solidFill>
                  <a:srgbClr val="000000"/>
                </a:solidFill>
                <a:latin typeface="Times New Roman" pitchFamily="16" charset="0"/>
                <a:ea typeface="+mn-ea"/>
                <a:cs typeface="+mn-cs"/>
              </a:rPr>
              <a:t>1.The</a:t>
            </a:r>
            <a:r>
              <a:rPr lang="en-US" sz="1269" kern="1200" baseline="0" dirty="0" smtClean="0">
                <a:solidFill>
                  <a:srgbClr val="000000"/>
                </a:solidFill>
                <a:latin typeface="Times New Roman" pitchFamily="16" charset="0"/>
                <a:ea typeface="+mn-ea"/>
                <a:cs typeface="+mn-cs"/>
              </a:rPr>
              <a:t> antenna number of transmitter is 8.</a:t>
            </a:r>
            <a:endParaRPr lang="en-US" sz="1269" kern="1200" dirty="0" smtClean="0">
              <a:solidFill>
                <a:srgbClr val="000000"/>
              </a:solidFill>
              <a:latin typeface="Times New Roman" pitchFamily="16" charset="0"/>
              <a:ea typeface="+mn-ea"/>
              <a:cs typeface="+mn-cs"/>
            </a:endParaRPr>
          </a:p>
          <a:p>
            <a:r>
              <a:rPr lang="en-US" sz="1269" kern="1200" dirty="0" smtClean="0">
                <a:solidFill>
                  <a:srgbClr val="000000"/>
                </a:solidFill>
                <a:latin typeface="Times New Roman" pitchFamily="16" charset="0"/>
                <a:ea typeface="+mn-ea"/>
                <a:cs typeface="+mn-cs"/>
              </a:rPr>
              <a:t>2.</a:t>
            </a:r>
            <a:r>
              <a:rPr lang="en-US" sz="1269" kern="1200" baseline="0" dirty="0" smtClean="0">
                <a:solidFill>
                  <a:srgbClr val="000000"/>
                </a:solidFill>
                <a:latin typeface="Times New Roman" pitchFamily="16" charset="0"/>
                <a:ea typeface="+mn-ea"/>
                <a:cs typeface="+mn-cs"/>
              </a:rPr>
              <a:t> </a:t>
            </a:r>
            <a:r>
              <a:rPr lang="en-US" sz="1269" kern="1200" dirty="0" smtClean="0">
                <a:solidFill>
                  <a:srgbClr val="000000"/>
                </a:solidFill>
                <a:latin typeface="Times New Roman" pitchFamily="16" charset="0"/>
                <a:ea typeface="+mn-ea"/>
                <a:cs typeface="+mn-cs"/>
              </a:rPr>
              <a:t>If the SU can get the perfect CSI, the SP precoding can mitigate the PUI completely in theory, so there is no limitation in the transmit power of SU. While in practice the estimated channel matrix usually has some errors. In the</a:t>
            </a:r>
            <a:r>
              <a:rPr lang="en-US" sz="1269" kern="1200" baseline="0" dirty="0" smtClean="0">
                <a:solidFill>
                  <a:srgbClr val="000000"/>
                </a:solidFill>
                <a:latin typeface="Times New Roman" pitchFamily="16" charset="0"/>
                <a:ea typeface="+mn-ea"/>
                <a:cs typeface="+mn-cs"/>
              </a:rPr>
              <a:t> above figure </a:t>
            </a:r>
            <a:r>
              <a:rPr lang="en-US" sz="1269" kern="1200" dirty="0" smtClean="0">
                <a:solidFill>
                  <a:srgbClr val="000000"/>
                </a:solidFill>
                <a:latin typeface="Times New Roman" pitchFamily="16" charset="0"/>
                <a:ea typeface="+mn-ea"/>
                <a:cs typeface="+mn-cs"/>
              </a:rPr>
              <a:t>the elements of error matrix is considered to be </a:t>
            </a:r>
            <a:r>
              <a:rPr lang="en-US" sz="1269" i="1" kern="1200" dirty="0" err="1" smtClean="0">
                <a:solidFill>
                  <a:srgbClr val="000000"/>
                </a:solidFill>
                <a:latin typeface="Times New Roman" pitchFamily="16" charset="0"/>
                <a:ea typeface="+mn-ea"/>
                <a:cs typeface="+mn-cs"/>
              </a:rPr>
              <a:t>e</a:t>
            </a:r>
            <a:r>
              <a:rPr lang="en-US" sz="1269" i="1" kern="1200" baseline="-25000" dirty="0" err="1" smtClean="0">
                <a:solidFill>
                  <a:srgbClr val="000000"/>
                </a:solidFill>
                <a:latin typeface="Times New Roman" pitchFamily="16" charset="0"/>
                <a:ea typeface="+mn-ea"/>
                <a:cs typeface="+mn-cs"/>
              </a:rPr>
              <a:t>ij</a:t>
            </a:r>
            <a:r>
              <a:rPr lang="en-US" sz="1269" i="1" kern="1200" baseline="-25000" dirty="0" smtClean="0">
                <a:solidFill>
                  <a:srgbClr val="000000"/>
                </a:solidFill>
                <a:latin typeface="Times New Roman" pitchFamily="16" charset="0"/>
                <a:ea typeface="+mn-ea"/>
                <a:cs typeface="+mn-cs"/>
              </a:rPr>
              <a:t> </a:t>
            </a:r>
            <a:r>
              <a:rPr lang="en-US" sz="1269" kern="1200" dirty="0" smtClean="0">
                <a:solidFill>
                  <a:srgbClr val="000000"/>
                </a:solidFill>
                <a:latin typeface="Times New Roman" pitchFamily="16" charset="0"/>
                <a:ea typeface="+mn-ea"/>
                <a:cs typeface="+mn-cs"/>
              </a:rPr>
              <a:t>~ CN (0, </a:t>
            </a:r>
            <a:r>
              <a:rPr lang="el-GR" sz="1269" kern="1200" dirty="0" smtClean="0">
                <a:solidFill>
                  <a:srgbClr val="000000"/>
                </a:solidFill>
                <a:latin typeface="Times New Roman" pitchFamily="16" charset="0"/>
                <a:ea typeface="+mn-ea"/>
                <a:cs typeface="+mn-cs"/>
              </a:rPr>
              <a:t>σ</a:t>
            </a:r>
            <a:r>
              <a:rPr lang="en-US" sz="1269" kern="1200" baseline="30000" dirty="0" smtClean="0">
                <a:solidFill>
                  <a:srgbClr val="000000"/>
                </a:solidFill>
                <a:latin typeface="Times New Roman" pitchFamily="16" charset="0"/>
                <a:ea typeface="+mn-ea"/>
                <a:cs typeface="+mn-cs"/>
              </a:rPr>
              <a:t>2</a:t>
            </a:r>
            <a:r>
              <a:rPr lang="en-US" sz="1269" kern="1200" dirty="0" smtClean="0">
                <a:solidFill>
                  <a:srgbClr val="000000"/>
                </a:solidFill>
                <a:latin typeface="Times New Roman" pitchFamily="16" charset="0"/>
                <a:ea typeface="+mn-ea"/>
                <a:cs typeface="+mn-cs"/>
              </a:rPr>
              <a:t>) which is a complex Gaussian random variable with zero mean and </a:t>
            </a:r>
            <a:r>
              <a:rPr lang="el-GR" sz="1269" kern="1200" dirty="0" smtClean="0">
                <a:solidFill>
                  <a:srgbClr val="000000"/>
                </a:solidFill>
                <a:latin typeface="Times New Roman" pitchFamily="16" charset="0"/>
                <a:ea typeface="+mn-ea"/>
                <a:cs typeface="+mn-cs"/>
              </a:rPr>
              <a:t>σ</a:t>
            </a:r>
            <a:r>
              <a:rPr lang="en-US" sz="1269" kern="1200" baseline="30000" dirty="0" smtClean="0">
                <a:solidFill>
                  <a:srgbClr val="000000"/>
                </a:solidFill>
                <a:latin typeface="Times New Roman" pitchFamily="16" charset="0"/>
                <a:ea typeface="+mn-ea"/>
                <a:cs typeface="+mn-cs"/>
              </a:rPr>
              <a:t>2 </a:t>
            </a:r>
            <a:r>
              <a:rPr lang="en-US" sz="1269" kern="1200" dirty="0" smtClean="0">
                <a:solidFill>
                  <a:srgbClr val="000000"/>
                </a:solidFill>
                <a:latin typeface="Times New Roman" pitchFamily="16" charset="0"/>
                <a:ea typeface="+mn-ea"/>
                <a:cs typeface="+mn-cs"/>
              </a:rPr>
              <a:t>variance.</a:t>
            </a:r>
          </a:p>
          <a:p>
            <a:r>
              <a:rPr kumimoji="1" lang="en-US" altLang="ja-JP" sz="1269" kern="1200" dirty="0" smtClean="0">
                <a:solidFill>
                  <a:srgbClr val="000000"/>
                </a:solidFill>
                <a:latin typeface="Times New Roman" pitchFamily="16" charset="0"/>
                <a:ea typeface="+mn-ea"/>
                <a:cs typeface="+mn-cs"/>
              </a:rPr>
              <a:t>3.</a:t>
            </a:r>
            <a:r>
              <a:rPr lang="x-none" sz="1400" dirty="0" smtClean="0"/>
              <a:t> INR (Interference to Noise Ratio) threshold of PU is set 0 dB</a:t>
            </a:r>
            <a:r>
              <a:rPr lang="en-US" sz="1400" dirty="0" smtClean="0"/>
              <a:t>.</a:t>
            </a:r>
          </a:p>
          <a:p>
            <a:r>
              <a:rPr kumimoji="1" lang="en-US" altLang="ja-JP" sz="1400" dirty="0" smtClean="0"/>
              <a:t> </a:t>
            </a:r>
          </a:p>
          <a:p>
            <a:endParaRPr kumimoji="1" lang="en-US" altLang="ja-JP" sz="1400" dirty="0" smtClean="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264449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264449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zh-CN" smtClean="0"/>
              <a:t>November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zh-CN" smtClean="0"/>
              <a:t>November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ltLang="ja-JP" smtClean="0"/>
              <a:t>Chen SUN, Sony</a:t>
            </a:r>
            <a:endParaRPr lang="en-GB" altLang="ja-JP"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a:t>
            </a:r>
            <a:r>
              <a:rPr kumimoji="0" lang="en-US"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93</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oleObject" Target="../embeddings/oleObject2.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zh-CN" dirty="0" smtClean="0"/>
              <a:t>November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568758"/>
          </a:xfrm>
          <a:ln/>
        </p:spPr>
        <p:txBody>
          <a:bodyPr>
            <a:no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4000" dirty="0" smtClean="0"/>
              <a:t>Coexistence Management Considering Pre-coding and Priority</a:t>
            </a:r>
            <a:endParaRPr lang="en-GB" sz="4000" dirty="0"/>
          </a:p>
        </p:txBody>
      </p:sp>
      <p:sp>
        <p:nvSpPr>
          <p:cNvPr id="3074" name="Rectangle 2"/>
          <p:cNvSpPr>
            <a:spLocks noGrp="1" noChangeArrowheads="1"/>
          </p:cNvSpPr>
          <p:nvPr>
            <p:ph type="body" idx="1"/>
          </p:nvPr>
        </p:nvSpPr>
        <p:spPr>
          <a:xfrm>
            <a:off x="733396" y="230027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2015-10</a:t>
            </a:r>
            <a:r>
              <a:rPr lang="en-US" altLang="zh-CN" sz="2133" b="0" dirty="0" smtClean="0"/>
              <a:t>-29</a:t>
            </a:r>
            <a:endParaRPr lang="en-GB" sz="2133" b="0" dirty="0"/>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2" name="对象 1"/>
          <p:cNvGraphicFramePr>
            <a:graphicFrameLocks noChangeAspect="1"/>
          </p:cNvGraphicFramePr>
          <p:nvPr>
            <p:extLst>
              <p:ext uri="{D42A27DB-BD31-4B8C-83A1-F6EECF244321}">
                <p14:modId xmlns:p14="http://schemas.microsoft.com/office/powerpoint/2010/main" val="3289025239"/>
              </p:ext>
            </p:extLst>
          </p:nvPr>
        </p:nvGraphicFramePr>
        <p:xfrm>
          <a:off x="745430" y="2721496"/>
          <a:ext cx="8451850" cy="2608262"/>
        </p:xfrm>
        <a:graphic>
          <a:graphicData uri="http://schemas.openxmlformats.org/presentationml/2006/ole">
            <mc:AlternateContent xmlns:mc="http://schemas.openxmlformats.org/markup-compatibility/2006">
              <mc:Choice xmlns:v="urn:schemas-microsoft-com:vml" Requires="v">
                <p:oleObj spid="_x0000_s1064" name="Document" r:id="rId4" imgW="8253286" imgH="2553637" progId="Word.Document.8">
                  <p:embed/>
                </p:oleObj>
              </mc:Choice>
              <mc:Fallback>
                <p:oleObj name="Document" r:id="rId4" imgW="8253286" imgH="2553637" progId="Word.Document.8">
                  <p:embed/>
                  <p:pic>
                    <p:nvPicPr>
                      <p:cNvPr id="0" name="Picture 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5430" y="2721496"/>
                        <a:ext cx="8451850" cy="2608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812200" y="2315096"/>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867407" y="6907108"/>
            <a:ext cx="3244420" cy="193040"/>
          </a:xfrm>
        </p:spPr>
        <p:txBody>
          <a:bodyPr/>
          <a:lstStyle/>
          <a:p>
            <a:r>
              <a:rPr lang="en-US" altLang="ja-JP"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10</a:t>
            </a:fld>
            <a:endParaRPr lang="en-GB" dirty="0"/>
          </a:p>
        </p:txBody>
      </p:sp>
      <p:sp>
        <p:nvSpPr>
          <p:cNvPr id="4097" name="Rectangle 1"/>
          <p:cNvSpPr>
            <a:spLocks noGrp="1" noChangeArrowheads="1"/>
          </p:cNvSpPr>
          <p:nvPr>
            <p:ph type="title"/>
          </p:nvPr>
        </p:nvSpPr>
        <p:spPr>
          <a:xfrm>
            <a:off x="731520" y="731520"/>
            <a:ext cx="8290560" cy="854378"/>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Annex</a:t>
            </a:r>
            <a:r>
              <a:rPr lang="en-US" dirty="0"/>
              <a:t> </a:t>
            </a:r>
            <a:r>
              <a:rPr lang="en-US" dirty="0" smtClean="0"/>
              <a:t>1: IWF</a:t>
            </a:r>
            <a:endParaRPr lang="en-GB" dirty="0"/>
          </a:p>
        </p:txBody>
      </p:sp>
      <p:sp>
        <p:nvSpPr>
          <p:cNvPr id="4098" name="Rectangle 2"/>
          <p:cNvSpPr>
            <a:spLocks noGrp="1" noChangeArrowheads="1"/>
          </p:cNvSpPr>
          <p:nvPr>
            <p:ph type="body" idx="1"/>
          </p:nvPr>
        </p:nvSpPr>
        <p:spPr>
          <a:xfrm>
            <a:off x="376206" y="1728774"/>
            <a:ext cx="9022080" cy="4929222"/>
          </a:xfrm>
          <a:ln/>
        </p:spPr>
        <p:txBody>
          <a:bodyPr>
            <a:normAutofit/>
          </a:bodyPr>
          <a:lstStyle/>
          <a:p>
            <a:r>
              <a:rPr lang="en-US" altLang="ko-KR" dirty="0" smtClean="0">
                <a:ea typeface="굴림" charset="-127"/>
              </a:rPr>
              <a:t>How to decide the value of IWF?</a:t>
            </a:r>
          </a:p>
          <a:p>
            <a:pPr lvl="1">
              <a:buFont typeface="Wingdings" pitchFamily="2" charset="2"/>
              <a:buChar char="Ø"/>
            </a:pPr>
            <a:r>
              <a:rPr lang="x-none" sz="2400" dirty="0" smtClean="0"/>
              <a:t>Firstly, find the affected area of the objective SU according to the transmit power of the SU.</a:t>
            </a:r>
            <a:endParaRPr lang="zh-CN" altLang="en-US" sz="2400" dirty="0" smtClean="0"/>
          </a:p>
          <a:p>
            <a:pPr lvl="1">
              <a:buFont typeface="Wingdings" pitchFamily="2" charset="2"/>
              <a:buChar char="Ø"/>
            </a:pPr>
            <a:r>
              <a:rPr lang="x-none" sz="2400" dirty="0" smtClean="0"/>
              <a:t>Secondly, find all the active SUs (the SUs in communication) in this area, and sort their priority. </a:t>
            </a:r>
            <a:endParaRPr lang="zh-CN" altLang="en-US" sz="2400" dirty="0" smtClean="0"/>
          </a:p>
          <a:p>
            <a:pPr lvl="1">
              <a:buFont typeface="Wingdings" pitchFamily="2" charset="2"/>
              <a:buChar char="Ø"/>
            </a:pPr>
            <a:r>
              <a:rPr lang="x-none" sz="2400" dirty="0" smtClean="0"/>
              <a:t>Thirdly, using the proportional allocation method in [0,1] determines the approximate value based on the priority level of the  objective SU, such that the sum of the weights is 1.</a:t>
            </a:r>
            <a:endParaRPr lang="en-US" altLang="ko-KR" dirty="0" smtClean="0">
              <a:ea typeface="굴림" charset="-127"/>
            </a:endParaRPr>
          </a:p>
          <a:p>
            <a:r>
              <a:rPr lang="en-US" altLang="ko-KR" dirty="0" smtClean="0">
                <a:ea typeface="굴림" charset="-127"/>
              </a:rPr>
              <a:t> For example</a:t>
            </a:r>
          </a:p>
          <a:p>
            <a:pPr lvl="1">
              <a:buFont typeface="Wingdings" pitchFamily="2" charset="2"/>
              <a:buChar char="Ø"/>
            </a:pPr>
            <a:r>
              <a:rPr lang="en-US" altLang="ko-KR" sz="2400" dirty="0" smtClean="0"/>
              <a:t>If there are 2 different prioritized users, and if we set the ratio of them is 1/99, then the weight of higher prioritized user is 0.01, the other is 0.99.      </a:t>
            </a:r>
          </a:p>
          <a:p>
            <a:pPr>
              <a:buNone/>
            </a:pPr>
            <a:endParaRPr lang="en-US" altLang="ko-KR" dirty="0" smtClean="0">
              <a:ea typeface="굴림" charset="-127"/>
            </a:endParaRPr>
          </a:p>
          <a:p>
            <a:pPr>
              <a:buNone/>
            </a:pPr>
            <a:endParaRPr lang="en-US" altLang="ko-KR" dirty="0" smtClean="0">
              <a:ea typeface="굴림" charset="-127"/>
            </a:endParaRPr>
          </a:p>
        </p:txBody>
      </p:sp>
      <p:sp>
        <p:nvSpPr>
          <p:cNvPr id="7"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31520" y="731523"/>
            <a:ext cx="8288868" cy="925814"/>
          </a:xfrm>
        </p:spPr>
        <p:txBody>
          <a:bodyPr/>
          <a:lstStyle/>
          <a:p>
            <a:r>
              <a:rPr lang="en-US" altLang="zh-CN" dirty="0" smtClean="0"/>
              <a:t>Annex 2:</a:t>
            </a:r>
            <a:r>
              <a:rPr lang="zh-CN" altLang="en-US" dirty="0" smtClean="0"/>
              <a:t> </a:t>
            </a:r>
            <a:r>
              <a:rPr lang="en-US" altLang="zh-CN" dirty="0" smtClean="0"/>
              <a:t>Optimization Problem</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November 2015</a:t>
            </a:r>
            <a:endParaRPr lang="en-GB" dirty="0"/>
          </a:p>
        </p:txBody>
      </p:sp>
      <p:sp>
        <p:nvSpPr>
          <p:cNvPr id="7" name="Rectangle 2"/>
          <p:cNvSpPr txBox="1">
            <a:spLocks noChangeArrowheads="1"/>
          </p:cNvSpPr>
          <p:nvPr/>
        </p:nvSpPr>
        <p:spPr bwMode="auto">
          <a:xfrm>
            <a:off x="376206" y="1728774"/>
            <a:ext cx="9022080" cy="492922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marL="365770" marR="0" lvl="0" indent="-365770" algn="l" defTabSz="479226" rtl="0" eaLnBrk="1" fontAlgn="base" latinLnBrk="0" hangingPunct="1">
              <a:lnSpc>
                <a:spcPct val="100000"/>
              </a:lnSpc>
              <a:spcBef>
                <a:spcPts val="640"/>
              </a:spcBef>
              <a:spcAft>
                <a:spcPct val="0"/>
              </a:spcAft>
              <a:buClr>
                <a:srgbClr val="000000"/>
              </a:buClr>
              <a:buSzPct val="100000"/>
              <a:buFont typeface="Arial" panose="020B0604020202020204" pitchFamily="34" charset="0"/>
              <a:buChar char="•"/>
              <a:tabLst/>
              <a:defRPr/>
            </a:pPr>
            <a:r>
              <a:rPr kumimoji="0" lang="en-US" altLang="ko-KR" sz="2400" b="1" i="0" u="none" strike="noStrike" kern="0" cap="none" spc="0" normalizeH="0" baseline="0" noProof="0" dirty="0" smtClean="0">
                <a:ln>
                  <a:noFill/>
                </a:ln>
                <a:solidFill>
                  <a:srgbClr val="000000"/>
                </a:solidFill>
                <a:effectLst/>
                <a:uLnTx/>
                <a:uFillTx/>
                <a:latin typeface="Calibri" panose="020F0502020204030204" pitchFamily="34" charset="0"/>
                <a:ea typeface="굴림" charset="-127"/>
                <a:cs typeface="+mn-cs"/>
              </a:rPr>
              <a:t> </a:t>
            </a:r>
          </a:p>
          <a:p>
            <a:pPr marL="365770" marR="0" lvl="0" indent="-365770" algn="l" defTabSz="479226" rtl="0" eaLnBrk="1" fontAlgn="base" latinLnBrk="0" hangingPunct="1">
              <a:lnSpc>
                <a:spcPct val="100000"/>
              </a:lnSpc>
              <a:spcBef>
                <a:spcPts val="640"/>
              </a:spcBef>
              <a:spcAft>
                <a:spcPct val="0"/>
              </a:spcAft>
              <a:buClr>
                <a:srgbClr val="000000"/>
              </a:buClr>
              <a:buSzPct val="100000"/>
              <a:buFont typeface="Arial" panose="020B0604020202020204" pitchFamily="34" charset="0"/>
              <a:buChar char="•"/>
              <a:tabLst/>
              <a:defRPr/>
            </a:pPr>
            <a:endParaRPr kumimoji="0" lang="en-US" altLang="ko-KR" sz="2400" b="1" i="0" u="none" strike="noStrike" kern="0" cap="none" spc="0" normalizeH="0" baseline="0" noProof="0" dirty="0" smtClean="0">
              <a:ln>
                <a:noFill/>
              </a:ln>
              <a:solidFill>
                <a:srgbClr val="000000"/>
              </a:solidFill>
              <a:effectLst/>
              <a:uLnTx/>
              <a:uFillTx/>
              <a:latin typeface="Calibri" panose="020F0502020204030204" pitchFamily="34" charset="0"/>
              <a:ea typeface="굴림" charset="-127"/>
              <a:cs typeface="+mn-cs"/>
            </a:endParaRPr>
          </a:p>
          <a:p>
            <a:pPr marL="365770" marR="0" lvl="0" indent="-365770" algn="l" defTabSz="479226" rtl="0" eaLnBrk="1" fontAlgn="base" latinLnBrk="0" hangingPunct="1">
              <a:lnSpc>
                <a:spcPct val="100000"/>
              </a:lnSpc>
              <a:spcBef>
                <a:spcPts val="640"/>
              </a:spcBef>
              <a:spcAft>
                <a:spcPct val="0"/>
              </a:spcAft>
              <a:buClr>
                <a:srgbClr val="000000"/>
              </a:buClr>
              <a:buSzPct val="100000"/>
              <a:buFont typeface="Arial" panose="020B0604020202020204" pitchFamily="34" charset="0"/>
              <a:buNone/>
              <a:tabLst/>
              <a:defRPr/>
            </a:pPr>
            <a:endParaRPr kumimoji="0" lang="en-US" altLang="ko-KR" sz="2400" b="1" i="0" u="none" strike="noStrike" kern="0" cap="none" spc="0" normalizeH="0" baseline="0" noProof="0" dirty="0" smtClean="0">
              <a:ln>
                <a:noFill/>
              </a:ln>
              <a:solidFill>
                <a:srgbClr val="000000"/>
              </a:solidFill>
              <a:effectLst/>
              <a:uLnTx/>
              <a:uFillTx/>
              <a:latin typeface="Calibri" panose="020F0502020204030204" pitchFamily="34" charset="0"/>
              <a:ea typeface="굴림" charset="-127"/>
              <a:cs typeface="+mn-cs"/>
            </a:endParaRPr>
          </a:p>
          <a:p>
            <a:pPr marL="365770" marR="0" lvl="0" indent="-365770" algn="l" defTabSz="479226" rtl="0" eaLnBrk="1" fontAlgn="base" latinLnBrk="0" hangingPunct="1">
              <a:lnSpc>
                <a:spcPct val="100000"/>
              </a:lnSpc>
              <a:spcBef>
                <a:spcPts val="640"/>
              </a:spcBef>
              <a:spcAft>
                <a:spcPct val="0"/>
              </a:spcAft>
              <a:buClr>
                <a:srgbClr val="000000"/>
              </a:buClr>
              <a:buSzPct val="100000"/>
              <a:buFont typeface="Arial" panose="020B0604020202020204" pitchFamily="34" charset="0"/>
              <a:buNone/>
              <a:tabLst/>
              <a:defRPr/>
            </a:pPr>
            <a:endParaRPr kumimoji="0" lang="en-US" altLang="ko-KR" sz="2400" b="1" i="0" u="none" strike="noStrike" kern="0" cap="none" spc="0" normalizeH="0" baseline="0" noProof="0" dirty="0" smtClean="0">
              <a:ln>
                <a:noFill/>
              </a:ln>
              <a:solidFill>
                <a:srgbClr val="000000"/>
              </a:solidFill>
              <a:effectLst/>
              <a:uLnTx/>
              <a:uFillTx/>
              <a:latin typeface="Calibri" panose="020F0502020204030204" pitchFamily="34" charset="0"/>
              <a:ea typeface="굴림" charset="-127"/>
              <a:cs typeface="+mn-cs"/>
            </a:endParaRPr>
          </a:p>
        </p:txBody>
      </p:sp>
      <p:sp>
        <p:nvSpPr>
          <p:cNvPr id="6146" name="Rectangle 2"/>
          <p:cNvSpPr>
            <a:spLocks noChangeArrowheads="1"/>
          </p:cNvSpPr>
          <p:nvPr/>
        </p:nvSpPr>
        <p:spPr bwMode="auto">
          <a:xfrm>
            <a:off x="0" y="0"/>
            <a:ext cx="97536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145" name="Object 1"/>
          <p:cNvGraphicFramePr>
            <a:graphicFrameLocks noChangeAspect="1"/>
          </p:cNvGraphicFramePr>
          <p:nvPr/>
        </p:nvGraphicFramePr>
        <p:xfrm>
          <a:off x="804834" y="1800212"/>
          <a:ext cx="2216321" cy="1857388"/>
        </p:xfrm>
        <a:graphic>
          <a:graphicData uri="http://schemas.openxmlformats.org/presentationml/2006/ole">
            <mc:AlternateContent xmlns:mc="http://schemas.openxmlformats.org/markup-compatibility/2006">
              <mc:Choice xmlns:v="urn:schemas-microsoft-com:vml" Requires="v">
                <p:oleObj spid="_x0000_s6160" name="Equation" r:id="rId3" imgW="1091880" imgH="914400" progId="Equation.DSMT4">
                  <p:embed/>
                </p:oleObj>
              </mc:Choice>
              <mc:Fallback>
                <p:oleObj name="Equation" r:id="rId3" imgW="1091880" imgH="914400" progId="Equation.DSMT4">
                  <p:embed/>
                  <p:pic>
                    <p:nvPicPr>
                      <p:cNvPr id="0" name="Picture 1"/>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834" y="1800212"/>
                        <a:ext cx="2216321" cy="1857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8" name="Rectangle 4"/>
          <p:cNvSpPr>
            <a:spLocks noChangeArrowheads="1"/>
          </p:cNvSpPr>
          <p:nvPr/>
        </p:nvSpPr>
        <p:spPr bwMode="auto">
          <a:xfrm>
            <a:off x="0" y="0"/>
            <a:ext cx="97536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147" name="Object 3"/>
          <p:cNvGraphicFramePr>
            <a:graphicFrameLocks noChangeAspect="1"/>
          </p:cNvGraphicFramePr>
          <p:nvPr/>
        </p:nvGraphicFramePr>
        <p:xfrm>
          <a:off x="876272" y="3800476"/>
          <a:ext cx="4297362" cy="2428875"/>
        </p:xfrm>
        <a:graphic>
          <a:graphicData uri="http://schemas.openxmlformats.org/presentationml/2006/ole">
            <mc:AlternateContent xmlns:mc="http://schemas.openxmlformats.org/markup-compatibility/2006">
              <mc:Choice xmlns:v="urn:schemas-microsoft-com:vml" Requires="v">
                <p:oleObj spid="_x0000_s6161" name="Equation" r:id="rId5" imgW="2514600" imgH="1422360" progId="Equation.DSMT4">
                  <p:embed/>
                </p:oleObj>
              </mc:Choice>
              <mc:Fallback>
                <p:oleObj name="Equation" r:id="rId5" imgW="2514600" imgH="1422360" progId="Equation.DSMT4">
                  <p:embed/>
                  <p:pic>
                    <p:nvPicPr>
                      <p:cNvPr id="0" name="Picture 3"/>
                      <p:cNvPicPr preferRelativeResize="0">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6272" y="3800476"/>
                        <a:ext cx="4297362" cy="2428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2"/>
          <p:cNvSpPr txBox="1">
            <a:spLocks noChangeArrowheads="1"/>
          </p:cNvSpPr>
          <p:nvPr/>
        </p:nvSpPr>
        <p:spPr bwMode="auto">
          <a:xfrm>
            <a:off x="4662486" y="1728774"/>
            <a:ext cx="5091114" cy="377669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marL="365770" indent="-365770" defTabSz="479226" eaLnBrk="1" hangingPunct="1">
              <a:spcBef>
                <a:spcPts val="640"/>
              </a:spcBef>
              <a:buFont typeface="Arial" pitchFamily="34" charset="0"/>
              <a:buChar char="•"/>
            </a:pPr>
            <a:r>
              <a:rPr lang="en-US" altLang="ko-KR" sz="2000" kern="0" dirty="0" smtClean="0">
                <a:solidFill>
                  <a:srgbClr val="000000"/>
                </a:solidFill>
                <a:latin typeface="Calibri" panose="020F0502020204030204" pitchFamily="34" charset="0"/>
                <a:ea typeface="굴림" charset="-127"/>
              </a:rPr>
              <a:t>Where        ,        and </a:t>
            </a:r>
            <a:r>
              <a:rPr lang="en-US" altLang="ko-KR" sz="2000" i="1" kern="0" dirty="0" smtClean="0">
                <a:solidFill>
                  <a:srgbClr val="000000"/>
                </a:solidFill>
                <a:latin typeface="Calibri" panose="020F0502020204030204" pitchFamily="34" charset="0"/>
                <a:ea typeface="굴림" charset="-127"/>
              </a:rPr>
              <a:t>P</a:t>
            </a:r>
            <a:r>
              <a:rPr lang="en-US" altLang="ko-KR" sz="2000" i="1" kern="0" baseline="-25000" dirty="0" smtClean="0">
                <a:solidFill>
                  <a:srgbClr val="000000"/>
                </a:solidFill>
                <a:latin typeface="Calibri" panose="020F0502020204030204" pitchFamily="34" charset="0"/>
                <a:ea typeface="굴림" charset="-127"/>
              </a:rPr>
              <a:t>i</a:t>
            </a:r>
            <a:r>
              <a:rPr lang="en-US" altLang="ko-KR" sz="2000" kern="0" dirty="0" smtClean="0">
                <a:solidFill>
                  <a:srgbClr val="000000"/>
                </a:solidFill>
                <a:latin typeface="Calibri" panose="020F0502020204030204" pitchFamily="34" charset="0"/>
                <a:ea typeface="굴림" charset="-127"/>
              </a:rPr>
              <a:t>  represents the first and second stage precoding vector and transmit power of </a:t>
            </a:r>
            <a:r>
              <a:rPr lang="en-US" altLang="ko-KR" sz="2000" i="1" kern="0" dirty="0" err="1" smtClean="0">
                <a:solidFill>
                  <a:srgbClr val="000000"/>
                </a:solidFill>
                <a:latin typeface="Calibri" panose="020F0502020204030204" pitchFamily="34" charset="0"/>
                <a:ea typeface="굴림" charset="-127"/>
              </a:rPr>
              <a:t>i-th</a:t>
            </a:r>
            <a:r>
              <a:rPr lang="en-US" altLang="ko-KR" sz="2000" kern="0" dirty="0" smtClean="0">
                <a:solidFill>
                  <a:srgbClr val="000000"/>
                </a:solidFill>
                <a:latin typeface="Calibri" panose="020F0502020204030204" pitchFamily="34" charset="0"/>
                <a:ea typeface="굴림" charset="-127"/>
              </a:rPr>
              <a:t> SU, respectively. </a:t>
            </a:r>
          </a:p>
          <a:p>
            <a:pPr marL="365770" indent="-365770" defTabSz="479226" eaLnBrk="1" hangingPunct="1">
              <a:spcBef>
                <a:spcPts val="640"/>
              </a:spcBef>
              <a:buFont typeface="Arial" pitchFamily="34" charset="0"/>
              <a:buChar char="•"/>
            </a:pPr>
            <a:r>
              <a:rPr lang="en-US" altLang="ko-KR" sz="2000" kern="0" dirty="0" smtClean="0">
                <a:solidFill>
                  <a:srgbClr val="000000"/>
                </a:solidFill>
                <a:latin typeface="Calibri" panose="020F0502020204030204" pitchFamily="34" charset="0"/>
                <a:ea typeface="굴림" charset="-127"/>
              </a:rPr>
              <a:t>The α</a:t>
            </a:r>
            <a:r>
              <a:rPr lang="en-US" altLang="ko-KR" sz="2000" kern="0" baseline="-25000" dirty="0" smtClean="0">
                <a:solidFill>
                  <a:srgbClr val="000000"/>
                </a:solidFill>
                <a:latin typeface="Calibri" panose="020F0502020204030204" pitchFamily="34" charset="0"/>
                <a:ea typeface="굴림" charset="-127"/>
              </a:rPr>
              <a:t>i</a:t>
            </a:r>
            <a:r>
              <a:rPr lang="en-US" altLang="ko-KR" sz="2000" kern="0" dirty="0" smtClean="0">
                <a:solidFill>
                  <a:srgbClr val="000000"/>
                </a:solidFill>
                <a:latin typeface="Calibri" panose="020F0502020204030204" pitchFamily="34" charset="0"/>
                <a:ea typeface="굴림" charset="-127"/>
              </a:rPr>
              <a:t> represents the weight of </a:t>
            </a:r>
            <a:r>
              <a:rPr lang="en-US" altLang="ko-KR" sz="2000" i="1" kern="0" dirty="0" err="1" smtClean="0">
                <a:solidFill>
                  <a:srgbClr val="000000"/>
                </a:solidFill>
                <a:latin typeface="Calibri" panose="020F0502020204030204" pitchFamily="34" charset="0"/>
                <a:ea typeface="굴림" charset="-127"/>
              </a:rPr>
              <a:t>i-th</a:t>
            </a:r>
            <a:r>
              <a:rPr lang="en-US" altLang="ko-KR" sz="2000" kern="0" dirty="0" smtClean="0">
                <a:solidFill>
                  <a:srgbClr val="000000"/>
                </a:solidFill>
                <a:latin typeface="Calibri" panose="020F0502020204030204" pitchFamily="34" charset="0"/>
                <a:ea typeface="굴림" charset="-127"/>
              </a:rPr>
              <a:t> SU.</a:t>
            </a:r>
          </a:p>
          <a:p>
            <a:pPr marL="365770" indent="-365770" defTabSz="479226" eaLnBrk="1" hangingPunct="1">
              <a:spcBef>
                <a:spcPts val="640"/>
              </a:spcBef>
              <a:buFont typeface="Arial" pitchFamily="34" charset="0"/>
              <a:buChar char="•"/>
            </a:pPr>
            <a:r>
              <a:rPr lang="en-US" altLang="ko-KR" sz="2000" kern="0" dirty="0" smtClean="0">
                <a:solidFill>
                  <a:srgbClr val="000000"/>
                </a:solidFill>
                <a:latin typeface="Calibri" panose="020F0502020204030204" pitchFamily="34" charset="0"/>
                <a:ea typeface="굴림" charset="-127"/>
              </a:rPr>
              <a:t>The  numerator of </a:t>
            </a:r>
            <a:r>
              <a:rPr lang="en-US" altLang="ko-KR" sz="2000" i="1" kern="0" dirty="0" err="1" smtClean="0">
                <a:solidFill>
                  <a:srgbClr val="000000"/>
                </a:solidFill>
                <a:latin typeface="Calibri" panose="020F0502020204030204" pitchFamily="34" charset="0"/>
                <a:ea typeface="굴림" charset="-127"/>
              </a:rPr>
              <a:t>PSLNR</a:t>
            </a:r>
            <a:r>
              <a:rPr lang="en-US" altLang="ko-KR" sz="2000" i="1" kern="0" baseline="-25000" dirty="0" err="1" smtClean="0">
                <a:solidFill>
                  <a:srgbClr val="000000"/>
                </a:solidFill>
                <a:latin typeface="Calibri" panose="020F0502020204030204" pitchFamily="34" charset="0"/>
                <a:ea typeface="굴림" charset="-127"/>
              </a:rPr>
              <a:t>i</a:t>
            </a:r>
            <a:r>
              <a:rPr lang="en-US" altLang="ko-KR" sz="2000" kern="0" dirty="0" smtClean="0">
                <a:solidFill>
                  <a:srgbClr val="000000"/>
                </a:solidFill>
                <a:latin typeface="Calibri" panose="020F0502020204030204" pitchFamily="34" charset="0"/>
                <a:ea typeface="굴림" charset="-127"/>
              </a:rPr>
              <a:t> represents the expected signal power of</a:t>
            </a:r>
            <a:r>
              <a:rPr lang="en-US" altLang="ko-KR" sz="2000" i="1" kern="0" dirty="0" smtClean="0">
                <a:solidFill>
                  <a:srgbClr val="000000"/>
                </a:solidFill>
                <a:latin typeface="Calibri" panose="020F0502020204030204" pitchFamily="34" charset="0"/>
                <a:ea typeface="굴림" charset="-127"/>
              </a:rPr>
              <a:t> </a:t>
            </a:r>
            <a:r>
              <a:rPr lang="en-US" altLang="ko-KR" sz="2000" i="1" kern="0" dirty="0" err="1" smtClean="0">
                <a:solidFill>
                  <a:srgbClr val="000000"/>
                </a:solidFill>
                <a:latin typeface="Calibri" panose="020F0502020204030204" pitchFamily="34" charset="0"/>
                <a:ea typeface="굴림" charset="-127"/>
              </a:rPr>
              <a:t>i-th</a:t>
            </a:r>
            <a:r>
              <a:rPr lang="en-US" altLang="ko-KR" sz="2000" i="1" kern="0" dirty="0" smtClean="0">
                <a:solidFill>
                  <a:srgbClr val="000000"/>
                </a:solidFill>
                <a:latin typeface="Calibri" panose="020F0502020204030204" pitchFamily="34" charset="0"/>
                <a:ea typeface="굴림" charset="-127"/>
              </a:rPr>
              <a:t> </a:t>
            </a:r>
            <a:r>
              <a:rPr lang="en-US" altLang="ko-KR" sz="2000" kern="0" dirty="0" smtClean="0">
                <a:solidFill>
                  <a:srgbClr val="000000"/>
                </a:solidFill>
                <a:latin typeface="Calibri" panose="020F0502020204030204" pitchFamily="34" charset="0"/>
                <a:ea typeface="굴림" charset="-127"/>
              </a:rPr>
              <a:t>SU. </a:t>
            </a:r>
          </a:p>
          <a:p>
            <a:pPr marL="365770" indent="-365770" defTabSz="479226" eaLnBrk="1" hangingPunct="1">
              <a:spcBef>
                <a:spcPts val="640"/>
              </a:spcBef>
              <a:buFont typeface="Arial" pitchFamily="34" charset="0"/>
              <a:buChar char="•"/>
            </a:pPr>
            <a:r>
              <a:rPr lang="en-US" altLang="ko-KR" sz="2000" kern="0" dirty="0" smtClean="0">
                <a:solidFill>
                  <a:srgbClr val="000000"/>
                </a:solidFill>
                <a:latin typeface="Calibri" panose="020F0502020204030204" pitchFamily="34" charset="0"/>
                <a:ea typeface="굴림" charset="-127"/>
              </a:rPr>
              <a:t>The first part of denominator of </a:t>
            </a:r>
            <a:r>
              <a:rPr lang="en-US" altLang="ko-KR" sz="2000" i="1" kern="0" dirty="0" err="1" smtClean="0">
                <a:solidFill>
                  <a:srgbClr val="000000"/>
                </a:solidFill>
                <a:latin typeface="Calibri" panose="020F0502020204030204" pitchFamily="34" charset="0"/>
                <a:ea typeface="굴림" charset="-127"/>
              </a:rPr>
              <a:t>PSLNR</a:t>
            </a:r>
            <a:r>
              <a:rPr lang="en-US" altLang="ko-KR" sz="2000" i="1" kern="0" baseline="-25000" dirty="0" err="1" smtClean="0">
                <a:solidFill>
                  <a:srgbClr val="000000"/>
                </a:solidFill>
                <a:latin typeface="Calibri" panose="020F0502020204030204" pitchFamily="34" charset="0"/>
                <a:ea typeface="굴림" charset="-127"/>
              </a:rPr>
              <a:t>i</a:t>
            </a:r>
            <a:r>
              <a:rPr lang="en-US" altLang="ko-KR" sz="2000" kern="0" dirty="0" smtClean="0">
                <a:solidFill>
                  <a:srgbClr val="000000"/>
                </a:solidFill>
                <a:latin typeface="Calibri" panose="020F0502020204030204" pitchFamily="34" charset="0"/>
                <a:ea typeface="굴림" charset="-127"/>
              </a:rPr>
              <a:t> represents  the leakage power of  </a:t>
            </a:r>
            <a:r>
              <a:rPr lang="en-US" altLang="ko-KR" sz="2000" i="1" kern="0" dirty="0" err="1" smtClean="0">
                <a:solidFill>
                  <a:srgbClr val="000000"/>
                </a:solidFill>
                <a:latin typeface="Calibri" panose="020F0502020204030204" pitchFamily="34" charset="0"/>
                <a:ea typeface="굴림" charset="-127"/>
              </a:rPr>
              <a:t>i-th</a:t>
            </a:r>
            <a:r>
              <a:rPr lang="en-US" altLang="ko-KR" sz="2000" kern="0" dirty="0" smtClean="0">
                <a:solidFill>
                  <a:srgbClr val="000000"/>
                </a:solidFill>
                <a:latin typeface="Calibri" panose="020F0502020204030204" pitchFamily="34" charset="0"/>
                <a:ea typeface="굴림" charset="-127"/>
              </a:rPr>
              <a:t> SU, and the second part of denominator represents the noise power. </a:t>
            </a:r>
            <a:endParaRPr kumimoji="0" lang="en-US" altLang="ko-KR" sz="2000" i="0" u="none" strike="noStrike" kern="0" cap="none" spc="0" normalizeH="0" baseline="0" noProof="0" dirty="0" smtClean="0">
              <a:ln>
                <a:noFill/>
              </a:ln>
              <a:solidFill>
                <a:srgbClr val="000000"/>
              </a:solidFill>
              <a:effectLst/>
              <a:uLnTx/>
              <a:uFillTx/>
              <a:latin typeface="Calibri" panose="020F0502020204030204" pitchFamily="34" charset="0"/>
              <a:ea typeface="굴림" charset="-127"/>
              <a:cs typeface="+mn-cs"/>
            </a:endParaRPr>
          </a:p>
        </p:txBody>
      </p:sp>
      <p:sp>
        <p:nvSpPr>
          <p:cNvPr id="6150" name="Rectangle 6"/>
          <p:cNvSpPr>
            <a:spLocks noChangeArrowheads="1"/>
          </p:cNvSpPr>
          <p:nvPr/>
        </p:nvSpPr>
        <p:spPr bwMode="auto">
          <a:xfrm>
            <a:off x="0" y="0"/>
            <a:ext cx="97536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6149" name="Object 5"/>
          <p:cNvGraphicFramePr>
            <a:graphicFrameLocks noChangeAspect="1"/>
          </p:cNvGraphicFramePr>
          <p:nvPr/>
        </p:nvGraphicFramePr>
        <p:xfrm>
          <a:off x="5876932" y="1800212"/>
          <a:ext cx="357190" cy="285752"/>
        </p:xfrm>
        <a:graphic>
          <a:graphicData uri="http://schemas.openxmlformats.org/presentationml/2006/ole">
            <mc:AlternateContent xmlns:mc="http://schemas.openxmlformats.org/markup-compatibility/2006">
              <mc:Choice xmlns:v="urn:schemas-microsoft-com:vml" Requires="v">
                <p:oleObj spid="_x0000_s6162" name="Equation" r:id="rId7" imgW="266469" imgH="241091" progId="Equation.DSMT4">
                  <p:embed/>
                </p:oleObj>
              </mc:Choice>
              <mc:Fallback>
                <p:oleObj name="Equation" r:id="rId7" imgW="266469" imgH="241091" progId="Equation.DSMT4">
                  <p:embed/>
                  <p:pic>
                    <p:nvPicPr>
                      <p:cNvPr id="0" name="Picture 5"/>
                      <p:cNvPicPr preferRelativeResize="0">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76932" y="1800212"/>
                        <a:ext cx="357190" cy="2857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1" name="Object 7"/>
          <p:cNvGraphicFramePr>
            <a:graphicFrameLocks noChangeAspect="1"/>
          </p:cNvGraphicFramePr>
          <p:nvPr/>
        </p:nvGraphicFramePr>
        <p:xfrm>
          <a:off x="6376998" y="1800212"/>
          <a:ext cx="374650" cy="285750"/>
        </p:xfrm>
        <a:graphic>
          <a:graphicData uri="http://schemas.openxmlformats.org/presentationml/2006/ole">
            <mc:AlternateContent xmlns:mc="http://schemas.openxmlformats.org/markup-compatibility/2006">
              <mc:Choice xmlns:v="urn:schemas-microsoft-com:vml" Requires="v">
                <p:oleObj spid="_x0000_s6163" name="Equation" r:id="rId9" imgW="279360" imgH="241200" progId="Equation.DSMT4">
                  <p:embed/>
                </p:oleObj>
              </mc:Choice>
              <mc:Fallback>
                <p:oleObj name="Equation" r:id="rId9" imgW="279360" imgH="241200" progId="Equation.DSMT4">
                  <p:embed/>
                  <p:pic>
                    <p:nvPicPr>
                      <p:cNvPr id="0" name="Picture 7"/>
                      <p:cNvPicPr preferRelativeResize="0">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76998" y="1800212"/>
                        <a:ext cx="374650" cy="285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185213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867407" y="6907108"/>
            <a:ext cx="3244420" cy="193040"/>
          </a:xfrm>
        </p:spPr>
        <p:txBody>
          <a:bodyPr/>
          <a:lstStyle/>
          <a:p>
            <a:r>
              <a:rPr lang="en-US" altLang="ja-JP"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376206" y="2085964"/>
            <a:ext cx="8501122" cy="3473146"/>
          </a:xfrm>
          <a:ln/>
        </p:spPr>
        <p:txBody>
          <a:bodyPr>
            <a:normAutofit/>
          </a:bodyPr>
          <a:lstStyle/>
          <a:p>
            <a:pPr algn="just"/>
            <a:r>
              <a:rPr lang="en-US" altLang="ko-KR" sz="2800" dirty="0" smtClean="0">
                <a:ea typeface="굴림" charset="-127"/>
              </a:rPr>
              <a:t>This document proposes utilizing location or antenna information </a:t>
            </a:r>
            <a:r>
              <a:rPr lang="en-US" altLang="ko-KR" sz="2800" dirty="0">
                <a:ea typeface="굴림" charset="-127"/>
              </a:rPr>
              <a:t>to </a:t>
            </a:r>
            <a:r>
              <a:rPr lang="en-US" altLang="ko-KR" sz="2800" dirty="0" smtClean="0">
                <a:ea typeface="굴림" charset="-127"/>
              </a:rPr>
              <a:t>obtain the channel information of pre-coding for coexistence management.</a:t>
            </a:r>
          </a:p>
          <a:p>
            <a:pPr algn="just"/>
            <a:r>
              <a:rPr lang="en-US" altLang="ko-KR" sz="2800" dirty="0" smtClean="0">
                <a:ea typeface="굴림" charset="-127"/>
              </a:rPr>
              <a:t>Interference weighting factor (IWF) based on user priority level is introduced to ensure different QoS requirements.</a:t>
            </a:r>
          </a:p>
          <a:p>
            <a:pPr>
              <a:buNone/>
            </a:pPr>
            <a:endParaRPr lang="en-US" altLang="ko-KR" dirty="0">
              <a:ea typeface="굴림" charset="-127"/>
            </a:endParaRPr>
          </a:p>
        </p:txBody>
      </p:sp>
      <p:sp>
        <p:nvSpPr>
          <p:cNvPr id="7"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Objective of simulation</a:t>
            </a:r>
            <a:endParaRPr kumimoji="1" lang="ja-JP" altLang="en-US" dirty="0"/>
          </a:p>
        </p:txBody>
      </p:sp>
      <p:sp>
        <p:nvSpPr>
          <p:cNvPr id="3" name="コンテンツ プレースホルダー 2"/>
          <p:cNvSpPr>
            <a:spLocks noGrp="1"/>
          </p:cNvSpPr>
          <p:nvPr>
            <p:ph idx="1"/>
          </p:nvPr>
        </p:nvSpPr>
        <p:spPr>
          <a:xfrm>
            <a:off x="628328" y="2085964"/>
            <a:ext cx="8712968" cy="4387427"/>
          </a:xfrm>
        </p:spPr>
        <p:txBody>
          <a:bodyPr/>
          <a:lstStyle/>
          <a:p>
            <a:pPr algn="just"/>
            <a:r>
              <a:rPr kumimoji="1" lang="en-US" altLang="ja-JP" sz="2800" dirty="0" smtClean="0"/>
              <a:t>To show our method can mitigate </a:t>
            </a:r>
            <a:r>
              <a:rPr lang="en-US" sz="2800" dirty="0" smtClean="0"/>
              <a:t>PU’s received interference (PUI) </a:t>
            </a:r>
            <a:r>
              <a:rPr kumimoji="1" lang="en-US" altLang="ja-JP" sz="2800" dirty="0" smtClean="0"/>
              <a:t>and </a:t>
            </a:r>
            <a:r>
              <a:rPr lang="en-US" sz="2800" dirty="0" smtClean="0"/>
              <a:t>relax the limitation of SU’s transmit power.</a:t>
            </a:r>
            <a:endParaRPr kumimoji="1" lang="en-US" altLang="ja-JP" sz="2800" dirty="0" smtClean="0"/>
          </a:p>
          <a:p>
            <a:pPr algn="just"/>
            <a:r>
              <a:rPr kumimoji="1" lang="en-US" altLang="ja-JP" sz="2800" dirty="0" smtClean="0"/>
              <a:t>To </a:t>
            </a:r>
            <a:r>
              <a:rPr lang="en-US" sz="2800" dirty="0" smtClean="0"/>
              <a:t>demonstrate</a:t>
            </a:r>
            <a:r>
              <a:rPr kumimoji="1" lang="en-US" altLang="ja-JP" sz="2800" dirty="0" smtClean="0"/>
              <a:t> </a:t>
            </a:r>
            <a:r>
              <a:rPr kumimoji="1" lang="en-US" altLang="ja-JP" sz="2800" dirty="0"/>
              <a:t>our method </a:t>
            </a:r>
            <a:r>
              <a:rPr kumimoji="1" lang="en-US" altLang="ja-JP" sz="2800" dirty="0" smtClean="0"/>
              <a:t>can </a:t>
            </a:r>
            <a:r>
              <a:rPr lang="en-US" sz="2800" dirty="0" smtClean="0"/>
              <a:t>ensure different QoS requirements (e.g. SINR, throughput) of prioritized users.</a:t>
            </a:r>
          </a:p>
          <a:p>
            <a:pPr>
              <a:buNone/>
            </a:pPr>
            <a:endParaRPr kumimoji="1" lang="en-US" altLang="ja-JP" sz="2800" dirty="0" smtClean="0"/>
          </a:p>
          <a:p>
            <a:endParaRPr kumimoji="1" lang="en-US" altLang="ja-JP" sz="28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smtClean="0"/>
              <a:t>Chen SUN, Sony</a:t>
            </a:r>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spTree>
    <p:extLst>
      <p:ext uri="{BB962C8B-B14F-4D97-AF65-F5344CB8AC3E}">
        <p14:creationId xmlns:p14="http://schemas.microsoft.com/office/powerpoint/2010/main" val="1459837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04834" y="514328"/>
            <a:ext cx="8288868" cy="1136227"/>
          </a:xfrm>
        </p:spPr>
        <p:txBody>
          <a:bodyPr/>
          <a:lstStyle/>
          <a:p>
            <a:r>
              <a:rPr kumimoji="1" lang="en-US" altLang="ja-JP" dirty="0" smtClean="0"/>
              <a:t>Simulation Scenario</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Chen SUN, Sony</a:t>
            </a:r>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pic>
        <p:nvPicPr>
          <p:cNvPr id="9" name="图片 1"/>
          <p:cNvPicPr>
            <a:picLocks noChangeAspect="1" noChangeArrowheads="1"/>
          </p:cNvPicPr>
          <p:nvPr/>
        </p:nvPicPr>
        <p:blipFill>
          <a:blip r:embed="rId3"/>
          <a:srcRect l="-742" t="-198" r="-450" b="-3944"/>
          <a:stretch>
            <a:fillRect/>
          </a:stretch>
        </p:blipFill>
        <p:spPr bwMode="auto">
          <a:xfrm>
            <a:off x="304768" y="3729038"/>
            <a:ext cx="5036676" cy="3096550"/>
          </a:xfrm>
          <a:prstGeom prst="rect">
            <a:avLst/>
          </a:prstGeom>
          <a:noFill/>
          <a:ln w="9525">
            <a:noFill/>
            <a:miter lim="800000"/>
            <a:headEnd/>
            <a:tailEnd/>
          </a:ln>
        </p:spPr>
      </p:pic>
      <p:pic>
        <p:nvPicPr>
          <p:cNvPr id="23554" name="图片 4"/>
          <p:cNvPicPr>
            <a:picLocks noChangeAspect="1" noChangeArrowheads="1"/>
          </p:cNvPicPr>
          <p:nvPr/>
        </p:nvPicPr>
        <p:blipFill>
          <a:blip r:embed="rId4"/>
          <a:srcRect l="4396" t="5495" r="7692" b="2197"/>
          <a:stretch>
            <a:fillRect/>
          </a:stretch>
        </p:blipFill>
        <p:spPr bwMode="auto">
          <a:xfrm>
            <a:off x="5452864" y="3800476"/>
            <a:ext cx="4029060" cy="3138426"/>
          </a:xfrm>
          <a:prstGeom prst="rect">
            <a:avLst/>
          </a:prstGeom>
          <a:noFill/>
          <a:ln w="9525">
            <a:noFill/>
            <a:miter lim="800000"/>
            <a:headEnd/>
            <a:tailEnd/>
          </a:ln>
        </p:spPr>
      </p:pic>
      <p:sp>
        <p:nvSpPr>
          <p:cNvPr id="10" name="コンテンツ プレースホルダー 2"/>
          <p:cNvSpPr>
            <a:spLocks noGrp="1"/>
          </p:cNvSpPr>
          <p:nvPr>
            <p:ph idx="1"/>
          </p:nvPr>
        </p:nvSpPr>
        <p:spPr>
          <a:xfrm>
            <a:off x="376206" y="1514460"/>
            <a:ext cx="9020204" cy="2286016"/>
          </a:xfrm>
        </p:spPr>
        <p:txBody>
          <a:bodyPr/>
          <a:lstStyle/>
          <a:p>
            <a:r>
              <a:rPr lang="en-US" sz="1800" dirty="0" smtClean="0"/>
              <a:t>1 PS and 2 SSs coexist, and at a given time instance in each system there is only one pair of users. </a:t>
            </a:r>
          </a:p>
          <a:p>
            <a:r>
              <a:rPr lang="en-US" sz="1800" dirty="0" smtClean="0"/>
              <a:t>PS and SSs are different prioritized small cells, and the cover radius are 30 m. </a:t>
            </a:r>
          </a:p>
          <a:p>
            <a:pPr algn="just"/>
            <a:r>
              <a:rPr lang="en-US" sz="1800" dirty="0" smtClean="0"/>
              <a:t>The transmitter is in the center and the receiver is all uniformly distributed in each area.</a:t>
            </a:r>
          </a:p>
          <a:p>
            <a:r>
              <a:rPr kumimoji="1" lang="en-US" altLang="ja-JP" sz="1800" dirty="0" smtClean="0"/>
              <a:t> </a:t>
            </a:r>
            <a:r>
              <a:rPr lang="en-US" sz="1800" dirty="0" smtClean="0"/>
              <a:t>Rayleigh channel model, the free space path loss  and BPSK modulation are assumed.</a:t>
            </a:r>
          </a:p>
          <a:p>
            <a:r>
              <a:rPr lang="en-US" sz="1800" dirty="0" smtClean="0"/>
              <a:t> The complete CSI is known at SU’s transmitter . </a:t>
            </a:r>
            <a:endParaRPr kumimoji="1" lang="en-US" altLang="ja-JP" sz="1800" dirty="0" smtClean="0"/>
          </a:p>
        </p:txBody>
      </p:sp>
    </p:spTree>
    <p:extLst>
      <p:ext uri="{BB962C8B-B14F-4D97-AF65-F5344CB8AC3E}">
        <p14:creationId xmlns:p14="http://schemas.microsoft.com/office/powerpoint/2010/main" val="14598371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33396" y="514328"/>
            <a:ext cx="8288868" cy="1136227"/>
          </a:xfrm>
        </p:spPr>
        <p:txBody>
          <a:bodyPr/>
          <a:lstStyle/>
          <a:p>
            <a:r>
              <a:rPr kumimoji="1" lang="en-US" altLang="ja-JP" sz="4000" dirty="0"/>
              <a:t>Simulation parameter</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graphicFrame>
        <p:nvGraphicFramePr>
          <p:cNvPr id="9" name="表格 8"/>
          <p:cNvGraphicFramePr>
            <a:graphicFrameLocks noGrp="1"/>
          </p:cNvGraphicFramePr>
          <p:nvPr>
            <p:extLst>
              <p:ext uri="{D42A27DB-BD31-4B8C-83A1-F6EECF244321}">
                <p14:modId xmlns:p14="http://schemas.microsoft.com/office/powerpoint/2010/main" val="1702639857"/>
              </p:ext>
            </p:extLst>
          </p:nvPr>
        </p:nvGraphicFramePr>
        <p:xfrm>
          <a:off x="1233462" y="1657336"/>
          <a:ext cx="7286676" cy="4967391"/>
        </p:xfrm>
        <a:graphic>
          <a:graphicData uri="http://schemas.openxmlformats.org/drawingml/2006/table">
            <a:tbl>
              <a:tblPr/>
              <a:tblGrid>
                <a:gridCol w="5262599"/>
                <a:gridCol w="2024077"/>
              </a:tblGrid>
              <a:tr h="384399">
                <a:tc>
                  <a:txBody>
                    <a:bodyPr/>
                    <a:lstStyle/>
                    <a:p>
                      <a:pPr algn="ctr">
                        <a:spcAft>
                          <a:spcPts val="0"/>
                        </a:spcAft>
                      </a:pPr>
                      <a:r>
                        <a:rPr lang="en-US" sz="2000" b="1" kern="100" dirty="0">
                          <a:latin typeface="Times New Roman"/>
                          <a:ea typeface="宋体"/>
                          <a:cs typeface="Times New Roman"/>
                        </a:rPr>
                        <a:t>Parameters</a:t>
                      </a:r>
                      <a:endParaRPr lang="zh-CN" sz="2000" b="1"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b="1" kern="100">
                          <a:latin typeface="Times New Roman"/>
                          <a:ea typeface="宋体"/>
                          <a:cs typeface="Times New Roman"/>
                        </a:rPr>
                        <a:t>Value</a:t>
                      </a:r>
                      <a:endParaRPr lang="zh-CN" sz="200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74">
                <a:tc>
                  <a:txBody>
                    <a:bodyPr/>
                    <a:lstStyle/>
                    <a:p>
                      <a:pPr algn="ctr">
                        <a:spcAft>
                          <a:spcPts val="0"/>
                        </a:spcAft>
                      </a:pPr>
                      <a:r>
                        <a:rPr lang="en-US" sz="2000" kern="100" dirty="0">
                          <a:latin typeface="Times New Roman"/>
                          <a:ea typeface="宋体"/>
                          <a:cs typeface="Times New Roman"/>
                        </a:rPr>
                        <a:t>System frequency</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smtClean="0">
                          <a:latin typeface="Times New Roman"/>
                          <a:ea typeface="宋体"/>
                          <a:cs typeface="Times New Roman"/>
                        </a:rPr>
                        <a:t>3.5 </a:t>
                      </a:r>
                      <a:r>
                        <a:rPr lang="en-US" sz="2000" kern="100" dirty="0">
                          <a:latin typeface="Times New Roman"/>
                          <a:ea typeface="宋体"/>
                          <a:cs typeface="Times New Roman"/>
                        </a:rPr>
                        <a:t>GHz</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74">
                <a:tc>
                  <a:txBody>
                    <a:bodyPr/>
                    <a:lstStyle/>
                    <a:p>
                      <a:pPr algn="ctr">
                        <a:spcAft>
                          <a:spcPts val="0"/>
                        </a:spcAft>
                      </a:pPr>
                      <a:r>
                        <a:rPr lang="en-US" sz="2000" kern="100" dirty="0">
                          <a:latin typeface="Times New Roman"/>
                          <a:ea typeface="宋体"/>
                          <a:cs typeface="Times New Roman"/>
                        </a:rPr>
                        <a:t>Bandwidth </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latin typeface="Times New Roman"/>
                          <a:ea typeface="宋体"/>
                          <a:cs typeface="Times New Roman"/>
                        </a:rPr>
                        <a:t>10 MHz </a:t>
                      </a:r>
                      <a:endParaRPr lang="zh-CN" sz="2800"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74">
                <a:tc>
                  <a:txBody>
                    <a:bodyPr/>
                    <a:lstStyle/>
                    <a:p>
                      <a:pPr algn="ctr">
                        <a:spcAft>
                          <a:spcPts val="0"/>
                        </a:spcAft>
                      </a:pPr>
                      <a:r>
                        <a:rPr lang="en-US" sz="2000" kern="100" dirty="0">
                          <a:latin typeface="Times New Roman"/>
                          <a:ea typeface="宋体"/>
                          <a:cs typeface="Times New Roman"/>
                        </a:rPr>
                        <a:t>Noise Figure at PU/SU receiver</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latin typeface="Times New Roman"/>
                          <a:ea typeface="宋体"/>
                          <a:cs typeface="Times New Roman"/>
                        </a:rPr>
                        <a:t>5 dB</a:t>
                      </a:r>
                      <a:endParaRPr lang="zh-CN" sz="2800"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74">
                <a:tc>
                  <a:txBody>
                    <a:bodyPr/>
                    <a:lstStyle/>
                    <a:p>
                      <a:pPr algn="ctr">
                        <a:spcAft>
                          <a:spcPts val="0"/>
                        </a:spcAft>
                      </a:pPr>
                      <a:r>
                        <a:rPr lang="en-US" sz="2000" kern="100" dirty="0">
                          <a:solidFill>
                            <a:srgbClr val="FF0000"/>
                          </a:solidFill>
                          <a:latin typeface="Times New Roman"/>
                          <a:ea typeface="宋体"/>
                          <a:cs typeface="Times New Roman"/>
                        </a:rPr>
                        <a:t>Transmit power of PU</a:t>
                      </a:r>
                      <a:endParaRPr lang="zh-CN" sz="2800" kern="100" dirty="0">
                        <a:solidFill>
                          <a:srgbClr val="FF0000"/>
                        </a:solidFill>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smtClean="0">
                          <a:solidFill>
                            <a:srgbClr val="FF0000"/>
                          </a:solidFill>
                          <a:latin typeface="Times New Roman"/>
                          <a:ea typeface="宋体"/>
                          <a:cs typeface="Times New Roman"/>
                        </a:rPr>
                        <a:t>5 dBm</a:t>
                      </a:r>
                      <a:endParaRPr lang="zh-CN" sz="2800" kern="100" dirty="0">
                        <a:solidFill>
                          <a:srgbClr val="FF0000"/>
                        </a:solidFill>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74">
                <a:tc>
                  <a:txBody>
                    <a:bodyPr/>
                    <a:lstStyle/>
                    <a:p>
                      <a:pPr algn="ctr">
                        <a:spcAft>
                          <a:spcPts val="0"/>
                        </a:spcAft>
                      </a:pPr>
                      <a:r>
                        <a:rPr lang="en-US" sz="2000" kern="100" dirty="0">
                          <a:solidFill>
                            <a:srgbClr val="FF0000"/>
                          </a:solidFill>
                          <a:latin typeface="Times New Roman"/>
                          <a:ea typeface="宋体"/>
                          <a:cs typeface="Times New Roman"/>
                        </a:rPr>
                        <a:t>Transmit power of SU</a:t>
                      </a:r>
                      <a:endParaRPr lang="zh-CN" sz="2800" kern="100" dirty="0">
                        <a:solidFill>
                          <a:srgbClr val="FF0000"/>
                        </a:solidFill>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smtClean="0">
                          <a:solidFill>
                            <a:srgbClr val="FF0000"/>
                          </a:solidFill>
                          <a:latin typeface="Times New Roman"/>
                          <a:ea typeface="宋体"/>
                          <a:cs typeface="Times New Roman"/>
                        </a:rPr>
                        <a:t>5 dBm</a:t>
                      </a:r>
                      <a:endParaRPr lang="zh-CN" sz="2800" kern="100" dirty="0">
                        <a:solidFill>
                          <a:srgbClr val="FF0000"/>
                        </a:solidFill>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74">
                <a:tc>
                  <a:txBody>
                    <a:bodyPr/>
                    <a:lstStyle/>
                    <a:p>
                      <a:pPr algn="ctr">
                        <a:spcAft>
                          <a:spcPts val="0"/>
                        </a:spcAft>
                      </a:pPr>
                      <a:r>
                        <a:rPr lang="en-US" sz="2000" kern="100">
                          <a:latin typeface="Times New Roman"/>
                          <a:ea typeface="宋体"/>
                          <a:cs typeface="Times New Roman"/>
                        </a:rPr>
                        <a:t>Number of PU TX antenna</a:t>
                      </a:r>
                      <a:endParaRPr lang="zh-CN" sz="2800"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latin typeface="Times New Roman"/>
                          <a:ea typeface="宋体"/>
                          <a:cs typeface="Times New Roman"/>
                        </a:rPr>
                        <a:t>2</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74">
                <a:tc>
                  <a:txBody>
                    <a:bodyPr/>
                    <a:lstStyle/>
                    <a:p>
                      <a:pPr algn="ctr">
                        <a:spcAft>
                          <a:spcPts val="0"/>
                        </a:spcAft>
                      </a:pPr>
                      <a:r>
                        <a:rPr lang="en-US" sz="2000" kern="100">
                          <a:latin typeface="Times New Roman"/>
                          <a:ea typeface="宋体"/>
                          <a:cs typeface="Times New Roman"/>
                        </a:rPr>
                        <a:t>Number of PU RX antenna</a:t>
                      </a:r>
                      <a:endParaRPr lang="zh-CN" sz="2800"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latin typeface="Times New Roman"/>
                          <a:ea typeface="宋体"/>
                          <a:cs typeface="Times New Roman"/>
                        </a:rPr>
                        <a:t>2</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510">
                <a:tc>
                  <a:txBody>
                    <a:bodyPr/>
                    <a:lstStyle/>
                    <a:p>
                      <a:pPr algn="ctr">
                        <a:spcAft>
                          <a:spcPts val="0"/>
                        </a:spcAft>
                      </a:pPr>
                      <a:r>
                        <a:rPr lang="en-US" sz="2000" kern="100">
                          <a:latin typeface="Times New Roman"/>
                          <a:ea typeface="宋体"/>
                          <a:cs typeface="Times New Roman"/>
                        </a:rPr>
                        <a:t>Number of SU TX antenna</a:t>
                      </a:r>
                      <a:endParaRPr lang="zh-CN" sz="2800"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smtClean="0">
                          <a:latin typeface="Times New Roman"/>
                          <a:ea typeface="宋体"/>
                          <a:cs typeface="Times New Roman"/>
                        </a:rPr>
                        <a:t> 2 (unless stated otherwise)</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74">
                <a:tc>
                  <a:txBody>
                    <a:bodyPr/>
                    <a:lstStyle/>
                    <a:p>
                      <a:pPr algn="ctr">
                        <a:spcAft>
                          <a:spcPts val="0"/>
                        </a:spcAft>
                      </a:pPr>
                      <a:r>
                        <a:rPr lang="en-US" sz="2000" kern="100" dirty="0">
                          <a:latin typeface="Times New Roman"/>
                          <a:ea typeface="宋体"/>
                          <a:cs typeface="Times New Roman"/>
                        </a:rPr>
                        <a:t>Number of SU RX antenna</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latin typeface="Times New Roman"/>
                          <a:ea typeface="宋体"/>
                          <a:cs typeface="Times New Roman"/>
                        </a:rPr>
                        <a:t>2</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十字星 6"/>
          <p:cNvSpPr/>
          <p:nvPr/>
        </p:nvSpPr>
        <p:spPr bwMode="auto">
          <a:xfrm>
            <a:off x="233330" y="4586294"/>
            <a:ext cx="571504" cy="1357322"/>
          </a:xfrm>
          <a:prstGeom prst="star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942883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7644" y="657204"/>
            <a:ext cx="9001188" cy="1136227"/>
          </a:xfrm>
        </p:spPr>
        <p:txBody>
          <a:bodyPr/>
          <a:lstStyle/>
          <a:p>
            <a:r>
              <a:rPr kumimoji="1" lang="en-US" altLang="ja-JP" dirty="0"/>
              <a:t>Simulation </a:t>
            </a:r>
            <a:r>
              <a:rPr kumimoji="1" lang="en-US" altLang="ja-JP" dirty="0" smtClean="0"/>
              <a:t>Result 1: PU’s BER performance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10" name="灯片编号占位符 3"/>
          <p:cNvSpPr txBox="1">
            <a:spLocks/>
          </p:cNvSpPr>
          <p:nvPr/>
        </p:nvSpPr>
        <p:spPr bwMode="auto">
          <a:xfrm>
            <a:off x="7265490" y="6538912"/>
            <a:ext cx="1421309"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fld id="{0C913308-F349-4B6D-A68A-DD1791B4A57B}" type="slidenum">
              <a:rPr lang="zh-CN" altLang="en-US" smtClean="0"/>
              <a:pPr/>
              <a:t>6</a:t>
            </a:fld>
            <a:endParaRPr lang="zh-CN" altLang="en-US" dirty="0"/>
          </a:p>
        </p:txBody>
      </p:sp>
      <p:sp>
        <p:nvSpPr>
          <p:cNvPr id="11" name="TextBox 10"/>
          <p:cNvSpPr txBox="1"/>
          <p:nvPr/>
        </p:nvSpPr>
        <p:spPr>
          <a:xfrm>
            <a:off x="2005960" y="5857515"/>
            <a:ext cx="2926079" cy="461665"/>
          </a:xfrm>
          <a:prstGeom prst="rect">
            <a:avLst/>
          </a:prstGeom>
          <a:noFill/>
        </p:spPr>
        <p:txBody>
          <a:bodyPr wrap="square" rtlCol="0">
            <a:spAutoFit/>
          </a:bodyPr>
          <a:lstStyle/>
          <a:p>
            <a:r>
              <a:rPr lang="en-US" altLang="zh-CN" sz="2400" dirty="0" smtClean="0">
                <a:latin typeface="Times New Roman" panose="02020603050405020304" pitchFamily="18" charset="0"/>
                <a:cs typeface="Times New Roman" panose="02020603050405020304" pitchFamily="18" charset="0"/>
              </a:rPr>
              <a:t>PAPR</a:t>
            </a:r>
            <a:r>
              <a:rPr lang="zh-CN" altLang="en-US" sz="2400" dirty="0" smtClean="0">
                <a:latin typeface="Times New Roman" panose="02020603050405020304" pitchFamily="18" charset="0"/>
                <a:cs typeface="Times New Roman" panose="02020603050405020304" pitchFamily="18" charset="0"/>
              </a:rPr>
              <a:t>：</a:t>
            </a:r>
            <a:r>
              <a:rPr lang="en-US" altLang="zh-CN" sz="2400" dirty="0" smtClean="0">
                <a:latin typeface="Times New Roman" panose="02020603050405020304" pitchFamily="18" charset="0"/>
                <a:cs typeface="Times New Roman" panose="02020603050405020304" pitchFamily="18" charset="0"/>
              </a:rPr>
              <a:t>13.2 dB</a:t>
            </a:r>
            <a:endParaRPr lang="zh-CN" altLang="en-US" sz="2400" dirty="0">
              <a:latin typeface="Times New Roman" panose="02020603050405020304" pitchFamily="18" charset="0"/>
              <a:cs typeface="Times New Roman" panose="02020603050405020304" pitchFamily="18" charset="0"/>
            </a:endParaRPr>
          </a:p>
        </p:txBody>
      </p:sp>
      <p:sp>
        <p:nvSpPr>
          <p:cNvPr id="14"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sp>
        <p:nvSpPr>
          <p:cNvPr id="9" name="コンテンツ プレースホルダー 2"/>
          <p:cNvSpPr>
            <a:spLocks noGrp="1"/>
          </p:cNvSpPr>
          <p:nvPr>
            <p:ph idx="1"/>
          </p:nvPr>
        </p:nvSpPr>
        <p:spPr>
          <a:xfrm>
            <a:off x="6376998" y="1728774"/>
            <a:ext cx="3376602" cy="4086931"/>
          </a:xfrm>
        </p:spPr>
        <p:txBody>
          <a:bodyPr/>
          <a:lstStyle/>
          <a:p>
            <a:r>
              <a:rPr lang="en-US" dirty="0" smtClean="0"/>
              <a:t>PUI can be mitigated completely by Pre-coding.</a:t>
            </a:r>
          </a:p>
          <a:p>
            <a:r>
              <a:rPr lang="en-US" dirty="0" smtClean="0">
                <a:solidFill>
                  <a:schemeClr val="tx1"/>
                </a:solidFill>
              </a:rPr>
              <a:t>SP-PSLNR algorithm can guarantee the PU’s QoS and </a:t>
            </a:r>
            <a:r>
              <a:rPr lang="en-US" dirty="0" smtClean="0"/>
              <a:t>especially can </a:t>
            </a:r>
            <a:r>
              <a:rPr lang="en-US" dirty="0" smtClean="0">
                <a:solidFill>
                  <a:schemeClr val="tx1"/>
                </a:solidFill>
              </a:rPr>
              <a:t>relax the limitation of SU’s transmit power about  30 dB at the same time. </a:t>
            </a:r>
          </a:p>
          <a:p>
            <a:endParaRPr lang="en-US" dirty="0" smtClean="0"/>
          </a:p>
          <a:p>
            <a:endParaRPr lang="zh-CN" altLang="en-US" dirty="0"/>
          </a:p>
        </p:txBody>
      </p:sp>
      <p:sp>
        <p:nvSpPr>
          <p:cNvPr id="12" name="十字星 11"/>
          <p:cNvSpPr/>
          <p:nvPr/>
        </p:nvSpPr>
        <p:spPr bwMode="auto">
          <a:xfrm>
            <a:off x="0" y="5729302"/>
            <a:ext cx="571504" cy="1357322"/>
          </a:xfrm>
          <a:prstGeom prst="star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15361" name="Picture 1"/>
          <p:cNvPicPr>
            <a:picLocks noChangeAspect="1" noChangeArrowheads="1"/>
          </p:cNvPicPr>
          <p:nvPr/>
        </p:nvPicPr>
        <p:blipFill>
          <a:blip r:embed="rId3"/>
          <a:srcRect l="3305" t="4408" r="7439"/>
          <a:stretch>
            <a:fillRect/>
          </a:stretch>
        </p:blipFill>
        <p:spPr bwMode="auto">
          <a:xfrm>
            <a:off x="0" y="1514460"/>
            <a:ext cx="6519874" cy="5214974"/>
          </a:xfrm>
          <a:prstGeom prst="rect">
            <a:avLst/>
          </a:prstGeom>
          <a:noFill/>
          <a:ln w="9525">
            <a:noFill/>
            <a:miter lim="800000"/>
            <a:headEnd/>
            <a:tailEnd/>
          </a:ln>
        </p:spPr>
      </p:pic>
    </p:spTree>
    <p:extLst>
      <p:ext uri="{BB962C8B-B14F-4D97-AF65-F5344CB8AC3E}">
        <p14:creationId xmlns:p14="http://schemas.microsoft.com/office/powerpoint/2010/main" val="2343925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31522"/>
            <a:ext cx="9753600" cy="1136227"/>
          </a:xfrm>
        </p:spPr>
        <p:txBody>
          <a:bodyPr/>
          <a:lstStyle/>
          <a:p>
            <a:r>
              <a:rPr kumimoji="1" lang="en-US" altLang="ja-JP" dirty="0" smtClean="0"/>
              <a:t>Simulation Result 2: SU’s maximum allowed transmit power</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6" name="日付プレースホルダー 5"/>
          <p:cNvSpPr>
            <a:spLocks noGrp="1"/>
          </p:cNvSpPr>
          <p:nvPr>
            <p:ph type="dt" idx="15"/>
          </p:nvPr>
        </p:nvSpPr>
        <p:spPr/>
        <p:txBody>
          <a:bodyPr/>
          <a:lstStyle/>
          <a:p>
            <a:r>
              <a:rPr lang="en-US" altLang="zh-CN" smtClean="0"/>
              <a:t>November 2015</a:t>
            </a:r>
            <a:endParaRPr lang="en-GB" altLang="ja-JP" dirty="0"/>
          </a:p>
        </p:txBody>
      </p:sp>
      <p:pic>
        <p:nvPicPr>
          <p:cNvPr id="2050" name="图片 5"/>
          <p:cNvPicPr>
            <a:picLocks noChangeAspect="1" noChangeArrowheads="1"/>
          </p:cNvPicPr>
          <p:nvPr/>
        </p:nvPicPr>
        <p:blipFill>
          <a:blip r:embed="rId3"/>
          <a:srcRect l="4111" t="5479" r="7533" b="2740"/>
          <a:stretch>
            <a:fillRect/>
          </a:stretch>
        </p:blipFill>
        <p:spPr bwMode="auto">
          <a:xfrm>
            <a:off x="0" y="1943088"/>
            <a:ext cx="5406717" cy="4214842"/>
          </a:xfrm>
          <a:prstGeom prst="rect">
            <a:avLst/>
          </a:prstGeom>
          <a:noFill/>
          <a:ln w="9525">
            <a:noFill/>
            <a:miter lim="800000"/>
            <a:headEnd/>
            <a:tailEnd/>
          </a:ln>
        </p:spPr>
      </p:pic>
      <p:sp>
        <p:nvSpPr>
          <p:cNvPr id="7" name="コンテンツ プレースホルダー 2"/>
          <p:cNvSpPr>
            <a:spLocks noGrp="1"/>
          </p:cNvSpPr>
          <p:nvPr>
            <p:ph idx="1"/>
          </p:nvPr>
        </p:nvSpPr>
        <p:spPr>
          <a:xfrm>
            <a:off x="5217096" y="2014526"/>
            <a:ext cx="4536504" cy="4786346"/>
          </a:xfrm>
        </p:spPr>
        <p:txBody>
          <a:bodyPr/>
          <a:lstStyle/>
          <a:p>
            <a:r>
              <a:rPr lang="en-US" sz="2200" dirty="0" smtClean="0"/>
              <a:t> The </a:t>
            </a:r>
            <a:r>
              <a:rPr lang="en-US" sz="2200" dirty="0" smtClean="0">
                <a:solidFill>
                  <a:schemeClr val="tx1"/>
                </a:solidFill>
              </a:rPr>
              <a:t>link estimation error </a:t>
            </a:r>
            <a:r>
              <a:rPr lang="en-US" sz="2200" dirty="0" smtClean="0"/>
              <a:t>is considered to be </a:t>
            </a:r>
            <a:r>
              <a:rPr lang="en-US" sz="2200" i="1" dirty="0" err="1" smtClean="0"/>
              <a:t>e</a:t>
            </a:r>
            <a:r>
              <a:rPr lang="en-US" sz="2200" i="1" baseline="-25000" dirty="0" err="1" smtClean="0"/>
              <a:t>ij</a:t>
            </a:r>
            <a:r>
              <a:rPr lang="en-US" sz="2200" i="1" baseline="-25000" dirty="0" smtClean="0"/>
              <a:t> </a:t>
            </a:r>
            <a:r>
              <a:rPr lang="en-US" sz="2200" dirty="0" smtClean="0"/>
              <a:t>~ CN (0, </a:t>
            </a:r>
            <a:r>
              <a:rPr lang="el-GR" sz="2200" dirty="0" smtClean="0"/>
              <a:t>σ</a:t>
            </a:r>
            <a:r>
              <a:rPr lang="en-US" sz="2200" baseline="30000" dirty="0" smtClean="0"/>
              <a:t>2</a:t>
            </a:r>
            <a:r>
              <a:rPr lang="en-US" sz="2200" dirty="0" smtClean="0"/>
              <a:t>) which is a complex Gaussian random variable with zero mean and </a:t>
            </a:r>
            <a:r>
              <a:rPr lang="el-GR" sz="2200" dirty="0" smtClean="0"/>
              <a:t>σ</a:t>
            </a:r>
            <a:r>
              <a:rPr lang="en-US" sz="2200" baseline="30000" dirty="0" smtClean="0"/>
              <a:t>2 </a:t>
            </a:r>
            <a:r>
              <a:rPr lang="en-US" sz="2200" dirty="0" smtClean="0"/>
              <a:t>variance.</a:t>
            </a:r>
          </a:p>
          <a:p>
            <a:r>
              <a:rPr lang="en-US" sz="2200" dirty="0" smtClean="0"/>
              <a:t>W</a:t>
            </a:r>
            <a:r>
              <a:rPr lang="x-none" sz="2200" dirty="0" smtClean="0"/>
              <a:t>hen the variance</a:t>
            </a:r>
            <a:r>
              <a:rPr lang="en-US" sz="2200" dirty="0" smtClean="0"/>
              <a:t> </a:t>
            </a:r>
            <a:r>
              <a:rPr lang="x-none" sz="2200" dirty="0" smtClean="0"/>
              <a:t>is 0.05, 0.01</a:t>
            </a:r>
            <a:r>
              <a:rPr lang="en-US" sz="2200" dirty="0" smtClean="0"/>
              <a:t> </a:t>
            </a:r>
            <a:r>
              <a:rPr lang="x-none" sz="2200" dirty="0" smtClean="0"/>
              <a:t>the transmit power can promote about </a:t>
            </a:r>
            <a:r>
              <a:rPr lang="en-US" sz="2200" dirty="0" smtClean="0"/>
              <a:t>23 ~ 30 dB, 38 ~ 45 dB, respectively. </a:t>
            </a:r>
          </a:p>
          <a:p>
            <a:r>
              <a:rPr lang="en-US" sz="2200" dirty="0" smtClean="0"/>
              <a:t> The </a:t>
            </a:r>
            <a:r>
              <a:rPr lang="x-none" sz="2200" dirty="0" smtClean="0"/>
              <a:t>error variance is smaller, the allowed transmit power is higher, such as the pink line is about 15 dB higher than the blue line.</a:t>
            </a:r>
            <a:endParaRPr lang="zh-CN" altLang="en-US" sz="2200" dirty="0"/>
          </a:p>
        </p:txBody>
      </p:sp>
      <p:sp>
        <p:nvSpPr>
          <p:cNvPr id="8" name="Footer Placeholder 4"/>
          <p:cNvSpPr>
            <a:spLocks noGrp="1"/>
          </p:cNvSpPr>
          <p:nvPr>
            <p:ph type="ftr" idx="14"/>
          </p:nvPr>
        </p:nvSpPr>
        <p:spPr>
          <a:xfrm>
            <a:off x="5867407" y="6907108"/>
            <a:ext cx="3244420" cy="193040"/>
          </a:xfrm>
        </p:spPr>
        <p:txBody>
          <a:bodyPr/>
          <a:lstStyle/>
          <a:p>
            <a:r>
              <a:rPr lang="en-US" altLang="ja-JP" smtClean="0"/>
              <a:t>Chen SUN, Sony</a:t>
            </a:r>
            <a:endParaRPr lang="en-GB" dirty="0"/>
          </a:p>
        </p:txBody>
      </p:sp>
    </p:spTree>
    <p:extLst>
      <p:ext uri="{BB962C8B-B14F-4D97-AF65-F5344CB8AC3E}">
        <p14:creationId xmlns:p14="http://schemas.microsoft.com/office/powerpoint/2010/main" val="731409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14328"/>
            <a:ext cx="9520270" cy="854376"/>
          </a:xfrm>
        </p:spPr>
        <p:txBody>
          <a:bodyPr/>
          <a:lstStyle/>
          <a:p>
            <a:r>
              <a:rPr kumimoji="1" lang="en-US" altLang="ja-JP" sz="3600" dirty="0" smtClean="0"/>
              <a:t>Simulation Result 3: </a:t>
            </a:r>
            <a:r>
              <a:rPr lang="en-US" sz="3600" dirty="0" smtClean="0"/>
              <a:t>SINR and T</a:t>
            </a:r>
            <a:r>
              <a:rPr lang="en-US" altLang="zh-CN" sz="3600" dirty="0" smtClean="0"/>
              <a:t>hroughput</a:t>
            </a:r>
            <a:r>
              <a:rPr lang="en-US" sz="3600" dirty="0" smtClean="0"/>
              <a:t> of SUs</a:t>
            </a:r>
            <a:endParaRPr kumimoji="1" lang="ja-JP" altLang="en-US" sz="36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8"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sp>
        <p:nvSpPr>
          <p:cNvPr id="9" name="コンテンツ プレースホルダー 2"/>
          <p:cNvSpPr>
            <a:spLocks noGrp="1"/>
          </p:cNvSpPr>
          <p:nvPr>
            <p:ph idx="1"/>
          </p:nvPr>
        </p:nvSpPr>
        <p:spPr>
          <a:xfrm>
            <a:off x="876272" y="4443418"/>
            <a:ext cx="8288868" cy="2571768"/>
          </a:xfrm>
        </p:spPr>
        <p:txBody>
          <a:bodyPr/>
          <a:lstStyle/>
          <a:p>
            <a:r>
              <a:rPr lang="en-US" altLang="zh-CN" sz="2000" dirty="0" smtClean="0">
                <a:solidFill>
                  <a:schemeClr val="tx1"/>
                </a:solidFill>
              </a:rPr>
              <a:t>IWF (</a:t>
            </a:r>
            <a:r>
              <a:rPr lang="el-GR" altLang="zh-CN" sz="2000" dirty="0" smtClean="0">
                <a:solidFill>
                  <a:schemeClr val="tx1"/>
                </a:solidFill>
              </a:rPr>
              <a:t>α</a:t>
            </a:r>
            <a:r>
              <a:rPr lang="en-US" altLang="zh-CN" sz="2000" dirty="0" smtClean="0">
                <a:solidFill>
                  <a:schemeClr val="tx1"/>
                </a:solidFill>
              </a:rPr>
              <a:t>) is a factor to </a:t>
            </a:r>
            <a:r>
              <a:rPr lang="en-US" sz="2000" dirty="0" smtClean="0"/>
              <a:t>weight the user’s leakage power in the objective function of the optimization problem. </a:t>
            </a:r>
            <a:endParaRPr lang="en-US" sz="2000" dirty="0" smtClean="0">
              <a:solidFill>
                <a:schemeClr val="tx1"/>
              </a:solidFill>
            </a:endParaRPr>
          </a:p>
          <a:p>
            <a:r>
              <a:rPr lang="en-US" sz="2000" dirty="0" smtClean="0"/>
              <a:t>Through adjusting IWF, our scheme can adjust the </a:t>
            </a:r>
            <a:r>
              <a:rPr lang="en-US" sz="2000" dirty="0" err="1" smtClean="0"/>
              <a:t>QoS</a:t>
            </a:r>
            <a:r>
              <a:rPr lang="en-US" sz="2000" dirty="0" smtClean="0"/>
              <a:t> of SUs with different priorities.</a:t>
            </a:r>
          </a:p>
          <a:p>
            <a:r>
              <a:rPr lang="en-US" altLang="zh-CN" sz="2000" dirty="0"/>
              <a:t>The higher prioritized user (with smaller weight) has better SINR and throughout than the lower prioritized user.</a:t>
            </a:r>
          </a:p>
          <a:p>
            <a:endParaRPr lang="en-US" sz="2000" dirty="0" smtClean="0"/>
          </a:p>
        </p:txBody>
      </p:sp>
      <p:sp>
        <p:nvSpPr>
          <p:cNvPr id="10" name="Footer Placeholder 4"/>
          <p:cNvSpPr>
            <a:spLocks noGrp="1"/>
          </p:cNvSpPr>
          <p:nvPr>
            <p:ph type="ftr" idx="14"/>
          </p:nvPr>
        </p:nvSpPr>
        <p:spPr>
          <a:xfrm>
            <a:off x="5867407" y="6907108"/>
            <a:ext cx="3244420" cy="193040"/>
          </a:xfrm>
        </p:spPr>
        <p:txBody>
          <a:bodyPr/>
          <a:lstStyle/>
          <a:p>
            <a:r>
              <a:rPr lang="en-US" altLang="ja-JP" smtClean="0"/>
              <a:t>Chen SUN, Sony</a:t>
            </a:r>
            <a:endParaRPr lang="en-GB" dirty="0"/>
          </a:p>
        </p:txBody>
      </p:sp>
      <p:sp>
        <p:nvSpPr>
          <p:cNvPr id="11" name="十字星 10"/>
          <p:cNvSpPr/>
          <p:nvPr/>
        </p:nvSpPr>
        <p:spPr bwMode="auto">
          <a:xfrm>
            <a:off x="0" y="5300674"/>
            <a:ext cx="571504" cy="1785950"/>
          </a:xfrm>
          <a:prstGeom prst="star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11265" name="Picture 1"/>
          <p:cNvPicPr>
            <a:picLocks noChangeAspect="1" noChangeArrowheads="1"/>
          </p:cNvPicPr>
          <p:nvPr/>
        </p:nvPicPr>
        <p:blipFill>
          <a:blip r:embed="rId3"/>
          <a:srcRect l="5417" t="5705" r="7916" b="2402"/>
          <a:stretch>
            <a:fillRect/>
          </a:stretch>
        </p:blipFill>
        <p:spPr bwMode="auto">
          <a:xfrm>
            <a:off x="304768" y="1228708"/>
            <a:ext cx="4357719" cy="3226706"/>
          </a:xfrm>
          <a:prstGeom prst="rect">
            <a:avLst/>
          </a:prstGeom>
          <a:noFill/>
          <a:ln w="9525">
            <a:noFill/>
            <a:miter lim="800000"/>
            <a:headEnd/>
            <a:tailEnd/>
          </a:ln>
        </p:spPr>
      </p:pic>
      <p:pic>
        <p:nvPicPr>
          <p:cNvPr id="11266" name="Picture 2"/>
          <p:cNvPicPr>
            <a:picLocks noChangeAspect="1" noChangeArrowheads="1"/>
          </p:cNvPicPr>
          <p:nvPr/>
        </p:nvPicPr>
        <p:blipFill>
          <a:blip r:embed="rId4"/>
          <a:srcRect l="4167" t="6337" r="7341" b="1613"/>
          <a:stretch>
            <a:fillRect/>
          </a:stretch>
        </p:blipFill>
        <p:spPr bwMode="auto">
          <a:xfrm>
            <a:off x="4876799" y="1278016"/>
            <a:ext cx="4500595" cy="3269186"/>
          </a:xfrm>
          <a:prstGeom prst="rect">
            <a:avLst/>
          </a:prstGeom>
          <a:noFill/>
          <a:ln w="9525">
            <a:noFill/>
            <a:miter lim="800000"/>
            <a:headEnd/>
            <a:tailEnd/>
          </a:ln>
        </p:spPr>
      </p:pic>
    </p:spTree>
    <p:extLst>
      <p:ext uri="{BB962C8B-B14F-4D97-AF65-F5344CB8AC3E}">
        <p14:creationId xmlns:p14="http://schemas.microsoft.com/office/powerpoint/2010/main" val="925285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a:xfrm>
            <a:off x="533400" y="2113282"/>
            <a:ext cx="8641080" cy="4387427"/>
          </a:xfrm>
        </p:spPr>
        <p:txBody>
          <a:bodyPr/>
          <a:lstStyle/>
          <a:p>
            <a:pPr marL="0" indent="0">
              <a:buNone/>
            </a:pPr>
            <a:r>
              <a:rPr kumimoji="1" lang="en-US" altLang="ja-JP" dirty="0" smtClean="0"/>
              <a:t>[1] IEEE 802.19-15/0032r0</a:t>
            </a:r>
            <a:r>
              <a:rPr kumimoji="1" lang="en-US" altLang="ja-JP" dirty="0"/>
              <a:t>, </a:t>
            </a:r>
            <a:r>
              <a:rPr kumimoji="1" lang="en-US" altLang="ja-JP" dirty="0" smtClean="0"/>
              <a:t>“</a:t>
            </a:r>
            <a:r>
              <a:rPr lang="en-US" altLang="ja-JP" dirty="0"/>
              <a:t>The new coexistence use cases for IEEE 802.19.1</a:t>
            </a:r>
            <a:r>
              <a:rPr kumimoji="1" lang="en-US" altLang="ja-JP" dirty="0" smtClean="0"/>
              <a:t>”</a:t>
            </a:r>
          </a:p>
          <a:p>
            <a:pPr marL="0" indent="0">
              <a:buNone/>
            </a:pPr>
            <a:r>
              <a:rPr kumimoji="1" lang="en-US" altLang="ja-JP" dirty="0" smtClean="0"/>
              <a:t>[2]</a:t>
            </a:r>
            <a:r>
              <a:rPr lang="en-US" dirty="0" smtClean="0"/>
              <a:t> </a:t>
            </a:r>
            <a:r>
              <a:rPr lang="en-US" dirty="0" err="1" smtClean="0"/>
              <a:t>Ekram</a:t>
            </a:r>
            <a:r>
              <a:rPr lang="en-US" dirty="0" smtClean="0"/>
              <a:t> </a:t>
            </a:r>
            <a:r>
              <a:rPr lang="en-US" dirty="0" err="1" smtClean="0"/>
              <a:t>Hossain</a:t>
            </a:r>
            <a:r>
              <a:rPr lang="en-US" dirty="0" smtClean="0"/>
              <a:t>, </a:t>
            </a:r>
            <a:r>
              <a:rPr lang="en-US" dirty="0" err="1" smtClean="0"/>
              <a:t>Mehdi</a:t>
            </a:r>
            <a:r>
              <a:rPr lang="en-US" dirty="0" smtClean="0"/>
              <a:t> </a:t>
            </a:r>
            <a:r>
              <a:rPr lang="en-US" dirty="0" err="1" smtClean="0"/>
              <a:t>Rasti</a:t>
            </a:r>
            <a:r>
              <a:rPr lang="en-US" dirty="0" smtClean="0"/>
              <a:t>, </a:t>
            </a:r>
            <a:r>
              <a:rPr lang="en-US" dirty="0" err="1" smtClean="0"/>
              <a:t>Hina</a:t>
            </a:r>
            <a:r>
              <a:rPr lang="en-US" dirty="0" smtClean="0"/>
              <a:t> </a:t>
            </a:r>
            <a:r>
              <a:rPr lang="en-US" dirty="0" err="1" smtClean="0"/>
              <a:t>Tabassum</a:t>
            </a:r>
            <a:r>
              <a:rPr lang="en-US" dirty="0" smtClean="0"/>
              <a:t>, and </a:t>
            </a:r>
            <a:r>
              <a:rPr lang="en-US" dirty="0" err="1" smtClean="0"/>
              <a:t>Amr</a:t>
            </a:r>
            <a:r>
              <a:rPr lang="en-US" dirty="0" smtClean="0"/>
              <a:t> </a:t>
            </a:r>
            <a:r>
              <a:rPr lang="en-US" dirty="0" err="1" smtClean="0"/>
              <a:t>Abdelnasser</a:t>
            </a:r>
            <a:r>
              <a:rPr lang="en-US" dirty="0" smtClean="0"/>
              <a:t>, “Evolution toward 5G multi-tier cellular wireless networks: An interference management perspective.” IEEE Wireless Communications, Jun. 2014, vol. 21, no. 3, pp. 118-127</a:t>
            </a:r>
          </a:p>
          <a:p>
            <a:pPr marL="0" indent="0">
              <a:buNone/>
            </a:pPr>
            <a:r>
              <a:rPr lang="en-US" altLang="zh-CN" dirty="0" smtClean="0"/>
              <a:t>[3]</a:t>
            </a:r>
            <a:r>
              <a:rPr lang="en-US" dirty="0" smtClean="0"/>
              <a:t> </a:t>
            </a:r>
            <a:r>
              <a:rPr lang="en-US" dirty="0" err="1" smtClean="0"/>
              <a:t>Wooseok</a:t>
            </a:r>
            <a:r>
              <a:rPr lang="en-US" dirty="0" smtClean="0"/>
              <a:t> Nam, </a:t>
            </a:r>
            <a:r>
              <a:rPr lang="en-US" dirty="0" err="1" smtClean="0"/>
              <a:t>Dongwoon</a:t>
            </a:r>
            <a:r>
              <a:rPr lang="en-US" dirty="0" smtClean="0"/>
              <a:t> </a:t>
            </a:r>
            <a:r>
              <a:rPr lang="en-US" dirty="0" err="1" smtClean="0"/>
              <a:t>Bai</a:t>
            </a:r>
            <a:r>
              <a:rPr lang="en-US" dirty="0" smtClean="0"/>
              <a:t>, </a:t>
            </a:r>
            <a:r>
              <a:rPr lang="en-US" dirty="0" err="1" smtClean="0"/>
              <a:t>Jungwon</a:t>
            </a:r>
            <a:r>
              <a:rPr lang="en-US" dirty="0" smtClean="0"/>
              <a:t> Lee, and </a:t>
            </a:r>
            <a:r>
              <a:rPr lang="en-US" dirty="0" err="1" smtClean="0"/>
              <a:t>Inyup</a:t>
            </a:r>
            <a:r>
              <a:rPr lang="en-US" dirty="0" smtClean="0"/>
              <a:t> Kang, “Advanced interference management for 5G cellular networks.” IEEE Communications Magazine, May 2014, vol. 52, no. 5, pp. 52-60</a:t>
            </a:r>
            <a:endParaRPr lang="zh-CN" altLang="en-US" dirty="0" smtClean="0"/>
          </a:p>
          <a:p>
            <a:pPr marL="0" indent="0">
              <a:buNone/>
            </a:pPr>
            <a:endParaRPr lang="zh-CN" altLang="en-US" dirty="0" smtClean="0"/>
          </a:p>
          <a:p>
            <a:pPr marL="0" indent="0">
              <a:buNone/>
            </a:pPr>
            <a:endParaRPr kumimoji="1" lang="ja-JP" altLang="en-US" dirty="0"/>
          </a:p>
          <a:p>
            <a:pPr marL="0" indent="0">
              <a:buNone/>
            </a:pPr>
            <a:endParaRPr kumimoji="1" lang="ja-JP" altLang="en-US" dirty="0"/>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sp>
        <p:nvSpPr>
          <p:cNvPr id="8" name="Footer Placeholder 4"/>
          <p:cNvSpPr>
            <a:spLocks noGrp="1"/>
          </p:cNvSpPr>
          <p:nvPr>
            <p:ph type="ftr" idx="14"/>
          </p:nvPr>
        </p:nvSpPr>
        <p:spPr>
          <a:xfrm>
            <a:off x="5867407" y="6907108"/>
            <a:ext cx="3244420" cy="193040"/>
          </a:xfrm>
        </p:spPr>
        <p:txBody>
          <a:bodyPr/>
          <a:lstStyle/>
          <a:p>
            <a:r>
              <a:rPr lang="en-US" altLang="ja-JP" smtClean="0"/>
              <a:t>Chen SUN, Sony</a:t>
            </a:r>
            <a:endParaRPr lang="en-GB" dirty="0"/>
          </a:p>
        </p:txBody>
      </p:sp>
    </p:spTree>
    <p:extLst>
      <p:ext uri="{BB962C8B-B14F-4D97-AF65-F5344CB8AC3E}">
        <p14:creationId xmlns:p14="http://schemas.microsoft.com/office/powerpoint/2010/main" val="2673388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24400</TotalTime>
  <Words>1089</Words>
  <Application>Microsoft Office PowerPoint</Application>
  <PresentationFormat>Custom</PresentationFormat>
  <Paragraphs>139</Paragraphs>
  <Slides>11</Slides>
  <Notes>8</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4" baseType="lpstr">
      <vt:lpstr>Office Theme</vt:lpstr>
      <vt:lpstr>Document</vt:lpstr>
      <vt:lpstr>Equation</vt:lpstr>
      <vt:lpstr>Coexistence Management Considering Pre-coding and Priority</vt:lpstr>
      <vt:lpstr>Abstract</vt:lpstr>
      <vt:lpstr>Objective of simulation</vt:lpstr>
      <vt:lpstr>Simulation Scenario</vt:lpstr>
      <vt:lpstr>Simulation parameter</vt:lpstr>
      <vt:lpstr>Simulation Result 1: PU’s BER performance</vt:lpstr>
      <vt:lpstr>Simulation Result 2: SU’s maximum allowed transmit power</vt:lpstr>
      <vt:lpstr>Simulation Result 3: SINR and Throughput of SUs</vt:lpstr>
      <vt:lpstr>Reference</vt:lpstr>
      <vt:lpstr>Annex 1: IWF</vt:lpstr>
      <vt:lpstr>Annex 2: Optimization Problem</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Sony</dc:creator>
  <cp:lastModifiedBy>Chen SUN</cp:lastModifiedBy>
  <cp:revision>377</cp:revision>
  <cp:lastPrinted>2014-11-08T20:15:38Z</cp:lastPrinted>
  <dcterms:created xsi:type="dcterms:W3CDTF">2014-10-30T17:06:39Z</dcterms:created>
  <dcterms:modified xsi:type="dcterms:W3CDTF">2015-11-10T15:17:19Z</dcterms:modified>
</cp:coreProperties>
</file>