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3"/>
  </p:notesMasterIdLst>
  <p:handoutMasterIdLst>
    <p:handoutMasterId r:id="rId34"/>
  </p:handoutMasterIdLst>
  <p:sldIdLst>
    <p:sldId id="256" r:id="rId2"/>
    <p:sldId id="324" r:id="rId3"/>
    <p:sldId id="316" r:id="rId4"/>
    <p:sldId id="345" r:id="rId5"/>
    <p:sldId id="325" r:id="rId6"/>
    <p:sldId id="321" r:id="rId7"/>
    <p:sldId id="322" r:id="rId8"/>
    <p:sldId id="346" r:id="rId9"/>
    <p:sldId id="326" r:id="rId10"/>
    <p:sldId id="344" r:id="rId11"/>
    <p:sldId id="341" r:id="rId12"/>
    <p:sldId id="342" r:id="rId13"/>
    <p:sldId id="343" r:id="rId14"/>
    <p:sldId id="347" r:id="rId15"/>
    <p:sldId id="327" r:id="rId16"/>
    <p:sldId id="323" r:id="rId17"/>
    <p:sldId id="352" r:id="rId18"/>
    <p:sldId id="328" r:id="rId19"/>
    <p:sldId id="329" r:id="rId20"/>
    <p:sldId id="331" r:id="rId21"/>
    <p:sldId id="350" r:id="rId22"/>
    <p:sldId id="332" r:id="rId23"/>
    <p:sldId id="348" r:id="rId24"/>
    <p:sldId id="334" r:id="rId25"/>
    <p:sldId id="349" r:id="rId26"/>
    <p:sldId id="336" r:id="rId27"/>
    <p:sldId id="351" r:id="rId28"/>
    <p:sldId id="337" r:id="rId29"/>
    <p:sldId id="353" r:id="rId30"/>
    <p:sldId id="339" r:id="rId31"/>
    <p:sldId id="340" r:id="rId32"/>
  </p:sldIdLst>
  <p:sldSz cx="9753600" cy="7315200"/>
  <p:notesSz cx="6934200" cy="9280525"/>
  <p:defaultTex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既定のセクション" id="{991B5283-E63A-4B0E-9A2C-159C6939DD67}">
          <p14:sldIdLst>
            <p14:sldId id="256"/>
            <p14:sldId id="324"/>
            <p14:sldId id="316"/>
            <p14:sldId id="345"/>
            <p14:sldId id="325"/>
            <p14:sldId id="321"/>
            <p14:sldId id="322"/>
            <p14:sldId id="346"/>
            <p14:sldId id="326"/>
            <p14:sldId id="344"/>
            <p14:sldId id="341"/>
            <p14:sldId id="342"/>
            <p14:sldId id="343"/>
            <p14:sldId id="347"/>
            <p14:sldId id="327"/>
            <p14:sldId id="323"/>
            <p14:sldId id="352"/>
            <p14:sldId id="328"/>
            <p14:sldId id="329"/>
            <p14:sldId id="331"/>
            <p14:sldId id="350"/>
            <p14:sldId id="332"/>
            <p14:sldId id="348"/>
            <p14:sldId id="334"/>
            <p14:sldId id="349"/>
            <p14:sldId id="336"/>
            <p14:sldId id="351"/>
            <p14:sldId id="337"/>
            <p14:sldId id="353"/>
            <p14:sldId id="339"/>
            <p14:sldId id="340"/>
          </p14:sldIdLst>
        </p14:section>
      </p14:sectionLst>
    </p:ext>
    <p:ext uri="{EFAFB233-063F-42B5-8137-9DF3F51BA10A}">
      <p15:sldGuideLst xmlns="" xmlns:p15="http://schemas.microsoft.com/office/powerpoint/2012/main">
        <p15:guide id="1" orient="horz" pos="2304" userDrawn="1">
          <p15:clr>
            <a:srgbClr val="A4A3A4"/>
          </p15:clr>
        </p15:guide>
        <p15:guide id="2" pos="3072" userDrawn="1">
          <p15:clr>
            <a:srgbClr val="A4A3A4"/>
          </p15:clr>
        </p15:guide>
      </p15:sldGuideLst>
    </p:ext>
    <p:ext uri="{2D200454-40CA-4A62-9FC3-DE9A4176ACB9}">
      <p15:notesGuideLst xmlns=""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9933"/>
    <a:srgbClr val="FF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4" autoAdjust="0"/>
    <p:restoredTop sz="94660"/>
  </p:normalViewPr>
  <p:slideViewPr>
    <p:cSldViewPr>
      <p:cViewPr>
        <p:scale>
          <a:sx n="100" d="100"/>
          <a:sy n="100" d="100"/>
        </p:scale>
        <p:origin x="-474" y="-72"/>
      </p:cViewPr>
      <p:guideLst>
        <p:guide orient="horz" pos="2304"/>
        <p:guide pos="3072"/>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86" d="100"/>
          <a:sy n="86" d="100"/>
        </p:scale>
        <p:origin x="-2724"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11/10/2015</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5700" y="701675"/>
            <a:ext cx="462121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1pPr>
    <a:lvl2pPr marL="785372" indent="-302066"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2pPr>
    <a:lvl3pPr marL="1208265"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3pPr>
    <a:lvl4pPr marL="1691571"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4pPr>
    <a:lvl5pPr marL="2174878"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5pPr>
    <a:lvl6pPr marL="2416531" algn="l" defTabSz="966612" rtl="0" eaLnBrk="1" latinLnBrk="0" hangingPunct="1">
      <a:defRPr sz="1269" kern="1200">
        <a:solidFill>
          <a:schemeClr val="tx1"/>
        </a:solidFill>
        <a:latin typeface="+mn-lt"/>
        <a:ea typeface="+mn-ea"/>
        <a:cs typeface="+mn-cs"/>
      </a:defRPr>
    </a:lvl6pPr>
    <a:lvl7pPr marL="2899837" algn="l" defTabSz="966612" rtl="0" eaLnBrk="1" latinLnBrk="0" hangingPunct="1">
      <a:defRPr sz="1269" kern="1200">
        <a:solidFill>
          <a:schemeClr val="tx1"/>
        </a:solidFill>
        <a:latin typeface="+mn-lt"/>
        <a:ea typeface="+mn-ea"/>
        <a:cs typeface="+mn-cs"/>
      </a:defRPr>
    </a:lvl7pPr>
    <a:lvl8pPr marL="3383143" algn="l" defTabSz="966612" rtl="0" eaLnBrk="1" latinLnBrk="0" hangingPunct="1">
      <a:defRPr sz="1269" kern="1200">
        <a:solidFill>
          <a:schemeClr val="tx1"/>
        </a:solidFill>
        <a:latin typeface="+mn-lt"/>
        <a:ea typeface="+mn-ea"/>
        <a:cs typeface="+mn-cs"/>
      </a:defRPr>
    </a:lvl8pPr>
    <a:lvl9pPr marL="3866449" algn="l" defTabSz="966612" rtl="0" eaLnBrk="1" latinLnBrk="0" hangingPunct="1">
      <a:defRPr sz="126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731520" y="731523"/>
            <a:ext cx="8288868" cy="716277"/>
          </a:xfrm>
        </p:spPr>
        <p:txBody>
          <a:bodyPr/>
          <a:lstStyle/>
          <a:p>
            <a:r>
              <a:rPr lang="en-US" smtClean="0"/>
              <a:t>Click to edit Master title style</a:t>
            </a:r>
            <a:endParaRPr lang="en-GB"/>
          </a:p>
        </p:txBody>
      </p:sp>
      <p:sp>
        <p:nvSpPr>
          <p:cNvPr id="3" name="Content Placeholder 2"/>
          <p:cNvSpPr>
            <a:spLocks noGrp="1"/>
          </p:cNvSpPr>
          <p:nvPr>
            <p:ph idx="1"/>
          </p:nvPr>
        </p:nvSpPr>
        <p:spPr>
          <a:xfrm>
            <a:off x="731520" y="1600200"/>
            <a:ext cx="8288868" cy="5257800"/>
          </a:xfrm>
        </p:spPr>
        <p:txBody>
          <a:bodyPr/>
          <a:lstStyle>
            <a:lvl1pPr>
              <a:buFont typeface="Arial" panose="020B0604020202020204" pitchFamily="34" charset="0"/>
              <a:buChar char="•"/>
              <a:defRPr sz="2400"/>
            </a:lvl1pPr>
            <a:lvl2pPr marL="853463" indent="-365770">
              <a:buFont typeface="Courier New" panose="02070309020205020404" pitchFamily="49" charset="0"/>
              <a:buChar char="o"/>
              <a:defRPr sz="2000"/>
            </a:lvl2pPr>
            <a:lvl3pPr marL="1280195" indent="-304809">
              <a:buFont typeface="Arial" panose="020B0604020202020204" pitchFamily="34" charset="0"/>
              <a:buChar char="•"/>
              <a:defRPr/>
            </a:lvl3pPr>
            <a:lvl4pPr marL="1767887" indent="-304809">
              <a:buFont typeface="Arial" panose="020B0604020202020204" pitchFamily="34" charset="0"/>
              <a:buChar char="•"/>
              <a:defRPr/>
            </a:lvl4pPr>
          </a:lstStyle>
          <a:p>
            <a:pPr lvl="0"/>
            <a:r>
              <a:rPr lang="en-US" dirty="0" smtClean="0"/>
              <a:t>Click to edit Master text styles</a:t>
            </a:r>
          </a:p>
          <a:p>
            <a:pPr lvl="1"/>
            <a:r>
              <a:rPr lang="en-US" dirty="0" smtClean="0"/>
              <a:t>Second level</a:t>
            </a:r>
          </a:p>
          <a:p>
            <a:pPr lvl="2"/>
            <a:r>
              <a:rPr lang="en-US" dirty="0" smtClean="0"/>
              <a:t>Third level</a:t>
            </a:r>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cs typeface="Arial Unicode MS" charset="0"/>
              </a:defRPr>
            </a:lvl1pPr>
          </a:lstStyle>
          <a:p>
            <a:r>
              <a:rPr lang="en-GB" smtClean="0"/>
              <a:t>Naotaka Sato, Sony</a:t>
            </a:r>
            <a:endParaRPr lang="en-GB" dirty="0"/>
          </a:p>
        </p:txBody>
      </p:sp>
      <p:sp>
        <p:nvSpPr>
          <p:cNvPr id="12" name="Rectangle 3"/>
          <p:cNvSpPr>
            <a:spLocks noGrp="1" noChangeArrowheads="1"/>
          </p:cNvSpPr>
          <p:nvPr>
            <p:ph type="dt" idx="15"/>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cs typeface="Arial Unicode MS" charset="0"/>
              </a:defRPr>
            </a:lvl1pPr>
          </a:lstStyle>
          <a:p>
            <a:r>
              <a:rPr lang="en-US" altLang="ja-JP" smtClean="0"/>
              <a:t>November 2015</a:t>
            </a:r>
            <a:endParaRPr lang="en-GB"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1520" y="731522"/>
            <a:ext cx="8288868"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smtClean="0"/>
              <a:t>Click to edit the title text format</a:t>
            </a:r>
          </a:p>
        </p:txBody>
      </p:sp>
      <p:sp>
        <p:nvSpPr>
          <p:cNvPr id="1026" name="Rectangle 2"/>
          <p:cNvSpPr>
            <a:spLocks noGrp="1" noChangeArrowheads="1"/>
          </p:cNvSpPr>
          <p:nvPr>
            <p:ph type="body" idx="1"/>
          </p:nvPr>
        </p:nvSpPr>
        <p:spPr bwMode="auto">
          <a:xfrm>
            <a:off x="731520" y="2113282"/>
            <a:ext cx="8288868" cy="43874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smtClean="0"/>
              <a:t>Click to edit the outline text format</a:t>
            </a:r>
          </a:p>
          <a:p>
            <a:pPr lvl="1"/>
            <a:r>
              <a:rPr lang="en-GB" dirty="0" smtClean="0"/>
              <a:t>Second Outline Level</a:t>
            </a:r>
          </a:p>
          <a:p>
            <a:pPr lvl="2"/>
            <a:r>
              <a:rPr lang="en-GB" dirty="0" smtClean="0"/>
              <a:t>Third Outline Level</a:t>
            </a:r>
          </a:p>
        </p:txBody>
      </p:sp>
      <p:sp>
        <p:nvSpPr>
          <p:cNvPr id="1027" name="Rectangle 3"/>
          <p:cNvSpPr>
            <a:spLocks noGrp="1" noChangeArrowheads="1"/>
          </p:cNvSpPr>
          <p:nvPr>
            <p:ph type="dt"/>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latin typeface="Calibri" panose="020F0502020204030204" pitchFamily="34" charset="0"/>
                <a:cs typeface="Arial Unicode MS" charset="0"/>
              </a:defRPr>
            </a:lvl1pPr>
          </a:lstStyle>
          <a:p>
            <a:r>
              <a:rPr lang="en-US" altLang="ja-JP" smtClean="0"/>
              <a:t>November 2015</a:t>
            </a:r>
            <a:endParaRPr lang="en-GB" dirty="0"/>
          </a:p>
        </p:txBody>
      </p:sp>
      <p:sp>
        <p:nvSpPr>
          <p:cNvPr id="1028" name="Rectangle 4"/>
          <p:cNvSpPr>
            <a:spLocks noGrp="1" noChangeArrowheads="1"/>
          </p:cNvSpPr>
          <p:nvPr>
            <p:ph type="ftr"/>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smtClean="0"/>
              <a:t>Naotaka Sato, Sony</a:t>
            </a:r>
            <a:endParaRPr lang="en-GB" dirty="0"/>
          </a:p>
        </p:txBody>
      </p:sp>
      <p:sp>
        <p:nvSpPr>
          <p:cNvPr id="1029" name="Rectangle 5"/>
          <p:cNvSpPr>
            <a:spLocks noGrp="1" noChangeArrowheads="1"/>
          </p:cNvSpPr>
          <p:nvPr>
            <p:ph type="sldNum"/>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smtClean="0"/>
              <a:t>Slide </a:t>
            </a:r>
            <a:fld id="{D09C756B-EB39-4236-ADBB-73052B179AE4}" type="slidenum">
              <a:rPr lang="en-GB" smtClean="0"/>
              <a:pPr/>
              <a:t>‹#›</a:t>
            </a:fld>
            <a:endParaRPr lang="en-GB" dirty="0"/>
          </a:p>
        </p:txBody>
      </p:sp>
      <p:sp>
        <p:nvSpPr>
          <p:cNvPr id="1030" name="Line 6"/>
          <p:cNvSpPr>
            <a:spLocks noChangeShapeType="1"/>
          </p:cNvSpPr>
          <p:nvPr/>
        </p:nvSpPr>
        <p:spPr bwMode="auto">
          <a:xfrm>
            <a:off x="731520" y="650240"/>
            <a:ext cx="8290560" cy="1694"/>
          </a:xfrm>
          <a:prstGeom prst="line">
            <a:avLst/>
          </a:prstGeom>
          <a:noFill/>
          <a:ln w="12600">
            <a:solidFill>
              <a:srgbClr val="000000"/>
            </a:solidFill>
            <a:miter lim="800000"/>
            <a:headEnd/>
            <a:tailEnd/>
          </a:ln>
          <a:effectLst/>
        </p:spPr>
        <p:txBody>
          <a:bodyPr/>
          <a:lstStyle/>
          <a:p>
            <a:endParaRPr lang="en-GB" sz="2706" dirty="0">
              <a:latin typeface="Calibri" panose="020F0502020204030204" pitchFamily="34" charset="0"/>
            </a:endParaRPr>
          </a:p>
        </p:txBody>
      </p:sp>
      <p:sp>
        <p:nvSpPr>
          <p:cNvPr id="1031" name="Rectangle 7"/>
          <p:cNvSpPr>
            <a:spLocks noChangeArrowheads="1"/>
          </p:cNvSpPr>
          <p:nvPr/>
        </p:nvSpPr>
        <p:spPr bwMode="auto">
          <a:xfrm>
            <a:off x="729828" y="6907108"/>
            <a:ext cx="1022665" cy="262701"/>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707"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731520" y="6908800"/>
            <a:ext cx="8371840" cy="1694"/>
          </a:xfrm>
          <a:prstGeom prst="line">
            <a:avLst/>
          </a:prstGeom>
          <a:noFill/>
          <a:ln w="12600">
            <a:solidFill>
              <a:srgbClr val="000000"/>
            </a:solidFill>
            <a:miter lim="800000"/>
            <a:headEnd/>
            <a:tailEnd/>
          </a:ln>
          <a:effectLst/>
        </p:spPr>
        <p:txBody>
          <a:bodyPr/>
          <a:lstStyle/>
          <a:p>
            <a:endParaRPr lang="en-GB" sz="2987" dirty="0">
              <a:latin typeface="Calibri" panose="020F0502020204030204" pitchFamily="34" charset="0"/>
            </a:endParaRPr>
          </a:p>
        </p:txBody>
      </p:sp>
      <p:sp>
        <p:nvSpPr>
          <p:cNvPr id="10" name="Date Placeholder 3"/>
          <p:cNvSpPr txBox="1">
            <a:spLocks/>
          </p:cNvSpPr>
          <p:nvPr userDrawn="1"/>
        </p:nvSpPr>
        <p:spPr bwMode="auto">
          <a:xfrm>
            <a:off x="5334003" y="380978"/>
            <a:ext cx="3733826"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79226"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a:pPr>
            <a:r>
              <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doc.: IEEE 802.19-15/0087r1</a:t>
            </a:r>
          </a:p>
        </p:txBody>
      </p:sp>
    </p:spTree>
  </p:cSld>
  <p:clrMap bg1="lt1" tx1="dk1" bg2="lt2" tx2="dk2" accent1="accent1" accent2="accent2" accent3="accent3" accent4="accent4" accent5="accent5" accent6="accent6" hlink="hlink" folHlink="folHlink"/>
  <p:sldLayoutIdLst>
    <p:sldLayoutId id="2147483650" r:id="rId1"/>
  </p:sldLayoutIdLst>
  <p:timing>
    <p:tnLst>
      <p:par>
        <p:cTn id="1" dur="indefinite" restart="never" nodeType="tmRoot"/>
      </p:par>
    </p:tnLst>
  </p:timing>
  <p:hf hdr="0"/>
  <p:txStyles>
    <p:titleStyle>
      <a:lvl1pPr algn="ctr" defTabSz="479226" rtl="0" eaLnBrk="1" fontAlgn="base" hangingPunct="1">
        <a:spcBef>
          <a:spcPct val="0"/>
        </a:spcBef>
        <a:spcAft>
          <a:spcPct val="0"/>
        </a:spcAft>
        <a:buClr>
          <a:srgbClr val="000000"/>
        </a:buClr>
        <a:buSzPct val="100000"/>
        <a:buFont typeface="Times New Roman" pitchFamily="16" charset="0"/>
        <a:defRPr sz="384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p:titleStyle>
    <p:bodyStyle>
      <a:lvl1pPr marL="365770" indent="-365770" algn="l" defTabSz="479226" rtl="0" eaLnBrk="1" fontAlgn="base" hangingPunct="1">
        <a:spcBef>
          <a:spcPts val="640"/>
        </a:spcBef>
        <a:spcAft>
          <a:spcPct val="0"/>
        </a:spcAft>
        <a:buClr>
          <a:srgbClr val="000000"/>
        </a:buClr>
        <a:buSzPct val="100000"/>
        <a:buFont typeface="Times New Roman" pitchFamily="16" charset="0"/>
        <a:defRPr sz="256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133">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p:bodyStyle>
    <p:otherStyle>
      <a:defPPr>
        <a:defRPr lang="en-US"/>
      </a:defPPr>
      <a:lvl1pPr marL="0" algn="l" defTabSz="975386" rtl="0" eaLnBrk="1" latinLnBrk="0" hangingPunct="1">
        <a:defRPr sz="1920" kern="1200">
          <a:solidFill>
            <a:schemeClr val="tx1"/>
          </a:solidFill>
          <a:latin typeface="+mn-lt"/>
          <a:ea typeface="+mn-ea"/>
          <a:cs typeface="+mn-cs"/>
        </a:defRPr>
      </a:lvl1pPr>
      <a:lvl2pPr marL="487693" algn="l" defTabSz="975386" rtl="0" eaLnBrk="1" latinLnBrk="0" hangingPunct="1">
        <a:defRPr sz="1920" kern="1200">
          <a:solidFill>
            <a:schemeClr val="tx1"/>
          </a:solidFill>
          <a:latin typeface="+mn-lt"/>
          <a:ea typeface="+mn-ea"/>
          <a:cs typeface="+mn-cs"/>
        </a:defRPr>
      </a:lvl2pPr>
      <a:lvl3pPr marL="975386" algn="l" defTabSz="975386" rtl="0" eaLnBrk="1" latinLnBrk="0" hangingPunct="1">
        <a:defRPr sz="1920" kern="1200">
          <a:solidFill>
            <a:schemeClr val="tx1"/>
          </a:solidFill>
          <a:latin typeface="+mn-lt"/>
          <a:ea typeface="+mn-ea"/>
          <a:cs typeface="+mn-cs"/>
        </a:defRPr>
      </a:lvl3pPr>
      <a:lvl4pPr marL="1463079" algn="l" defTabSz="975386" rtl="0" eaLnBrk="1" latinLnBrk="0" hangingPunct="1">
        <a:defRPr sz="1920" kern="1200">
          <a:solidFill>
            <a:schemeClr val="tx1"/>
          </a:solidFill>
          <a:latin typeface="+mn-lt"/>
          <a:ea typeface="+mn-ea"/>
          <a:cs typeface="+mn-cs"/>
        </a:defRPr>
      </a:lvl4pPr>
      <a:lvl5pPr marL="1950772" algn="l" defTabSz="975386" rtl="0" eaLnBrk="1" latinLnBrk="0" hangingPunct="1">
        <a:defRPr sz="1920" kern="1200">
          <a:solidFill>
            <a:schemeClr val="tx1"/>
          </a:solidFill>
          <a:latin typeface="+mn-lt"/>
          <a:ea typeface="+mn-ea"/>
          <a:cs typeface="+mn-cs"/>
        </a:defRPr>
      </a:lvl5pPr>
      <a:lvl6pPr marL="2438465" algn="l" defTabSz="975386" rtl="0" eaLnBrk="1" latinLnBrk="0" hangingPunct="1">
        <a:defRPr sz="1920" kern="1200">
          <a:solidFill>
            <a:schemeClr val="tx1"/>
          </a:solidFill>
          <a:latin typeface="+mn-lt"/>
          <a:ea typeface="+mn-ea"/>
          <a:cs typeface="+mn-cs"/>
        </a:defRPr>
      </a:lvl6pPr>
      <a:lvl7pPr marL="2926158" algn="l" defTabSz="975386" rtl="0" eaLnBrk="1" latinLnBrk="0" hangingPunct="1">
        <a:defRPr sz="1920" kern="1200">
          <a:solidFill>
            <a:schemeClr val="tx1"/>
          </a:solidFill>
          <a:latin typeface="+mn-lt"/>
          <a:ea typeface="+mn-ea"/>
          <a:cs typeface="+mn-cs"/>
        </a:defRPr>
      </a:lvl7pPr>
      <a:lvl8pPr marL="3413851" algn="l" defTabSz="975386" rtl="0" eaLnBrk="1" latinLnBrk="0" hangingPunct="1">
        <a:defRPr sz="1920" kern="1200">
          <a:solidFill>
            <a:schemeClr val="tx1"/>
          </a:solidFill>
          <a:latin typeface="+mn-lt"/>
          <a:ea typeface="+mn-ea"/>
          <a:cs typeface="+mn-cs"/>
        </a:defRPr>
      </a:lvl8pPr>
      <a:lvl9pPr marL="3901544" algn="l" defTabSz="975386"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743373" y="355601"/>
            <a:ext cx="2457015" cy="291254"/>
          </a:xfrm>
        </p:spPr>
        <p:txBody>
          <a:bodyPr/>
          <a:lstStyle/>
          <a:p>
            <a:r>
              <a:rPr lang="en-US" altLang="ja-JP" smtClean="0"/>
              <a:t>November 2015</a:t>
            </a:r>
            <a:endParaRPr lang="en-GB" altLang="ja-JP" dirty="0"/>
          </a:p>
        </p:txBody>
      </p:sp>
      <p:sp>
        <p:nvSpPr>
          <p:cNvPr id="7" name="Footer Placeholder 4"/>
          <p:cNvSpPr>
            <a:spLocks noGrp="1"/>
          </p:cNvSpPr>
          <p:nvPr>
            <p:ph type="ftr" idx="14"/>
          </p:nvPr>
        </p:nvSpPr>
        <p:spPr>
          <a:xfrm>
            <a:off x="5867407" y="6907108"/>
            <a:ext cx="3244420" cy="193040"/>
          </a:xfrm>
        </p:spPr>
        <p:txBody>
          <a:bodyPr/>
          <a:lstStyle/>
          <a:p>
            <a:r>
              <a:rPr lang="en-US" altLang="ja-JP" smtClean="0"/>
              <a:t>Naotaka Sato, Sony</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731520" y="731520"/>
            <a:ext cx="8290560" cy="1137920"/>
          </a:xfrm>
          <a:ln/>
        </p:spPr>
        <p:txBody>
          <a:bodyPr>
            <a:norm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dirty="0" smtClean="0"/>
              <a:t>TG1a</a:t>
            </a:r>
            <a:r>
              <a:rPr lang="en-US" dirty="0"/>
              <a:t> </a:t>
            </a:r>
            <a:r>
              <a:rPr lang="en-US" dirty="0" smtClean="0"/>
              <a:t>November 2015 Meeting Agenda</a:t>
            </a:r>
            <a:endParaRPr lang="en-GB" dirty="0"/>
          </a:p>
        </p:txBody>
      </p:sp>
      <p:sp>
        <p:nvSpPr>
          <p:cNvPr id="3074" name="Rectangle 2"/>
          <p:cNvSpPr>
            <a:spLocks noGrp="1" noChangeArrowheads="1"/>
          </p:cNvSpPr>
          <p:nvPr>
            <p:ph type="body" idx="1"/>
          </p:nvPr>
        </p:nvSpPr>
        <p:spPr>
          <a:xfrm>
            <a:off x="731520" y="1786466"/>
            <a:ext cx="8290560" cy="423334"/>
          </a:xfrm>
          <a:ln/>
        </p:spPr>
        <p:txBody>
          <a:bodyPr/>
          <a:lstStyle/>
          <a:p>
            <a:pPr marL="0" indent="0" algn="ctr">
              <a:spcBef>
                <a:spcPts val="533"/>
              </a:spcBef>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133" dirty="0"/>
              <a:t>Date:</a:t>
            </a:r>
            <a:r>
              <a:rPr lang="en-GB" sz="2133" b="0" dirty="0"/>
              <a:t> </a:t>
            </a:r>
            <a:r>
              <a:rPr lang="en-GB" sz="2133" b="0" dirty="0" smtClean="0"/>
              <a:t>2015-11-10</a:t>
            </a:r>
            <a:endParaRPr lang="en-GB" sz="2133"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2172041312"/>
              </p:ext>
            </p:extLst>
          </p:nvPr>
        </p:nvGraphicFramePr>
        <p:xfrm>
          <a:off x="542925" y="2438400"/>
          <a:ext cx="8410575" cy="2581275"/>
        </p:xfrm>
        <a:graphic>
          <a:graphicData uri="http://schemas.openxmlformats.org/presentationml/2006/ole">
            <mc:AlternateContent xmlns:mc="http://schemas.openxmlformats.org/markup-compatibility/2006">
              <mc:Choice xmlns:v="urn:schemas-microsoft-com:vml" Requires="v">
                <p:oleObj spid="_x0000_s3254" name="Document" r:id="rId4" imgW="8249468" imgH="2538421" progId="Word.Document.8">
                  <p:embed/>
                </p:oleObj>
              </mc:Choice>
              <mc:Fallback>
                <p:oleObj name="Document" r:id="rId4" imgW="8249468" imgH="2538421" progId="Word.Document.8">
                  <p:embed/>
                  <p:pic>
                    <p:nvPicPr>
                      <p:cNvPr id="0" name="Picture 3"/>
                      <p:cNvPicPr>
                        <a:picLocks noChangeAspect="1" noChangeArrowheads="1"/>
                      </p:cNvPicPr>
                      <p:nvPr/>
                    </p:nvPicPr>
                    <p:blipFill>
                      <a:blip r:embed="rId5"/>
                      <a:srcRect/>
                      <a:stretch>
                        <a:fillRect/>
                      </a:stretch>
                    </p:blipFill>
                    <p:spPr bwMode="auto">
                      <a:xfrm>
                        <a:off x="542925" y="2438400"/>
                        <a:ext cx="8410575" cy="2581275"/>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68960" y="2069253"/>
            <a:ext cx="1544320" cy="406400"/>
          </a:xfrm>
          <a:prstGeom prst="rect">
            <a:avLst/>
          </a:prstGeom>
          <a:noFill/>
          <a:ln w="9525">
            <a:noFill/>
            <a:round/>
            <a:headEnd/>
            <a:tailEnd/>
          </a:ln>
          <a:effectLst/>
        </p:spPr>
        <p:txBody>
          <a:bodyPr lIns="98304" tIns="49152" rIns="98304" bIns="49152"/>
          <a:lstStyle/>
          <a:p>
            <a:pPr>
              <a:spcBef>
                <a:spcPts val="533"/>
              </a:spcBef>
              <a:tabLst>
                <a:tab pos="365770" algn="l"/>
                <a:tab pos="1341156" algn="l"/>
                <a:tab pos="2316542" algn="l"/>
                <a:tab pos="3291927" algn="l"/>
                <a:tab pos="4267313" algn="l"/>
                <a:tab pos="5242699" algn="l"/>
                <a:tab pos="6218085" algn="l"/>
                <a:tab pos="7193471" algn="l"/>
                <a:tab pos="8168857" algn="l"/>
                <a:tab pos="9144243" algn="l"/>
                <a:tab pos="10119629" algn="l"/>
                <a:tab pos="11095015" algn="l"/>
              </a:tabLst>
            </a:pPr>
            <a:r>
              <a:rPr lang="en-GB" sz="2133" dirty="0">
                <a:solidFill>
                  <a:srgbClr val="000000"/>
                </a:solidFill>
                <a:latin typeface="Calibri" panose="020F0502020204030204" pitchFamily="34" charset="0"/>
              </a:rPr>
              <a:t>Authors:</a:t>
            </a:r>
          </a:p>
        </p:txBody>
      </p:sp>
      <p:grpSp>
        <p:nvGrpSpPr>
          <p:cNvPr id="12" name="Group 11"/>
          <p:cNvGrpSpPr/>
          <p:nvPr/>
        </p:nvGrpSpPr>
        <p:grpSpPr>
          <a:xfrm>
            <a:off x="609600" y="6138102"/>
            <a:ext cx="8534400" cy="694109"/>
            <a:chOff x="571500" y="5449669"/>
            <a:chExt cx="8001000" cy="650727"/>
          </a:xfrm>
        </p:grpSpPr>
        <p:sp>
          <p:nvSpPr>
            <p:cNvPr id="4" name="TextBox 3"/>
            <p:cNvSpPr txBox="1"/>
            <p:nvPr/>
          </p:nvSpPr>
          <p:spPr>
            <a:xfrm>
              <a:off x="571500" y="5449669"/>
              <a:ext cx="8001000" cy="650727"/>
            </a:xfrm>
            <a:prstGeom prst="rect">
              <a:avLst/>
            </a:prstGeom>
            <a:noFill/>
          </p:spPr>
          <p:txBody>
            <a:bodyPr wrap="square" rtlCol="0">
              <a:spAutoFit/>
            </a:bodyPr>
            <a:lstStyle/>
            <a:p>
              <a:r>
                <a:rPr lang="en-US" sz="1280" dirty="0">
                  <a:solidFill>
                    <a:schemeClr val="tx1"/>
                  </a:solidFill>
                  <a:latin typeface="Calibri" panose="020F0502020204030204" pitchFamily="34" charset="0"/>
                </a:rPr>
                <a:t>Notice: 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p:txBody>
        </p:sp>
        <p:sp>
          <p:nvSpPr>
            <p:cNvPr id="5" name="Rectangle 4"/>
            <p:cNvSpPr/>
            <p:nvPr/>
          </p:nvSpPr>
          <p:spPr bwMode="auto">
            <a:xfrm>
              <a:off x="571500" y="5486400"/>
              <a:ext cx="8001000" cy="601234"/>
            </a:xfrm>
            <a:prstGeom prst="rect">
              <a:avLst/>
            </a:prstGeom>
            <a:noFill/>
            <a:ln w="19050" cap="flat" cmpd="sng" algn="ctr">
              <a:solidFill>
                <a:schemeClr val="tx1"/>
              </a:solidFill>
              <a:prstDash val="solid"/>
              <a:round/>
              <a:headEnd type="none" w="med" len="med"/>
              <a:tailEnd type="none" w="med" len="med"/>
            </a:ln>
            <a:effectLst/>
          </p:spPr>
          <p:txBody>
            <a:bodyPr vert="horz" wrap="square" lIns="97536" tIns="48768" rIns="97536" bIns="48768" numCol="1" rtlCol="0" anchor="t" anchorCtr="0" compatLnSpc="1">
              <a:prstTxWarp prst="textNoShape">
                <a:avLst/>
              </a:prstTxWarp>
            </a:bodyPr>
            <a:lstStyle/>
            <a:p>
              <a:pPr defTabSz="479226"/>
              <a:endParaRPr lang="en-US" sz="2560" dirty="0"/>
            </a:p>
          </p:txBody>
        </p:sp>
      </p:gr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endParaRPr kumimoji="1" lang="ja-JP" altLang="en-US"/>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November 2015</a:t>
            </a:r>
            <a:endParaRPr lang="en-GB" dirty="0"/>
          </a:p>
        </p:txBody>
      </p:sp>
      <p:pic>
        <p:nvPicPr>
          <p:cNvPr id="1024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7675" y="338138"/>
            <a:ext cx="8858250" cy="6638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51700830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endParaRPr kumimoji="1" lang="ja-JP" altLang="en-US"/>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November 2015</a:t>
            </a:r>
            <a:endParaRPr lang="en-GB" dirty="0"/>
          </a:p>
        </p:txBody>
      </p:sp>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7675" y="219075"/>
            <a:ext cx="8858250" cy="6638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86608459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endParaRPr kumimoji="1" lang="ja-JP" altLang="en-US"/>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November 2015</a:t>
            </a:r>
            <a:endParaRPr lang="en-GB" dirty="0"/>
          </a:p>
        </p:txBody>
      </p:sp>
      <p:pic>
        <p:nvPicPr>
          <p:cNvPr id="819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7675" y="219075"/>
            <a:ext cx="8858250" cy="6638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40467377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endParaRPr kumimoji="1" lang="ja-JP" altLang="en-US"/>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November 2015</a:t>
            </a:r>
            <a:endParaRPr lang="en-GB" dirty="0"/>
          </a:p>
        </p:txBody>
      </p:sp>
      <p:pic>
        <p:nvPicPr>
          <p:cNvPr id="921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7675" y="219075"/>
            <a:ext cx="8858250" cy="6638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13048490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Agenda items for this week</a:t>
            </a:r>
            <a:endParaRPr kumimoji="1" lang="ja-JP" altLang="en-US" dirty="0"/>
          </a:p>
        </p:txBody>
      </p:sp>
      <p:sp>
        <p:nvSpPr>
          <p:cNvPr id="3" name="コンテンツ プレースホルダー 2"/>
          <p:cNvSpPr>
            <a:spLocks noGrp="1"/>
          </p:cNvSpPr>
          <p:nvPr>
            <p:ph idx="1"/>
          </p:nvPr>
        </p:nvSpPr>
        <p:spPr/>
        <p:txBody>
          <a:bodyPr>
            <a:normAutofit/>
          </a:bodyPr>
          <a:lstStyle/>
          <a:p>
            <a:r>
              <a:rPr kumimoji="1" lang="en-US" altLang="ja-JP" dirty="0" smtClean="0"/>
              <a:t>Approval of July 2015 CUB SG minutes</a:t>
            </a:r>
          </a:p>
          <a:p>
            <a:r>
              <a:rPr kumimoji="1" lang="en-US" altLang="ja-JP" dirty="0" smtClean="0"/>
              <a:t>TG1a Opening report</a:t>
            </a:r>
          </a:p>
          <a:p>
            <a:r>
              <a:rPr kumimoji="1" lang="en-US" altLang="ja-JP" dirty="0" smtClean="0"/>
              <a:t>Call </a:t>
            </a:r>
            <a:r>
              <a:rPr kumimoji="1" lang="en-US" altLang="ja-JP" dirty="0"/>
              <a:t>for technical </a:t>
            </a:r>
            <a:r>
              <a:rPr kumimoji="1" lang="en-US" altLang="ja-JP" dirty="0" smtClean="0"/>
              <a:t>editor</a:t>
            </a:r>
            <a:endParaRPr kumimoji="1" lang="en-US" altLang="ja-JP" dirty="0"/>
          </a:p>
          <a:p>
            <a:r>
              <a:rPr kumimoji="1" lang="en-US" altLang="ja-JP" dirty="0"/>
              <a:t>P</a:t>
            </a:r>
            <a:r>
              <a:rPr kumimoji="1" lang="en-US" altLang="ja-JP" dirty="0" smtClean="0"/>
              <a:t>roject timeline discussion</a:t>
            </a:r>
          </a:p>
          <a:p>
            <a:r>
              <a:rPr kumimoji="1" lang="en-US" altLang="ja-JP" dirty="0" smtClean="0"/>
              <a:t>Review Std. IEEE 802.19.1-2014</a:t>
            </a:r>
          </a:p>
          <a:p>
            <a:r>
              <a:rPr kumimoji="1" lang="en-US" altLang="ja-JP" dirty="0" smtClean="0"/>
              <a:t>Discussion </a:t>
            </a:r>
            <a:r>
              <a:rPr kumimoji="1" lang="en-US" altLang="ja-JP" dirty="0"/>
              <a:t>for d</a:t>
            </a:r>
            <a:r>
              <a:rPr kumimoji="1" lang="en-US" altLang="ja-JP" dirty="0" smtClean="0"/>
              <a:t>raft </a:t>
            </a:r>
            <a:r>
              <a:rPr kumimoji="1" lang="en-US" altLang="ja-JP" dirty="0"/>
              <a:t>development process</a:t>
            </a:r>
          </a:p>
          <a:p>
            <a:r>
              <a:rPr kumimoji="1" lang="en-US" altLang="ja-JP" dirty="0" smtClean="0"/>
              <a:t>Technical presentations </a:t>
            </a:r>
          </a:p>
          <a:p>
            <a:r>
              <a:rPr kumimoji="1" lang="en-US" altLang="ja-JP" dirty="0" smtClean="0"/>
              <a:t>Motions</a:t>
            </a:r>
          </a:p>
          <a:p>
            <a:r>
              <a:rPr kumimoji="1" lang="en-US" altLang="ja-JP" dirty="0" smtClean="0"/>
              <a:t>Review objectives </a:t>
            </a:r>
            <a:r>
              <a:rPr kumimoji="1" lang="en-US" altLang="ja-JP" dirty="0"/>
              <a:t>for next </a:t>
            </a:r>
            <a:r>
              <a:rPr kumimoji="1" lang="en-US" altLang="ja-JP" dirty="0" smtClean="0"/>
              <a:t>meeting</a:t>
            </a:r>
          </a:p>
          <a:p>
            <a:r>
              <a:rPr kumimoji="1" lang="en-US" altLang="ja-JP" dirty="0" smtClean="0"/>
              <a:t>Schedule for teleconferences</a:t>
            </a:r>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November 2015</a:t>
            </a:r>
            <a:endParaRPr lang="en-GB" dirty="0"/>
          </a:p>
        </p:txBody>
      </p:sp>
    </p:spTree>
    <p:extLst>
      <p:ext uri="{BB962C8B-B14F-4D97-AF65-F5344CB8AC3E}">
        <p14:creationId xmlns:p14="http://schemas.microsoft.com/office/powerpoint/2010/main" val="371743416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en-US" altLang="ja-JP" dirty="0"/>
              <a:t>Call for submissions, discussions and approval of agenda</a:t>
            </a:r>
          </a:p>
        </p:txBody>
      </p:sp>
      <p:sp>
        <p:nvSpPr>
          <p:cNvPr id="3" name="コンテンツ プレースホルダー 2"/>
          <p:cNvSpPr>
            <a:spLocks noGrp="1"/>
          </p:cNvSpPr>
          <p:nvPr>
            <p:ph idx="1"/>
          </p:nvPr>
        </p:nvSpPr>
        <p:spPr/>
        <p:txBody>
          <a:bodyPr>
            <a:normAutofit fontScale="92500" lnSpcReduction="10000"/>
          </a:bodyPr>
          <a:lstStyle/>
          <a:p>
            <a:r>
              <a:rPr kumimoji="1" lang="en-US" altLang="ja-JP" dirty="0" smtClean="0"/>
              <a:t>Submissions</a:t>
            </a:r>
          </a:p>
          <a:p>
            <a:pPr lvl="1"/>
            <a:r>
              <a:rPr kumimoji="1" lang="en-US" altLang="ja-JP" dirty="0"/>
              <a:t>Doc. </a:t>
            </a:r>
            <a:r>
              <a:rPr kumimoji="1" lang="en-US" altLang="ja-JP" dirty="0" smtClean="0"/>
              <a:t>19-15/0095r0</a:t>
            </a:r>
            <a:r>
              <a:rPr kumimoji="1" lang="en-US" altLang="ja-JP" dirty="0"/>
              <a:t>: TG1a Project timeline plan (N. Sato)</a:t>
            </a:r>
          </a:p>
          <a:p>
            <a:pPr lvl="1"/>
            <a:r>
              <a:rPr kumimoji="1" lang="en-US" altLang="ja-JP" dirty="0"/>
              <a:t>Doc. </a:t>
            </a:r>
            <a:r>
              <a:rPr kumimoji="1" lang="en-US" altLang="ja-JP" dirty="0" smtClean="0"/>
              <a:t>19-15/0096r0</a:t>
            </a:r>
            <a:r>
              <a:rPr kumimoji="1" lang="en-US" altLang="ja-JP" dirty="0"/>
              <a:t>: Timeline document (N. Sato)</a:t>
            </a:r>
          </a:p>
          <a:p>
            <a:pPr lvl="1"/>
            <a:r>
              <a:rPr kumimoji="1" lang="en-US" altLang="ja-JP" dirty="0"/>
              <a:t>Doc. </a:t>
            </a:r>
            <a:r>
              <a:rPr kumimoji="1" lang="en-US" altLang="ja-JP" dirty="0" smtClean="0"/>
              <a:t>19-15/0091r0</a:t>
            </a:r>
            <a:r>
              <a:rPr kumimoji="1" lang="en-US" altLang="ja-JP" dirty="0"/>
              <a:t>: Explanation of IEEE 802.19.1-2014 (C. Sun)</a:t>
            </a:r>
          </a:p>
          <a:p>
            <a:pPr lvl="1"/>
            <a:r>
              <a:rPr kumimoji="1" lang="en-US" altLang="ja-JP" dirty="0" smtClean="0"/>
              <a:t>Doc</a:t>
            </a:r>
            <a:r>
              <a:rPr kumimoji="1" lang="en-US" altLang="ja-JP" dirty="0"/>
              <a:t>. </a:t>
            </a:r>
            <a:r>
              <a:rPr kumimoji="1" lang="en-US" altLang="ja-JP" dirty="0" smtClean="0"/>
              <a:t>19-15/0092r0</a:t>
            </a:r>
            <a:r>
              <a:rPr kumimoji="1" lang="en-US" altLang="ja-JP" dirty="0"/>
              <a:t>: Adjustment of energy detection threshold over IP-network (C. Sun</a:t>
            </a:r>
            <a:r>
              <a:rPr kumimoji="1" lang="en-US" altLang="ja-JP" dirty="0" smtClean="0"/>
              <a:t>)</a:t>
            </a:r>
          </a:p>
          <a:p>
            <a:pPr lvl="1"/>
            <a:r>
              <a:rPr kumimoji="1" lang="en-US" altLang="ja-JP" dirty="0"/>
              <a:t>Doc. </a:t>
            </a:r>
            <a:r>
              <a:rPr kumimoji="1" lang="en-US" altLang="ja-JP" dirty="0" smtClean="0"/>
              <a:t>19-15/0093r0</a:t>
            </a:r>
            <a:r>
              <a:rPr kumimoji="1" lang="en-US" altLang="ja-JP" dirty="0"/>
              <a:t>: Coexistence Management Considering Pre-coding and Priority (C. Sun)</a:t>
            </a:r>
          </a:p>
          <a:p>
            <a:pPr lvl="1"/>
            <a:r>
              <a:rPr kumimoji="1" lang="en-US" altLang="ja-JP" dirty="0"/>
              <a:t>Doc. </a:t>
            </a:r>
            <a:r>
              <a:rPr kumimoji="1" lang="en-US" altLang="ja-JP" dirty="0" smtClean="0"/>
              <a:t>19-15/0094r0</a:t>
            </a:r>
            <a:r>
              <a:rPr kumimoji="1" lang="en-US" altLang="ja-JP" dirty="0"/>
              <a:t>:  Coexistence Management Considering Interference Alignment (C. Sun</a:t>
            </a:r>
            <a:r>
              <a:rPr kumimoji="1" lang="en-US" altLang="ja-JP" dirty="0" smtClean="0"/>
              <a:t>)</a:t>
            </a:r>
          </a:p>
          <a:p>
            <a:pPr lvl="1"/>
            <a:r>
              <a:rPr kumimoji="1" lang="en-US" altLang="ja-JP" dirty="0" smtClean="0"/>
              <a:t>Doc. 19-15/0097r0: Information exchange between independent IEEE 802.19.1 systems (S. </a:t>
            </a:r>
            <a:r>
              <a:rPr kumimoji="1" lang="en-US" altLang="ja-JP" dirty="0" err="1" smtClean="0"/>
              <a:t>Furuichi</a:t>
            </a:r>
            <a:r>
              <a:rPr kumimoji="1" lang="en-US" altLang="ja-JP" dirty="0" smtClean="0"/>
              <a:t>)</a:t>
            </a:r>
          </a:p>
          <a:p>
            <a:pPr lvl="1"/>
            <a:r>
              <a:rPr kumimoji="1" lang="en-US" altLang="ja-JP" dirty="0" smtClean="0"/>
              <a:t>Doc. 19-15/00xxr0: Consideration of Neighbor discovery (H. Kang)</a:t>
            </a:r>
            <a:endParaRPr kumimoji="1" lang="en-US" altLang="ja-JP" dirty="0" smtClean="0"/>
          </a:p>
          <a:p>
            <a:pPr lvl="1"/>
            <a:endParaRPr kumimoji="1" lang="en-US" altLang="ja-JP" dirty="0" smtClean="0"/>
          </a:p>
          <a:p>
            <a:r>
              <a:rPr kumimoji="1" lang="en-US" altLang="ja-JP" dirty="0" smtClean="0"/>
              <a:t>Motion </a:t>
            </a:r>
            <a:r>
              <a:rPr kumimoji="1" lang="en-US" altLang="ja-JP" dirty="0"/>
              <a:t>to approve the </a:t>
            </a:r>
            <a:r>
              <a:rPr kumimoji="1" lang="en-US" altLang="ja-JP" dirty="0" smtClean="0"/>
              <a:t>agenda of </a:t>
            </a:r>
            <a:r>
              <a:rPr kumimoji="1" lang="en-US" altLang="ja-JP" dirty="0"/>
              <a:t>the </a:t>
            </a:r>
            <a:r>
              <a:rPr kumimoji="1" lang="en-US" altLang="ja-JP" dirty="0" smtClean="0"/>
              <a:t>November </a:t>
            </a:r>
            <a:r>
              <a:rPr kumimoji="1" lang="en-US" altLang="ja-JP" dirty="0"/>
              <a:t>2015 </a:t>
            </a:r>
            <a:r>
              <a:rPr kumimoji="1" lang="en-US" altLang="ja-JP" dirty="0" smtClean="0"/>
              <a:t>TG1a </a:t>
            </a:r>
            <a:r>
              <a:rPr kumimoji="1" lang="en-US" altLang="ja-JP" dirty="0"/>
              <a:t>meeting, document </a:t>
            </a:r>
            <a:r>
              <a:rPr kumimoji="1" lang="en-US" altLang="ja-JP" dirty="0" smtClean="0"/>
              <a:t>19-15/0087r1</a:t>
            </a:r>
          </a:p>
          <a:p>
            <a:pPr lvl="1"/>
            <a:endParaRPr kumimoji="1" lang="en-US" altLang="ja-JP" dirty="0"/>
          </a:p>
          <a:p>
            <a:pPr lvl="1"/>
            <a:endParaRPr kumimoji="1" lang="en-US" altLang="ja-JP" dirty="0" smtClean="0"/>
          </a:p>
          <a:p>
            <a:pPr lvl="1"/>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15</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November 2015</a:t>
            </a:r>
            <a:endParaRPr lang="en-GB" dirty="0"/>
          </a:p>
        </p:txBody>
      </p:sp>
    </p:spTree>
    <p:extLst>
      <p:ext uri="{BB962C8B-B14F-4D97-AF65-F5344CB8AC3E}">
        <p14:creationId xmlns:p14="http://schemas.microsoft.com/office/powerpoint/2010/main" val="424153642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Approval of July 2015 CUB SG minutes</a:t>
            </a:r>
          </a:p>
        </p:txBody>
      </p:sp>
      <p:sp>
        <p:nvSpPr>
          <p:cNvPr id="3" name="コンテンツ プレースホルダー 2"/>
          <p:cNvSpPr>
            <a:spLocks noGrp="1"/>
          </p:cNvSpPr>
          <p:nvPr>
            <p:ph idx="1"/>
          </p:nvPr>
        </p:nvSpPr>
        <p:spPr/>
        <p:txBody>
          <a:bodyPr>
            <a:normAutofit/>
          </a:bodyPr>
          <a:lstStyle/>
          <a:p>
            <a:r>
              <a:rPr kumimoji="1" lang="en-US" altLang="ja-JP" dirty="0"/>
              <a:t>Motion to approve the minutes from the July </a:t>
            </a:r>
            <a:r>
              <a:rPr kumimoji="1" lang="en-US" altLang="ja-JP" dirty="0" smtClean="0"/>
              <a:t>2015 CUB SG meeting</a:t>
            </a:r>
            <a:r>
              <a:rPr kumimoji="1" lang="en-US" altLang="ja-JP" dirty="0"/>
              <a:t>, document </a:t>
            </a:r>
            <a:r>
              <a:rPr kumimoji="1" lang="en-US" altLang="ja-JP" dirty="0" smtClean="0"/>
              <a:t>19-15/0062r1</a:t>
            </a:r>
          </a:p>
          <a:p>
            <a:pPr lvl="1"/>
            <a:r>
              <a:rPr kumimoji="1" lang="en-US" altLang="ja-JP" dirty="0"/>
              <a:t>Move</a:t>
            </a:r>
            <a:r>
              <a:rPr kumimoji="1" lang="en-US" altLang="ja-JP" dirty="0" smtClean="0"/>
              <a:t>: S. </a:t>
            </a:r>
            <a:r>
              <a:rPr kumimoji="1" lang="en-US" altLang="ja-JP" dirty="0" err="1" smtClean="0"/>
              <a:t>Furuichi</a:t>
            </a:r>
            <a:endParaRPr kumimoji="1" lang="en-US" altLang="ja-JP" dirty="0"/>
          </a:p>
          <a:p>
            <a:pPr lvl="1"/>
            <a:r>
              <a:rPr kumimoji="1" lang="en-US" altLang="ja-JP" dirty="0"/>
              <a:t>Second</a:t>
            </a:r>
            <a:r>
              <a:rPr kumimoji="1" lang="en-US" altLang="ja-JP" dirty="0" smtClean="0"/>
              <a:t>: H. Kang</a:t>
            </a:r>
          </a:p>
          <a:p>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16</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November 2015</a:t>
            </a:r>
            <a:endParaRPr lang="en-GB" dirty="0"/>
          </a:p>
        </p:txBody>
      </p:sp>
    </p:spTree>
    <p:extLst>
      <p:ext uri="{BB962C8B-B14F-4D97-AF65-F5344CB8AC3E}">
        <p14:creationId xmlns:p14="http://schemas.microsoft.com/office/powerpoint/2010/main" val="123988802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TG1a Opening report</a:t>
            </a:r>
          </a:p>
        </p:txBody>
      </p:sp>
      <p:sp>
        <p:nvSpPr>
          <p:cNvPr id="3" name="コンテンツ プレースホルダー 2"/>
          <p:cNvSpPr>
            <a:spLocks noGrp="1"/>
          </p:cNvSpPr>
          <p:nvPr>
            <p:ph idx="1"/>
          </p:nvPr>
        </p:nvSpPr>
        <p:spPr/>
        <p:txBody>
          <a:bodyPr>
            <a:normAutofit/>
          </a:bodyPr>
          <a:lstStyle/>
          <a:p>
            <a:endParaRPr kumimoji="1" lang="en-US" altLang="ja-JP" dirty="0" smtClean="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17</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November 2015</a:t>
            </a:r>
            <a:endParaRPr lang="en-GB" dirty="0"/>
          </a:p>
        </p:txBody>
      </p:sp>
    </p:spTree>
    <p:extLst>
      <p:ext uri="{BB962C8B-B14F-4D97-AF65-F5344CB8AC3E}">
        <p14:creationId xmlns:p14="http://schemas.microsoft.com/office/powerpoint/2010/main" val="44942999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Call for technical editor</a:t>
            </a:r>
          </a:p>
        </p:txBody>
      </p:sp>
      <p:sp>
        <p:nvSpPr>
          <p:cNvPr id="3" name="コンテンツ プレースホルダー 2"/>
          <p:cNvSpPr>
            <a:spLocks noGrp="1"/>
          </p:cNvSpPr>
          <p:nvPr>
            <p:ph idx="1"/>
          </p:nvPr>
        </p:nvSpPr>
        <p:spPr/>
        <p:txBody>
          <a:bodyPr>
            <a:normAutofit/>
          </a:bodyPr>
          <a:lstStyle/>
          <a:p>
            <a:r>
              <a:rPr kumimoji="1" lang="en-US" altLang="ja-JP" dirty="0" smtClean="0"/>
              <a:t>Nomination</a:t>
            </a:r>
          </a:p>
          <a:p>
            <a:pPr lvl="1"/>
            <a:r>
              <a:rPr kumimoji="1" lang="en-US" altLang="ja-JP" dirty="0" smtClean="0"/>
              <a:t>Chen Sun</a:t>
            </a:r>
            <a:endParaRPr kumimoji="1" lang="en-US" altLang="ja-JP" dirty="0"/>
          </a:p>
          <a:p>
            <a:pPr lvl="1"/>
            <a:endParaRPr kumimoji="1" lang="en-US" altLang="ja-JP" dirty="0" smtClean="0"/>
          </a:p>
          <a:p>
            <a:pPr lvl="1"/>
            <a:endParaRPr kumimoji="1" lang="en-US" altLang="ja-JP" dirty="0"/>
          </a:p>
          <a:p>
            <a:pPr lvl="1"/>
            <a:endParaRPr kumimoji="1" lang="en-US" altLang="ja-JP" dirty="0" smtClean="0"/>
          </a:p>
          <a:p>
            <a:pPr lvl="1"/>
            <a:endParaRPr kumimoji="1" lang="en-US" altLang="ja-JP" dirty="0"/>
          </a:p>
          <a:p>
            <a:pPr lvl="1"/>
            <a:endParaRPr kumimoji="1" lang="en-US" altLang="ja-JP" dirty="0" smtClean="0"/>
          </a:p>
          <a:p>
            <a:pPr lvl="1"/>
            <a:endParaRPr kumimoji="1" lang="en-US" altLang="ja-JP" dirty="0" smtClean="0"/>
          </a:p>
          <a:p>
            <a:r>
              <a:rPr kumimoji="1" lang="en-US" altLang="ja-JP" dirty="0"/>
              <a:t>M</a:t>
            </a:r>
            <a:r>
              <a:rPr kumimoji="1" lang="en-US" altLang="ja-JP" dirty="0" smtClean="0"/>
              <a:t>otion at Thursday AM2 TG1a closing session</a:t>
            </a:r>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18</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November 2015</a:t>
            </a:r>
            <a:endParaRPr lang="en-GB" dirty="0"/>
          </a:p>
        </p:txBody>
      </p:sp>
    </p:spTree>
    <p:extLst>
      <p:ext uri="{BB962C8B-B14F-4D97-AF65-F5344CB8AC3E}">
        <p14:creationId xmlns:p14="http://schemas.microsoft.com/office/powerpoint/2010/main" val="127224038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Project timeline discussion</a:t>
            </a:r>
          </a:p>
        </p:txBody>
      </p:sp>
      <p:sp>
        <p:nvSpPr>
          <p:cNvPr id="3" name="コンテンツ プレースホルダー 2"/>
          <p:cNvSpPr>
            <a:spLocks noGrp="1"/>
          </p:cNvSpPr>
          <p:nvPr>
            <p:ph idx="1"/>
          </p:nvPr>
        </p:nvSpPr>
        <p:spPr/>
        <p:txBody>
          <a:bodyPr>
            <a:normAutofit/>
          </a:bodyPr>
          <a:lstStyle/>
          <a:p>
            <a:r>
              <a:rPr kumimoji="1" lang="en-US" altLang="ja-JP" dirty="0" smtClean="0"/>
              <a:t>Project timeline proposal</a:t>
            </a:r>
          </a:p>
          <a:p>
            <a:pPr lvl="1"/>
            <a:r>
              <a:rPr kumimoji="1" lang="en-US" altLang="ja-JP" dirty="0" smtClean="0"/>
              <a:t>Doc. 19-15/0095r0: TG1a </a:t>
            </a:r>
            <a:r>
              <a:rPr kumimoji="1" lang="en-US" altLang="ja-JP" dirty="0"/>
              <a:t>Project timeline </a:t>
            </a:r>
            <a:r>
              <a:rPr kumimoji="1" lang="en-US" altLang="ja-JP" dirty="0" smtClean="0"/>
              <a:t>plan (N. Sato)</a:t>
            </a:r>
          </a:p>
          <a:p>
            <a:r>
              <a:rPr kumimoji="1" lang="en-US" altLang="ja-JP" dirty="0" smtClean="0"/>
              <a:t>Project timeline document</a:t>
            </a:r>
          </a:p>
          <a:p>
            <a:pPr lvl="1"/>
            <a:r>
              <a:rPr kumimoji="1" lang="en-US" altLang="ja-JP" dirty="0" smtClean="0"/>
              <a:t>Doc. 19-15/0096r0</a:t>
            </a:r>
            <a:r>
              <a:rPr kumimoji="1" lang="en-US" altLang="ja-JP" dirty="0"/>
              <a:t>: Timeline </a:t>
            </a:r>
            <a:r>
              <a:rPr kumimoji="1" lang="en-US" altLang="ja-JP" dirty="0" smtClean="0"/>
              <a:t>document (N. Sato)</a:t>
            </a:r>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19</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November 2015</a:t>
            </a:r>
            <a:endParaRPr lang="en-GB" dirty="0"/>
          </a:p>
        </p:txBody>
      </p:sp>
    </p:spTree>
    <p:extLst>
      <p:ext uri="{BB962C8B-B14F-4D97-AF65-F5344CB8AC3E}">
        <p14:creationId xmlns:p14="http://schemas.microsoft.com/office/powerpoint/2010/main" val="256675578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Agenda graphic</a:t>
            </a:r>
            <a:endParaRPr kumimoji="1" lang="ja-JP" altLang="en-US" dirty="0"/>
          </a:p>
        </p:txBody>
      </p:sp>
      <p:sp>
        <p:nvSpPr>
          <p:cNvPr id="3" name="コンテンツ プレースホルダー 2"/>
          <p:cNvSpPr>
            <a:spLocks noGrp="1"/>
          </p:cNvSpPr>
          <p:nvPr>
            <p:ph idx="1"/>
          </p:nvPr>
        </p:nvSpPr>
        <p:spPr/>
        <p:txBody>
          <a:bodyPr/>
          <a:lstStyle/>
          <a:p>
            <a:endParaRPr kumimoji="1" lang="ja-JP" altLang="en-US"/>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2</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November 2015</a:t>
            </a:r>
            <a:endParaRPr lang="en-GB" dirty="0"/>
          </a:p>
        </p:txBody>
      </p:sp>
      <p:pic>
        <p:nvPicPr>
          <p:cNvPr id="7" name="Picture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1" y="1377690"/>
            <a:ext cx="8229600" cy="54803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1542603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コンテンツ プレースホルダー 2"/>
          <p:cNvSpPr>
            <a:spLocks noGrp="1"/>
          </p:cNvSpPr>
          <p:nvPr>
            <p:ph idx="1"/>
          </p:nvPr>
        </p:nvSpPr>
        <p:spPr/>
        <p:txBody>
          <a:bodyPr/>
          <a:lstStyle/>
          <a:p>
            <a:endParaRPr kumimoji="1" lang="en-US" altLang="ja-JP" dirty="0" smtClean="0"/>
          </a:p>
          <a:p>
            <a:endParaRPr kumimoji="1" lang="en-US" altLang="ja-JP" dirty="0"/>
          </a:p>
          <a:p>
            <a:endParaRPr kumimoji="1" lang="en-US" altLang="ja-JP" dirty="0" smtClean="0"/>
          </a:p>
          <a:p>
            <a:endParaRPr kumimoji="1" lang="en-US" altLang="ja-JP" dirty="0"/>
          </a:p>
          <a:p>
            <a:pPr marL="0" indent="0">
              <a:buNone/>
            </a:pPr>
            <a:r>
              <a:rPr kumimoji="1" lang="en-US" altLang="ja-JP" sz="3600" dirty="0" smtClean="0"/>
              <a:t>Tuesday PM1</a:t>
            </a:r>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20</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November 2015</a:t>
            </a:r>
            <a:endParaRPr lang="en-GB" dirty="0"/>
          </a:p>
        </p:txBody>
      </p:sp>
    </p:spTree>
    <p:extLst>
      <p:ext uri="{BB962C8B-B14F-4D97-AF65-F5344CB8AC3E}">
        <p14:creationId xmlns:p14="http://schemas.microsoft.com/office/powerpoint/2010/main" val="205581422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Agenda for Tuesday </a:t>
            </a:r>
            <a:r>
              <a:rPr kumimoji="1" lang="en-US" altLang="ja-JP" dirty="0"/>
              <a:t>P</a:t>
            </a:r>
            <a:r>
              <a:rPr kumimoji="1" lang="en-US" altLang="ja-JP" dirty="0" smtClean="0"/>
              <a:t>M1</a:t>
            </a:r>
            <a:endParaRPr kumimoji="1" lang="ja-JP" altLang="en-US" dirty="0"/>
          </a:p>
        </p:txBody>
      </p:sp>
      <p:sp>
        <p:nvSpPr>
          <p:cNvPr id="3" name="コンテンツ プレースホルダー 2"/>
          <p:cNvSpPr>
            <a:spLocks noGrp="1"/>
          </p:cNvSpPr>
          <p:nvPr>
            <p:ph idx="1"/>
          </p:nvPr>
        </p:nvSpPr>
        <p:spPr/>
        <p:txBody>
          <a:bodyPr>
            <a:normAutofit/>
          </a:bodyPr>
          <a:lstStyle/>
          <a:p>
            <a:r>
              <a:rPr kumimoji="1" lang="en-US" altLang="ja-JP" dirty="0" smtClean="0"/>
              <a:t>TG1a meeting called to order</a:t>
            </a:r>
          </a:p>
          <a:p>
            <a:r>
              <a:rPr kumimoji="1" lang="en-US" altLang="ja-JP" dirty="0" smtClean="0"/>
              <a:t>Agenda review and update</a:t>
            </a:r>
            <a:endParaRPr kumimoji="1" lang="en-US" altLang="ja-JP" dirty="0"/>
          </a:p>
          <a:p>
            <a:r>
              <a:rPr kumimoji="1" lang="en-US" altLang="ja-JP" dirty="0"/>
              <a:t>Review Std. IEEE </a:t>
            </a:r>
            <a:r>
              <a:rPr kumimoji="1" lang="en-US" altLang="ja-JP" dirty="0" smtClean="0"/>
              <a:t>802.19.1-2014</a:t>
            </a:r>
          </a:p>
          <a:p>
            <a:pPr lvl="1"/>
            <a:r>
              <a:rPr kumimoji="1" lang="en-US" altLang="ja-JP" dirty="0" smtClean="0"/>
              <a:t>Doc. 19-15/0091r0: Explanation </a:t>
            </a:r>
            <a:r>
              <a:rPr kumimoji="1" lang="en-US" altLang="ja-JP" dirty="0"/>
              <a:t>of IEEE </a:t>
            </a:r>
            <a:r>
              <a:rPr kumimoji="1" lang="en-US" altLang="ja-JP" dirty="0" smtClean="0"/>
              <a:t>802.19.1-2014</a:t>
            </a:r>
            <a:r>
              <a:rPr kumimoji="1" lang="ja-JP" altLang="en-US" dirty="0"/>
              <a:t> </a:t>
            </a:r>
            <a:r>
              <a:rPr kumimoji="1" lang="en-US" altLang="ja-JP" dirty="0" smtClean="0"/>
              <a:t>(C. Sun)</a:t>
            </a:r>
          </a:p>
          <a:p>
            <a:r>
              <a:rPr kumimoji="1" lang="en-US" altLang="ja-JP" dirty="0"/>
              <a:t>Project timeline </a:t>
            </a:r>
            <a:r>
              <a:rPr kumimoji="1" lang="en-US" altLang="ja-JP" dirty="0" smtClean="0"/>
              <a:t>discussion</a:t>
            </a:r>
          </a:p>
          <a:p>
            <a:r>
              <a:rPr kumimoji="1" lang="en-US" altLang="ja-JP" dirty="0" smtClean="0"/>
              <a:t>Recess</a:t>
            </a:r>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21</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November 2015</a:t>
            </a:r>
            <a:endParaRPr lang="en-GB" dirty="0"/>
          </a:p>
        </p:txBody>
      </p:sp>
    </p:spTree>
    <p:extLst>
      <p:ext uri="{BB962C8B-B14F-4D97-AF65-F5344CB8AC3E}">
        <p14:creationId xmlns:p14="http://schemas.microsoft.com/office/powerpoint/2010/main" val="90678319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コンテンツ プレースホルダー 2"/>
          <p:cNvSpPr>
            <a:spLocks noGrp="1"/>
          </p:cNvSpPr>
          <p:nvPr>
            <p:ph idx="1"/>
          </p:nvPr>
        </p:nvSpPr>
        <p:spPr/>
        <p:txBody>
          <a:bodyPr/>
          <a:lstStyle/>
          <a:p>
            <a:endParaRPr kumimoji="1" lang="en-US" altLang="ja-JP" dirty="0" smtClean="0"/>
          </a:p>
          <a:p>
            <a:endParaRPr kumimoji="1" lang="en-US" altLang="ja-JP" dirty="0"/>
          </a:p>
          <a:p>
            <a:endParaRPr kumimoji="1" lang="en-US" altLang="ja-JP" dirty="0" smtClean="0"/>
          </a:p>
          <a:p>
            <a:endParaRPr kumimoji="1" lang="en-US" altLang="ja-JP" dirty="0"/>
          </a:p>
          <a:p>
            <a:pPr marL="0" indent="0">
              <a:buNone/>
            </a:pPr>
            <a:r>
              <a:rPr kumimoji="1" lang="en-US" altLang="ja-JP" sz="3600" dirty="0" smtClean="0"/>
              <a:t>Wednesday </a:t>
            </a:r>
            <a:r>
              <a:rPr kumimoji="1" lang="en-US" altLang="ja-JP" sz="3600" dirty="0"/>
              <a:t>A</a:t>
            </a:r>
            <a:r>
              <a:rPr kumimoji="1" lang="en-US" altLang="ja-JP" sz="3600" dirty="0" smtClean="0"/>
              <a:t>M1</a:t>
            </a:r>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22</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November 2015</a:t>
            </a:r>
            <a:endParaRPr lang="en-GB" dirty="0"/>
          </a:p>
        </p:txBody>
      </p:sp>
    </p:spTree>
    <p:extLst>
      <p:ext uri="{BB962C8B-B14F-4D97-AF65-F5344CB8AC3E}">
        <p14:creationId xmlns:p14="http://schemas.microsoft.com/office/powerpoint/2010/main" val="367119507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Agenda for Wednesday AM1</a:t>
            </a:r>
            <a:endParaRPr kumimoji="1" lang="ja-JP" altLang="en-US" dirty="0"/>
          </a:p>
        </p:txBody>
      </p:sp>
      <p:sp>
        <p:nvSpPr>
          <p:cNvPr id="3" name="コンテンツ プレースホルダー 2"/>
          <p:cNvSpPr>
            <a:spLocks noGrp="1"/>
          </p:cNvSpPr>
          <p:nvPr>
            <p:ph idx="1"/>
          </p:nvPr>
        </p:nvSpPr>
        <p:spPr/>
        <p:txBody>
          <a:bodyPr>
            <a:normAutofit/>
          </a:bodyPr>
          <a:lstStyle/>
          <a:p>
            <a:r>
              <a:rPr kumimoji="1" lang="en-US" altLang="ja-JP" dirty="0" smtClean="0"/>
              <a:t>TG1a meeting called to order</a:t>
            </a:r>
          </a:p>
          <a:p>
            <a:r>
              <a:rPr kumimoji="1" lang="en-US" altLang="ja-JP" dirty="0" smtClean="0"/>
              <a:t>Agenda review and update</a:t>
            </a:r>
            <a:endParaRPr kumimoji="1" lang="en-US" altLang="ja-JP" dirty="0"/>
          </a:p>
          <a:p>
            <a:r>
              <a:rPr kumimoji="1" lang="en-US" altLang="ja-JP" dirty="0"/>
              <a:t>Technical presentation</a:t>
            </a:r>
          </a:p>
          <a:p>
            <a:pPr lvl="1"/>
            <a:r>
              <a:rPr kumimoji="1" lang="en-US" altLang="ja-JP" dirty="0"/>
              <a:t>Doc. </a:t>
            </a:r>
            <a:r>
              <a:rPr kumimoji="1" lang="en-US" altLang="ja-JP" dirty="0" smtClean="0"/>
              <a:t>19-15/0092r0</a:t>
            </a:r>
            <a:r>
              <a:rPr kumimoji="1" lang="en-US" altLang="ja-JP" dirty="0"/>
              <a:t>: Adjustment of energy detection threshold over IP-network (C. Sun</a:t>
            </a:r>
            <a:r>
              <a:rPr kumimoji="1" lang="en-US" altLang="ja-JP" dirty="0" smtClean="0"/>
              <a:t>)</a:t>
            </a:r>
          </a:p>
          <a:p>
            <a:pPr lvl="1"/>
            <a:r>
              <a:rPr kumimoji="1" lang="en-US" altLang="ja-JP" dirty="0" smtClean="0"/>
              <a:t>Doc</a:t>
            </a:r>
            <a:r>
              <a:rPr kumimoji="1" lang="en-US" altLang="ja-JP" dirty="0"/>
              <a:t>. </a:t>
            </a:r>
            <a:r>
              <a:rPr kumimoji="1" lang="en-US" altLang="ja-JP" dirty="0" smtClean="0"/>
              <a:t>19-15/0097r0: Information exchange between independent IEEE 802.19.1 systems (S. </a:t>
            </a:r>
            <a:r>
              <a:rPr kumimoji="1" lang="en-US" altLang="ja-JP" dirty="0" err="1" smtClean="0"/>
              <a:t>Furuichi</a:t>
            </a:r>
            <a:r>
              <a:rPr kumimoji="1" lang="en-US" altLang="ja-JP" dirty="0" smtClean="0"/>
              <a:t>)</a:t>
            </a:r>
          </a:p>
          <a:p>
            <a:r>
              <a:rPr kumimoji="1" lang="en-US" altLang="ja-JP" dirty="0" smtClean="0"/>
              <a:t>Discussion </a:t>
            </a:r>
            <a:r>
              <a:rPr kumimoji="1" lang="en-US" altLang="ja-JP" dirty="0"/>
              <a:t>for d</a:t>
            </a:r>
            <a:r>
              <a:rPr kumimoji="1" lang="en-US" altLang="ja-JP" dirty="0" smtClean="0"/>
              <a:t>raft </a:t>
            </a:r>
            <a:r>
              <a:rPr kumimoji="1" lang="en-US" altLang="ja-JP" dirty="0"/>
              <a:t>development process</a:t>
            </a:r>
          </a:p>
          <a:p>
            <a:r>
              <a:rPr kumimoji="1" lang="en-US" altLang="ja-JP" dirty="0" smtClean="0"/>
              <a:t>Recess</a:t>
            </a:r>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23</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November 2015</a:t>
            </a:r>
            <a:endParaRPr lang="en-GB" dirty="0"/>
          </a:p>
        </p:txBody>
      </p:sp>
    </p:spTree>
    <p:extLst>
      <p:ext uri="{BB962C8B-B14F-4D97-AF65-F5344CB8AC3E}">
        <p14:creationId xmlns:p14="http://schemas.microsoft.com/office/powerpoint/2010/main" val="201074243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コンテンツ プレースホルダー 2"/>
          <p:cNvSpPr>
            <a:spLocks noGrp="1"/>
          </p:cNvSpPr>
          <p:nvPr>
            <p:ph idx="1"/>
          </p:nvPr>
        </p:nvSpPr>
        <p:spPr/>
        <p:txBody>
          <a:bodyPr/>
          <a:lstStyle/>
          <a:p>
            <a:endParaRPr kumimoji="1" lang="en-US" altLang="ja-JP" dirty="0" smtClean="0"/>
          </a:p>
          <a:p>
            <a:endParaRPr kumimoji="1" lang="en-US" altLang="ja-JP" dirty="0"/>
          </a:p>
          <a:p>
            <a:endParaRPr kumimoji="1" lang="en-US" altLang="ja-JP" dirty="0" smtClean="0"/>
          </a:p>
          <a:p>
            <a:endParaRPr kumimoji="1" lang="en-US" altLang="ja-JP" dirty="0"/>
          </a:p>
          <a:p>
            <a:pPr marL="0" indent="0">
              <a:buNone/>
            </a:pPr>
            <a:r>
              <a:rPr kumimoji="1" lang="en-US" altLang="ja-JP" sz="3600" dirty="0" smtClean="0"/>
              <a:t>Wednesday PM1</a:t>
            </a:r>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24</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November 2015</a:t>
            </a:r>
            <a:endParaRPr lang="en-GB" dirty="0"/>
          </a:p>
        </p:txBody>
      </p:sp>
    </p:spTree>
    <p:extLst>
      <p:ext uri="{BB962C8B-B14F-4D97-AF65-F5344CB8AC3E}">
        <p14:creationId xmlns:p14="http://schemas.microsoft.com/office/powerpoint/2010/main" val="299553495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Agenda for Wednesday PM1</a:t>
            </a:r>
            <a:endParaRPr kumimoji="1" lang="ja-JP" altLang="en-US" dirty="0"/>
          </a:p>
        </p:txBody>
      </p:sp>
      <p:sp>
        <p:nvSpPr>
          <p:cNvPr id="3" name="コンテンツ プレースホルダー 2"/>
          <p:cNvSpPr>
            <a:spLocks noGrp="1"/>
          </p:cNvSpPr>
          <p:nvPr>
            <p:ph idx="1"/>
          </p:nvPr>
        </p:nvSpPr>
        <p:spPr/>
        <p:txBody>
          <a:bodyPr>
            <a:normAutofit/>
          </a:bodyPr>
          <a:lstStyle/>
          <a:p>
            <a:r>
              <a:rPr kumimoji="1" lang="en-US" altLang="ja-JP" dirty="0" smtClean="0"/>
              <a:t>TG1a meeting called to order</a:t>
            </a:r>
          </a:p>
          <a:p>
            <a:r>
              <a:rPr kumimoji="1" lang="en-US" altLang="ja-JP" dirty="0" smtClean="0"/>
              <a:t>Agenda review and update</a:t>
            </a:r>
            <a:endParaRPr kumimoji="1" lang="en-US" altLang="ja-JP" dirty="0"/>
          </a:p>
          <a:p>
            <a:r>
              <a:rPr kumimoji="1" lang="en-US" altLang="ja-JP" dirty="0" smtClean="0"/>
              <a:t>Technical presentation</a:t>
            </a:r>
          </a:p>
          <a:p>
            <a:pPr lvl="1"/>
            <a:r>
              <a:rPr kumimoji="1" lang="en-US" altLang="ja-JP" dirty="0" smtClean="0"/>
              <a:t>Doc</a:t>
            </a:r>
            <a:r>
              <a:rPr kumimoji="1" lang="en-US" altLang="ja-JP" dirty="0"/>
              <a:t>. </a:t>
            </a:r>
            <a:r>
              <a:rPr kumimoji="1" lang="en-US" altLang="ja-JP" dirty="0" smtClean="0"/>
              <a:t>19-15/0093r0</a:t>
            </a:r>
            <a:r>
              <a:rPr kumimoji="1" lang="en-US" altLang="ja-JP" dirty="0"/>
              <a:t>: Coexistence Management Considering Pre-coding and Priority (C. Sun)</a:t>
            </a:r>
          </a:p>
          <a:p>
            <a:pPr lvl="1"/>
            <a:r>
              <a:rPr kumimoji="1" lang="en-US" altLang="ja-JP" dirty="0"/>
              <a:t>Doc. </a:t>
            </a:r>
            <a:r>
              <a:rPr kumimoji="1" lang="en-US" altLang="ja-JP" dirty="0" smtClean="0"/>
              <a:t>19-15/0094r0</a:t>
            </a:r>
            <a:r>
              <a:rPr kumimoji="1" lang="en-US" altLang="ja-JP" dirty="0"/>
              <a:t>:  Coexistence Management Considering Interference Alignment (C. Sun</a:t>
            </a:r>
            <a:r>
              <a:rPr kumimoji="1" lang="en-US" altLang="ja-JP" dirty="0" smtClean="0"/>
              <a:t>)</a:t>
            </a:r>
          </a:p>
          <a:p>
            <a:pPr lvl="1"/>
            <a:r>
              <a:rPr kumimoji="1" lang="en-US" altLang="ja-JP" dirty="0"/>
              <a:t>Doc. 19-15/00xxr0: Consideration of Neighbor discovery (H. Kang</a:t>
            </a:r>
            <a:r>
              <a:rPr kumimoji="1" lang="en-US" altLang="ja-JP" dirty="0" smtClean="0"/>
              <a:t>)</a:t>
            </a:r>
            <a:endParaRPr kumimoji="1" lang="en-US" altLang="ja-JP" dirty="0" smtClean="0"/>
          </a:p>
          <a:p>
            <a:r>
              <a:rPr kumimoji="1" lang="en-US" altLang="ja-JP" dirty="0"/>
              <a:t>Discussion for draft development process</a:t>
            </a:r>
          </a:p>
          <a:p>
            <a:r>
              <a:rPr kumimoji="1" lang="en-US" altLang="ja-JP" dirty="0" smtClean="0"/>
              <a:t>Recess</a:t>
            </a:r>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25</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November 2015</a:t>
            </a:r>
            <a:endParaRPr lang="en-GB" dirty="0"/>
          </a:p>
        </p:txBody>
      </p:sp>
    </p:spTree>
    <p:extLst>
      <p:ext uri="{BB962C8B-B14F-4D97-AF65-F5344CB8AC3E}">
        <p14:creationId xmlns:p14="http://schemas.microsoft.com/office/powerpoint/2010/main" val="416662302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コンテンツ プレースホルダー 2"/>
          <p:cNvSpPr>
            <a:spLocks noGrp="1"/>
          </p:cNvSpPr>
          <p:nvPr>
            <p:ph idx="1"/>
          </p:nvPr>
        </p:nvSpPr>
        <p:spPr/>
        <p:txBody>
          <a:bodyPr/>
          <a:lstStyle/>
          <a:p>
            <a:endParaRPr kumimoji="1" lang="en-US" altLang="ja-JP" dirty="0" smtClean="0"/>
          </a:p>
          <a:p>
            <a:endParaRPr kumimoji="1" lang="en-US" altLang="ja-JP" dirty="0"/>
          </a:p>
          <a:p>
            <a:endParaRPr kumimoji="1" lang="en-US" altLang="ja-JP" dirty="0" smtClean="0"/>
          </a:p>
          <a:p>
            <a:endParaRPr kumimoji="1" lang="en-US" altLang="ja-JP" dirty="0"/>
          </a:p>
          <a:p>
            <a:pPr marL="0" indent="0">
              <a:buNone/>
            </a:pPr>
            <a:r>
              <a:rPr kumimoji="1" lang="en-US" altLang="ja-JP" sz="3600" dirty="0" smtClean="0"/>
              <a:t>Thursday AM2</a:t>
            </a:r>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26</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November 2015</a:t>
            </a:r>
            <a:endParaRPr lang="en-GB" dirty="0"/>
          </a:p>
        </p:txBody>
      </p:sp>
    </p:spTree>
    <p:extLst>
      <p:ext uri="{BB962C8B-B14F-4D97-AF65-F5344CB8AC3E}">
        <p14:creationId xmlns:p14="http://schemas.microsoft.com/office/powerpoint/2010/main" val="39351728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Agenda for Thursday AM2</a:t>
            </a:r>
            <a:endParaRPr kumimoji="1" lang="ja-JP" altLang="en-US" dirty="0"/>
          </a:p>
        </p:txBody>
      </p:sp>
      <p:sp>
        <p:nvSpPr>
          <p:cNvPr id="3" name="コンテンツ プレースホルダー 2"/>
          <p:cNvSpPr>
            <a:spLocks noGrp="1"/>
          </p:cNvSpPr>
          <p:nvPr>
            <p:ph idx="1"/>
          </p:nvPr>
        </p:nvSpPr>
        <p:spPr/>
        <p:txBody>
          <a:bodyPr>
            <a:normAutofit/>
          </a:bodyPr>
          <a:lstStyle/>
          <a:p>
            <a:r>
              <a:rPr kumimoji="1" lang="en-US" altLang="ja-JP" dirty="0" smtClean="0"/>
              <a:t>TG1a meeting called to order</a:t>
            </a:r>
          </a:p>
          <a:p>
            <a:r>
              <a:rPr kumimoji="1" lang="en-US" altLang="ja-JP" dirty="0" smtClean="0"/>
              <a:t>Agenda review and update</a:t>
            </a:r>
            <a:endParaRPr kumimoji="1" lang="en-US" altLang="ja-JP" dirty="0"/>
          </a:p>
          <a:p>
            <a:r>
              <a:rPr kumimoji="1" lang="en-US" altLang="ja-JP" dirty="0" smtClean="0"/>
              <a:t>Motions</a:t>
            </a:r>
          </a:p>
          <a:p>
            <a:r>
              <a:rPr kumimoji="1" lang="en-US" altLang="ja-JP" dirty="0" smtClean="0"/>
              <a:t>Review objectives for next meeting</a:t>
            </a:r>
          </a:p>
          <a:p>
            <a:r>
              <a:rPr kumimoji="1" lang="en-US" altLang="ja-JP" dirty="0"/>
              <a:t>Schedule for </a:t>
            </a:r>
            <a:r>
              <a:rPr kumimoji="1" lang="en-US" altLang="ja-JP" dirty="0" smtClean="0"/>
              <a:t>teleconferences</a:t>
            </a:r>
          </a:p>
          <a:p>
            <a:r>
              <a:rPr kumimoji="1" lang="en-US" altLang="ja-JP" dirty="0" smtClean="0"/>
              <a:t>Adjourn</a:t>
            </a:r>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27</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November 2015</a:t>
            </a:r>
            <a:endParaRPr lang="en-GB" dirty="0"/>
          </a:p>
        </p:txBody>
      </p:sp>
    </p:spTree>
    <p:extLst>
      <p:ext uri="{BB962C8B-B14F-4D97-AF65-F5344CB8AC3E}">
        <p14:creationId xmlns:p14="http://schemas.microsoft.com/office/powerpoint/2010/main" val="151348102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smtClean="0"/>
              <a:t>Motion #1</a:t>
            </a:r>
            <a:endParaRPr kumimoji="1" lang="en-US" altLang="ja-JP" dirty="0"/>
          </a:p>
        </p:txBody>
      </p:sp>
      <p:sp>
        <p:nvSpPr>
          <p:cNvPr id="3" name="コンテンツ プレースホルダー 2"/>
          <p:cNvSpPr>
            <a:spLocks noGrp="1"/>
          </p:cNvSpPr>
          <p:nvPr>
            <p:ph idx="1"/>
          </p:nvPr>
        </p:nvSpPr>
        <p:spPr/>
        <p:txBody>
          <a:bodyPr>
            <a:normAutofit/>
          </a:bodyPr>
          <a:lstStyle/>
          <a:p>
            <a:r>
              <a:rPr kumimoji="1" lang="en-US" altLang="ja-JP" dirty="0"/>
              <a:t>Motion to approve </a:t>
            </a:r>
            <a:r>
              <a:rPr kumimoji="1" lang="en-US" altLang="ja-JP" dirty="0" err="1" smtClean="0"/>
              <a:t>xxxx</a:t>
            </a:r>
            <a:r>
              <a:rPr kumimoji="1" lang="en-US" altLang="ja-JP" dirty="0" smtClean="0"/>
              <a:t> for TG1a technical editor</a:t>
            </a:r>
          </a:p>
          <a:p>
            <a:pPr lvl="1"/>
            <a:r>
              <a:rPr kumimoji="1" lang="en-US" altLang="ja-JP" dirty="0" smtClean="0"/>
              <a:t>Move:</a:t>
            </a:r>
          </a:p>
          <a:p>
            <a:pPr lvl="1"/>
            <a:r>
              <a:rPr kumimoji="1" lang="en-US" altLang="ja-JP" dirty="0" smtClean="0"/>
              <a:t>Second:</a:t>
            </a:r>
          </a:p>
          <a:p>
            <a:pPr lvl="1"/>
            <a:r>
              <a:rPr kumimoji="1" lang="en-US" altLang="ja-JP" dirty="0" smtClean="0"/>
              <a:t>Y:/N:/A:</a:t>
            </a:r>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28</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November 2015</a:t>
            </a:r>
            <a:endParaRPr lang="en-GB" dirty="0"/>
          </a:p>
        </p:txBody>
      </p:sp>
    </p:spTree>
    <p:extLst>
      <p:ext uri="{BB962C8B-B14F-4D97-AF65-F5344CB8AC3E}">
        <p14:creationId xmlns:p14="http://schemas.microsoft.com/office/powerpoint/2010/main" val="113757634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smtClean="0"/>
              <a:t>Motion #2</a:t>
            </a:r>
            <a:endParaRPr kumimoji="1" lang="en-US" altLang="ja-JP" dirty="0"/>
          </a:p>
        </p:txBody>
      </p:sp>
      <p:sp>
        <p:nvSpPr>
          <p:cNvPr id="3" name="コンテンツ プレースホルダー 2"/>
          <p:cNvSpPr>
            <a:spLocks noGrp="1"/>
          </p:cNvSpPr>
          <p:nvPr>
            <p:ph idx="1"/>
          </p:nvPr>
        </p:nvSpPr>
        <p:spPr/>
        <p:txBody>
          <a:bodyPr>
            <a:normAutofit/>
          </a:bodyPr>
          <a:lstStyle/>
          <a:p>
            <a:endParaRPr kumimoji="1" lang="en-US" altLang="ja-JP" dirty="0" smtClean="0"/>
          </a:p>
          <a:p>
            <a:pPr lvl="1"/>
            <a:r>
              <a:rPr kumimoji="1" lang="en-US" altLang="ja-JP" dirty="0" smtClean="0"/>
              <a:t>Move:</a:t>
            </a:r>
          </a:p>
          <a:p>
            <a:pPr lvl="1"/>
            <a:r>
              <a:rPr kumimoji="1" lang="en-US" altLang="ja-JP" dirty="0" smtClean="0"/>
              <a:t>Second:</a:t>
            </a:r>
          </a:p>
          <a:p>
            <a:pPr lvl="1"/>
            <a:r>
              <a:rPr kumimoji="1" lang="en-US" altLang="ja-JP" dirty="0" smtClean="0"/>
              <a:t>Y:/N:/A:</a:t>
            </a:r>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29</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November 2015</a:t>
            </a:r>
            <a:endParaRPr lang="en-GB" dirty="0"/>
          </a:p>
        </p:txBody>
      </p:sp>
    </p:spTree>
    <p:extLst>
      <p:ext uri="{BB962C8B-B14F-4D97-AF65-F5344CB8AC3E}">
        <p14:creationId xmlns:p14="http://schemas.microsoft.com/office/powerpoint/2010/main" val="56263106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smtClean="0"/>
              <a:t>Meeting protocol</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a:t>Please announce your affiliation when you first address the group during a meeting slot</a:t>
            </a:r>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November 2015</a:t>
            </a:r>
            <a:endParaRPr lang="en-GB" dirty="0"/>
          </a:p>
        </p:txBody>
      </p:sp>
    </p:spTree>
    <p:extLst>
      <p:ext uri="{BB962C8B-B14F-4D97-AF65-F5344CB8AC3E}">
        <p14:creationId xmlns:p14="http://schemas.microsoft.com/office/powerpoint/2010/main" val="65549509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a:t>T</a:t>
            </a:r>
            <a:r>
              <a:rPr kumimoji="1" lang="en-US" altLang="ja-JP" dirty="0" smtClean="0"/>
              <a:t>eleconferences</a:t>
            </a:r>
            <a:endParaRPr kumimoji="1" lang="en-US" altLang="ja-JP" dirty="0"/>
          </a:p>
        </p:txBody>
      </p:sp>
      <p:sp>
        <p:nvSpPr>
          <p:cNvPr id="3" name="コンテンツ プレースホルダー 2"/>
          <p:cNvSpPr>
            <a:spLocks noGrp="1"/>
          </p:cNvSpPr>
          <p:nvPr>
            <p:ph idx="1"/>
          </p:nvPr>
        </p:nvSpPr>
        <p:spPr/>
        <p:txBody>
          <a:bodyPr>
            <a:normAutofit/>
          </a:bodyPr>
          <a:lstStyle/>
          <a:p>
            <a:r>
              <a:rPr kumimoji="1" lang="en-US" altLang="ja-JP" dirty="0" smtClean="0"/>
              <a:t>Schedule</a:t>
            </a:r>
          </a:p>
          <a:p>
            <a:endParaRPr kumimoji="1" lang="en-US" altLang="ja-JP" dirty="0"/>
          </a:p>
          <a:p>
            <a:endParaRPr kumimoji="1" lang="en-US" altLang="ja-JP" dirty="0" smtClean="0"/>
          </a:p>
          <a:p>
            <a:endParaRPr kumimoji="1" lang="en-US" altLang="ja-JP" dirty="0"/>
          </a:p>
          <a:p>
            <a:endParaRPr kumimoji="1" lang="en-US" altLang="ja-JP" dirty="0" smtClean="0"/>
          </a:p>
          <a:p>
            <a:r>
              <a:rPr kumimoji="1" lang="en-US" altLang="ja-JP" dirty="0" smtClean="0"/>
              <a:t>Meeting Logistics</a:t>
            </a:r>
          </a:p>
          <a:p>
            <a:pPr lvl="1"/>
            <a:r>
              <a:rPr kumimoji="1" lang="en-US" altLang="ja-JP" dirty="0" smtClean="0"/>
              <a:t>Use “Join Me”</a:t>
            </a:r>
          </a:p>
          <a:p>
            <a:pPr lvl="1"/>
            <a:r>
              <a:rPr kumimoji="1" lang="en-US" altLang="ja-JP" dirty="0" smtClean="0"/>
              <a:t>The chair will send out a notification to IEEE 802.19 reflector in advance of the meeting</a:t>
            </a:r>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30</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November 2015</a:t>
            </a:r>
            <a:endParaRPr lang="en-GB" dirty="0"/>
          </a:p>
        </p:txBody>
      </p:sp>
    </p:spTree>
    <p:extLst>
      <p:ext uri="{BB962C8B-B14F-4D97-AF65-F5344CB8AC3E}">
        <p14:creationId xmlns:p14="http://schemas.microsoft.com/office/powerpoint/2010/main" val="420247793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コンテンツ プレースホルダー 2"/>
          <p:cNvSpPr>
            <a:spLocks noGrp="1"/>
          </p:cNvSpPr>
          <p:nvPr>
            <p:ph idx="1"/>
          </p:nvPr>
        </p:nvSpPr>
        <p:spPr/>
        <p:txBody>
          <a:bodyPr/>
          <a:lstStyle/>
          <a:p>
            <a:endParaRPr kumimoji="1" lang="en-US" altLang="ja-JP" dirty="0" smtClean="0"/>
          </a:p>
          <a:p>
            <a:endParaRPr kumimoji="1" lang="en-US" altLang="ja-JP" dirty="0"/>
          </a:p>
          <a:p>
            <a:endParaRPr kumimoji="1" lang="en-US" altLang="ja-JP" dirty="0" smtClean="0"/>
          </a:p>
          <a:p>
            <a:endParaRPr kumimoji="1" lang="en-US" altLang="ja-JP" dirty="0"/>
          </a:p>
          <a:p>
            <a:pPr marL="0" indent="0">
              <a:buNone/>
            </a:pPr>
            <a:r>
              <a:rPr kumimoji="1" lang="en-US" altLang="ja-JP" sz="3600" dirty="0"/>
              <a:t>Adjourn</a:t>
            </a:r>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31</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November 2015</a:t>
            </a:r>
            <a:endParaRPr lang="en-GB" dirty="0"/>
          </a:p>
        </p:txBody>
      </p:sp>
    </p:spTree>
    <p:extLst>
      <p:ext uri="{BB962C8B-B14F-4D97-AF65-F5344CB8AC3E}">
        <p14:creationId xmlns:p14="http://schemas.microsoft.com/office/powerpoint/2010/main" val="319017160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p:txBody>
          <a:bodyPr/>
          <a:lstStyle/>
          <a:p>
            <a:r>
              <a:rPr kumimoji="1" lang="en-US" altLang="ja-JP" dirty="0" smtClean="0"/>
              <a:t>http</a:t>
            </a:r>
            <a:r>
              <a:rPr kumimoji="1" lang="en-US" altLang="ja-JP" dirty="0"/>
              <a:t>://newton.meeting.verilan.com</a:t>
            </a:r>
          </a:p>
          <a:p>
            <a:pPr marL="0" indent="0">
              <a:buNone/>
            </a:pPr>
            <a:endParaRPr kumimoji="1" lang="en-US" altLang="ja-JP" dirty="0" smtClean="0"/>
          </a:p>
          <a:p>
            <a:endParaRPr kumimoji="1" lang="en-US" altLang="ja-JP" dirty="0"/>
          </a:p>
          <a:p>
            <a:r>
              <a:rPr kumimoji="1" lang="en-US" altLang="ja-JP" dirty="0" smtClean="0"/>
              <a:t>Register</a:t>
            </a:r>
          </a:p>
          <a:p>
            <a:r>
              <a:rPr kumimoji="1" lang="en-US" altLang="ja-JP" dirty="0" smtClean="0"/>
              <a:t>Indicate attendance</a:t>
            </a:r>
          </a:p>
        </p:txBody>
      </p:sp>
      <p:sp>
        <p:nvSpPr>
          <p:cNvPr id="2" name="タイトル 1"/>
          <p:cNvSpPr>
            <a:spLocks noGrp="1"/>
          </p:cNvSpPr>
          <p:nvPr>
            <p:ph type="title"/>
          </p:nvPr>
        </p:nvSpPr>
        <p:spPr/>
        <p:txBody>
          <a:bodyPr/>
          <a:lstStyle/>
          <a:p>
            <a:r>
              <a:rPr kumimoji="1" lang="en-US" altLang="ja-JP" dirty="0" smtClean="0"/>
              <a:t>Attendance</a:t>
            </a:r>
            <a:endParaRPr kumimoji="1" lang="ja-JP" altLang="en-US"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November 2015</a:t>
            </a:r>
            <a:endParaRPr lang="en-GB" dirty="0"/>
          </a:p>
        </p:txBody>
      </p:sp>
    </p:spTree>
    <p:extLst>
      <p:ext uri="{BB962C8B-B14F-4D97-AF65-F5344CB8AC3E}">
        <p14:creationId xmlns:p14="http://schemas.microsoft.com/office/powerpoint/2010/main" val="70955541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コンテンツ プレースホルダー 2"/>
          <p:cNvSpPr>
            <a:spLocks noGrp="1"/>
          </p:cNvSpPr>
          <p:nvPr>
            <p:ph idx="1"/>
          </p:nvPr>
        </p:nvSpPr>
        <p:spPr/>
        <p:txBody>
          <a:bodyPr/>
          <a:lstStyle/>
          <a:p>
            <a:endParaRPr kumimoji="1" lang="en-US" altLang="ja-JP" dirty="0" smtClean="0"/>
          </a:p>
          <a:p>
            <a:endParaRPr kumimoji="1" lang="en-US" altLang="ja-JP" dirty="0"/>
          </a:p>
          <a:p>
            <a:endParaRPr kumimoji="1" lang="en-US" altLang="ja-JP" dirty="0" smtClean="0"/>
          </a:p>
          <a:p>
            <a:endParaRPr kumimoji="1" lang="en-US" altLang="ja-JP" dirty="0"/>
          </a:p>
          <a:p>
            <a:pPr marL="0" indent="0">
              <a:buNone/>
            </a:pPr>
            <a:r>
              <a:rPr kumimoji="1" lang="en-US" altLang="ja-JP" sz="3600" dirty="0" smtClean="0"/>
              <a:t>Tuesday </a:t>
            </a:r>
            <a:r>
              <a:rPr kumimoji="1" lang="en-US" altLang="ja-JP" sz="3600" dirty="0"/>
              <a:t>AM1</a:t>
            </a:r>
            <a:endParaRPr kumimoji="1" lang="en-US" altLang="ja-JP" sz="3600" dirty="0" smtClean="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November 2015</a:t>
            </a:r>
            <a:endParaRPr lang="en-GB" dirty="0"/>
          </a:p>
        </p:txBody>
      </p:sp>
    </p:spTree>
    <p:extLst>
      <p:ext uri="{BB962C8B-B14F-4D97-AF65-F5344CB8AC3E}">
        <p14:creationId xmlns:p14="http://schemas.microsoft.com/office/powerpoint/2010/main" val="145988795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Agenda for Tuesday AM1</a:t>
            </a:r>
            <a:endParaRPr kumimoji="1" lang="ja-JP" altLang="en-US" dirty="0"/>
          </a:p>
        </p:txBody>
      </p:sp>
      <p:sp>
        <p:nvSpPr>
          <p:cNvPr id="3" name="コンテンツ プレースホルダー 2"/>
          <p:cNvSpPr>
            <a:spLocks noGrp="1"/>
          </p:cNvSpPr>
          <p:nvPr>
            <p:ph idx="1"/>
          </p:nvPr>
        </p:nvSpPr>
        <p:spPr/>
        <p:txBody>
          <a:bodyPr>
            <a:normAutofit/>
          </a:bodyPr>
          <a:lstStyle/>
          <a:p>
            <a:r>
              <a:rPr kumimoji="1" lang="en-US" altLang="ja-JP" dirty="0"/>
              <a:t>TG1a meeting called to </a:t>
            </a:r>
            <a:r>
              <a:rPr kumimoji="1" lang="en-US" altLang="ja-JP" dirty="0" smtClean="0"/>
              <a:t>order</a:t>
            </a:r>
          </a:p>
          <a:p>
            <a:r>
              <a:rPr kumimoji="1" lang="en-US" altLang="ja-JP" dirty="0" smtClean="0"/>
              <a:t>Call </a:t>
            </a:r>
            <a:r>
              <a:rPr kumimoji="1" lang="en-US" altLang="ja-JP" dirty="0"/>
              <a:t>for </a:t>
            </a:r>
            <a:r>
              <a:rPr kumimoji="1" lang="en-US" altLang="ja-JP" dirty="0" smtClean="0"/>
              <a:t>secretary</a:t>
            </a:r>
          </a:p>
          <a:p>
            <a:r>
              <a:rPr kumimoji="1" lang="en-US" altLang="ja-JP" dirty="0" smtClean="0"/>
              <a:t>IEEE IPR statement</a:t>
            </a:r>
            <a:endParaRPr kumimoji="1" lang="en-US" altLang="ja-JP" dirty="0"/>
          </a:p>
          <a:p>
            <a:r>
              <a:rPr kumimoji="1" lang="en-US" altLang="ja-JP" dirty="0" smtClean="0"/>
              <a:t>Call for submissions, discussions and approval of agenda</a:t>
            </a:r>
          </a:p>
          <a:p>
            <a:r>
              <a:rPr kumimoji="1" lang="en-US" altLang="ja-JP" dirty="0" smtClean="0"/>
              <a:t>Approval of July 2015 CUB SG minutes</a:t>
            </a:r>
          </a:p>
          <a:p>
            <a:r>
              <a:rPr kumimoji="1" lang="en-US" altLang="ja-JP" dirty="0" smtClean="0"/>
              <a:t>TG1a Opening report</a:t>
            </a:r>
          </a:p>
          <a:p>
            <a:r>
              <a:rPr kumimoji="1" lang="en-US" altLang="ja-JP" dirty="0" smtClean="0"/>
              <a:t>Call </a:t>
            </a:r>
            <a:r>
              <a:rPr kumimoji="1" lang="en-US" altLang="ja-JP" dirty="0"/>
              <a:t>for technical </a:t>
            </a:r>
            <a:r>
              <a:rPr kumimoji="1" lang="en-US" altLang="ja-JP" dirty="0" smtClean="0"/>
              <a:t>editor</a:t>
            </a:r>
            <a:endParaRPr kumimoji="1" lang="en-US" altLang="ja-JP" dirty="0"/>
          </a:p>
          <a:p>
            <a:r>
              <a:rPr kumimoji="1" lang="en-US" altLang="ja-JP" dirty="0"/>
              <a:t>P</a:t>
            </a:r>
            <a:r>
              <a:rPr kumimoji="1" lang="en-US" altLang="ja-JP" dirty="0" smtClean="0"/>
              <a:t>roject timeline discussion</a:t>
            </a:r>
          </a:p>
          <a:p>
            <a:r>
              <a:rPr kumimoji="1" lang="en-US" altLang="ja-JP" dirty="0" smtClean="0"/>
              <a:t>Recess</a:t>
            </a:r>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November 2015</a:t>
            </a:r>
            <a:endParaRPr lang="en-GB" dirty="0"/>
          </a:p>
        </p:txBody>
      </p:sp>
    </p:spTree>
    <p:extLst>
      <p:ext uri="{BB962C8B-B14F-4D97-AF65-F5344CB8AC3E}">
        <p14:creationId xmlns:p14="http://schemas.microsoft.com/office/powerpoint/2010/main" val="94508488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Call for secretary</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smtClean="0"/>
              <a:t>Looking for volunteer of recording secretary</a:t>
            </a:r>
          </a:p>
          <a:p>
            <a:pPr lvl="1"/>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November 2015</a:t>
            </a:r>
            <a:endParaRPr lang="en-GB" dirty="0"/>
          </a:p>
        </p:txBody>
      </p:sp>
    </p:spTree>
    <p:extLst>
      <p:ext uri="{BB962C8B-B14F-4D97-AF65-F5344CB8AC3E}">
        <p14:creationId xmlns:p14="http://schemas.microsoft.com/office/powerpoint/2010/main" val="196796725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Patent Policy</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a:t>http://standards.ieee.org/about/sasb/patcom/materials.html</a:t>
            </a:r>
            <a:endParaRPr kumimoji="1" lang="en-US" altLang="ja-JP" dirty="0" smtClean="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November 2015</a:t>
            </a:r>
            <a:endParaRPr lang="en-GB" dirty="0"/>
          </a:p>
        </p:txBody>
      </p:sp>
    </p:spTree>
    <p:extLst>
      <p:ext uri="{BB962C8B-B14F-4D97-AF65-F5344CB8AC3E}">
        <p14:creationId xmlns:p14="http://schemas.microsoft.com/office/powerpoint/2010/main" val="379533916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en-US" altLang="ja-JP" dirty="0"/>
          </a:p>
        </p:txBody>
      </p:sp>
      <p:sp>
        <p:nvSpPr>
          <p:cNvPr id="3" name="コンテンツ プレースホルダー 2"/>
          <p:cNvSpPr>
            <a:spLocks noGrp="1"/>
          </p:cNvSpPr>
          <p:nvPr>
            <p:ph idx="1"/>
          </p:nvPr>
        </p:nvSpPr>
        <p:spPr/>
        <p:txBody>
          <a:bodyPr/>
          <a:lstStyle/>
          <a:p>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November 2015</a:t>
            </a:r>
            <a:endParaRPr lang="en-GB" dirty="0"/>
          </a:p>
        </p:txBody>
      </p:sp>
      <p:pic>
        <p:nvPicPr>
          <p:cNvPr id="4099"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7675" y="219075"/>
            <a:ext cx="8858250" cy="6638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19597776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6381</TotalTime>
  <Words>922</Words>
  <Application>Microsoft Office PowerPoint</Application>
  <PresentationFormat>ユーザー設定</PresentationFormat>
  <Paragraphs>248</Paragraphs>
  <Slides>31</Slides>
  <Notes>1</Notes>
  <HiddenSlides>0</HiddenSlides>
  <MMClips>0</MMClips>
  <ScaleCrop>false</ScaleCrop>
  <HeadingPairs>
    <vt:vector size="6" baseType="variant">
      <vt:variant>
        <vt:lpstr>テーマ</vt:lpstr>
      </vt:variant>
      <vt:variant>
        <vt:i4>1</vt:i4>
      </vt:variant>
      <vt:variant>
        <vt:lpstr>埋め込まれた OLE サーバー</vt:lpstr>
      </vt:variant>
      <vt:variant>
        <vt:i4>1</vt:i4>
      </vt:variant>
      <vt:variant>
        <vt:lpstr>スライド タイトル</vt:lpstr>
      </vt:variant>
      <vt:variant>
        <vt:i4>31</vt:i4>
      </vt:variant>
    </vt:vector>
  </HeadingPairs>
  <TitlesOfParts>
    <vt:vector size="33" baseType="lpstr">
      <vt:lpstr>Office Theme</vt:lpstr>
      <vt:lpstr>Document</vt:lpstr>
      <vt:lpstr>TG1a November 2015 Meeting Agenda</vt:lpstr>
      <vt:lpstr>Agenda graphic</vt:lpstr>
      <vt:lpstr>Meeting protocol</vt:lpstr>
      <vt:lpstr>Attendance</vt:lpstr>
      <vt:lpstr>PowerPoint プレゼンテーション</vt:lpstr>
      <vt:lpstr>Agenda for Tuesday AM1</vt:lpstr>
      <vt:lpstr>Call for secretary</vt:lpstr>
      <vt:lpstr>Patent Policy</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Agenda items for this week</vt:lpstr>
      <vt:lpstr>Call for submissions, discussions and approval of agenda</vt:lpstr>
      <vt:lpstr>Approval of July 2015 CUB SG minutes</vt:lpstr>
      <vt:lpstr>TG1a Opening report</vt:lpstr>
      <vt:lpstr>Call for technical editor</vt:lpstr>
      <vt:lpstr>Project timeline discussion</vt:lpstr>
      <vt:lpstr>PowerPoint プレゼンテーション</vt:lpstr>
      <vt:lpstr>Agenda for Tuesday PM1</vt:lpstr>
      <vt:lpstr>PowerPoint プレゼンテーション</vt:lpstr>
      <vt:lpstr>Agenda for Wednesday AM1</vt:lpstr>
      <vt:lpstr>PowerPoint プレゼンテーション</vt:lpstr>
      <vt:lpstr>Agenda for Wednesday PM1</vt:lpstr>
      <vt:lpstr>PowerPoint プレゼンテーション</vt:lpstr>
      <vt:lpstr>Agenda for Thursday AM2</vt:lpstr>
      <vt:lpstr>Motion #1</vt:lpstr>
      <vt:lpstr>Motion #2</vt:lpstr>
      <vt:lpstr>Teleconferences</vt:lpstr>
      <vt:lpstr>PowerPoint プレゼンテーション</vt:lpstr>
    </vt:vector>
  </TitlesOfParts>
  <Company>Qualcomm Incorporated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Shellhammer, Steve</dc:creator>
  <cp:lastModifiedBy>Naotaka Sato</cp:lastModifiedBy>
  <cp:revision>216</cp:revision>
  <cp:lastPrinted>2014-11-08T20:15:38Z</cp:lastPrinted>
  <dcterms:created xsi:type="dcterms:W3CDTF">2014-10-30T17:06:39Z</dcterms:created>
  <dcterms:modified xsi:type="dcterms:W3CDTF">2015-11-10T14:50:43Z</dcterms:modified>
</cp:coreProperties>
</file>