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65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76" r:id="rId20"/>
    <p:sldId id="279" r:id="rId21"/>
    <p:sldId id="277" r:id="rId22"/>
    <p:sldId id="295" r:id="rId23"/>
    <p:sldId id="268" r:id="rId2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53" autoAdjust="0"/>
    <p:restoredTop sz="81016" autoAdjust="0"/>
  </p:normalViewPr>
  <p:slideViewPr>
    <p:cSldViewPr>
      <p:cViewPr varScale="1">
        <p:scale>
          <a:sx n="56" d="100"/>
          <a:sy n="56" d="100"/>
        </p:scale>
        <p:origin x="1854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5590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87743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5489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5502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3521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1736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9869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5524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474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3979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4685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5769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397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9699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8922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945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10174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16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08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785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4595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8762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4710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9183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898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Igal Kotzer, General Motors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Igal Kotzer, General Motors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Igal Kotzer, General Motors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Igal Kotzer, General Motors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Igal Kotzer, General Motors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Igal Kotzer, General Motors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19-15/0084r0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Igal Kotzer, General Motors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On The Intra-Vehicle </a:t>
            </a:r>
            <a:r>
              <a:rPr lang="en-GB" dirty="0" smtClean="0"/>
              <a:t>Channel Model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21-Oct-2015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9838681"/>
              </p:ext>
            </p:extLst>
          </p:nvPr>
        </p:nvGraphicFramePr>
        <p:xfrm>
          <a:off x="520700" y="2281238"/>
          <a:ext cx="8078788" cy="248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Document" r:id="rId4" imgW="8253286" imgH="2534496" progId="Word.Document.8">
                  <p:embed/>
                </p:oleObj>
              </mc:Choice>
              <mc:Fallback>
                <p:oleObj name="Document" r:id="rId4" imgW="8253286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81238"/>
                        <a:ext cx="8078788" cy="2484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Compact Vehicle Channel Path Loss</a:t>
            </a:r>
            <a:endParaRPr lang="en-GB" dirty="0"/>
          </a:p>
        </p:txBody>
      </p:sp>
      <p:pic>
        <p:nvPicPr>
          <p:cNvPr id="8" name="Picture 7" descr="Volt Path Los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800" y="1524000"/>
            <a:ext cx="660400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6805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SUV Channel Path Loss</a:t>
            </a:r>
            <a:endParaRPr lang="en-GB" dirty="0"/>
          </a:p>
        </p:txBody>
      </p:sp>
      <p:pic>
        <p:nvPicPr>
          <p:cNvPr id="2" name="Picture 1" descr="Acadia Path Los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800" y="1524000"/>
            <a:ext cx="660400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6562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Large SUV Channel Path Loss</a:t>
            </a:r>
            <a:endParaRPr lang="en-GB" dirty="0"/>
          </a:p>
        </p:txBody>
      </p:sp>
      <p:pic>
        <p:nvPicPr>
          <p:cNvPr id="2" name="Picture 1" descr="Escalade Path Los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466850"/>
            <a:ext cx="6680200" cy="501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83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Intra-Vehicle Wireless Channel Path Loss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8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981200"/>
                <a:ext cx="7924800" cy="4114800"/>
              </a:xfrm>
              <a:ln/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dirty="0" smtClean="0"/>
                  <a:t>Measurement results fit the model: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𝑳</m:t>
                    </m:r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</m:d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𝑳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sub>
                    </m:sSub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</m:d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endParaRPr lang="en-GB" dirty="0" smtClean="0"/>
              </a:p>
              <a:p>
                <a:pPr lvl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𝑳</m:t>
                    </m:r>
                    <m:d>
                      <m:d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</m:d>
                  </m:oMath>
                </a14:m>
                <a:r>
                  <a:rPr lang="en-GB" dirty="0" smtClean="0"/>
                  <a:t> - total path loss</a:t>
                </a:r>
              </a:p>
              <a:p>
                <a:pPr lvl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𝑳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sub>
                    </m:sSub>
                    <m:d>
                      <m:d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</m:d>
                  </m:oMath>
                </a14:m>
                <a:r>
                  <a:rPr lang="en-GB" dirty="0" smtClean="0"/>
                  <a:t> - mean path loss</a:t>
                </a:r>
              </a:p>
              <a:p>
                <a:pPr lvl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GB" dirty="0" smtClean="0"/>
                  <a:t> – shadowing, log normal zero mean </a:t>
                </a:r>
                <a:r>
                  <a:rPr lang="en-GB" dirty="0" err="1" smtClean="0"/>
                  <a:t>r.v</a:t>
                </a:r>
                <a:r>
                  <a:rPr lang="en-GB" dirty="0" smtClean="0"/>
                  <a:t>.</a:t>
                </a:r>
              </a:p>
            </p:txBody>
          </p:sp>
        </mc:Choice>
        <mc:Fallback xmlns="">
          <p:sp>
            <p:nvSpPr>
              <p:cNvPr id="409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981200"/>
                <a:ext cx="7924800" cy="4114800"/>
              </a:xfrm>
              <a:blipFill rotWithShape="0">
                <a:blip r:embed="rId3"/>
                <a:stretch>
                  <a:fillRect l="-1077" t="-1185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07919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Intra-Vehicle Wireless Channel Path Loss Log Normal Fit Summary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685800" y="2209800"/>
          <a:ext cx="8001000" cy="273004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00200"/>
                <a:gridCol w="1600200"/>
                <a:gridCol w="1600200"/>
                <a:gridCol w="1600200"/>
                <a:gridCol w="1600200"/>
              </a:tblGrid>
              <a:tr h="64783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Compact</a:t>
                      </a:r>
                      <a:r>
                        <a:rPr lang="en-US" baseline="0" dirty="0" smtClean="0"/>
                        <a:t> Vehicle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Large SUV</a:t>
                      </a:r>
                      <a:endParaRPr lang="en-US" dirty="0"/>
                    </a:p>
                  </a:txBody>
                  <a:tcPr/>
                </a:tc>
              </a:tr>
              <a:tr h="418968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2.4GHz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 path loss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17.3dB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19.2dB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18.0dB</a:t>
                      </a:r>
                      <a:endParaRPr lang="en-US" dirty="0"/>
                    </a:p>
                  </a:txBody>
                  <a:tcPr/>
                </a:tc>
              </a:tr>
              <a:tr h="64783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Shadowing variance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14.9dB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10.9dB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11.3dB</a:t>
                      </a:r>
                      <a:endParaRPr lang="en-US" dirty="0"/>
                    </a:p>
                  </a:txBody>
                  <a:tcPr/>
                </a:tc>
              </a:tr>
              <a:tr h="375331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5GHz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Mean path loss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16.2dB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19.5dB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17.4dB</a:t>
                      </a:r>
                      <a:endParaRPr lang="en-US" dirty="0"/>
                    </a:p>
                  </a:txBody>
                  <a:tcPr/>
                </a:tc>
              </a:tr>
              <a:tr h="37533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Shadowing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15.0dB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18.5dB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14.0dB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27916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Compact Vehicle Channel Delay Spread</a:t>
            </a:r>
            <a:endParaRPr lang="en-GB" dirty="0"/>
          </a:p>
        </p:txBody>
      </p:sp>
      <p:pic>
        <p:nvPicPr>
          <p:cNvPr id="2" name="Picture 1" descr="Volt Delay Sprea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581150"/>
            <a:ext cx="6527800" cy="489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1657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16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SUV Channel Delay Spread</a:t>
            </a:r>
            <a:endParaRPr lang="en-GB" dirty="0"/>
          </a:p>
        </p:txBody>
      </p:sp>
      <p:pic>
        <p:nvPicPr>
          <p:cNvPr id="3" name="Picture 2" descr="Acadia Delay Sprea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504950"/>
            <a:ext cx="6629400" cy="497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4275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17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Large SUV Channel Delay Spread</a:t>
            </a:r>
            <a:endParaRPr lang="en-GB" dirty="0"/>
          </a:p>
        </p:txBody>
      </p:sp>
      <p:pic>
        <p:nvPicPr>
          <p:cNvPr id="2" name="Picture 1" descr="Escalade Delay Sprea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800" y="1524000"/>
            <a:ext cx="660400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6629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18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Intra-Vehicle Wireless RMS Channel Delay Spread Summary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1371600" y="2672669"/>
          <a:ext cx="6400800" cy="144213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00200"/>
                <a:gridCol w="1600200"/>
                <a:gridCol w="1600200"/>
                <a:gridCol w="1600200"/>
              </a:tblGrid>
              <a:tr h="64783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Compact</a:t>
                      </a:r>
                      <a:r>
                        <a:rPr lang="en-US" baseline="0" dirty="0" smtClean="0"/>
                        <a:t> Vehicle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Large SUV</a:t>
                      </a:r>
                      <a:endParaRPr lang="en-US" dirty="0"/>
                    </a:p>
                  </a:txBody>
                  <a:tcPr/>
                </a:tc>
              </a:tr>
              <a:tr h="418968">
                <a:tc>
                  <a:txBody>
                    <a:bodyPr/>
                    <a:lstStyle/>
                    <a:p>
                      <a:r>
                        <a:rPr lang="en-US" dirty="0" smtClean="0"/>
                        <a:t>2.4GHz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20.5ns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22.0ns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21.4ns</a:t>
                      </a:r>
                      <a:endParaRPr lang="en-US" dirty="0"/>
                    </a:p>
                  </a:txBody>
                  <a:tcPr/>
                </a:tc>
              </a:tr>
              <a:tr h="375331">
                <a:tc>
                  <a:txBody>
                    <a:bodyPr/>
                    <a:lstStyle/>
                    <a:p>
                      <a:r>
                        <a:rPr lang="en-US" dirty="0" smtClean="0"/>
                        <a:t>5GHz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19.1ns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21.3ns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21.5ns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9248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No clustering effect was seen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667571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19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Intra-Vehicle MIMO Channel Matrix Condition Number and Rank</a:t>
            </a:r>
            <a:endParaRPr lang="en-GB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9248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kern="0" dirty="0" smtClean="0"/>
              <a:t>All of the measured 2x2 MIMO channel matrices have a </a:t>
            </a:r>
            <a:r>
              <a:rPr lang="en-US" u="sng" kern="0" dirty="0" smtClean="0"/>
              <a:t>rank</a:t>
            </a:r>
            <a:r>
              <a:rPr lang="en-US" kern="0" dirty="0" smtClean="0"/>
              <a:t> of 2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kern="0" dirty="0" smtClean="0"/>
              <a:t> The channel matrix’s </a:t>
            </a:r>
            <a:r>
              <a:rPr lang="en-US" u="sng" kern="0" dirty="0" smtClean="0"/>
              <a:t>condition number </a:t>
            </a:r>
            <a:r>
              <a:rPr lang="en-US" kern="0" dirty="0" smtClean="0"/>
              <a:t>varies significantly between bands and within bands.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kern="0" dirty="0" smtClean="0"/>
              <a:t>Based on the measurements the condition number varies between 0dB to 30dB</a:t>
            </a:r>
            <a:endParaRPr lang="en-GB" kern="0" dirty="0" smtClean="0"/>
          </a:p>
        </p:txBody>
      </p:sp>
    </p:spTree>
    <p:extLst>
      <p:ext uri="{BB962C8B-B14F-4D97-AF65-F5344CB8AC3E}">
        <p14:creationId xmlns:p14="http://schemas.microsoft.com/office/powerpoint/2010/main" val="19900745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Nov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submission the wireless channel inside a vehicle is discussed.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20</a:t>
            </a:fld>
            <a:endParaRPr lang="en-GB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Intra-Vehicle Wireless Channel Measurements Locations</a:t>
            </a:r>
            <a:endParaRPr lang="en-GB" dirty="0"/>
          </a:p>
        </p:txBody>
      </p:sp>
      <p:grpSp>
        <p:nvGrpSpPr>
          <p:cNvPr id="10" name="Group 9"/>
          <p:cNvGrpSpPr/>
          <p:nvPr/>
        </p:nvGrpSpPr>
        <p:grpSpPr>
          <a:xfrm>
            <a:off x="152400" y="1907894"/>
            <a:ext cx="8720793" cy="4416706"/>
            <a:chOff x="1511908" y="2059388"/>
            <a:chExt cx="8720793" cy="4416706"/>
          </a:xfrm>
        </p:grpSpPr>
        <p:grpSp>
          <p:nvGrpSpPr>
            <p:cNvPr id="11" name="Group 10"/>
            <p:cNvGrpSpPr/>
            <p:nvPr/>
          </p:nvGrpSpPr>
          <p:grpSpPr>
            <a:xfrm>
              <a:off x="1511908" y="2059388"/>
              <a:ext cx="8720792" cy="4416706"/>
              <a:chOff x="2179818" y="2011680"/>
              <a:chExt cx="8720792" cy="4416706"/>
            </a:xfrm>
          </p:grpSpPr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20061"/>
              <a:stretch/>
            </p:blipFill>
            <p:spPr>
              <a:xfrm>
                <a:off x="2266121" y="2011680"/>
                <a:ext cx="8634489" cy="4416706"/>
              </a:xfrm>
              <a:prstGeom prst="rect">
                <a:avLst/>
              </a:prstGeom>
            </p:spPr>
          </p:pic>
          <p:sp>
            <p:nvSpPr>
              <p:cNvPr id="26" name="Oval 25"/>
              <p:cNvSpPr/>
              <p:nvPr/>
            </p:nvSpPr>
            <p:spPr>
              <a:xfrm>
                <a:off x="2266122" y="2162756"/>
                <a:ext cx="294198" cy="238539"/>
              </a:xfrm>
              <a:prstGeom prst="ellipse">
                <a:avLst/>
              </a:prstGeom>
              <a:solidFill>
                <a:srgbClr val="FFC000">
                  <a:lumMod val="60000"/>
                  <a:lumOff val="40000"/>
                </a:srgbClr>
              </a:solidFill>
              <a:ln w="127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1</a:t>
                </a:r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2179818" y="4100763"/>
                <a:ext cx="294198" cy="238539"/>
              </a:xfrm>
              <a:prstGeom prst="ellipse">
                <a:avLst/>
              </a:prstGeom>
              <a:solidFill>
                <a:srgbClr val="FFC000">
                  <a:lumMod val="60000"/>
                  <a:lumOff val="40000"/>
                </a:srgbClr>
              </a:solidFill>
              <a:ln w="127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2</a:t>
                </a: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2261163" y="6038770"/>
                <a:ext cx="294198" cy="238539"/>
              </a:xfrm>
              <a:prstGeom prst="ellipse">
                <a:avLst/>
              </a:prstGeom>
              <a:solidFill>
                <a:srgbClr val="FFC000">
                  <a:lumMod val="60000"/>
                  <a:lumOff val="40000"/>
                </a:srgbClr>
              </a:solidFill>
              <a:ln w="127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3</a:t>
                </a:r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8901515" y="2059388"/>
                <a:ext cx="294198" cy="238539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lumMod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A</a:t>
                </a: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8901515" y="3388048"/>
                <a:ext cx="294198" cy="238539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lumMod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B</a:t>
                </a:r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8901515" y="4880143"/>
                <a:ext cx="294198" cy="238539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lumMod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C</a:t>
                </a:r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8901515" y="6137376"/>
                <a:ext cx="294198" cy="238539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lumMod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D</a:t>
                </a:r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7353216" y="2139175"/>
                <a:ext cx="294198" cy="238539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lumMod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E</a:t>
                </a:r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7379928" y="3519108"/>
                <a:ext cx="294198" cy="238539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lumMod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F</a:t>
                </a:r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7379928" y="4854477"/>
                <a:ext cx="294198" cy="238539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lumMod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G</a:t>
                </a:r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7379928" y="6070576"/>
                <a:ext cx="294198" cy="238539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lumMod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H</a:t>
                </a:r>
              </a:p>
            </p:txBody>
          </p:sp>
        </p:grpSp>
        <p:sp>
          <p:nvSpPr>
            <p:cNvPr id="12" name="Oval 11"/>
            <p:cNvSpPr/>
            <p:nvPr/>
          </p:nvSpPr>
          <p:spPr>
            <a:xfrm>
              <a:off x="2270439" y="2210463"/>
              <a:ext cx="294198" cy="238539"/>
            </a:xfrm>
            <a:prstGeom prst="ellipse">
              <a:avLst/>
            </a:prstGeom>
            <a:solidFill>
              <a:srgbClr val="FFC000">
                <a:lumMod val="60000"/>
                <a:lumOff val="40000"/>
              </a:srgbClr>
            </a:solidFill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4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2272271" y="3555026"/>
              <a:ext cx="294198" cy="238539"/>
            </a:xfrm>
            <a:prstGeom prst="ellipse">
              <a:avLst/>
            </a:prstGeom>
            <a:solidFill>
              <a:srgbClr val="FFC000">
                <a:lumMod val="60000"/>
                <a:lumOff val="40000"/>
              </a:srgbClr>
            </a:solidFill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5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2270439" y="4808582"/>
              <a:ext cx="294198" cy="238539"/>
            </a:xfrm>
            <a:prstGeom prst="ellipse">
              <a:avLst/>
            </a:prstGeom>
            <a:solidFill>
              <a:srgbClr val="FFC000">
                <a:lumMod val="60000"/>
                <a:lumOff val="40000"/>
              </a:srgbClr>
            </a:solidFill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6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2270439" y="6237555"/>
              <a:ext cx="294198" cy="238539"/>
            </a:xfrm>
            <a:prstGeom prst="ellipse">
              <a:avLst/>
            </a:prstGeom>
            <a:solidFill>
              <a:srgbClr val="FFC000">
                <a:lumMod val="60000"/>
                <a:lumOff val="40000"/>
              </a:srgbClr>
            </a:solidFill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7</a:t>
              </a:r>
            </a:p>
          </p:txBody>
        </p:sp>
        <p:sp>
          <p:nvSpPr>
            <p:cNvPr id="16" name="Snip Same Side Corner Rectangle 15"/>
            <p:cNvSpPr/>
            <p:nvPr/>
          </p:nvSpPr>
          <p:spPr>
            <a:xfrm rot="5400000">
              <a:off x="7885906" y="3487354"/>
              <a:ext cx="3101009" cy="1592579"/>
            </a:xfrm>
            <a:prstGeom prst="snip2SameRect">
              <a:avLst/>
            </a:prstGeom>
            <a:solidFill>
              <a:srgbClr val="FFC000">
                <a:lumMod val="50000"/>
              </a:srgbClr>
            </a:solidFill>
            <a:ln w="1270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Trunk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5372224" y="2186882"/>
              <a:ext cx="294198" cy="238539"/>
            </a:xfrm>
            <a:prstGeom prst="ellipse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I</a:t>
              </a:r>
            </a:p>
          </p:txBody>
        </p:sp>
        <p:sp>
          <p:nvSpPr>
            <p:cNvPr id="18" name="Oval 17"/>
            <p:cNvSpPr/>
            <p:nvPr/>
          </p:nvSpPr>
          <p:spPr>
            <a:xfrm>
              <a:off x="5372224" y="3455497"/>
              <a:ext cx="294198" cy="238539"/>
            </a:xfrm>
            <a:prstGeom prst="ellipse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J</a:t>
              </a:r>
            </a:p>
          </p:txBody>
        </p:sp>
        <p:sp>
          <p:nvSpPr>
            <p:cNvPr id="19" name="Oval 18"/>
            <p:cNvSpPr/>
            <p:nvPr/>
          </p:nvSpPr>
          <p:spPr>
            <a:xfrm>
              <a:off x="5372224" y="4902184"/>
              <a:ext cx="294198" cy="238539"/>
            </a:xfrm>
            <a:prstGeom prst="ellipse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K</a:t>
              </a:r>
            </a:p>
          </p:txBody>
        </p:sp>
        <p:sp>
          <p:nvSpPr>
            <p:cNvPr id="20" name="Oval 19"/>
            <p:cNvSpPr/>
            <p:nvPr/>
          </p:nvSpPr>
          <p:spPr>
            <a:xfrm>
              <a:off x="5372224" y="6118284"/>
              <a:ext cx="294198" cy="238539"/>
            </a:xfrm>
            <a:prstGeom prst="ellipse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L</a:t>
              </a:r>
            </a:p>
          </p:txBody>
        </p:sp>
        <p:sp>
          <p:nvSpPr>
            <p:cNvPr id="21" name="Oval 20"/>
            <p:cNvSpPr/>
            <p:nvPr/>
          </p:nvSpPr>
          <p:spPr>
            <a:xfrm>
              <a:off x="9015042" y="2885687"/>
              <a:ext cx="294198" cy="238539"/>
            </a:xfrm>
            <a:prstGeom prst="ellipse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M</a:t>
              </a:r>
            </a:p>
          </p:txBody>
        </p:sp>
        <p:sp>
          <p:nvSpPr>
            <p:cNvPr id="22" name="Oval 21"/>
            <p:cNvSpPr/>
            <p:nvPr/>
          </p:nvSpPr>
          <p:spPr>
            <a:xfrm>
              <a:off x="9142212" y="5467454"/>
              <a:ext cx="294198" cy="238539"/>
            </a:xfrm>
            <a:prstGeom prst="ellipse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N</a:t>
              </a:r>
            </a:p>
          </p:txBody>
        </p:sp>
        <p:sp>
          <p:nvSpPr>
            <p:cNvPr id="23" name="Oval 22"/>
            <p:cNvSpPr/>
            <p:nvPr/>
          </p:nvSpPr>
          <p:spPr>
            <a:xfrm>
              <a:off x="9938503" y="2997324"/>
              <a:ext cx="294198" cy="238539"/>
            </a:xfrm>
            <a:prstGeom prst="ellipse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O</a:t>
              </a:r>
            </a:p>
          </p:txBody>
        </p:sp>
        <p:sp>
          <p:nvSpPr>
            <p:cNvPr id="24" name="Oval 23"/>
            <p:cNvSpPr/>
            <p:nvPr/>
          </p:nvSpPr>
          <p:spPr>
            <a:xfrm>
              <a:off x="9918573" y="5348184"/>
              <a:ext cx="294198" cy="238539"/>
            </a:xfrm>
            <a:prstGeom prst="ellipse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350275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21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Intra-Vehicle Wireless </a:t>
            </a:r>
            <a:r>
              <a:rPr lang="en-GB" dirty="0"/>
              <a:t>Channel Matrix Condition Number and Rank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1" y="1666901"/>
            <a:ext cx="9067799" cy="4657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2408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Intra-Vehicle Wireless Channel </a:t>
            </a:r>
            <a:br>
              <a:rPr lang="en-GB" dirty="0" smtClean="0"/>
            </a:br>
            <a:r>
              <a:rPr lang="en-GB" dirty="0" smtClean="0"/>
              <a:t>Discussion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RX power of an intra-vehicle WLAN system is strong relative to indoor scenarios, that is the system is not Rx power limited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variance of the path loss shadowing in the 5GHz band is higher in large vehicles than the 2.4GHz band variance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Intra-vehicle delay spread in nomadic </a:t>
            </a:r>
            <a:r>
              <a:rPr lang="en-GB" smtClean="0"/>
              <a:t>confined area scenarios </a:t>
            </a:r>
            <a:r>
              <a:rPr lang="en-GB" dirty="0" smtClean="0"/>
              <a:t>is shorter than current WLAN indoor channel models, hence supported by current standards</a:t>
            </a:r>
          </a:p>
        </p:txBody>
      </p:sp>
    </p:spTree>
    <p:extLst>
      <p:ext uri="{BB962C8B-B14F-4D97-AF65-F5344CB8AC3E}">
        <p14:creationId xmlns:p14="http://schemas.microsoft.com/office/powerpoint/2010/main" val="26384873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Intra-Vehicle Wireless Channel </a:t>
            </a:r>
            <a:br>
              <a:rPr lang="en-GB" dirty="0" smtClean="0"/>
            </a:br>
            <a:r>
              <a:rPr lang="en-GB" dirty="0" smtClean="0"/>
              <a:t>Discussion (2)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intra-vehicle channel delay spread is very short, thus it is possible to shorten the CP and gain efficiency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It is theoretically possible to achieve full 2x2 MIMO, however due to large changes in the streams’ power it is hard to implement practically. Addressing this issue, especially in a non Rx power limited environment can increase performance.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8021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Wireless LAN is becoming a leading standard in vehicular communications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Many vehicle models today have a built in WLAN communication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WLAN is present in virtually every consumer electronic device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Vehicle manufacturers adapt the vehicles to the changes in consumer electronics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WLAN is used in intra-vehicle infotainment systems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WLAN can also be used for vehicular sensor linking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number of vehicle models equipped with WLAN is constantly increasing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should aim that both the driver and the passengers get a good connectivity experience comparable to the connectivity experience in the office or at home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56774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WLAN Unique Scenarios in Automotive Infotainment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Traffic jams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Each WLAN equipped vehicle is an AP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traffic jams the distance between vehicles is small and the AP density is high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vehicular APs are typically not jointly controlled or managed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traffic jams there is a slow movement of the vehicles</a:t>
            </a:r>
            <a:endParaRPr lang="en-GB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u="sng" dirty="0" smtClean="0"/>
              <a:t>Implications:</a:t>
            </a:r>
            <a:endParaRPr lang="en-GB" u="sng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OBSS </a:t>
            </a:r>
            <a:r>
              <a:rPr lang="en-GB" smtClean="0"/>
              <a:t>(overlapping BSSs)</a:t>
            </a:r>
            <a:endParaRPr lang="en-GB" dirty="0" smtClean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High interference levels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Interferers channels change at the speed the vehicles move</a:t>
            </a:r>
          </a:p>
        </p:txBody>
      </p:sp>
    </p:spTree>
    <p:extLst>
      <p:ext uri="{BB962C8B-B14F-4D97-AF65-F5344CB8AC3E}">
        <p14:creationId xmlns:p14="http://schemas.microsoft.com/office/powerpoint/2010/main" val="11961731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WLAN Unique Scenarios in Automotive Infotainment (Cont’d)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Communication between a static AP and a STA in a moving vehicle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intra vehicle channel is affected by the vehicle’s surrounding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Although the direct path between the AP and the STA is mostly static, the multipath can be affected by the mobility</a:t>
            </a:r>
            <a:endParaRPr lang="en-GB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u="sng" dirty="0" smtClean="0"/>
              <a:t>Implications:</a:t>
            </a:r>
            <a:endParaRPr lang="en-GB" u="sng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Long delay spread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Doppler PDF proportional to the movement profile and speed</a:t>
            </a:r>
          </a:p>
        </p:txBody>
      </p:sp>
    </p:spTree>
    <p:extLst>
      <p:ext uri="{BB962C8B-B14F-4D97-AF65-F5344CB8AC3E}">
        <p14:creationId xmlns:p14="http://schemas.microsoft.com/office/powerpoint/2010/main" val="29735075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Intra-Vehicle Wireless Channel Measurement Setup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wireless channel measurements were performed using the following equipment: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GM vehicles: compact size, SUV and a large SUV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Network analyser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4 </a:t>
            </a:r>
            <a:r>
              <a:rPr lang="en-GB" dirty="0" err="1" smtClean="0"/>
              <a:t>omni</a:t>
            </a:r>
            <a:r>
              <a:rPr lang="en-GB" dirty="0" smtClean="0"/>
              <a:t>-directional </a:t>
            </a:r>
            <a:r>
              <a:rPr lang="en-GB" dirty="0" err="1" smtClean="0"/>
              <a:t>WiFi</a:t>
            </a:r>
            <a:r>
              <a:rPr lang="en-GB" dirty="0" smtClean="0"/>
              <a:t> antennas in a 2x2 configuration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Distance between each set of 2 antennas is 10 cm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Measured frequency bands: 2.4GHz-2.5GHz, 5.150GHz-5.250GHz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Vehicle is parked in a  stationary environment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setup there were no driver or passengers in the vehicle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49326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Compact Vehicle Channel Measurement Locations</a:t>
            </a:r>
            <a:endParaRPr lang="en-GB" dirty="0"/>
          </a:p>
        </p:txBody>
      </p:sp>
      <p:pic>
        <p:nvPicPr>
          <p:cNvPr id="2" name="Picture 1" descr="Vol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67" y="1792224"/>
            <a:ext cx="8408733" cy="4608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2471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SUV Channel Measurement Locations</a:t>
            </a:r>
            <a:endParaRPr lang="en-GB" dirty="0"/>
          </a:p>
        </p:txBody>
      </p:sp>
      <p:pic>
        <p:nvPicPr>
          <p:cNvPr id="3" name="Picture 2" descr="Acadia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778000"/>
            <a:ext cx="7984565" cy="424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2501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Large SUV Channel Measurement Locations</a:t>
            </a:r>
            <a:endParaRPr lang="en-GB" dirty="0"/>
          </a:p>
        </p:txBody>
      </p:sp>
      <p:pic>
        <p:nvPicPr>
          <p:cNvPr id="2" name="Picture 1" descr="Escelad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59" y="1828800"/>
            <a:ext cx="8663641" cy="436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2357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4392</TotalTime>
  <Words>1170</Words>
  <Application>Microsoft Office PowerPoint</Application>
  <PresentationFormat>On-screen Show (4:3)</PresentationFormat>
  <Paragraphs>295</Paragraphs>
  <Slides>23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 Unicode MS</vt:lpstr>
      <vt:lpstr>MS Gothic</vt:lpstr>
      <vt:lpstr>Arial</vt:lpstr>
      <vt:lpstr>Calibri</vt:lpstr>
      <vt:lpstr>Cambria Math</vt:lpstr>
      <vt:lpstr>Times New Roman</vt:lpstr>
      <vt:lpstr>Office Theme</vt:lpstr>
      <vt:lpstr>Document</vt:lpstr>
      <vt:lpstr>On The Intra-Vehicle Channel Model</vt:lpstr>
      <vt:lpstr>Abstract</vt:lpstr>
      <vt:lpstr>Introduction</vt:lpstr>
      <vt:lpstr>WLAN Unique Scenarios in Automotive Infotainment </vt:lpstr>
      <vt:lpstr>WLAN Unique Scenarios in Automotive Infotainment (Cont’d)</vt:lpstr>
      <vt:lpstr>Intra-Vehicle Wireless Channel Measurement Setup</vt:lpstr>
      <vt:lpstr>Compact Vehicle Channel Measurement Locations</vt:lpstr>
      <vt:lpstr>SUV Channel Measurement Locations</vt:lpstr>
      <vt:lpstr>Large SUV Channel Measurement Locations</vt:lpstr>
      <vt:lpstr>Compact Vehicle Channel Path Loss</vt:lpstr>
      <vt:lpstr>SUV Channel Path Loss</vt:lpstr>
      <vt:lpstr>Large SUV Channel Path Loss</vt:lpstr>
      <vt:lpstr>Intra-Vehicle Wireless Channel Path Loss</vt:lpstr>
      <vt:lpstr>Intra-Vehicle Wireless Channel Path Loss Log Normal Fit Summary</vt:lpstr>
      <vt:lpstr>Compact Vehicle Channel Delay Spread</vt:lpstr>
      <vt:lpstr>SUV Channel Delay Spread</vt:lpstr>
      <vt:lpstr>Large SUV Channel Delay Spread</vt:lpstr>
      <vt:lpstr>Intra-Vehicle Wireless RMS Channel Delay Spread Summary</vt:lpstr>
      <vt:lpstr>Intra-Vehicle MIMO Channel Matrix Condition Number and Rank</vt:lpstr>
      <vt:lpstr>Intra-Vehicle Wireless Channel Measurements Locations</vt:lpstr>
      <vt:lpstr>Intra-Vehicle Wireless Channel Matrix Condition Number and Rank</vt:lpstr>
      <vt:lpstr>Intra-Vehicle Wireless Channel  Discussion</vt:lpstr>
      <vt:lpstr>Intra-Vehicle Wireless Channel  Discussion (2)</vt:lpstr>
    </vt:vector>
  </TitlesOfParts>
  <Company>GM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Intra-Vehicular Channel Model</dc:title>
  <dc:creator>Igal Kotzer</dc:creator>
  <cp:lastModifiedBy>Igal Kotzer</cp:lastModifiedBy>
  <cp:revision>42</cp:revision>
  <cp:lastPrinted>1601-01-01T00:00:00Z</cp:lastPrinted>
  <dcterms:created xsi:type="dcterms:W3CDTF">2014-01-12T17:04:51Z</dcterms:created>
  <dcterms:modified xsi:type="dcterms:W3CDTF">2015-10-21T08:28:46Z</dcterms:modified>
</cp:coreProperties>
</file>