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3" r:id="rId4"/>
    <p:sldId id="264" r:id="rId5"/>
    <p:sldId id="266" r:id="rId6"/>
    <p:sldId id="267" r:id="rId7"/>
    <p:sldId id="268" r:id="rId8"/>
    <p:sldId id="274" r:id="rId9"/>
    <p:sldId id="269" r:id="rId10"/>
    <p:sldId id="270" r:id="rId11"/>
    <p:sldId id="271" r:id="rId12"/>
    <p:sldId id="272" r:id="rId13"/>
    <p:sldId id="273" r:id="rId14"/>
    <p:sldId id="275" r:id="rId15"/>
    <p:sldId id="265" r:id="rId1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ickolas LaSorte" initials="NJ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4" d="100"/>
          <a:sy n="84" d="100"/>
        </p:scale>
        <p:origin x="1134"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7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10/8/2015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‹Nr.›</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10</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08075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11</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674142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12</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7997168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13</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73311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14</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45564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15</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62434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90718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00283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93567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612511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13495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2007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 Group</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August 2015	</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August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 Group</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‹Nr.›</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a:t>
            </a:r>
            <a:r>
              <a:rPr kumimoji="0" lang="en-GB" sz="1920" b="1" i="0" u="none" strike="noStrike" kern="1200" cap="none" spc="0" normalizeH="0" baseline="0" noProof="0" smtClean="0">
                <a:ln>
                  <a:noFill/>
                </a:ln>
                <a:solidFill>
                  <a:srgbClr val="000000"/>
                </a:solidFill>
                <a:effectLst/>
                <a:uLnTx/>
                <a:uFillTx/>
                <a:latin typeface="Calibri" panose="020F0502020204030204" pitchFamily="34" charset="0"/>
                <a:ea typeface="MS Gothic" charset="-128"/>
                <a:cs typeface="Arial Unicode MS" charset="0"/>
              </a:rPr>
              <a:t>IEEE 802.19-15/0081r0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October 2015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Alaa Mourad, BMW Group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Wireless Coexistence in the Automotive </a:t>
            </a:r>
            <a:r>
              <a:rPr lang="en-US" sz="2400" dirty="0"/>
              <a:t>Environment – </a:t>
            </a:r>
            <a:r>
              <a:rPr lang="en-US" sz="2400" dirty="0" smtClean="0"/>
              <a:t>System Model</a:t>
            </a:r>
            <a:endParaRPr lang="en-GB" sz="24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Date:</a:t>
            </a:r>
            <a:r>
              <a:rPr lang="en-GB" sz="1800" b="0" dirty="0"/>
              <a:t> </a:t>
            </a:r>
            <a:r>
              <a:rPr lang="en-GB" sz="1800" b="0" dirty="0" smtClean="0"/>
              <a:t>2015-10-07</a:t>
            </a:r>
            <a:endParaRPr lang="en-GB" sz="18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78862303"/>
              </p:ext>
            </p:extLst>
          </p:nvPr>
        </p:nvGraphicFramePr>
        <p:xfrm>
          <a:off x="552450" y="2428875"/>
          <a:ext cx="8658225" cy="2657475"/>
        </p:xfrm>
        <a:graphic>
          <a:graphicData uri="http://schemas.openxmlformats.org/presentationml/2006/ole">
            <mc:AlternateContent xmlns:mc="http://schemas.openxmlformats.org/markup-compatibility/2006">
              <mc:Choice xmlns:v="urn:schemas-microsoft-com:vml" Requires="v">
                <p:oleObj spid="_x0000_s3197" name="Document" r:id="rId5" imgW="8253286" imgH="2540993" progId="Word.Document.8">
                  <p:embed/>
                </p:oleObj>
              </mc:Choice>
              <mc:Fallback>
                <p:oleObj name="Document" r:id="rId5" imgW="8253286" imgH="2540993" progId="Word.Document.8">
                  <p:embed/>
                  <p:pic>
                    <p:nvPicPr>
                      <p:cNvPr id="0" name="Picture 13"/>
                      <p:cNvPicPr>
                        <a:picLocks noChangeAspect="1" noChangeArrowheads="1"/>
                      </p:cNvPicPr>
                      <p:nvPr/>
                    </p:nvPicPr>
                    <p:blipFill>
                      <a:blip r:embed="rId6"/>
                      <a:srcRect/>
                      <a:stretch>
                        <a:fillRect/>
                      </a:stretch>
                    </p:blipFill>
                    <p:spPr bwMode="auto">
                      <a:xfrm>
                        <a:off x="552450" y="2428875"/>
                        <a:ext cx="8658225" cy="26574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a:t>October </a:t>
            </a:r>
            <a:r>
              <a:rPr lang="en-US" dirty="0" smtClean="0"/>
              <a:t>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10</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Worst case scenario</a:t>
            </a:r>
            <a:endParaRPr lang="en-US" dirty="0"/>
          </a:p>
        </p:txBody>
      </p:sp>
      <p:sp>
        <p:nvSpPr>
          <p:cNvPr id="10242" name="Rectangle 2"/>
          <p:cNvSpPr>
            <a:spLocks noGrp="1" noChangeArrowheads="1"/>
          </p:cNvSpPr>
          <p:nvPr>
            <p:ph type="body" idx="1"/>
          </p:nvPr>
        </p:nvSpPr>
        <p:spPr>
          <a:xfrm>
            <a:off x="731520" y="1911773"/>
            <a:ext cx="8290560" cy="4489027"/>
          </a:xfrm>
          <a:ln/>
        </p:spPr>
        <p:txBody>
          <a:bodyPr/>
          <a:lstStyle/>
          <a:p>
            <a:r>
              <a:rPr lang="en-US" b="0" dirty="0" smtClean="0"/>
              <a:t>The available bandwidth in the 2.4GHz band is 83.5 MHz, in the worst case scenario, all the systems in the vehicle are running simultaneously:</a:t>
            </a:r>
          </a:p>
          <a:p>
            <a:pPr lvl="1">
              <a:buFont typeface="Wingdings" panose="05000000000000000000" pitchFamily="2" charset="2"/>
              <a:buChar char="Ø"/>
            </a:pPr>
            <a:r>
              <a:rPr lang="en-US" dirty="0" smtClean="0"/>
              <a:t>Two WLAN connections with 2*20MHz (40MHz is optional in case of 802.11n) bandwidth</a:t>
            </a:r>
          </a:p>
          <a:p>
            <a:pPr lvl="1">
              <a:buFont typeface="Wingdings" panose="05000000000000000000" pitchFamily="2" charset="2"/>
              <a:buChar char="Ø"/>
            </a:pPr>
            <a:r>
              <a:rPr lang="en-US" dirty="0" smtClean="0"/>
              <a:t>Two Bluetooth master with 2*20MHz bandwidth</a:t>
            </a:r>
          </a:p>
          <a:p>
            <a:pPr lvl="1">
              <a:buFont typeface="Wingdings" panose="05000000000000000000" pitchFamily="2" charset="2"/>
              <a:buChar char="Ø"/>
            </a:pPr>
            <a:r>
              <a:rPr lang="en-US" dirty="0" smtClean="0"/>
              <a:t>Two </a:t>
            </a:r>
            <a:r>
              <a:rPr lang="en-US" dirty="0" err="1" smtClean="0"/>
              <a:t>kleer</a:t>
            </a:r>
            <a:r>
              <a:rPr lang="en-US" dirty="0" smtClean="0"/>
              <a:t> connections with 2*3MHz (practically 2*5MHz, </a:t>
            </a:r>
            <a:r>
              <a:rPr lang="en-US" dirty="0" err="1" smtClean="0"/>
              <a:t>sidelobes</a:t>
            </a:r>
            <a:r>
              <a:rPr lang="en-US" dirty="0" smtClean="0"/>
              <a:t>)</a:t>
            </a:r>
          </a:p>
          <a:p>
            <a:r>
              <a:rPr lang="en-US" sz="2200" b="0" dirty="0" smtClean="0"/>
              <a:t>In this scenario the needed bandwidth is: </a:t>
            </a:r>
            <a:r>
              <a:rPr lang="en-US" sz="2000" b="0" dirty="0" smtClean="0"/>
              <a:t>40+40+6=86 MHz&gt;83.5MHz</a:t>
            </a:r>
          </a:p>
          <a:p>
            <a:r>
              <a:rPr lang="en-US" sz="2200" b="0" dirty="0" smtClean="0"/>
              <a:t>In case of 11n with 40MHz bandwidth, only two WLAN connections can be supported in the whole band</a:t>
            </a:r>
          </a:p>
          <a:p>
            <a:r>
              <a:rPr lang="en-US" sz="2200" b="0" dirty="0" err="1" smtClean="0"/>
              <a:t>sidelobes</a:t>
            </a:r>
            <a:r>
              <a:rPr lang="en-US" sz="2200" b="0" dirty="0" smtClean="0"/>
              <a:t> plays an important role due to the short distances in the car</a:t>
            </a:r>
          </a:p>
        </p:txBody>
      </p:sp>
    </p:spTree>
    <p:extLst>
      <p:ext uri="{BB962C8B-B14F-4D97-AF65-F5344CB8AC3E}">
        <p14:creationId xmlns:p14="http://schemas.microsoft.com/office/powerpoint/2010/main" val="554685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a:t>October </a:t>
            </a:r>
            <a:r>
              <a:rPr lang="en-US" dirty="0" smtClean="0"/>
              <a:t>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11</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Channel Model</a:t>
            </a:r>
            <a:endParaRPr lang="en-US" dirty="0"/>
          </a:p>
        </p:txBody>
      </p:sp>
      <p:sp>
        <p:nvSpPr>
          <p:cNvPr id="10242" name="Rectangle 2"/>
          <p:cNvSpPr>
            <a:spLocks noGrp="1" noChangeArrowheads="1"/>
          </p:cNvSpPr>
          <p:nvPr>
            <p:ph type="body" idx="1"/>
          </p:nvPr>
        </p:nvSpPr>
        <p:spPr>
          <a:xfrm>
            <a:off x="731520" y="1911773"/>
            <a:ext cx="8290560" cy="4489027"/>
          </a:xfrm>
          <a:ln/>
        </p:spPr>
        <p:txBody>
          <a:bodyPr/>
          <a:lstStyle/>
          <a:p>
            <a:r>
              <a:rPr lang="en-US" b="0" dirty="0" smtClean="0"/>
              <a:t>The distances between the devices is very small in the vehicle due to the small volume, typical distances&lt;2m</a:t>
            </a:r>
          </a:p>
          <a:p>
            <a:r>
              <a:rPr lang="en-US" b="0" dirty="0" smtClean="0"/>
              <a:t>Compared to indoor environment, different materials and smaller volume, glass penetration loss &lt;2dB</a:t>
            </a:r>
          </a:p>
          <a:p>
            <a:r>
              <a:rPr lang="en-US" b="0" dirty="0" smtClean="0"/>
              <a:t>Wireless channel measurements inside the vehicle were performed by GM </a:t>
            </a:r>
            <a:r>
              <a:rPr lang="en-US" b="0" baseline="30000" dirty="0" smtClean="0"/>
              <a:t>[2]</a:t>
            </a:r>
            <a:r>
              <a:rPr lang="en-US" b="0" baseline="30000" dirty="0"/>
              <a:t> </a:t>
            </a:r>
            <a:r>
              <a:rPr lang="en-US" b="0" dirty="0" smtClean="0"/>
              <a:t> in order to evaluate the channel characteristics</a:t>
            </a:r>
          </a:p>
          <a:p>
            <a:pPr lvl="1">
              <a:buFont typeface="Wingdings" panose="05000000000000000000" pitchFamily="2" charset="2"/>
              <a:buChar char="Ø"/>
            </a:pPr>
            <a:r>
              <a:rPr lang="en-US" dirty="0"/>
              <a:t>Different positions in the car were </a:t>
            </a:r>
            <a:r>
              <a:rPr lang="en-US" dirty="0" smtClean="0"/>
              <a:t>considered</a:t>
            </a:r>
          </a:p>
          <a:p>
            <a:pPr lvl="1">
              <a:buFont typeface="Wingdings" panose="05000000000000000000" pitchFamily="2" charset="2"/>
              <a:buChar char="Ø"/>
            </a:pPr>
            <a:r>
              <a:rPr lang="en-US" dirty="0" smtClean="0"/>
              <a:t>The RMS channel delay spread is 22ns which is much smaller than typical values for indoor environment (40-600ns)</a:t>
            </a:r>
          </a:p>
          <a:p>
            <a:pPr lvl="1">
              <a:buFont typeface="Wingdings" panose="05000000000000000000" pitchFamily="2" charset="2"/>
              <a:buChar char="Ø"/>
            </a:pPr>
            <a:endParaRPr lang="en-US" dirty="0"/>
          </a:p>
        </p:txBody>
      </p:sp>
    </p:spTree>
    <p:extLst>
      <p:ext uri="{BB962C8B-B14F-4D97-AF65-F5344CB8AC3E}">
        <p14:creationId xmlns:p14="http://schemas.microsoft.com/office/powerpoint/2010/main" val="2781013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a:t>October </a:t>
            </a:r>
            <a:r>
              <a:rPr lang="en-US" dirty="0" smtClean="0"/>
              <a:t>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12</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Channel Model</a:t>
            </a:r>
            <a:endParaRPr lang="en-US" dirty="0"/>
          </a:p>
        </p:txBody>
      </p:sp>
      <mc:AlternateContent xmlns:mc="http://schemas.openxmlformats.org/markup-compatibility/2006" xmlns:a14="http://schemas.microsoft.com/office/drawing/2010/main">
        <mc:Choice Requires="a14">
          <p:sp>
            <p:nvSpPr>
              <p:cNvPr id="10242" name="Rectangle 2"/>
              <p:cNvSpPr>
                <a:spLocks noGrp="1" noChangeArrowheads="1"/>
              </p:cNvSpPr>
              <p:nvPr>
                <p:ph type="body" idx="1"/>
              </p:nvPr>
            </p:nvSpPr>
            <p:spPr>
              <a:xfrm>
                <a:off x="91440" y="1905000"/>
                <a:ext cx="8290560" cy="4489027"/>
              </a:xfrm>
              <a:ln/>
            </p:spPr>
            <p:txBody>
              <a:bodyPr/>
              <a:lstStyle/>
              <a:p>
                <a:pPr marL="487693" lvl="1" indent="0">
                  <a:buNone/>
                </a:pPr>
                <a:r>
                  <a:rPr lang="en-US" sz="2400" dirty="0" smtClean="0">
                    <a:cs typeface="+mn-cs"/>
                  </a:rPr>
                  <a:t>The </a:t>
                </a:r>
                <a:r>
                  <a:rPr lang="en-US" sz="2400" dirty="0">
                    <a:cs typeface="+mn-cs"/>
                  </a:rPr>
                  <a:t>measurement results fit the following </a:t>
                </a:r>
                <a:r>
                  <a:rPr lang="en-US" sz="2400" dirty="0" smtClean="0">
                    <a:cs typeface="+mn-cs"/>
                  </a:rPr>
                  <a:t>model:</a:t>
                </a:r>
                <a:endParaRPr lang="en-US" sz="2400" dirty="0">
                  <a:cs typeface="+mn-cs"/>
                </a:endParaRPr>
              </a:p>
              <a:p>
                <a:pPr marL="487693" lvl="1" indent="0">
                  <a:buNone/>
                </a:pPr>
                <a:r>
                  <a:rPr lang="en-GB" dirty="0"/>
                  <a:t> </a:t>
                </a:r>
                <a14:m>
                  <m:oMath xmlns:m="http://schemas.openxmlformats.org/officeDocument/2006/math">
                    <m:r>
                      <a:rPr lang="en-US" b="0" i="1">
                        <a:latin typeface="Cambria Math" panose="02040503050406030204" pitchFamily="18" charset="0"/>
                      </a:rPr>
                      <m:t>𝐿</m:t>
                    </m:r>
                    <m:d>
                      <m:dPr>
                        <m:ctrlPr>
                          <a:rPr lang="en-US" i="1">
                            <a:latin typeface="Cambria Math" panose="02040503050406030204" pitchFamily="18" charset="0"/>
                          </a:rPr>
                        </m:ctrlPr>
                      </m:dPr>
                      <m:e>
                        <m:r>
                          <a:rPr lang="en-US" b="0" i="1">
                            <a:latin typeface="Cambria Math" panose="02040503050406030204" pitchFamily="18" charset="0"/>
                          </a:rPr>
                          <m:t>𝑑</m:t>
                        </m:r>
                      </m:e>
                    </m:d>
                    <m:r>
                      <a:rPr lang="en-US" b="0" i="1">
                        <a:latin typeface="Cambria Math" panose="02040503050406030204" pitchFamily="18" charset="0"/>
                      </a:rPr>
                      <m:t>=</m:t>
                    </m:r>
                    <m:sSub>
                      <m:sSubPr>
                        <m:ctrlPr>
                          <a:rPr lang="en-US" i="1">
                            <a:latin typeface="Cambria Math" panose="02040503050406030204" pitchFamily="18" charset="0"/>
                          </a:rPr>
                        </m:ctrlPr>
                      </m:sSubPr>
                      <m:e>
                        <m:r>
                          <a:rPr lang="en-US" b="0" i="1">
                            <a:latin typeface="Cambria Math" panose="02040503050406030204" pitchFamily="18" charset="0"/>
                          </a:rPr>
                          <m:t>𝐿</m:t>
                        </m:r>
                      </m:e>
                      <m:sub>
                        <m:r>
                          <a:rPr lang="en-US" b="0" i="1">
                            <a:latin typeface="Cambria Math" panose="02040503050406030204" pitchFamily="18" charset="0"/>
                          </a:rPr>
                          <m:t>𝑚</m:t>
                        </m:r>
                      </m:sub>
                    </m:sSub>
                    <m:d>
                      <m:dPr>
                        <m:ctrlPr>
                          <a:rPr lang="en-US" i="1">
                            <a:latin typeface="Cambria Math" panose="02040503050406030204" pitchFamily="18" charset="0"/>
                          </a:rPr>
                        </m:ctrlPr>
                      </m:dPr>
                      <m:e>
                        <m:r>
                          <a:rPr lang="en-US" b="0" i="1">
                            <a:latin typeface="Cambria Math" panose="02040503050406030204" pitchFamily="18" charset="0"/>
                          </a:rPr>
                          <m:t>𝑑</m:t>
                        </m:r>
                      </m:e>
                    </m:d>
                    <m:r>
                      <a:rPr lang="en-US" b="0" i="1">
                        <a:latin typeface="Cambria Math" panose="02040503050406030204" pitchFamily="18" charset="0"/>
                      </a:rPr>
                      <m:t>+</m:t>
                    </m:r>
                    <m:r>
                      <a:rPr lang="en-US" b="0" i="1">
                        <a:latin typeface="Cambria Math" panose="02040503050406030204" pitchFamily="18" charset="0"/>
                      </a:rPr>
                      <m:t>𝑠</m:t>
                    </m:r>
                  </m:oMath>
                </a14:m>
                <a:r>
                  <a:rPr lang="en-US" dirty="0" smtClean="0"/>
                  <a:t> with:</a:t>
                </a:r>
              </a:p>
              <a:p>
                <a:pPr lvl="2">
                  <a:buFont typeface="Wingdings" panose="05000000000000000000" pitchFamily="2" charset="2"/>
                  <a:buChar char="Ø"/>
                </a:pPr>
                <a:r>
                  <a:rPr lang="en-US" dirty="0" smtClean="0"/>
                  <a:t>L(d) is the total path loss</a:t>
                </a:r>
              </a:p>
              <a:p>
                <a:pPr lvl="2">
                  <a:buFont typeface="Wingdings" panose="05000000000000000000" pitchFamily="2" charset="2"/>
                  <a:buChar char="Ø"/>
                </a:pPr>
                <a:r>
                  <a:rPr lang="en-US" dirty="0" smtClean="0"/>
                  <a:t>L</a:t>
                </a:r>
                <a:r>
                  <a:rPr lang="en-US" baseline="-25000" dirty="0" smtClean="0"/>
                  <a:t>m</a:t>
                </a:r>
                <a:r>
                  <a:rPr lang="en-US" dirty="0" smtClean="0"/>
                  <a:t>(d) is the mean path loss</a:t>
                </a:r>
              </a:p>
              <a:p>
                <a:pPr lvl="2">
                  <a:buFont typeface="Wingdings" panose="05000000000000000000" pitchFamily="2" charset="2"/>
                  <a:buChar char="Ø"/>
                </a:pPr>
                <a:r>
                  <a:rPr lang="en-US" dirty="0" smtClean="0"/>
                  <a:t>S is the shadowing with log normal distribution and zero mean</a:t>
                </a:r>
                <a:endParaRPr lang="en-US" dirty="0"/>
              </a:p>
            </p:txBody>
          </p:sp>
        </mc:Choice>
        <mc:Fallback xmlns="">
          <p:sp>
            <p:nvSpPr>
              <p:cNvPr id="10242" name="Rectangle 2"/>
              <p:cNvSpPr>
                <a:spLocks noGrp="1" noRot="1" noChangeAspect="1" noMove="1" noResize="1" noEditPoints="1" noAdjustHandles="1" noChangeArrowheads="1" noChangeShapeType="1" noTextEdit="1"/>
              </p:cNvSpPr>
              <p:nvPr>
                <p:ph type="body" idx="1"/>
              </p:nvPr>
            </p:nvSpPr>
            <p:spPr>
              <a:xfrm>
                <a:off x="91440" y="1905000"/>
                <a:ext cx="8290560" cy="4489027"/>
              </a:xfrm>
              <a:blipFill rotWithShape="0">
                <a:blip r:embed="rId3"/>
                <a:stretch>
                  <a:fillRect t="-1087"/>
                </a:stretch>
              </a:blipFill>
              <a:ln/>
            </p:spPr>
            <p:txBody>
              <a:bodyPr/>
              <a:lstStyle/>
              <a:p>
                <a:r>
                  <a:rPr lang="en-US">
                    <a:noFill/>
                  </a:rPr>
                  <a:t> </a:t>
                </a:r>
              </a:p>
            </p:txBody>
          </p:sp>
        </mc:Fallback>
      </mc:AlternateContent>
      <p:pic>
        <p:nvPicPr>
          <p:cNvPr id="2" name="Grafik 1"/>
          <p:cNvPicPr>
            <a:picLocks noChangeAspect="1"/>
          </p:cNvPicPr>
          <p:nvPr/>
        </p:nvPicPr>
        <p:blipFill>
          <a:blip r:embed="rId4"/>
          <a:stretch>
            <a:fillRect/>
          </a:stretch>
        </p:blipFill>
        <p:spPr>
          <a:xfrm>
            <a:off x="1600200" y="4191000"/>
            <a:ext cx="6133108" cy="2048434"/>
          </a:xfrm>
          <a:prstGeom prst="rect">
            <a:avLst/>
          </a:prstGeom>
        </p:spPr>
      </p:pic>
      <p:sp>
        <p:nvSpPr>
          <p:cNvPr id="11" name="Rectangle 2"/>
          <p:cNvSpPr txBox="1">
            <a:spLocks noChangeArrowheads="1"/>
          </p:cNvSpPr>
          <p:nvPr/>
        </p:nvSpPr>
        <p:spPr bwMode="auto">
          <a:xfrm>
            <a:off x="7266182" y="4267200"/>
            <a:ext cx="1582937" cy="223643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487693" lvl="1" indent="0">
              <a:buNone/>
            </a:pPr>
            <a:r>
              <a:rPr lang="en-US" sz="1100" kern="0" dirty="0" smtClean="0"/>
              <a:t>The results are from [2]</a:t>
            </a:r>
            <a:endParaRPr lang="en-US" sz="1100" kern="0" dirty="0"/>
          </a:p>
        </p:txBody>
      </p:sp>
    </p:spTree>
    <p:extLst>
      <p:ext uri="{BB962C8B-B14F-4D97-AF65-F5344CB8AC3E}">
        <p14:creationId xmlns:p14="http://schemas.microsoft.com/office/powerpoint/2010/main" val="11490843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a:t>October </a:t>
            </a:r>
            <a:r>
              <a:rPr lang="en-US" dirty="0" smtClean="0"/>
              <a:t>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13</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Channel Model</a:t>
            </a:r>
            <a:endParaRPr lang="en-US" dirty="0"/>
          </a:p>
        </p:txBody>
      </p:sp>
      <p:sp>
        <p:nvSpPr>
          <p:cNvPr id="10242" name="Rectangle 2"/>
          <p:cNvSpPr>
            <a:spLocks noGrp="1" noChangeArrowheads="1"/>
          </p:cNvSpPr>
          <p:nvPr>
            <p:ph type="body" idx="1"/>
          </p:nvPr>
        </p:nvSpPr>
        <p:spPr>
          <a:xfrm>
            <a:off x="228600" y="1911773"/>
            <a:ext cx="8290560" cy="4489027"/>
          </a:xfrm>
          <a:ln/>
        </p:spPr>
        <p:txBody>
          <a:bodyPr/>
          <a:lstStyle/>
          <a:p>
            <a:pPr lvl="1">
              <a:buFont typeface="Wingdings" panose="05000000000000000000" pitchFamily="2" charset="2"/>
              <a:buChar char="Ø"/>
            </a:pPr>
            <a:r>
              <a:rPr lang="en-CA" dirty="0" smtClean="0"/>
              <a:t>It</a:t>
            </a:r>
            <a:r>
              <a:rPr lang="de-DE" dirty="0" smtClean="0"/>
              <a:t> </a:t>
            </a:r>
            <a:r>
              <a:rPr lang="en-AU" dirty="0" smtClean="0"/>
              <a:t>is</a:t>
            </a:r>
            <a:r>
              <a:rPr lang="de-DE" dirty="0" smtClean="0"/>
              <a:t> </a:t>
            </a:r>
            <a:r>
              <a:rPr lang="en-AU" dirty="0" smtClean="0"/>
              <a:t>clear</a:t>
            </a:r>
            <a:r>
              <a:rPr lang="de-DE" dirty="0" smtClean="0"/>
              <a:t> </a:t>
            </a:r>
            <a:r>
              <a:rPr lang="en-AU" dirty="0" smtClean="0"/>
              <a:t>that</a:t>
            </a:r>
            <a:r>
              <a:rPr lang="de-DE" dirty="0" smtClean="0"/>
              <a:t> </a:t>
            </a:r>
            <a:r>
              <a:rPr lang="en-AU" dirty="0" smtClean="0"/>
              <a:t>the</a:t>
            </a:r>
            <a:r>
              <a:rPr lang="de-DE" dirty="0" smtClean="0"/>
              <a:t> </a:t>
            </a:r>
            <a:r>
              <a:rPr lang="en-AU" dirty="0" smtClean="0"/>
              <a:t>path</a:t>
            </a:r>
            <a:r>
              <a:rPr lang="de-DE" dirty="0" smtClean="0"/>
              <a:t> </a:t>
            </a:r>
            <a:r>
              <a:rPr lang="en-AU" dirty="0" smtClean="0"/>
              <a:t>loss</a:t>
            </a:r>
            <a:r>
              <a:rPr lang="de-DE" dirty="0" smtClean="0"/>
              <a:t> </a:t>
            </a:r>
            <a:r>
              <a:rPr lang="en-AU" dirty="0" smtClean="0"/>
              <a:t>is</a:t>
            </a:r>
            <a:r>
              <a:rPr lang="de-DE" dirty="0" smtClean="0"/>
              <a:t> </a:t>
            </a:r>
            <a:r>
              <a:rPr lang="en-AU" dirty="0" smtClean="0"/>
              <a:t>quite</a:t>
            </a:r>
            <a:r>
              <a:rPr lang="de-DE" dirty="0" smtClean="0"/>
              <a:t> </a:t>
            </a:r>
            <a:r>
              <a:rPr lang="en-AU" dirty="0" smtClean="0"/>
              <a:t>small</a:t>
            </a:r>
            <a:r>
              <a:rPr lang="de-DE" dirty="0" smtClean="0"/>
              <a:t> in </a:t>
            </a:r>
            <a:r>
              <a:rPr lang="en-AU" dirty="0" smtClean="0"/>
              <a:t>the</a:t>
            </a:r>
            <a:r>
              <a:rPr lang="de-DE" dirty="0" smtClean="0"/>
              <a:t> </a:t>
            </a:r>
            <a:r>
              <a:rPr lang="en-AU" dirty="0" smtClean="0"/>
              <a:t>vehicles</a:t>
            </a:r>
            <a:r>
              <a:rPr lang="de-DE" dirty="0" smtClean="0"/>
              <a:t> </a:t>
            </a:r>
            <a:r>
              <a:rPr lang="en-AU" dirty="0" smtClean="0"/>
              <a:t>compared</a:t>
            </a:r>
            <a:r>
              <a:rPr lang="de-DE" dirty="0" smtClean="0"/>
              <a:t> </a:t>
            </a:r>
            <a:r>
              <a:rPr lang="en-AU" dirty="0" smtClean="0"/>
              <a:t>to</a:t>
            </a:r>
            <a:r>
              <a:rPr lang="de-DE" dirty="0" smtClean="0"/>
              <a:t> a </a:t>
            </a:r>
            <a:r>
              <a:rPr lang="en-AU" dirty="0" smtClean="0"/>
              <a:t>typical</a:t>
            </a:r>
            <a:r>
              <a:rPr lang="de-DE" dirty="0" smtClean="0"/>
              <a:t> </a:t>
            </a:r>
            <a:r>
              <a:rPr lang="en-AU" dirty="0" smtClean="0"/>
              <a:t>indoor</a:t>
            </a:r>
            <a:r>
              <a:rPr lang="de-DE" dirty="0" smtClean="0"/>
              <a:t> </a:t>
            </a:r>
            <a:r>
              <a:rPr lang="en-BZ" dirty="0" smtClean="0"/>
              <a:t>environment</a:t>
            </a:r>
          </a:p>
          <a:p>
            <a:pPr lvl="1">
              <a:buFont typeface="Wingdings" panose="05000000000000000000" pitchFamily="2" charset="2"/>
              <a:buChar char="Ø"/>
            </a:pPr>
            <a:endParaRPr lang="en-BZ" dirty="0" smtClean="0"/>
          </a:p>
          <a:p>
            <a:pPr lvl="1">
              <a:buFont typeface="Wingdings" panose="05000000000000000000" pitchFamily="2" charset="2"/>
              <a:buChar char="Ø"/>
            </a:pPr>
            <a:r>
              <a:rPr lang="en-US" dirty="0" smtClean="0"/>
              <a:t>Therefore Power control plays an important role to reduce the interference to the surrounding environment</a:t>
            </a:r>
          </a:p>
          <a:p>
            <a:pPr marL="487693" lvl="1" indent="0">
              <a:buNone/>
            </a:pPr>
            <a:endParaRPr lang="en-US" dirty="0" smtClean="0"/>
          </a:p>
          <a:p>
            <a:pPr lvl="1">
              <a:buFont typeface="Wingdings" panose="05000000000000000000" pitchFamily="2" charset="2"/>
              <a:buChar char="Ø"/>
            </a:pPr>
            <a:endParaRPr lang="en-US" dirty="0" smtClean="0"/>
          </a:p>
          <a:p>
            <a:pPr lvl="1">
              <a:buFont typeface="Wingdings" panose="05000000000000000000" pitchFamily="2" charset="2"/>
              <a:buChar char="Ø"/>
            </a:pPr>
            <a:r>
              <a:rPr lang="en-US" dirty="0" smtClean="0"/>
              <a:t>It is clear that the wireless systems inside the vehicle is not power limited, it is more interference limited</a:t>
            </a:r>
            <a:endParaRPr lang="en-US" dirty="0"/>
          </a:p>
        </p:txBody>
      </p:sp>
    </p:spTree>
    <p:extLst>
      <p:ext uri="{BB962C8B-B14F-4D97-AF65-F5344CB8AC3E}">
        <p14:creationId xmlns:p14="http://schemas.microsoft.com/office/powerpoint/2010/main" val="121864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a:t>October </a:t>
            </a:r>
            <a:r>
              <a:rPr lang="en-US" dirty="0" smtClean="0"/>
              <a:t>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14</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Conclusion</a:t>
            </a:r>
            <a:endParaRPr lang="en-US" dirty="0"/>
          </a:p>
        </p:txBody>
      </p:sp>
      <p:sp>
        <p:nvSpPr>
          <p:cNvPr id="10242" name="Rectangle 2"/>
          <p:cNvSpPr>
            <a:spLocks noGrp="1" noChangeArrowheads="1"/>
          </p:cNvSpPr>
          <p:nvPr>
            <p:ph type="body" idx="1"/>
          </p:nvPr>
        </p:nvSpPr>
        <p:spPr>
          <a:xfrm>
            <a:off x="228600" y="1911773"/>
            <a:ext cx="8290560" cy="4489027"/>
          </a:xfrm>
          <a:ln/>
        </p:spPr>
        <p:txBody>
          <a:bodyPr/>
          <a:lstStyle/>
          <a:p>
            <a:pPr lvl="1">
              <a:buFont typeface="Wingdings" panose="05000000000000000000" pitchFamily="2" charset="2"/>
              <a:buChar char="Ø"/>
            </a:pPr>
            <a:r>
              <a:rPr lang="en-US" dirty="0" smtClean="0"/>
              <a:t>The system model was presented taking into account only the systems inside the vehicle</a:t>
            </a:r>
          </a:p>
          <a:p>
            <a:pPr lvl="1">
              <a:buFont typeface="Wingdings" panose="05000000000000000000" pitchFamily="2" charset="2"/>
              <a:buChar char="Ø"/>
            </a:pPr>
            <a:endParaRPr lang="en-US" dirty="0" smtClean="0"/>
          </a:p>
          <a:p>
            <a:pPr lvl="1">
              <a:buFont typeface="Wingdings" panose="05000000000000000000" pitchFamily="2" charset="2"/>
              <a:buChar char="Ø"/>
            </a:pPr>
            <a:r>
              <a:rPr lang="en-US" dirty="0" smtClean="0"/>
              <a:t>It is clear that the density of the wireless devices is very high inside the car, and the bandwidth at the 2.4GHz ISM band is limited (only 83.5MHz is available), therefore the problem is quite challenging</a:t>
            </a:r>
          </a:p>
          <a:p>
            <a:pPr lvl="1">
              <a:buFont typeface="Wingdings" panose="05000000000000000000" pitchFamily="2" charset="2"/>
              <a:buChar char="Ø"/>
            </a:pPr>
            <a:endParaRPr lang="de-DE" dirty="0"/>
          </a:p>
          <a:p>
            <a:pPr lvl="1">
              <a:buFont typeface="Wingdings" panose="05000000000000000000" pitchFamily="2" charset="2"/>
              <a:buChar char="Ø"/>
            </a:pPr>
            <a:r>
              <a:rPr lang="de-DE" dirty="0" smtClean="0"/>
              <a:t>Wireless </a:t>
            </a:r>
            <a:r>
              <a:rPr lang="en-AU" dirty="0" smtClean="0"/>
              <a:t>sensor</a:t>
            </a:r>
            <a:r>
              <a:rPr lang="de-DE" dirty="0" smtClean="0"/>
              <a:t> </a:t>
            </a:r>
            <a:r>
              <a:rPr lang="en-AU" dirty="0" smtClean="0"/>
              <a:t>network</a:t>
            </a:r>
            <a:r>
              <a:rPr lang="de-DE" dirty="0" smtClean="0"/>
              <a:t> (BLE/ZigBee) will </a:t>
            </a:r>
            <a:r>
              <a:rPr lang="en-AU" dirty="0" smtClean="0"/>
              <a:t>increase</a:t>
            </a:r>
            <a:r>
              <a:rPr lang="de-DE" dirty="0" smtClean="0"/>
              <a:t> </a:t>
            </a:r>
            <a:r>
              <a:rPr lang="en-AU" dirty="0" smtClean="0"/>
              <a:t>the</a:t>
            </a:r>
            <a:r>
              <a:rPr lang="de-DE" dirty="0" smtClean="0"/>
              <a:t> </a:t>
            </a:r>
            <a:r>
              <a:rPr lang="en-AU" dirty="0" smtClean="0"/>
              <a:t>problem</a:t>
            </a:r>
          </a:p>
          <a:p>
            <a:pPr lvl="1">
              <a:buFont typeface="Wingdings" panose="05000000000000000000" pitchFamily="2" charset="2"/>
              <a:buChar char="Ø"/>
            </a:pPr>
            <a:endParaRPr lang="en-US" dirty="0" smtClean="0"/>
          </a:p>
          <a:p>
            <a:pPr lvl="1">
              <a:buFont typeface="Wingdings" panose="05000000000000000000" pitchFamily="2" charset="2"/>
              <a:buChar char="Ø"/>
            </a:pPr>
            <a:r>
              <a:rPr lang="en-US" dirty="0" smtClean="0"/>
              <a:t>Measurements should be done in order to check the performance of different systems taking into account different scenarios, for example how effective the Bluetooth AFH in such dense scenario?</a:t>
            </a:r>
          </a:p>
          <a:p>
            <a:pPr lvl="1">
              <a:buFont typeface="Wingdings" panose="05000000000000000000" pitchFamily="2" charset="2"/>
              <a:buChar char="Ø"/>
            </a:pPr>
            <a:endParaRPr lang="en-US" dirty="0" smtClean="0"/>
          </a:p>
          <a:p>
            <a:pPr lvl="1">
              <a:buFont typeface="Wingdings" panose="05000000000000000000" pitchFamily="2" charset="2"/>
              <a:buChar char="Ø"/>
            </a:pPr>
            <a:r>
              <a:rPr lang="en-US" dirty="0" smtClean="0"/>
              <a:t>Performance metrics should be defined </a:t>
            </a:r>
          </a:p>
          <a:p>
            <a:pPr lvl="1">
              <a:buFont typeface="Wingdings" panose="05000000000000000000" pitchFamily="2" charset="2"/>
              <a:buChar char="Ø"/>
            </a:pPr>
            <a:endParaRPr lang="en-US" dirty="0" smtClean="0"/>
          </a:p>
          <a:p>
            <a:pPr lvl="1">
              <a:buFont typeface="Wingdings" panose="05000000000000000000" pitchFamily="2" charset="2"/>
              <a:buChar char="Ø"/>
            </a:pPr>
            <a:endParaRPr lang="en-US" dirty="0" smtClean="0"/>
          </a:p>
          <a:p>
            <a:pPr lvl="1">
              <a:buFont typeface="Wingdings" panose="05000000000000000000" pitchFamily="2" charset="2"/>
              <a:buChar char="Ø"/>
            </a:pPr>
            <a:endParaRPr lang="en-US" dirty="0" smtClean="0"/>
          </a:p>
          <a:p>
            <a:pPr lvl="1">
              <a:buFont typeface="Wingdings" panose="05000000000000000000" pitchFamily="2" charset="2"/>
              <a:buChar char="Ø"/>
            </a:pPr>
            <a:endParaRPr lang="en-US" dirty="0" smtClean="0"/>
          </a:p>
          <a:p>
            <a:pPr lvl="1">
              <a:buFont typeface="Wingdings" panose="05000000000000000000" pitchFamily="2" charset="2"/>
              <a:buChar char="Ø"/>
            </a:pPr>
            <a:endParaRPr lang="en-US" dirty="0"/>
          </a:p>
        </p:txBody>
      </p:sp>
    </p:spTree>
    <p:extLst>
      <p:ext uri="{BB962C8B-B14F-4D97-AF65-F5344CB8AC3E}">
        <p14:creationId xmlns:p14="http://schemas.microsoft.com/office/powerpoint/2010/main" val="19409912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a:t>October </a:t>
            </a:r>
            <a:r>
              <a:rPr lang="en-US" dirty="0" smtClean="0"/>
              <a:t>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15</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de-DE" dirty="0" smtClean="0"/>
              <a:t>References</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de-DE" sz="1400" dirty="0" smtClean="0"/>
              <a:t>[1] </a:t>
            </a:r>
            <a:r>
              <a:rPr lang="en-US" sz="1400" b="0" dirty="0"/>
              <a:t>Wireless Digital Audio Quality for Portable </a:t>
            </a:r>
            <a:r>
              <a:rPr lang="en-US" sz="1400" b="0" dirty="0" smtClean="0"/>
              <a:t>Audio Application</a:t>
            </a:r>
            <a:r>
              <a:rPr lang="en-US" sz="1400" b="0" dirty="0"/>
              <a:t>, KLEER KLR0000-WP1-1.4, available at:</a:t>
            </a:r>
          </a:p>
          <a:p>
            <a:pPr marL="0" indent="0">
              <a:buNone/>
            </a:pPr>
            <a:r>
              <a:rPr lang="en-US" sz="1400" b="0" dirty="0" smtClean="0"/>
              <a:t>                    http</a:t>
            </a:r>
            <a:r>
              <a:rPr lang="en-US" sz="1400" b="0" dirty="0"/>
              <a:t>://</a:t>
            </a:r>
            <a:r>
              <a:rPr lang="en-US" sz="1400" b="0" dirty="0" smtClean="0"/>
              <a:t>ww1.microchip.com/downloads/en/DeviceDoc/Kleer_AudioQuality.pdf </a:t>
            </a:r>
            <a:r>
              <a:rPr lang="en-US" sz="1400" b="0" dirty="0"/>
              <a:t>(last access: 24 </a:t>
            </a:r>
            <a:r>
              <a:rPr lang="en-US" sz="1400" b="0" dirty="0" smtClean="0"/>
              <a:t>                 	        March </a:t>
            </a:r>
            <a:r>
              <a:rPr lang="en-US" sz="1400" b="0" dirty="0"/>
              <a:t>2015), 2007b</a:t>
            </a:r>
            <a:r>
              <a:rPr lang="en-US" sz="1400" b="0" dirty="0" smtClean="0"/>
              <a:t>.</a:t>
            </a:r>
          </a:p>
          <a:p>
            <a:r>
              <a:rPr lang="de-DE" sz="1400" dirty="0" smtClean="0"/>
              <a:t>[2] </a:t>
            </a:r>
            <a:r>
              <a:rPr lang="en-US" sz="1400" b="0" dirty="0"/>
              <a:t> “Extended Intra-Vehicle Channel Model”, Igal Kotzer (General Motors), IEEE </a:t>
            </a:r>
            <a:r>
              <a:rPr lang="en-CA" sz="1400" b="0" dirty="0" smtClean="0"/>
              <a:t>11-14/0088r0.</a:t>
            </a:r>
          </a:p>
          <a:p>
            <a:endParaRPr lang="en-US" sz="1400" b="0" dirty="0"/>
          </a:p>
          <a:p>
            <a:pPr marL="0" indent="0">
              <a:buNone/>
            </a:pPr>
            <a:r>
              <a:rPr lang="en-US" sz="1400" b="0" dirty="0" smtClean="0"/>
              <a:t>	</a:t>
            </a:r>
            <a:endParaRPr lang="en-US" sz="1400" dirty="0" smtClean="0"/>
          </a:p>
        </p:txBody>
      </p:sp>
    </p:spTree>
    <p:extLst>
      <p:ext uri="{BB962C8B-B14F-4D97-AF65-F5344CB8AC3E}">
        <p14:creationId xmlns:p14="http://schemas.microsoft.com/office/powerpoint/2010/main" val="38325640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October 2015</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dirty="0" smtClean="0"/>
              <a:t>This document describes the system model and the different scenarios</a:t>
            </a:r>
            <a:r>
              <a:rPr lang="en-GB" b="0" dirty="0"/>
              <a:t> </a:t>
            </a:r>
            <a:r>
              <a:rPr lang="en-GB" b="0" dirty="0" smtClean="0"/>
              <a:t>for wireless coexistence in the automotive domain</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a:t>October </a:t>
            </a:r>
            <a:r>
              <a:rPr lang="en-US" dirty="0" smtClean="0"/>
              <a:t>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Background</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US" b="0" dirty="0" smtClean="0"/>
              <a:t>The number of vehicles with connectivity services has been significantly increased in the recent years, and it is expected that the number will increase drastically in the coming years</a:t>
            </a:r>
          </a:p>
          <a:p>
            <a:endParaRPr lang="en-US" b="0" dirty="0" smtClean="0"/>
          </a:p>
          <a:p>
            <a:r>
              <a:rPr lang="en-US" b="0" dirty="0" smtClean="0"/>
              <a:t>The main use of these systems is infotainment applications</a:t>
            </a:r>
          </a:p>
          <a:p>
            <a:pPr marL="0" indent="0">
              <a:buNone/>
            </a:pPr>
            <a:endParaRPr lang="en-US" b="0" dirty="0" smtClean="0"/>
          </a:p>
          <a:p>
            <a:r>
              <a:rPr lang="en-US" b="0" dirty="0" smtClean="0"/>
              <a:t>The used wireless systems in the vehicles in the ISM band (2.4GHz) are:</a:t>
            </a:r>
          </a:p>
          <a:p>
            <a:pPr marL="944893" lvl="1" indent="-457200">
              <a:buFont typeface="+mj-lt"/>
              <a:buAutoNum type="arabicPeriod"/>
            </a:pPr>
            <a:r>
              <a:rPr lang="en-US" dirty="0" smtClean="0"/>
              <a:t>WLAN </a:t>
            </a:r>
          </a:p>
          <a:p>
            <a:pPr marL="944893" lvl="1" indent="-457200">
              <a:buFont typeface="+mj-lt"/>
              <a:buAutoNum type="arabicPeriod"/>
            </a:pPr>
            <a:r>
              <a:rPr lang="en-US" dirty="0" smtClean="0"/>
              <a:t> Bluetooth, BLE in the future ?</a:t>
            </a:r>
            <a:endParaRPr lang="en-US" dirty="0"/>
          </a:p>
          <a:p>
            <a:pPr marL="944893" lvl="1" indent="-457200">
              <a:buFont typeface="+mj-lt"/>
              <a:buAutoNum type="arabicPeriod"/>
            </a:pPr>
            <a:r>
              <a:rPr lang="en-US" dirty="0" smtClean="0"/>
              <a:t> </a:t>
            </a:r>
            <a:r>
              <a:rPr lang="en-AU" dirty="0" err="1" smtClean="0"/>
              <a:t>Kleer</a:t>
            </a:r>
            <a:endParaRPr lang="en-AU"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a:t>October </a:t>
            </a:r>
            <a:r>
              <a:rPr lang="en-US" dirty="0" smtClean="0"/>
              <a:t>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de-DE" dirty="0" err="1" smtClean="0"/>
              <a:t>Kleer</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US" b="0" dirty="0" err="1"/>
              <a:t>Kleer</a:t>
            </a:r>
            <a:r>
              <a:rPr lang="en-US" b="0" dirty="0"/>
              <a:t> is a system used for high quality wireless audio transmission between portable audio devices </a:t>
            </a:r>
            <a:r>
              <a:rPr lang="en-US" b="0" baseline="30000" dirty="0"/>
              <a:t>[1</a:t>
            </a:r>
            <a:r>
              <a:rPr lang="en-US" b="0" baseline="30000" dirty="0" smtClean="0"/>
              <a:t>]</a:t>
            </a:r>
            <a:endParaRPr lang="en-US" b="0" dirty="0" smtClean="0"/>
          </a:p>
          <a:p>
            <a:r>
              <a:rPr lang="en-US" b="0" dirty="0" smtClean="0"/>
              <a:t>It delivers full CD-quality audio with transmission of 16-bit, 44.1KHz sampled stereo </a:t>
            </a:r>
            <a:r>
              <a:rPr lang="en-US" b="0" dirty="0"/>
              <a:t>audio, Lossless </a:t>
            </a:r>
            <a:r>
              <a:rPr lang="en-US" b="0" dirty="0" smtClean="0"/>
              <a:t>codec</a:t>
            </a:r>
          </a:p>
          <a:p>
            <a:r>
              <a:rPr lang="en-US" b="0" dirty="0" err="1" smtClean="0"/>
              <a:t>Kleer</a:t>
            </a:r>
            <a:r>
              <a:rPr lang="en-US" b="0" dirty="0" smtClean="0"/>
              <a:t> manufacture claims good coexistence strategy compared to Bluetooth</a:t>
            </a:r>
          </a:p>
          <a:p>
            <a:r>
              <a:rPr lang="en-US" b="0" dirty="0"/>
              <a:t>Dynamic frequency </a:t>
            </a:r>
            <a:r>
              <a:rPr lang="en-US" b="0" dirty="0" smtClean="0"/>
              <a:t>hopping is used</a:t>
            </a:r>
          </a:p>
          <a:p>
            <a:r>
              <a:rPr lang="en-US" b="0" dirty="0" smtClean="0"/>
              <a:t>Bandwidth: 3 MHz (official), however measurements show strong side lobes</a:t>
            </a:r>
          </a:p>
          <a:p>
            <a:r>
              <a:rPr lang="en-US" b="0" dirty="0" smtClean="0"/>
              <a:t>Sixteen channels in the 2.4GHz band (2.403GHz-2.478GHz)</a:t>
            </a:r>
          </a:p>
          <a:p>
            <a:endParaRPr lang="de-DE" b="0" dirty="0" smtClean="0"/>
          </a:p>
        </p:txBody>
      </p:sp>
    </p:spTree>
    <p:extLst>
      <p:ext uri="{BB962C8B-B14F-4D97-AF65-F5344CB8AC3E}">
        <p14:creationId xmlns:p14="http://schemas.microsoft.com/office/powerpoint/2010/main" val="118257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a:t>October </a:t>
            </a:r>
            <a:r>
              <a:rPr lang="en-US" dirty="0" smtClean="0"/>
              <a:t>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de-DE" dirty="0" smtClean="0"/>
              <a:t>Scenarios</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US" b="0" dirty="0" smtClean="0"/>
              <a:t>The worst case, when all the systems are active in the vehicle, should be considered with two distinguished cases:</a:t>
            </a:r>
          </a:p>
          <a:p>
            <a:pPr lvl="1">
              <a:buFont typeface="Wingdings" panose="05000000000000000000" pitchFamily="2" charset="2"/>
              <a:buChar char="Ø"/>
            </a:pPr>
            <a:r>
              <a:rPr lang="en-US" dirty="0" smtClean="0"/>
              <a:t>The interference from the surrounding environment is ignored</a:t>
            </a:r>
          </a:p>
          <a:p>
            <a:pPr lvl="1">
              <a:buFont typeface="Wingdings" panose="05000000000000000000" pitchFamily="2" charset="2"/>
              <a:buChar char="Ø"/>
            </a:pPr>
            <a:r>
              <a:rPr lang="en-US" dirty="0" smtClean="0"/>
              <a:t>The interference form the surrounding environment is considered</a:t>
            </a:r>
          </a:p>
          <a:p>
            <a:pPr marL="487693" lvl="1" indent="0">
              <a:buNone/>
            </a:pPr>
            <a:endParaRPr lang="en-US" dirty="0" smtClean="0"/>
          </a:p>
          <a:p>
            <a:pPr marL="487693" lvl="1" indent="0">
              <a:buNone/>
            </a:pPr>
            <a:r>
              <a:rPr lang="en-US" dirty="0" smtClean="0"/>
              <a:t>The second scenario is more challenging due to the large impact of the external interferers. In this submission, the focus is on the first case</a:t>
            </a:r>
          </a:p>
          <a:p>
            <a:endParaRPr lang="de-DE" dirty="0" smtClean="0"/>
          </a:p>
        </p:txBody>
      </p:sp>
    </p:spTree>
    <p:extLst>
      <p:ext uri="{BB962C8B-B14F-4D97-AF65-F5344CB8AC3E}">
        <p14:creationId xmlns:p14="http://schemas.microsoft.com/office/powerpoint/2010/main" val="37273727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a:t>October </a:t>
            </a:r>
            <a:r>
              <a:rPr lang="en-US" dirty="0" smtClean="0"/>
              <a:t>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Current Situation</a:t>
            </a:r>
            <a:endParaRPr lang="en-US" dirty="0"/>
          </a:p>
        </p:txBody>
      </p:sp>
      <p:sp>
        <p:nvSpPr>
          <p:cNvPr id="10242" name="Rectangle 2"/>
          <p:cNvSpPr>
            <a:spLocks noGrp="1" noChangeArrowheads="1"/>
          </p:cNvSpPr>
          <p:nvPr>
            <p:ph type="body" idx="1"/>
          </p:nvPr>
        </p:nvSpPr>
        <p:spPr>
          <a:xfrm>
            <a:off x="731520" y="1752600"/>
            <a:ext cx="8488680" cy="4489027"/>
          </a:xfrm>
          <a:ln/>
        </p:spPr>
        <p:txBody>
          <a:bodyPr/>
          <a:lstStyle/>
          <a:p>
            <a:r>
              <a:rPr lang="en-US" b="0" dirty="0" smtClean="0"/>
              <a:t>The luxury cars have the following chips nowadays:</a:t>
            </a:r>
          </a:p>
          <a:p>
            <a:pPr lvl="1">
              <a:buFont typeface="Wingdings" panose="05000000000000000000" pitchFamily="2" charset="2"/>
              <a:buChar char="Ø"/>
            </a:pPr>
            <a:r>
              <a:rPr lang="en-US" dirty="0" smtClean="0"/>
              <a:t>Two </a:t>
            </a:r>
            <a:r>
              <a:rPr lang="en-US" dirty="0" err="1" smtClean="0"/>
              <a:t>WiFi</a:t>
            </a:r>
            <a:r>
              <a:rPr lang="en-US" dirty="0" smtClean="0"/>
              <a:t> chips</a:t>
            </a:r>
          </a:p>
          <a:p>
            <a:pPr lvl="1">
              <a:buFont typeface="Wingdings" panose="05000000000000000000" pitchFamily="2" charset="2"/>
              <a:buChar char="Ø"/>
            </a:pPr>
            <a:r>
              <a:rPr lang="en-US" dirty="0" smtClean="0"/>
              <a:t>Two Bluetooth chips</a:t>
            </a:r>
          </a:p>
          <a:p>
            <a:pPr lvl="1">
              <a:buFont typeface="Wingdings" panose="05000000000000000000" pitchFamily="2" charset="2"/>
              <a:buChar char="Ø"/>
            </a:pPr>
            <a:r>
              <a:rPr lang="en-US" dirty="0" smtClean="0"/>
              <a:t>Two </a:t>
            </a:r>
            <a:r>
              <a:rPr lang="en-US" dirty="0" err="1" smtClean="0"/>
              <a:t>kleer</a:t>
            </a:r>
            <a:r>
              <a:rPr lang="en-US" dirty="0" smtClean="0"/>
              <a:t> chips</a:t>
            </a:r>
          </a:p>
          <a:p>
            <a:r>
              <a:rPr lang="en-US" b="0" dirty="0" smtClean="0"/>
              <a:t>All the systems work in the 2.4GHz frequency band</a:t>
            </a:r>
          </a:p>
          <a:p>
            <a:r>
              <a:rPr lang="en-US" b="0" dirty="0" smtClean="0"/>
              <a:t>It is expected that theses systems will be available in the majority of the vehicles in the future</a:t>
            </a:r>
            <a:endParaRPr lang="en-US" b="0" dirty="0"/>
          </a:p>
        </p:txBody>
      </p:sp>
      <p:pic>
        <p:nvPicPr>
          <p:cNvPr id="2" name="Grafik 1"/>
          <p:cNvPicPr>
            <a:picLocks noChangeAspect="1"/>
          </p:cNvPicPr>
          <p:nvPr/>
        </p:nvPicPr>
        <p:blipFill>
          <a:blip r:embed="rId3"/>
          <a:stretch>
            <a:fillRect/>
          </a:stretch>
        </p:blipFill>
        <p:spPr>
          <a:xfrm>
            <a:off x="2743200" y="4495800"/>
            <a:ext cx="4200819" cy="2362200"/>
          </a:xfrm>
          <a:prstGeom prst="rect">
            <a:avLst/>
          </a:prstGeom>
        </p:spPr>
      </p:pic>
    </p:spTree>
    <p:extLst>
      <p:ext uri="{BB962C8B-B14F-4D97-AF65-F5344CB8AC3E}">
        <p14:creationId xmlns:p14="http://schemas.microsoft.com/office/powerpoint/2010/main" val="4053231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a:t>October </a:t>
            </a:r>
            <a:r>
              <a:rPr lang="en-US" dirty="0" smtClean="0"/>
              <a:t>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Current Situation</a:t>
            </a:r>
            <a:endParaRPr lang="en-US" dirty="0"/>
          </a:p>
        </p:txBody>
      </p:sp>
      <p:sp>
        <p:nvSpPr>
          <p:cNvPr id="10242" name="Rectangle 2"/>
          <p:cNvSpPr>
            <a:spLocks noGrp="1" noChangeArrowheads="1"/>
          </p:cNvSpPr>
          <p:nvPr>
            <p:ph type="body" idx="1"/>
          </p:nvPr>
        </p:nvSpPr>
        <p:spPr>
          <a:xfrm>
            <a:off x="731520" y="1911773"/>
            <a:ext cx="8290560" cy="4489027"/>
          </a:xfrm>
          <a:ln/>
        </p:spPr>
        <p:txBody>
          <a:bodyPr/>
          <a:lstStyle/>
          <a:p>
            <a:r>
              <a:rPr lang="en-US" dirty="0" err="1" smtClean="0">
                <a:solidFill>
                  <a:schemeClr val="accent2"/>
                </a:solidFill>
              </a:rPr>
              <a:t>WiFi</a:t>
            </a:r>
            <a:r>
              <a:rPr lang="en-US" b="0" dirty="0" smtClean="0"/>
              <a:t>: one chip is used as a hotspot, in order to provide connection to the internet (via cellular systems), second chip is used for </a:t>
            </a:r>
            <a:r>
              <a:rPr lang="en-US" b="0" dirty="0" err="1"/>
              <a:t>W</a:t>
            </a:r>
            <a:r>
              <a:rPr lang="en-US" b="0" dirty="0" err="1" smtClean="0"/>
              <a:t>iFi</a:t>
            </a:r>
            <a:r>
              <a:rPr lang="en-US" b="0" dirty="0" smtClean="0"/>
              <a:t> direct applications (like </a:t>
            </a:r>
            <a:r>
              <a:rPr lang="en-US" b="0" dirty="0" err="1" smtClean="0"/>
              <a:t>Miracast</a:t>
            </a:r>
            <a:r>
              <a:rPr lang="en-US" b="0" dirty="0" smtClean="0"/>
              <a:t>)</a:t>
            </a:r>
          </a:p>
          <a:p>
            <a:pPr marL="853462" lvl="3" indent="-365770">
              <a:spcBef>
                <a:spcPts val="640"/>
              </a:spcBef>
            </a:pPr>
            <a:r>
              <a:rPr lang="en-US" dirty="0" smtClean="0">
                <a:solidFill>
                  <a:srgbClr val="FF0000"/>
                </a:solidFill>
              </a:rPr>
              <a:t>In order to guarantee the </a:t>
            </a:r>
            <a:r>
              <a:rPr lang="en-US" dirty="0" err="1" smtClean="0">
                <a:solidFill>
                  <a:srgbClr val="FF0000"/>
                </a:solidFill>
              </a:rPr>
              <a:t>QoS</a:t>
            </a:r>
            <a:r>
              <a:rPr lang="en-US" dirty="0" smtClean="0">
                <a:solidFill>
                  <a:srgbClr val="FF0000"/>
                </a:solidFill>
              </a:rPr>
              <a:t>, every chip should use different channel</a:t>
            </a:r>
            <a:endParaRPr lang="en-US" b="0" dirty="0" smtClean="0"/>
          </a:p>
          <a:p>
            <a:r>
              <a:rPr lang="en-US" dirty="0" smtClean="0">
                <a:solidFill>
                  <a:schemeClr val="accent2"/>
                </a:solidFill>
              </a:rPr>
              <a:t>Bluetooth</a:t>
            </a:r>
            <a:r>
              <a:rPr lang="en-US" b="0" dirty="0" smtClean="0"/>
              <a:t>: it is mainly used for </a:t>
            </a:r>
            <a:r>
              <a:rPr lang="en-US" b="0" dirty="0" err="1" smtClean="0"/>
              <a:t>handsfree</a:t>
            </a:r>
            <a:r>
              <a:rPr lang="en-US" b="0" dirty="0" smtClean="0"/>
              <a:t> calling, audio streaming and transferring data (like contact book) from mobile phones to the vehicle head unit</a:t>
            </a:r>
          </a:p>
          <a:p>
            <a:pPr marL="0" indent="0">
              <a:buNone/>
            </a:pPr>
            <a:r>
              <a:rPr lang="en-US" b="0" dirty="0" smtClean="0"/>
              <a:t>      </a:t>
            </a:r>
          </a:p>
          <a:p>
            <a:r>
              <a:rPr lang="en-US" dirty="0" err="1" smtClean="0">
                <a:solidFill>
                  <a:schemeClr val="accent2"/>
                </a:solidFill>
              </a:rPr>
              <a:t>Kleer</a:t>
            </a:r>
            <a:r>
              <a:rPr lang="en-US" b="0" dirty="0" smtClean="0"/>
              <a:t>: It is used for audio streaming for RSE (rear seat entertainment), each audio stream needs a separate chip</a:t>
            </a:r>
          </a:p>
          <a:p>
            <a:pPr lvl="1">
              <a:buFont typeface="Arial" panose="020B0604020202020204" pitchFamily="34" charset="0"/>
              <a:buChar char="•"/>
            </a:pPr>
            <a:r>
              <a:rPr lang="en-US" sz="1707" dirty="0">
                <a:solidFill>
                  <a:srgbClr val="FF0000"/>
                </a:solidFill>
              </a:rPr>
              <a:t>Channel Utilization?</a:t>
            </a:r>
          </a:p>
        </p:txBody>
      </p:sp>
    </p:spTree>
    <p:extLst>
      <p:ext uri="{BB962C8B-B14F-4D97-AF65-F5344CB8AC3E}">
        <p14:creationId xmlns:p14="http://schemas.microsoft.com/office/powerpoint/2010/main" val="42321841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a:t>October </a:t>
            </a:r>
            <a:r>
              <a:rPr lang="en-US" dirty="0" smtClean="0"/>
              <a:t>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Current Situation</a:t>
            </a:r>
            <a:endParaRPr lang="en-US" dirty="0"/>
          </a:p>
        </p:txBody>
      </p:sp>
      <p:sp>
        <p:nvSpPr>
          <p:cNvPr id="10242" name="Rectangle 2"/>
          <p:cNvSpPr>
            <a:spLocks noGrp="1" noChangeArrowheads="1"/>
          </p:cNvSpPr>
          <p:nvPr>
            <p:ph type="body" idx="1"/>
          </p:nvPr>
        </p:nvSpPr>
        <p:spPr>
          <a:xfrm>
            <a:off x="731520" y="1911773"/>
            <a:ext cx="8290560" cy="4489027"/>
          </a:xfrm>
          <a:ln/>
        </p:spPr>
        <p:txBody>
          <a:bodyPr/>
          <a:lstStyle/>
          <a:p>
            <a:r>
              <a:rPr lang="en-US" b="0" dirty="0"/>
              <a:t>The supported Bluetooth profiles are hands free profile (HFP</a:t>
            </a:r>
            <a:r>
              <a:rPr lang="en-US" b="0" dirty="0" smtClean="0"/>
              <a:t>), </a:t>
            </a:r>
            <a:r>
              <a:rPr lang="en-US" b="0" dirty="0"/>
              <a:t>which requires 700 Kbps and Advanced Audio Distribution Profile (A2DP) for music streaming which requires </a:t>
            </a:r>
            <a:r>
              <a:rPr lang="en-US" b="0" dirty="0" smtClean="0"/>
              <a:t>700Kbps</a:t>
            </a:r>
          </a:p>
          <a:p>
            <a:r>
              <a:rPr lang="en-US" b="0" dirty="0" smtClean="0"/>
              <a:t>The </a:t>
            </a:r>
            <a:r>
              <a:rPr lang="en-US" b="0" dirty="0" err="1" smtClean="0"/>
              <a:t>WiFi</a:t>
            </a:r>
            <a:r>
              <a:rPr lang="en-US" b="0" dirty="0" smtClean="0"/>
              <a:t> access point data rate is limited with LTE (in general cellular network) supported speed, 50Mbps is an expected value</a:t>
            </a:r>
          </a:p>
          <a:p>
            <a:pPr lvl="1">
              <a:buFont typeface="Wingdings" panose="05000000000000000000" pitchFamily="2" charset="2"/>
              <a:buChar char="Ø"/>
            </a:pPr>
            <a:r>
              <a:rPr lang="en-US" dirty="0" smtClean="0"/>
              <a:t>Internet browsing</a:t>
            </a:r>
          </a:p>
          <a:p>
            <a:pPr lvl="1">
              <a:buFont typeface="Wingdings" panose="05000000000000000000" pitchFamily="2" charset="2"/>
              <a:buChar char="Ø"/>
            </a:pPr>
            <a:r>
              <a:rPr lang="en-US" dirty="0" smtClean="0"/>
              <a:t>Video streaming (depends on video quality)</a:t>
            </a:r>
          </a:p>
          <a:p>
            <a:pPr lvl="1">
              <a:buFont typeface="Wingdings" panose="05000000000000000000" pitchFamily="2" charset="2"/>
              <a:buChar char="Ø"/>
            </a:pPr>
            <a:r>
              <a:rPr lang="en-US" dirty="0" smtClean="0"/>
              <a:t>Apps for automotive (A4A)</a:t>
            </a:r>
          </a:p>
          <a:p>
            <a:pPr marL="365770" lvl="1">
              <a:spcBef>
                <a:spcPts val="640"/>
              </a:spcBef>
              <a:buFont typeface="Arial" panose="020B0604020202020204" pitchFamily="34" charset="0"/>
              <a:buChar char="•"/>
            </a:pPr>
            <a:r>
              <a:rPr lang="en-US" sz="2400" dirty="0" err="1">
                <a:cs typeface="+mn-cs"/>
              </a:rPr>
              <a:t>WiFi</a:t>
            </a:r>
            <a:r>
              <a:rPr lang="en-US" sz="2400" dirty="0">
                <a:cs typeface="+mn-cs"/>
              </a:rPr>
              <a:t> direct is used for Miracast, each device needs </a:t>
            </a:r>
            <a:r>
              <a:rPr lang="en-US" sz="2400" dirty="0" smtClean="0">
                <a:cs typeface="+mn-cs"/>
              </a:rPr>
              <a:t>15Mbps; and touch command, each device needs 15 Mbps</a:t>
            </a:r>
            <a:endParaRPr lang="en-US" sz="2400" dirty="0">
              <a:cs typeface="+mn-cs"/>
            </a:endParaRPr>
          </a:p>
          <a:p>
            <a:endParaRPr lang="en-US" dirty="0" smtClean="0"/>
          </a:p>
        </p:txBody>
      </p:sp>
    </p:spTree>
    <p:extLst>
      <p:ext uri="{BB962C8B-B14F-4D97-AF65-F5344CB8AC3E}">
        <p14:creationId xmlns:p14="http://schemas.microsoft.com/office/powerpoint/2010/main" val="4253144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a:t>October </a:t>
            </a:r>
            <a:r>
              <a:rPr lang="en-US" dirty="0" smtClean="0"/>
              <a:t>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9</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Current Situation</a:t>
            </a:r>
            <a:endParaRPr lang="en-US" dirty="0"/>
          </a:p>
        </p:txBody>
      </p:sp>
      <p:sp>
        <p:nvSpPr>
          <p:cNvPr id="10242" name="Rectangle 2"/>
          <p:cNvSpPr>
            <a:spLocks noGrp="1" noChangeArrowheads="1"/>
          </p:cNvSpPr>
          <p:nvPr>
            <p:ph type="body" idx="1"/>
          </p:nvPr>
        </p:nvSpPr>
        <p:spPr>
          <a:xfrm>
            <a:off x="731520" y="1911773"/>
            <a:ext cx="8290560" cy="4489027"/>
          </a:xfrm>
          <a:ln/>
        </p:spPr>
        <p:txBody>
          <a:bodyPr/>
          <a:lstStyle/>
          <a:p>
            <a:endParaRPr lang="en-US" dirty="0" smtClean="0"/>
          </a:p>
        </p:txBody>
      </p:sp>
      <p:pic>
        <p:nvPicPr>
          <p:cNvPr id="7" name="Grafik 6"/>
          <p:cNvPicPr>
            <a:picLocks noChangeAspect="1"/>
          </p:cNvPicPr>
          <p:nvPr/>
        </p:nvPicPr>
        <p:blipFill>
          <a:blip r:embed="rId3"/>
          <a:stretch>
            <a:fillRect/>
          </a:stretch>
        </p:blipFill>
        <p:spPr>
          <a:xfrm>
            <a:off x="685800" y="1981858"/>
            <a:ext cx="7930255" cy="4471719"/>
          </a:xfrm>
          <a:prstGeom prst="rect">
            <a:avLst/>
          </a:prstGeom>
        </p:spPr>
      </p:pic>
    </p:spTree>
    <p:extLst>
      <p:ext uri="{BB962C8B-B14F-4D97-AF65-F5344CB8AC3E}">
        <p14:creationId xmlns:p14="http://schemas.microsoft.com/office/powerpoint/2010/main" val="14241963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1199</Words>
  <Application>Microsoft Office PowerPoint</Application>
  <PresentationFormat>Benutzerdefiniert</PresentationFormat>
  <Paragraphs>202</Paragraphs>
  <Slides>15</Slides>
  <Notes>15</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5" baseType="lpstr">
      <vt:lpstr>Arial Unicode MS</vt:lpstr>
      <vt:lpstr>MS Gothic</vt:lpstr>
      <vt:lpstr>Arial</vt:lpstr>
      <vt:lpstr>Calibri</vt:lpstr>
      <vt:lpstr>Cambria Math</vt:lpstr>
      <vt:lpstr>Courier New</vt:lpstr>
      <vt:lpstr>Times New Roman</vt:lpstr>
      <vt:lpstr>Wingdings</vt:lpstr>
      <vt:lpstr>Office Theme</vt:lpstr>
      <vt:lpstr>Document</vt:lpstr>
      <vt:lpstr>Wireless Coexistence in the Automotive Environment – System Model</vt:lpstr>
      <vt:lpstr>Abstract</vt:lpstr>
      <vt:lpstr>Background</vt:lpstr>
      <vt:lpstr>Kleer</vt:lpstr>
      <vt:lpstr>Scenarios</vt:lpstr>
      <vt:lpstr>Current Situation</vt:lpstr>
      <vt:lpstr>Current Situation</vt:lpstr>
      <vt:lpstr>Current Situation</vt:lpstr>
      <vt:lpstr>Current Situation</vt:lpstr>
      <vt:lpstr>Worst case scenario</vt:lpstr>
      <vt:lpstr>Channel Model</vt:lpstr>
      <vt:lpstr>Channel Model</vt:lpstr>
      <vt:lpstr>Channel Model</vt:lpstr>
      <vt:lpstr>Conclusion</vt:lpstr>
      <vt:lpstr>References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124</cp:revision>
  <cp:lastPrinted>2014-11-08T20:15:38Z</cp:lastPrinted>
  <dcterms:created xsi:type="dcterms:W3CDTF">2014-10-30T17:06:39Z</dcterms:created>
  <dcterms:modified xsi:type="dcterms:W3CDTF">2015-10-08T09:00:38Z</dcterms:modified>
</cp:coreProperties>
</file>