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403" r:id="rId3"/>
    <p:sldId id="404" r:id="rId4"/>
    <p:sldId id="405" r:id="rId5"/>
    <p:sldId id="414" r:id="rId6"/>
    <p:sldId id="408" r:id="rId7"/>
    <p:sldId id="413" r:id="rId8"/>
    <p:sldId id="409" r:id="rId9"/>
    <p:sldId id="410" r:id="rId10"/>
    <p:sldId id="411" r:id="rId11"/>
    <p:sldId id="406" r:id="rId12"/>
    <p:sldId id="415" r:id="rId13"/>
    <p:sldId id="416" r:id="rId14"/>
    <p:sldId id="407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4" autoAdjust="0"/>
    <p:restoredTop sz="94660" autoAdjust="0"/>
  </p:normalViewPr>
  <p:slideViewPr>
    <p:cSldViewPr snapToObjects="1">
      <p:cViewPr varScale="1">
        <p:scale>
          <a:sx n="88" d="100"/>
          <a:sy n="88" d="100"/>
        </p:scale>
        <p:origin x="-1506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5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 snapToObjects="1"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802.19-15/0069r7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802.19-15/0069r7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23756" y="8985250"/>
            <a:ext cx="105798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5177" y="8985250"/>
            <a:ext cx="54021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Page </a:t>
            </a:r>
            <a:fld id="{18D10512-F400-46E6-9813-0191A717DA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3096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51529" y="6475413"/>
            <a:ext cx="14923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 (Cisco)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51529" y="6475413"/>
            <a:ext cx="14923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 (Cisco)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51529" y="6475413"/>
            <a:ext cx="14923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 (Cisco)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8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55626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51529" y="6475413"/>
            <a:ext cx="14923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 (Cisco)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823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529" y="6475413"/>
            <a:ext cx="14923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 (Cisco)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802.19-15/0079r0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5725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September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 (Cisco)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/>
              <a:t>Discussion of </a:t>
            </a:r>
            <a:r>
              <a:rPr lang="en-US" dirty="0" smtClean="0"/>
              <a:t>issues related to </a:t>
            </a:r>
            <a:r>
              <a:rPr lang="en-US" dirty="0" smtClean="0"/>
              <a:t>EN 301 893 revision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smtClean="0">
                <a:solidFill>
                  <a:schemeClr val="accent2"/>
                </a:solidFill>
              </a:rPr>
              <a:t>16 September 2015</a:t>
            </a:r>
            <a:endParaRPr lang="en-US" b="0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619457"/>
              </p:ext>
            </p:extLst>
          </p:nvPr>
        </p:nvGraphicFramePr>
        <p:xfrm>
          <a:off x="685800" y="32004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LAA has agreed on two multi-carrier alternatives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From RAN1 Chairman’s notes (agreement)</a:t>
            </a:r>
          </a:p>
          <a:p>
            <a:pPr lvl="1"/>
            <a:r>
              <a:rPr lang="en-US" i="1" dirty="0" smtClean="0"/>
              <a:t>Alt2</a:t>
            </a:r>
            <a:r>
              <a:rPr lang="en-US" i="1" dirty="0"/>
              <a:t>: </a:t>
            </a:r>
            <a:r>
              <a:rPr lang="en-US" i="1" dirty="0" err="1"/>
              <a:t>eNB</a:t>
            </a:r>
            <a:r>
              <a:rPr lang="en-US" i="1" dirty="0"/>
              <a:t> performs Cat-4 based LBT on more than one unlicensed carriers</a:t>
            </a:r>
            <a:endParaRPr lang="en-AU" i="1" dirty="0"/>
          </a:p>
          <a:p>
            <a:pPr lvl="2"/>
            <a:r>
              <a:rPr lang="en-US" i="1" dirty="0"/>
              <a:t>The </a:t>
            </a:r>
            <a:r>
              <a:rPr lang="en-US" i="1" dirty="0" err="1"/>
              <a:t>eNB</a:t>
            </a:r>
            <a:r>
              <a:rPr lang="en-US" i="1" dirty="0"/>
              <a:t> is allowed to transmit DL data burst(s) on the carriers that has completed Cat-4 based LBT with potential self-deferral (including idle sensing for a single interval) to align transmission over multiple carriers. </a:t>
            </a:r>
            <a:endParaRPr lang="en-AU" i="1" dirty="0"/>
          </a:p>
          <a:p>
            <a:pPr lvl="2"/>
            <a:r>
              <a:rPr lang="en-US" i="1" dirty="0"/>
              <a:t>FFS: If the </a:t>
            </a:r>
            <a:r>
              <a:rPr lang="en-US" i="1" dirty="0" err="1"/>
              <a:t>eNB</a:t>
            </a:r>
            <a:r>
              <a:rPr lang="en-US" i="1" dirty="0"/>
              <a:t> can receive on a carrier while transmitting on another carrier, freeze </a:t>
            </a:r>
            <a:r>
              <a:rPr lang="en-US" i="1" dirty="0" err="1"/>
              <a:t>backoff</a:t>
            </a:r>
            <a:r>
              <a:rPr lang="en-US" i="1" dirty="0"/>
              <a:t> counter(s) for the carrier(s) not transmitting while other carrier(s) is transmitting if the carriers are within X MHz apart</a:t>
            </a:r>
            <a:endParaRPr lang="en-AU" i="1" dirty="0"/>
          </a:p>
          <a:p>
            <a:pPr lvl="3"/>
            <a:r>
              <a:rPr lang="en-US" i="1" dirty="0"/>
              <a:t>FFS: X MHz</a:t>
            </a:r>
            <a:endParaRPr lang="en-AU" i="1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709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should </a:t>
            </a:r>
            <a:r>
              <a:rPr lang="en-AU" dirty="0" smtClean="0"/>
              <a:t>discuss because it is a “hot topic” just about everywhere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en-AU" dirty="0" smtClean="0"/>
                  <a:t>ED is a “hot topic” in both ETSI BRAN and 3GPP</a:t>
                </a:r>
              </a:p>
              <a:p>
                <a:pPr lvl="1"/>
                <a:r>
                  <a:rPr lang="en-AU" dirty="0" smtClean="0"/>
                  <a:t>In ETSI BRAN there are two main proposals</a:t>
                </a:r>
              </a:p>
              <a:p>
                <a:pPr lvl="2"/>
                <a:r>
                  <a:rPr lang="en-AU" dirty="0" smtClean="0"/>
                  <a:t>An ED rule based on the IEEE 802 submission to the 3GPP LAA Workshop</a:t>
                </a:r>
              </a:p>
              <a:p>
                <a:pPr lvl="3"/>
                <a:r>
                  <a:rPr lang="en-US" i="1" dirty="0"/>
                  <a:t>Energy detect (ED) threshold is defined to be less than -77dBm </a:t>
                </a:r>
                <a:endParaRPr lang="en-AU" i="1" dirty="0"/>
              </a:p>
              <a:p>
                <a:pPr lvl="3"/>
                <a:r>
                  <a:rPr lang="en-US" i="1" dirty="0"/>
                  <a:t>Energy detect (ED) threshold is defined to be less than -62dBm if the device also does IEEE 802.11 preamble detection (PD) at less than -82dBm </a:t>
                </a:r>
                <a:endParaRPr lang="en-US" i="1" dirty="0" smtClean="0"/>
              </a:p>
              <a:p>
                <a:pPr lvl="2"/>
                <a:r>
                  <a:rPr lang="en-US" dirty="0" smtClean="0"/>
                  <a:t>An ED rule based on old version of EN 301 893</a:t>
                </a:r>
              </a:p>
              <a:p>
                <a:pPr lvl="3" fontAlgn="auto" hangingPunct="1"/>
                <a:r>
                  <a:rPr lang="en-GB" i="1" dirty="0"/>
                  <a:t>For transmit power level of 23dBm </a:t>
                </a:r>
                <a:r>
                  <a:rPr lang="en-GB" i="1" dirty="0" err="1"/>
                  <a:t>e.i.r.p</a:t>
                </a:r>
                <a:r>
                  <a:rPr lang="en-GB" i="1" dirty="0"/>
                  <a:t>. or above the threshold level (TL) used for energy detection, at the input to the receiver, shall be -73dBm/MHz assuming a 0dBi antenna. For transmit levels below 23dBm </a:t>
                </a:r>
                <a:r>
                  <a:rPr lang="en-GB" i="1" dirty="0" err="1"/>
                  <a:t>e.i.r.p</a:t>
                </a:r>
                <a:r>
                  <a:rPr lang="en-GB" i="1" dirty="0"/>
                  <a:t>, the TL used for energy detection, at the input of the receiver, shall be proportional to the maximum transmit power (PH) according to the formula which assumes a 0dBi antenna and  to be specified in </a:t>
                </a:r>
                <a:r>
                  <a:rPr lang="en-GB" i="1" dirty="0" err="1"/>
                  <a:t>dBm</a:t>
                </a:r>
                <a:r>
                  <a:rPr lang="en-GB" i="1" dirty="0"/>
                  <a:t> </a:t>
                </a:r>
                <a:r>
                  <a:rPr lang="en-GB" i="1" dirty="0" err="1"/>
                  <a:t>e.i.r.p</a:t>
                </a:r>
                <a:r>
                  <a:rPr lang="en-GB" i="1" dirty="0"/>
                  <a:t>.: </a:t>
                </a:r>
                <a:endParaRPr lang="en-AU" i="1" dirty="0"/>
              </a:p>
              <a:p>
                <a:pPr lvl="3"/>
                <a:r>
                  <a:rPr lang="en-GB" i="1" dirty="0"/>
                  <a:t>TL = -73dBm/MHz + (23dBm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/>
                        </m:ctrlPr>
                      </m:sSubPr>
                      <m:e>
                        <m:r>
                          <a:rPr lang="en-GB" i="1"/>
                          <m:t>𝑃</m:t>
                        </m:r>
                      </m:e>
                      <m:sub>
                        <m:r>
                          <a:rPr lang="en-GB" i="1"/>
                          <m:t>𝐻</m:t>
                        </m:r>
                      </m:sub>
                    </m:sSub>
                    <m:r>
                      <a:rPr lang="en-GB" i="1"/>
                      <m:t>)</m:t>
                    </m:r>
                  </m:oMath>
                </a14:m>
                <a:r>
                  <a:rPr lang="en-GB" i="1" dirty="0"/>
                  <a:t>/</a:t>
                </a:r>
                <a:r>
                  <a:rPr lang="en-GB" i="1" dirty="0" smtClean="0"/>
                  <a:t>1MHz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49" t="-7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917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should discuss because it is a “hot topic” just about everywhere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3GPP do not really have a specific proposal (Chairman’s agreement)</a:t>
            </a:r>
          </a:p>
          <a:p>
            <a:pPr lvl="2"/>
            <a:r>
              <a:rPr lang="en-AU" i="1" dirty="0" smtClean="0"/>
              <a:t>RAN1 </a:t>
            </a:r>
            <a:r>
              <a:rPr lang="en-AU" i="1" dirty="0"/>
              <a:t>shall identify adaptation rules for LAA to adaptively lower the maximum energy detection threshold to ensure co-existence with other RATs including Wi-Fi and good performance of LAA</a:t>
            </a:r>
            <a:endParaRPr lang="en-AU" dirty="0"/>
          </a:p>
          <a:p>
            <a:pPr lvl="3"/>
            <a:r>
              <a:rPr lang="en-AU" i="1" dirty="0"/>
              <a:t>Technologies that ensure co-existence with other RATs including Wi-Fi, using alternative means not requiring lowering of the maximum energy detection threshold, are not precluded.</a:t>
            </a:r>
            <a:endParaRPr lang="en-AU" dirty="0"/>
          </a:p>
          <a:p>
            <a:pPr lvl="2"/>
            <a:r>
              <a:rPr lang="en-AU" i="1" dirty="0"/>
              <a:t>At least the following shall be considered in defining the adaptation rules of the maximum energy detection threshold:</a:t>
            </a:r>
            <a:endParaRPr lang="en-AU" dirty="0"/>
          </a:p>
          <a:p>
            <a:pPr lvl="3"/>
            <a:r>
              <a:rPr lang="en-AU" i="1" dirty="0"/>
              <a:t>Antenna gain and number of transmit antennas</a:t>
            </a:r>
            <a:endParaRPr lang="en-AU" dirty="0"/>
          </a:p>
          <a:p>
            <a:pPr lvl="3"/>
            <a:r>
              <a:rPr lang="en-AU" i="1" dirty="0"/>
              <a:t>Coexistence with LAA in absence of other RATs including Wi-Fi</a:t>
            </a:r>
            <a:endParaRPr lang="en-AU" dirty="0"/>
          </a:p>
          <a:p>
            <a:pPr lvl="3"/>
            <a:r>
              <a:rPr lang="en-AU" i="1" dirty="0"/>
              <a:t>The maximum rated EIRP of the LAA transmission point within unlicensed band</a:t>
            </a:r>
            <a:endParaRPr lang="en-AU" dirty="0"/>
          </a:p>
          <a:p>
            <a:pPr lvl="3"/>
            <a:r>
              <a:rPr lang="en-AU" i="1" dirty="0"/>
              <a:t>The maximum EIRP within the transmission burst following the LBT procedure </a:t>
            </a:r>
            <a:endParaRPr lang="en-AU" dirty="0"/>
          </a:p>
          <a:p>
            <a:pPr lvl="3"/>
            <a:r>
              <a:rPr lang="en-AU" i="1" dirty="0"/>
              <a:t>The transmission bandwidth</a:t>
            </a:r>
            <a:endParaRPr lang="en-AU" dirty="0"/>
          </a:p>
          <a:p>
            <a:pPr lvl="3"/>
            <a:r>
              <a:rPr lang="en-AU" i="1" dirty="0"/>
              <a:t>Measured ambient noise floor</a:t>
            </a:r>
            <a:endParaRPr lang="en-AU" dirty="0"/>
          </a:p>
          <a:p>
            <a:pPr lvl="3"/>
            <a:r>
              <a:rPr lang="en-AU" i="1" dirty="0"/>
              <a:t>Deployment scenario: Indoor, outdoor</a:t>
            </a:r>
            <a:endParaRPr lang="en-AU" dirty="0"/>
          </a:p>
          <a:p>
            <a:pPr lvl="3"/>
            <a:r>
              <a:rPr lang="en-AU" i="1" dirty="0"/>
              <a:t>Estimated Load on the operating channel</a:t>
            </a:r>
            <a:endParaRPr lang="en-AU" dirty="0"/>
          </a:p>
          <a:p>
            <a:pPr lvl="3"/>
            <a:r>
              <a:rPr lang="en-AU" i="1" dirty="0"/>
              <a:t>Feasibility of the co-existence test</a:t>
            </a:r>
            <a:endParaRPr lang="en-AU" dirty="0"/>
          </a:p>
          <a:p>
            <a:pPr lvl="3"/>
            <a:r>
              <a:rPr lang="en-AU" i="1" dirty="0"/>
              <a:t>Single global solution</a:t>
            </a:r>
            <a:endParaRPr lang="en-AU" dirty="0"/>
          </a:p>
          <a:p>
            <a:endParaRPr lang="en-AU" dirty="0"/>
          </a:p>
          <a:p>
            <a:r>
              <a:rPr lang="en-AU" dirty="0" smtClean="0"/>
              <a:t> 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835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Should IEEE </a:t>
            </a:r>
            <a:r>
              <a:rPr lang="en-AU" dirty="0"/>
              <a:t>802 </a:t>
            </a:r>
            <a:r>
              <a:rPr lang="en-AU" dirty="0" smtClean="0"/>
              <a:t>submit its position on ED to ETSI BRAN too?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IEEE 802 position is based on</a:t>
            </a:r>
          </a:p>
          <a:p>
            <a:pPr lvl="2"/>
            <a:r>
              <a:rPr lang="en-AU" dirty="0" smtClean="0"/>
              <a:t>15 years of Wi-Fi experience</a:t>
            </a:r>
          </a:p>
          <a:p>
            <a:pPr lvl="2"/>
            <a:r>
              <a:rPr lang="en-AU" dirty="0" smtClean="0"/>
              <a:t>3GPP simulations that showed ~-77dBm was required to achieve fairness </a:t>
            </a:r>
          </a:p>
          <a:p>
            <a:pPr lvl="1"/>
            <a:r>
              <a:rPr lang="en-AU" dirty="0" smtClean="0"/>
              <a:t>The competing position in ETSI BRAN is not supported by any evidence</a:t>
            </a:r>
          </a:p>
          <a:p>
            <a:pPr lvl="2"/>
            <a:r>
              <a:rPr lang="en-AU" dirty="0" smtClean="0"/>
              <a:t>The best evidence is that it represents the status quo</a:t>
            </a:r>
          </a:p>
          <a:p>
            <a:pPr lvl="2"/>
            <a:r>
              <a:rPr lang="en-AU" dirty="0" smtClean="0"/>
              <a:t>However, that is in an environment when most devices follow the IEEE 802 position</a:t>
            </a:r>
          </a:p>
          <a:p>
            <a:pPr lvl="1"/>
            <a:r>
              <a:rPr lang="en-AU" dirty="0" smtClean="0"/>
              <a:t>3GPP do not really have a position</a:t>
            </a:r>
          </a:p>
          <a:p>
            <a:pPr lvl="2"/>
            <a:r>
              <a:rPr lang="en-AU" dirty="0" smtClean="0"/>
              <a:t>Although they seem to be hoping to find a magic box</a:t>
            </a:r>
          </a:p>
          <a:p>
            <a:pPr lvl="1"/>
            <a:r>
              <a:rPr lang="en-AU" dirty="0" smtClean="0"/>
              <a:t>Is there any reason not to propose the IEEE 802 position to ETSI BRAN in addition to 3GPP?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47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should </a:t>
            </a:r>
            <a:r>
              <a:rPr lang="en-AU" dirty="0" smtClean="0"/>
              <a:t>discuss control frames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IEEE 802 position submitted to 3GPP is to allow short control frames without LBT (</a:t>
            </a:r>
            <a:r>
              <a:rPr lang="en-AU" dirty="0" err="1" smtClean="0"/>
              <a:t>eg</a:t>
            </a:r>
            <a:r>
              <a:rPr lang="en-AU" dirty="0" smtClean="0"/>
              <a:t> ACK) immediately after a data frame </a:t>
            </a:r>
            <a:endParaRPr lang="en-AU" dirty="0"/>
          </a:p>
          <a:p>
            <a:pPr lvl="1"/>
            <a:r>
              <a:rPr lang="en-AU" dirty="0"/>
              <a:t>There is a move in ETSI BRAN to allow control frames to access the medium without LBT with a 5% duty cycle</a:t>
            </a:r>
          </a:p>
          <a:p>
            <a:pPr lvl="1"/>
            <a:r>
              <a:rPr lang="en-AU" dirty="0"/>
              <a:t>This might be OK, but that depends on the definition of a control frame</a:t>
            </a:r>
          </a:p>
          <a:p>
            <a:pPr lvl="2"/>
            <a:r>
              <a:rPr lang="en-AU" dirty="0" smtClean="0"/>
              <a:t>Note: many </a:t>
            </a:r>
            <a:r>
              <a:rPr lang="en-AU" dirty="0"/>
              <a:t>3GPP folk would consider a Beacon to be a control </a:t>
            </a:r>
            <a:r>
              <a:rPr lang="en-AU" dirty="0" smtClean="0"/>
              <a:t>frame</a:t>
            </a:r>
          </a:p>
          <a:p>
            <a:pPr lvl="1"/>
            <a:r>
              <a:rPr lang="en-AU" dirty="0" smtClean="0"/>
              <a:t>Thoughts?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348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European regulators are refining EN 301 893 in ETSI BRAN for operation in the 5GHz band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EN 301 893 describes the European regulations for the 5GHz band</a:t>
            </a:r>
          </a:p>
          <a:p>
            <a:pPr lvl="1"/>
            <a:r>
              <a:rPr lang="en-AU" dirty="0" smtClean="0"/>
              <a:t>Previously it contained specifications that:</a:t>
            </a:r>
          </a:p>
          <a:p>
            <a:pPr lvl="2"/>
            <a:r>
              <a:rPr lang="en-AU" dirty="0" smtClean="0"/>
              <a:t>Explicitly allowed IEEE 802.11 to operate</a:t>
            </a:r>
          </a:p>
          <a:p>
            <a:pPr lvl="2"/>
            <a:r>
              <a:rPr lang="en-AU" dirty="0" smtClean="0"/>
              <a:t>Defined another protocol that was never used and has been shown to not work in many circumstances</a:t>
            </a:r>
          </a:p>
          <a:p>
            <a:pPr lvl="1"/>
            <a:r>
              <a:rPr lang="en-AU" dirty="0" smtClean="0"/>
              <a:t>As a result of the RE-Directives, EN 301 893 is being revised by ETSI BRAN with a goal of finishing the revision this year </a:t>
            </a:r>
          </a:p>
          <a:p>
            <a:pPr lvl="1"/>
            <a:r>
              <a:rPr lang="en-AU" dirty="0" smtClean="0"/>
              <a:t>The revision of EN 301 893 should enable both IEEE 802.11 and LAA to operate and to share the band “fairly”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 (Cisco)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1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Various companies have made recommendations to ETSI BRAN based on IEEE 802 submission to 3GPP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group of companies have developed a submission to ESTI BRAN for the revision of EN 301 893 that </a:t>
            </a:r>
            <a:r>
              <a:rPr lang="en-GB" dirty="0" smtClean="0"/>
              <a:t>is </a:t>
            </a:r>
            <a:r>
              <a:rPr lang="en-GB" dirty="0"/>
              <a:t>completely aligned with the recommendations that IEEE 802 made to the 3GPP LAA </a:t>
            </a:r>
            <a:r>
              <a:rPr lang="en-GB" dirty="0" smtClean="0"/>
              <a:t>Workshop</a:t>
            </a:r>
            <a:endParaRPr lang="en-AU" dirty="0" smtClean="0"/>
          </a:p>
          <a:p>
            <a:pPr lvl="2"/>
            <a:r>
              <a:rPr lang="en-AU" dirty="0" smtClean="0"/>
              <a:t>See BRAN(15)000121r1 (embedded)</a:t>
            </a:r>
          </a:p>
          <a:p>
            <a:pPr lvl="1"/>
            <a:r>
              <a:rPr lang="en-AU" dirty="0" smtClean="0"/>
              <a:t>The companies sponsoring the submission include </a:t>
            </a:r>
            <a:r>
              <a:rPr lang="en-GB" dirty="0" smtClean="0"/>
              <a:t>Cisco, </a:t>
            </a:r>
            <a:r>
              <a:rPr lang="en-GB" dirty="0" err="1" smtClean="0"/>
              <a:t>CableLabs</a:t>
            </a:r>
            <a:r>
              <a:rPr lang="en-GB" dirty="0" smtClean="0"/>
              <a:t>, Ruckus Wireless, HP, Google, Broadcom and </a:t>
            </a:r>
            <a:r>
              <a:rPr lang="en-GB" dirty="0" err="1" smtClean="0"/>
              <a:t>Mediatek</a:t>
            </a:r>
            <a:endParaRPr lang="en-GB" dirty="0" smtClean="0"/>
          </a:p>
          <a:p>
            <a:pPr lvl="1"/>
            <a:r>
              <a:rPr lang="en-GB" dirty="0" smtClean="0"/>
              <a:t>Other companies are considering adding their support in the future</a:t>
            </a:r>
          </a:p>
          <a:p>
            <a:pPr lvl="2"/>
            <a:r>
              <a:rPr lang="en-GB" dirty="0" smtClean="0"/>
              <a:t>Contact Andrew Myles to do so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here is a competing submission in ETSI BRAN authored Qualcomm, Ericsson, Nokia and Vodafone that is not aligned with the IEEE 802 recommendations</a:t>
            </a:r>
          </a:p>
          <a:p>
            <a:pPr lvl="2"/>
            <a:r>
              <a:rPr lang="en-GB" dirty="0" smtClean="0"/>
              <a:t>See </a:t>
            </a:r>
            <a:r>
              <a:rPr lang="en-AU" dirty="0" smtClean="0"/>
              <a:t>BRAN(15)000126</a:t>
            </a:r>
            <a:endParaRPr lang="en-GB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023118"/>
              </p:ext>
            </p:extLst>
          </p:nvPr>
        </p:nvGraphicFramePr>
        <p:xfrm>
          <a:off x="0" y="23622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23622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4909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 smtClean="0"/>
              <a:t>The topic for today is discussion of a variety of issues beyond the scope of the IEEE 802 submission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IEEE 802 could/should support the principles behind the </a:t>
            </a:r>
            <a:r>
              <a:rPr lang="en-GB" i="1" dirty="0" smtClean="0"/>
              <a:t>Cisco et al </a:t>
            </a:r>
            <a:r>
              <a:rPr lang="en-GB" dirty="0" smtClean="0"/>
              <a:t>submission to ETSI BRAN because they are aligned with those in the 3GPP LAA Workshop submission </a:t>
            </a:r>
          </a:p>
          <a:p>
            <a:pPr lvl="1"/>
            <a:r>
              <a:rPr lang="en-GB" dirty="0" smtClean="0"/>
              <a:t>The only possible question from IEEE 802’s perspective in terms of whether it should support this ETSI BRAN submission is whether the recommendations are appropriate as part of European regulations</a:t>
            </a:r>
          </a:p>
          <a:p>
            <a:pPr lvl="1"/>
            <a:r>
              <a:rPr lang="en-GB" dirty="0" smtClean="0"/>
              <a:t>However, support from IEEE 802 for this submission is not a question that is being put up for discussion today</a:t>
            </a:r>
          </a:p>
          <a:p>
            <a:pPr lvl="1"/>
            <a:r>
              <a:rPr lang="en-GB" dirty="0" smtClean="0"/>
              <a:t>Rather the topics for discussion today are various issues beyond the scope of the IEEE 802’s </a:t>
            </a:r>
            <a:r>
              <a:rPr lang="en-GB" dirty="0"/>
              <a:t>3GPP LAA Workshop submission </a:t>
            </a:r>
            <a:r>
              <a:rPr lang="en-GB" dirty="0" smtClean="0"/>
              <a:t>that are currently being discussed in both 3GPP and ETSI BRAN</a:t>
            </a:r>
            <a:endParaRPr lang="en-GB" dirty="0"/>
          </a:p>
          <a:p>
            <a:pPr lvl="1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867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The topic for today is discussion of a variety of issues beyond the scope of the IEEE 802 submission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topics include:</a:t>
            </a:r>
          </a:p>
          <a:p>
            <a:pPr lvl="2"/>
            <a:r>
              <a:rPr lang="en-AU" dirty="0" smtClean="0"/>
              <a:t>UL access mechanisms</a:t>
            </a:r>
          </a:p>
          <a:p>
            <a:pPr lvl="2"/>
            <a:r>
              <a:rPr lang="en-AU" dirty="0" smtClean="0"/>
              <a:t>Multi-channel </a:t>
            </a:r>
            <a:r>
              <a:rPr lang="en-AU" dirty="0"/>
              <a:t>access </a:t>
            </a:r>
            <a:r>
              <a:rPr lang="en-AU" dirty="0" smtClean="0"/>
              <a:t>mechanisms</a:t>
            </a:r>
          </a:p>
          <a:p>
            <a:pPr lvl="2"/>
            <a:r>
              <a:rPr lang="en-AU" dirty="0" smtClean="0"/>
              <a:t>Energy Detect</a:t>
            </a:r>
          </a:p>
          <a:p>
            <a:pPr lvl="2"/>
            <a:r>
              <a:rPr lang="en-AU" dirty="0" smtClean="0"/>
              <a:t>Control frames</a:t>
            </a:r>
          </a:p>
          <a:p>
            <a:pPr lvl="2"/>
            <a:endParaRPr lang="en-AU" dirty="0" smtClean="0"/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2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should discuss </a:t>
            </a:r>
            <a:r>
              <a:rPr lang="en-AU" dirty="0" smtClean="0"/>
              <a:t>UL </a:t>
            </a:r>
            <a:r>
              <a:rPr lang="en-AU" dirty="0"/>
              <a:t>access mechanisms in LAA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</a:t>
            </a:r>
            <a:r>
              <a:rPr lang="en-AU" dirty="0"/>
              <a:t>802 did not reach agreement on </a:t>
            </a:r>
            <a:r>
              <a:rPr lang="en-AU" dirty="0" smtClean="0"/>
              <a:t>UL LBT for </a:t>
            </a:r>
            <a:r>
              <a:rPr lang="en-AU" dirty="0"/>
              <a:t>the 3GPP LAA Workshop because many IEEE 802 folk rejected the idea of LBT for PIFS on UL </a:t>
            </a:r>
            <a:endParaRPr lang="en-AU" dirty="0" smtClean="0"/>
          </a:p>
          <a:p>
            <a:pPr lvl="1"/>
            <a:r>
              <a:rPr lang="en-AU" dirty="0" smtClean="0"/>
              <a:t>UL was not a priority because LAA R13 is DL only – although they are planning to discuss UL at least conceptually</a:t>
            </a:r>
            <a:endParaRPr lang="en-AU" dirty="0"/>
          </a:p>
          <a:p>
            <a:pPr lvl="1"/>
            <a:r>
              <a:rPr lang="en-AU" dirty="0"/>
              <a:t>It appears 3GPP are now going down </a:t>
            </a:r>
            <a:r>
              <a:rPr lang="en-AU" dirty="0" smtClean="0"/>
              <a:t>paths </a:t>
            </a:r>
            <a:r>
              <a:rPr lang="en-AU" dirty="0"/>
              <a:t>for which there was significant disagreement in IEEE </a:t>
            </a:r>
            <a:r>
              <a:rPr lang="en-AU" dirty="0" smtClean="0"/>
              <a:t>802 (see following page for details)</a:t>
            </a:r>
          </a:p>
          <a:p>
            <a:pPr lvl="2"/>
            <a:r>
              <a:rPr lang="en-AU" dirty="0" smtClean="0"/>
              <a:t>No LBT</a:t>
            </a:r>
          </a:p>
          <a:p>
            <a:pPr lvl="2"/>
            <a:r>
              <a:rPr lang="en-AU" dirty="0" smtClean="0"/>
              <a:t>PIFS LBT</a:t>
            </a:r>
          </a:p>
          <a:p>
            <a:pPr lvl="2"/>
            <a:r>
              <a:rPr lang="en-AU" dirty="0" smtClean="0"/>
              <a:t>Short LBT</a:t>
            </a:r>
            <a:endParaRPr lang="en-AU" dirty="0"/>
          </a:p>
          <a:p>
            <a:pPr lvl="1"/>
            <a:r>
              <a:rPr lang="en-AU" dirty="0"/>
              <a:t>IEEE 802 probably need to agree on a </a:t>
            </a:r>
            <a:r>
              <a:rPr lang="en-AU" dirty="0" smtClean="0"/>
              <a:t>position to enable progress in ETSI BRAN and 3GPP</a:t>
            </a:r>
          </a:p>
          <a:p>
            <a:pPr lvl="2"/>
            <a:r>
              <a:rPr lang="en-AU" dirty="0" smtClean="0"/>
              <a:t>Note that we probably want to enable 802.11ax, which seems to be focused on at least some UL LBT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53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have a working assumption for UL access mechanisms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From RAN1 Chairman’s notes (working assumption)</a:t>
            </a:r>
          </a:p>
          <a:p>
            <a:pPr lvl="1"/>
            <a:r>
              <a:rPr lang="en-GB" i="1" dirty="0" smtClean="0"/>
              <a:t>For self-carrier scheduling, the following UL LBT candidate procedures should be considered</a:t>
            </a:r>
            <a:endParaRPr lang="en-AU" i="1" dirty="0" smtClean="0"/>
          </a:p>
          <a:p>
            <a:pPr lvl="2"/>
            <a:r>
              <a:rPr lang="en-GB" i="1" dirty="0" smtClean="0"/>
              <a:t>A CCA duration of 25 us before the transmission burst</a:t>
            </a:r>
            <a:endParaRPr lang="en-AU" i="1" dirty="0" smtClean="0"/>
          </a:p>
          <a:p>
            <a:pPr lvl="3"/>
            <a:r>
              <a:rPr lang="en-GB" i="1" dirty="0" smtClean="0"/>
              <a:t>The sensing duration can be less than the CCA duration</a:t>
            </a:r>
            <a:endParaRPr lang="en-AU" i="1" dirty="0" smtClean="0"/>
          </a:p>
          <a:p>
            <a:pPr lvl="2"/>
            <a:r>
              <a:rPr lang="en-GB" i="1" dirty="0" smtClean="0"/>
              <a:t>A category 4 LBT scheme with a defer period of 25 µs including a defer duration of 16 us followed by one CCA slot, and a maximum contention window size of X={3, 4, 5, 6, 7}, respectively</a:t>
            </a:r>
            <a:endParaRPr lang="en-AU" i="1" dirty="0" smtClean="0"/>
          </a:p>
          <a:p>
            <a:pPr lvl="3"/>
            <a:r>
              <a:rPr lang="en-GB" i="1" dirty="0" smtClean="0"/>
              <a:t>FFS: The random </a:t>
            </a:r>
            <a:r>
              <a:rPr lang="en-GB" i="1" dirty="0" err="1" smtClean="0"/>
              <a:t>backoff</a:t>
            </a:r>
            <a:r>
              <a:rPr lang="en-GB" i="1" dirty="0" smtClean="0"/>
              <a:t> counter is generated at the </a:t>
            </a:r>
            <a:r>
              <a:rPr lang="en-GB" i="1" dirty="0" err="1" smtClean="0"/>
              <a:t>eNB</a:t>
            </a:r>
            <a:r>
              <a:rPr lang="en-GB" i="1" dirty="0" smtClean="0"/>
              <a:t> and is signalled to the UE</a:t>
            </a:r>
            <a:endParaRPr lang="en-AU" i="1" dirty="0" smtClean="0"/>
          </a:p>
          <a:p>
            <a:pPr lvl="3"/>
            <a:r>
              <a:rPr lang="en-GB" i="1" dirty="0" smtClean="0"/>
              <a:t>The UL maximum contention window size should be smaller than for DL category 4 LBT</a:t>
            </a:r>
            <a:endParaRPr lang="en-AU" i="1" dirty="0" smtClean="0"/>
          </a:p>
          <a:p>
            <a:pPr lvl="3"/>
            <a:r>
              <a:rPr lang="en-GB" i="1" dirty="0" smtClean="0"/>
              <a:t>Note that X = 7 can be revisited later after DL LBT discussions, if necessary</a:t>
            </a:r>
            <a:endParaRPr lang="en-AU" i="1" dirty="0" smtClean="0"/>
          </a:p>
          <a:p>
            <a:pPr lvl="2"/>
            <a:r>
              <a:rPr lang="en-GB" i="1" dirty="0" smtClean="0"/>
              <a:t>FFS: Transmission without LBT when UL transmission burst follows DL transmission burst with a gap of at most 16 µs between the two bursts</a:t>
            </a:r>
            <a:endParaRPr lang="en-AU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832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should discuss multi-channel access mechanisms in LAA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802.11 </a:t>
            </a:r>
            <a:r>
              <a:rPr lang="en-AU" dirty="0"/>
              <a:t>has a multichannel access mechanism based on the use of a primary </a:t>
            </a:r>
            <a:r>
              <a:rPr lang="en-AU" dirty="0" smtClean="0"/>
              <a:t>channel and a secondary channel</a:t>
            </a:r>
            <a:endParaRPr lang="en-AU" dirty="0"/>
          </a:p>
          <a:p>
            <a:pPr lvl="1"/>
            <a:r>
              <a:rPr lang="en-AU" dirty="0"/>
              <a:t>It appears LAA might have a different </a:t>
            </a:r>
            <a:r>
              <a:rPr lang="en-AU" dirty="0" smtClean="0"/>
              <a:t>mechanism based on one of two options (see following pages for descriptions):</a:t>
            </a:r>
          </a:p>
          <a:p>
            <a:pPr lvl="2"/>
            <a:r>
              <a:rPr lang="en-US" dirty="0" smtClean="0"/>
              <a:t>Alt1 </a:t>
            </a:r>
            <a:r>
              <a:rPr lang="en-US" dirty="0"/>
              <a:t>+ </a:t>
            </a:r>
            <a:r>
              <a:rPr lang="en-US" dirty="0" smtClean="0"/>
              <a:t>Alt2</a:t>
            </a:r>
          </a:p>
          <a:p>
            <a:pPr lvl="2"/>
            <a:r>
              <a:rPr lang="en-US" dirty="0" smtClean="0"/>
              <a:t>Alt2 only</a:t>
            </a:r>
            <a:endParaRPr lang="en-AU" dirty="0"/>
          </a:p>
          <a:p>
            <a:pPr lvl="1"/>
            <a:r>
              <a:rPr lang="en-AU" dirty="0" smtClean="0"/>
              <a:t>It </a:t>
            </a:r>
            <a:r>
              <a:rPr lang="en-AU" dirty="0"/>
              <a:t>is possible that this different mechanism may give LAA an advantage over </a:t>
            </a:r>
            <a:r>
              <a:rPr lang="en-AU" dirty="0" smtClean="0"/>
              <a:t>802.11</a:t>
            </a:r>
          </a:p>
          <a:p>
            <a:pPr lvl="2"/>
            <a:r>
              <a:rPr lang="en-AU" dirty="0" smtClean="0"/>
              <a:t>No simulations or other studies are apparent</a:t>
            </a:r>
            <a:endParaRPr lang="en-AU" dirty="0"/>
          </a:p>
          <a:p>
            <a:pPr lvl="1"/>
            <a:r>
              <a:rPr lang="en-AU" dirty="0"/>
              <a:t>IEEE 802 probably need to agree on </a:t>
            </a:r>
            <a:r>
              <a:rPr lang="en-AU" dirty="0" smtClean="0"/>
              <a:t>or at least discuss a position</a:t>
            </a:r>
          </a:p>
          <a:p>
            <a:pPr lvl="2"/>
            <a:r>
              <a:rPr lang="en-AU" dirty="0" smtClean="0"/>
              <a:t>Should we ask for an IEEE 802.11-like scheme unless evidence is provided?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22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has agreed on two multi-carrier alternatives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From RAN1 Chairman’s </a:t>
            </a:r>
            <a:r>
              <a:rPr lang="en-GB" dirty="0" smtClean="0"/>
              <a:t>notes (agreement)</a:t>
            </a:r>
            <a:endParaRPr lang="en-GB" dirty="0"/>
          </a:p>
          <a:p>
            <a:pPr lvl="1"/>
            <a:r>
              <a:rPr lang="en-US" i="1" dirty="0" smtClean="0"/>
              <a:t>Alt1</a:t>
            </a:r>
            <a:r>
              <a:rPr lang="en-US" i="1" dirty="0"/>
              <a:t>: </a:t>
            </a:r>
            <a:r>
              <a:rPr lang="en-US" i="1" dirty="0" err="1"/>
              <a:t>eNB</a:t>
            </a:r>
            <a:r>
              <a:rPr lang="en-US" i="1" dirty="0"/>
              <a:t> performs Cat-4 based LBT on only one unlicensed carrier</a:t>
            </a:r>
            <a:endParaRPr lang="en-AU" i="1" dirty="0"/>
          </a:p>
          <a:p>
            <a:pPr lvl="2"/>
            <a:r>
              <a:rPr lang="en-US" i="1" dirty="0"/>
              <a:t>When the </a:t>
            </a:r>
            <a:r>
              <a:rPr lang="en-US" i="1" dirty="0" err="1"/>
              <a:t>eNB</a:t>
            </a:r>
            <a:r>
              <a:rPr lang="en-US" i="1" dirty="0"/>
              <a:t> completes LBT on a carrier, the </a:t>
            </a:r>
            <a:r>
              <a:rPr lang="en-US" i="1" dirty="0" err="1"/>
              <a:t>eNB</a:t>
            </a:r>
            <a:r>
              <a:rPr lang="en-US" i="1" dirty="0"/>
              <a:t> can sense other configured carriers for a period, e.g., PIFS (25 microseconds), immediately before the completion of LBT on the carrier.</a:t>
            </a:r>
            <a:endParaRPr lang="en-AU" i="1" dirty="0"/>
          </a:p>
          <a:p>
            <a:pPr lvl="2"/>
            <a:r>
              <a:rPr lang="en-US" i="1" dirty="0"/>
              <a:t>The </a:t>
            </a:r>
            <a:r>
              <a:rPr lang="en-US" i="1" dirty="0" err="1"/>
              <a:t>eNB</a:t>
            </a:r>
            <a:r>
              <a:rPr lang="en-US" i="1" dirty="0"/>
              <a:t> is allowed to transmit DL data burst(s) on the carriers sensed idle according to above procedure.</a:t>
            </a:r>
            <a:endParaRPr lang="en-AU" i="1" dirty="0"/>
          </a:p>
          <a:p>
            <a:pPr lvl="2"/>
            <a:r>
              <a:rPr lang="en-US" i="1" dirty="0"/>
              <a:t>FFS: How fast the </a:t>
            </a:r>
            <a:r>
              <a:rPr lang="en-US" i="1" dirty="0" err="1"/>
              <a:t>eNB</a:t>
            </a:r>
            <a:r>
              <a:rPr lang="en-US" i="1" dirty="0"/>
              <a:t> can change the carrier requiring Cat-4 based LBT</a:t>
            </a:r>
            <a:endParaRPr lang="en-AU" i="1" dirty="0"/>
          </a:p>
          <a:p>
            <a:pPr lvl="2"/>
            <a:r>
              <a:rPr lang="en-US" i="1" dirty="0"/>
              <a:t>FFS: Whether to apply the Wi-Fi channel bonding rule</a:t>
            </a:r>
            <a:endParaRPr lang="en-AU" i="1" dirty="0"/>
          </a:p>
          <a:p>
            <a:pPr lvl="2"/>
            <a:r>
              <a:rPr lang="en-US" i="1" dirty="0"/>
              <a:t>FFS: Energy detection threshold used on channels not performing Cat-4 based </a:t>
            </a:r>
            <a:r>
              <a:rPr lang="en-US" i="1" dirty="0" smtClean="0"/>
              <a:t>LBT</a:t>
            </a:r>
            <a:endParaRPr lang="en-AU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 (Cisco)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8857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1713</Words>
  <Application>Microsoft Office PowerPoint</Application>
  <PresentationFormat>On-screen Show (4:3)</PresentationFormat>
  <Paragraphs>154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Microsoft Word Document</vt:lpstr>
      <vt:lpstr>Discussion of issues related to EN 301 893 revision</vt:lpstr>
      <vt:lpstr>The European regulators are refining EN 301 893 in ETSI BRAN for operation in the 5GHz band</vt:lpstr>
      <vt:lpstr>Various companies have made recommendations to ETSI BRAN based on IEEE 802 submission to 3GPP</vt:lpstr>
      <vt:lpstr>The topic for today is discussion of a variety of issues beyond the scope of the IEEE 802 submission</vt:lpstr>
      <vt:lpstr>The topic for today is discussion of a variety of issues beyond the scope of the IEEE 802 submission</vt:lpstr>
      <vt:lpstr>IEEE 802 should discuss UL access mechanisms in LAA</vt:lpstr>
      <vt:lpstr>3GPP have a working assumption for UL access mechanisms</vt:lpstr>
      <vt:lpstr>IEEE 802 should discuss multi-channel access mechanisms in LAA</vt:lpstr>
      <vt:lpstr>3GPP has agreed on two multi-carrier alternatives</vt:lpstr>
      <vt:lpstr>LAA has agreed on two multi-carrier alternatives</vt:lpstr>
      <vt:lpstr>IEEE 802 should discuss because it is a “hot topic” just about everywhere</vt:lpstr>
      <vt:lpstr>IEEE 802 should discuss because it is a “hot topic” just about everywhere</vt:lpstr>
      <vt:lpstr>Should IEEE 802 submit its position on ED to ETSI BRAN too?</vt:lpstr>
      <vt:lpstr>IEEE 802 should discuss control frames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2015-09-16T09:23:32Z</dcterms:modified>
</cp:coreProperties>
</file>