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69" r:id="rId2"/>
    <p:sldId id="389" r:id="rId3"/>
    <p:sldId id="390" r:id="rId4"/>
    <p:sldId id="340" r:id="rId5"/>
    <p:sldId id="341" r:id="rId6"/>
    <p:sldId id="342" r:id="rId7"/>
    <p:sldId id="345" r:id="rId8"/>
    <p:sldId id="344" r:id="rId9"/>
    <p:sldId id="346" r:id="rId10"/>
    <p:sldId id="386" r:id="rId11"/>
    <p:sldId id="383" r:id="rId12"/>
    <p:sldId id="384" r:id="rId13"/>
    <p:sldId id="385" r:id="rId14"/>
    <p:sldId id="387" r:id="rId15"/>
    <p:sldId id="337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73" r:id="rId33"/>
    <p:sldId id="374" r:id="rId34"/>
    <p:sldId id="375" r:id="rId35"/>
    <p:sldId id="379" r:id="rId36"/>
    <p:sldId id="367" r:id="rId37"/>
    <p:sldId id="368" r:id="rId38"/>
    <p:sldId id="369" r:id="rId39"/>
    <p:sldId id="371" r:id="rId40"/>
    <p:sldId id="372" r:id="rId41"/>
    <p:sldId id="376" r:id="rId42"/>
    <p:sldId id="377" r:id="rId43"/>
    <p:sldId id="388" r:id="rId44"/>
    <p:sldId id="397" r:id="rId45"/>
    <p:sldId id="392" r:id="rId46"/>
    <p:sldId id="393" r:id="rId47"/>
    <p:sldId id="394" r:id="rId48"/>
    <p:sldId id="395" r:id="rId49"/>
    <p:sldId id="396" r:id="rId50"/>
    <p:sldId id="398" r:id="rId51"/>
    <p:sldId id="400" r:id="rId52"/>
    <p:sldId id="401" r:id="rId53"/>
    <p:sldId id="402" r:id="rId5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4" autoAdjust="0"/>
    <p:restoredTop sz="94660" autoAdjust="0"/>
  </p:normalViewPr>
  <p:slideViewPr>
    <p:cSldViewPr snapToObjects="1">
      <p:cViewPr varScale="1">
        <p:scale>
          <a:sx n="115" d="100"/>
          <a:sy n="115" d="100"/>
        </p:scale>
        <p:origin x="-94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5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 snapToObjects="1"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802.19-15/0069r1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55626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23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94708" y="6475413"/>
            <a:ext cx="649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802.19-15/0069r1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2182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August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teuforum.org/uploads/3/5/6/8/3568127/lte-u_coexistence_mechansim_qualcomm_may_28_2015.pdf" TargetMode="Externa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submission to 3GPP LAA Workshop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Beijing, China on 29 August 2015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August 2015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85800" y="4114800"/>
            <a:ext cx="7696200" cy="2133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This slide deck has been developed to represent an IEEE 802 position at the 3GPP Workshop on LAA to be held in Beijing, China on 29 August 2015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This version is an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unapproved draft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, which will be considered for approval by the IEEE 802.19 WG on 10 August 2015, and subsequently by the IEEE 802 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own Arrow 26"/>
          <p:cNvSpPr/>
          <p:nvPr/>
        </p:nvSpPr>
        <p:spPr bwMode="auto">
          <a:xfrm>
            <a:off x="1600200" y="26670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>
            <a:off x="5715000" y="26670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1600200" y="35814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>
            <a:off x="5715000" y="35814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3GPP </a:t>
            </a:r>
            <a:r>
              <a:rPr lang="en-AU" dirty="0" smtClean="0"/>
              <a:t>should develop processes for all stakeholders to have a voice in LAA coexistence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85800" y="2057400"/>
            <a:ext cx="77724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Who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should decide what is “fair” access to the unlicensed 5Ghz band? 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2971800"/>
            <a:ext cx="3641725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Regulators?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816475" y="2971800"/>
            <a:ext cx="3641725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Industry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consensus?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85800" y="3886200"/>
            <a:ext cx="3641725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ideal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16475" y="3886200"/>
            <a:ext cx="3641725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</a:rPr>
              <a:t>Best option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85800" y="4495800"/>
            <a:ext cx="7772400" cy="1600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600" b="1" dirty="0" smtClean="0">
                <a:solidFill>
                  <a:srgbClr val="00B050"/>
                </a:solidFill>
                <a:latin typeface="+mj-lt"/>
              </a:rPr>
              <a:t>How do we ensure the best option is feasible?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IEEE </a:t>
            </a:r>
            <a:r>
              <a:rPr lang="en-AU" sz="1600" dirty="0">
                <a:latin typeface="+mj-lt"/>
              </a:rPr>
              <a:t>802 is concerned that 3GPP do not have processes that promote effective </a:t>
            </a:r>
            <a:r>
              <a:rPr lang="en-AU" sz="1600" dirty="0" smtClean="0">
                <a:latin typeface="+mj-lt"/>
              </a:rPr>
              <a:t>collaboration and thus industry consensus</a:t>
            </a:r>
            <a:endParaRPr lang="en-AU" sz="1600" dirty="0">
              <a:latin typeface="+mj-lt"/>
            </a:endParaRP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IEEE 802 requests 3GPP allow formal external review for LAA, possibly based on </a:t>
            </a:r>
            <a:r>
              <a:rPr lang="en-AU" sz="1600" dirty="0" smtClean="0">
                <a:latin typeface="+mj-lt"/>
              </a:rPr>
              <a:t>the processes used by IEEE-SA</a:t>
            </a:r>
            <a:endParaRPr lang="en-AU" sz="1600" dirty="0">
              <a:latin typeface="+mj-lt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791200" y="3810000"/>
            <a:ext cx="1676400" cy="533400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Straight Connector 24"/>
          <p:cNvCxnSpPr>
            <a:stCxn id="23" idx="3"/>
            <a:endCxn id="22" idx="0"/>
          </p:cNvCxnSpPr>
          <p:nvPr/>
        </p:nvCxnSpPr>
        <p:spPr bwMode="auto">
          <a:xfrm flipH="1">
            <a:off x="4572000" y="4265285"/>
            <a:ext cx="1464703" cy="2305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" name="Rectangle 2"/>
          <p:cNvSpPr/>
          <p:nvPr/>
        </p:nvSpPr>
        <p:spPr bwMode="auto">
          <a:xfrm rot="5400000">
            <a:off x="7467600" y="1784465"/>
            <a:ext cx="2743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Collaboration</a:t>
            </a:r>
            <a:endParaRPr kumimoji="0" lang="en-A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54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Fair </a:t>
            </a:r>
            <a:r>
              <a:rPr lang="en-AU" dirty="0" smtClean="0"/>
              <a:t>access to 5GHz band could be decided by regulators alone or by industry consensus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5GHz band is a community resource that must be available for “fair” sharing by all stakeholders</a:t>
            </a:r>
          </a:p>
          <a:p>
            <a:pPr lvl="1"/>
            <a:r>
              <a:rPr lang="en-US" dirty="0" smtClean="0"/>
              <a:t>However, defining what is “fair” is a difficult problem with many dimensions and conflicting interests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, “fair” means absolute priority for radars in 5GHz band 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, “fair” means similar throughout &amp; delay for many stakeholders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, “fair” means no unlicensed user has special rights for many stakeholders</a:t>
            </a:r>
          </a:p>
          <a:p>
            <a:pPr lvl="1"/>
            <a:r>
              <a:rPr lang="en-US" dirty="0" smtClean="0"/>
              <a:t>It is generally agreed that it is unacceptable for one part of industry to decide how “fair” sharing should occur on behalf of the rest</a:t>
            </a:r>
          </a:p>
          <a:p>
            <a:pPr lvl="1"/>
            <a:r>
              <a:rPr lang="en-US" dirty="0" smtClean="0"/>
              <a:t>That leaves two main methods to decide how share the unlicensed 5GHz band:</a:t>
            </a:r>
          </a:p>
          <a:p>
            <a:pPr lvl="2"/>
            <a:r>
              <a:rPr lang="en-US" dirty="0" smtClean="0"/>
              <a:t>The regulator decides the rules on behalf of all stakeholders</a:t>
            </a:r>
          </a:p>
          <a:p>
            <a:pPr lvl="2"/>
            <a:r>
              <a:rPr lang="en-US" dirty="0" smtClean="0"/>
              <a:t>The industry &amp; the regulator comes to a consensus on the rules after a process of collaboration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5400000">
            <a:off x="7467600" y="1784465"/>
            <a:ext cx="2743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Collaboration</a:t>
            </a:r>
            <a:endParaRPr kumimoji="0" lang="en-A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575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Intervention </a:t>
            </a:r>
            <a:r>
              <a:rPr lang="en-AU" dirty="0" smtClean="0"/>
              <a:t>by regulators is not ideal, but is a real possibility without effective collaboration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Regulators have a general responsibility to set regulations to ensure the interests of all stakeholders are protected</a:t>
            </a:r>
          </a:p>
          <a:p>
            <a:pPr lvl="1"/>
            <a:r>
              <a:rPr lang="en-AU" dirty="0" smtClean="0"/>
              <a:t>Regulators usually prefer that the stakeholders collaborate, leading to a consensus that the regulator can simply implement</a:t>
            </a:r>
          </a:p>
          <a:p>
            <a:pPr lvl="2"/>
            <a:r>
              <a:rPr lang="en-AU" dirty="0" smtClean="0"/>
              <a:t>They also usually prefer a consensus that results in less need for detailed regulations because they are hard to enforce and may stifle innovation</a:t>
            </a:r>
          </a:p>
          <a:p>
            <a:pPr lvl="1"/>
            <a:r>
              <a:rPr lang="en-AU" dirty="0" smtClean="0"/>
              <a:t>The lack of industry collaboration or consensus on “fair” sharing of the 5GHz band means that regulators could start imposing rules</a:t>
            </a:r>
          </a:p>
          <a:p>
            <a:pPr lvl="2"/>
            <a:r>
              <a:rPr lang="en-AU" dirty="0" smtClean="0"/>
              <a:t>It appears that the FCC is exploring this possibility in the US based on the recent Public Notice; many submissions note the lack of collaboration</a:t>
            </a:r>
          </a:p>
          <a:p>
            <a:pPr lvl="2"/>
            <a:r>
              <a:rPr lang="en-AU" dirty="0" smtClean="0"/>
              <a:t>The European regulators already impose some rules, although they are developed using a process in which industry can participate (ETSI BRAN)</a:t>
            </a:r>
          </a:p>
          <a:p>
            <a:pPr lvl="1"/>
            <a:r>
              <a:rPr lang="en-US" dirty="0" smtClean="0"/>
              <a:t>Regulators imposing rules not ideal because it takes decisions about LAA &amp; 802.11 away from the experts in 3GPP and IEEE 802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5400000">
            <a:off x="7467600" y="1784465"/>
            <a:ext cx="2743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Collaboration</a:t>
            </a:r>
            <a:endParaRPr kumimoji="0" lang="en-A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267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 smtClean="0"/>
              <a:t>802 is concerned that 3GPP do not have processes that promote effective collaboration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Effective collaboration on sharing the 5GHz band </a:t>
            </a:r>
            <a:r>
              <a:rPr lang="en-US" dirty="0"/>
              <a:t>is the </a:t>
            </a:r>
            <a:r>
              <a:rPr lang="en-US" dirty="0" smtClean="0"/>
              <a:t>best way to </a:t>
            </a:r>
            <a:r>
              <a:rPr lang="en-US" dirty="0" smtClean="0"/>
              <a:t>satisfy stakeholders with </a:t>
            </a:r>
            <a:r>
              <a:rPr lang="en-US" dirty="0"/>
              <a:t>the outcome</a:t>
            </a:r>
          </a:p>
          <a:p>
            <a:pPr lvl="2"/>
            <a:r>
              <a:rPr lang="en-US" dirty="0" smtClean="0"/>
              <a:t>“Collaboration” </a:t>
            </a:r>
            <a:r>
              <a:rPr lang="en-US" dirty="0"/>
              <a:t>implies joint work and consensus </a:t>
            </a:r>
            <a:r>
              <a:rPr lang="en-US" dirty="0" smtClean="0"/>
              <a:t>outputs; </a:t>
            </a:r>
            <a:r>
              <a:rPr lang="en-US" dirty="0" smtClean="0"/>
              <a:t>“communication</a:t>
            </a:r>
            <a:r>
              <a:rPr lang="en-US" dirty="0" smtClean="0"/>
              <a:t>” </a:t>
            </a:r>
            <a:r>
              <a:rPr lang="en-US" dirty="0"/>
              <a:t>is not the same as collaboration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IEEE 802 would like to collaborate effectively with 3GPP on mechanisms for LAA and 802.11 to “fairly” share the 5GHz band</a:t>
            </a:r>
          </a:p>
          <a:p>
            <a:pPr lvl="1"/>
            <a:r>
              <a:rPr lang="en-US" dirty="0" smtClean="0"/>
              <a:t>However, IEEE 802 is concerned that </a:t>
            </a:r>
            <a:r>
              <a:rPr lang="en-AU" dirty="0"/>
              <a:t>3GPP do not have processes that </a:t>
            </a:r>
            <a:r>
              <a:rPr lang="en-AU" dirty="0" smtClean="0"/>
              <a:t>encourage external collaboration on issues related to LAA sharing</a:t>
            </a:r>
            <a:endParaRPr lang="en-AU" dirty="0"/>
          </a:p>
          <a:p>
            <a:pPr lvl="2"/>
            <a:r>
              <a:rPr lang="en-AU" dirty="0"/>
              <a:t>It appears 3GPP has no formal </a:t>
            </a:r>
            <a:r>
              <a:rPr lang="en-AU" dirty="0" smtClean="0"/>
              <a:t>LAA review </a:t>
            </a:r>
            <a:r>
              <a:rPr lang="en-AU" dirty="0"/>
              <a:t>processes accessible to </a:t>
            </a:r>
            <a:r>
              <a:rPr lang="en-AU" dirty="0" smtClean="0"/>
              <a:t>external stakeholders</a:t>
            </a:r>
            <a:r>
              <a:rPr lang="en-AU" dirty="0"/>
              <a:t>, particularly other users of 5Ghz unlicensed </a:t>
            </a:r>
            <a:r>
              <a:rPr lang="en-AU" dirty="0" smtClean="0"/>
              <a:t>spectrum</a:t>
            </a:r>
          </a:p>
          <a:p>
            <a:pPr lvl="2"/>
            <a:r>
              <a:rPr lang="en-US" dirty="0" smtClean="0"/>
              <a:t>IEEE </a:t>
            </a:r>
            <a:r>
              <a:rPr lang="en-US" dirty="0"/>
              <a:t>802 </a:t>
            </a:r>
            <a:r>
              <a:rPr lang="en-US" dirty="0" smtClean="0"/>
              <a:t>were told by 3GPP RAN in January 2015 that the best way to influence 3GPP, particularly operator members, is to participate directly in 3GPP</a:t>
            </a:r>
          </a:p>
          <a:p>
            <a:pPr lvl="2"/>
            <a:r>
              <a:rPr lang="en-AU" dirty="0" smtClean="0"/>
              <a:t>Many IEEE 802 participants believe </a:t>
            </a:r>
            <a:r>
              <a:rPr lang="en-AU" dirty="0"/>
              <a:t>that 3GPP has </a:t>
            </a:r>
            <a:r>
              <a:rPr lang="en-AU" dirty="0" smtClean="0"/>
              <a:t>dismissed </a:t>
            </a:r>
            <a:r>
              <a:rPr lang="en-AU" dirty="0"/>
              <a:t>at </a:t>
            </a:r>
            <a:r>
              <a:rPr lang="en-AU" dirty="0" smtClean="0"/>
              <a:t>many of the comments </a:t>
            </a:r>
            <a:r>
              <a:rPr lang="en-AU" dirty="0"/>
              <a:t>received via LS’s from IEEE 802</a:t>
            </a:r>
          </a:p>
          <a:p>
            <a:pPr lvl="2"/>
            <a:r>
              <a:rPr lang="en-US" dirty="0"/>
              <a:t>The </a:t>
            </a:r>
            <a:r>
              <a:rPr lang="en-US" dirty="0" smtClean="0"/>
              <a:t>current 3GPP </a:t>
            </a:r>
            <a:r>
              <a:rPr lang="en-US" dirty="0"/>
              <a:t>timelines for LAA </a:t>
            </a:r>
            <a:r>
              <a:rPr lang="en-US" dirty="0" smtClean="0"/>
              <a:t>appear </a:t>
            </a:r>
            <a:r>
              <a:rPr lang="en-US" dirty="0"/>
              <a:t>to have </a:t>
            </a:r>
            <a:r>
              <a:rPr lang="en-US" dirty="0" smtClean="0"/>
              <a:t>insufficient </a:t>
            </a:r>
            <a:r>
              <a:rPr lang="en-US" dirty="0"/>
              <a:t>time for proper review by </a:t>
            </a:r>
            <a:r>
              <a:rPr lang="en-US" dirty="0" smtClean="0"/>
              <a:t>IEEE 802 or other external stakeholders 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5400000">
            <a:off x="7467600" y="1784465"/>
            <a:ext cx="2743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Collaboration</a:t>
            </a:r>
            <a:endParaRPr kumimoji="0" lang="en-A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263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8001001" cy="1066800"/>
          </a:xfrm>
        </p:spPr>
        <p:txBody>
          <a:bodyPr/>
          <a:lstStyle/>
          <a:p>
            <a:pPr lvl="1"/>
            <a:r>
              <a:rPr lang="en-AU" dirty="0" smtClean="0"/>
              <a:t>IEEE </a:t>
            </a:r>
            <a:r>
              <a:rPr lang="en-AU" dirty="0" smtClean="0"/>
              <a:t>802 </a:t>
            </a:r>
            <a:r>
              <a:rPr lang="en-AU" dirty="0"/>
              <a:t>requests 3GPP </a:t>
            </a:r>
            <a:r>
              <a:rPr lang="en-AU" dirty="0" smtClean="0"/>
              <a:t>allow formal external review for LAA, possibly based on IEEE- SA processes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2895600" cy="4114800"/>
          </a:xfrm>
        </p:spPr>
        <p:txBody>
          <a:bodyPr/>
          <a:lstStyle/>
          <a:p>
            <a:pPr lvl="1"/>
            <a:r>
              <a:rPr lang="en-AU" dirty="0"/>
              <a:t>IEEE 802 requests </a:t>
            </a:r>
            <a:r>
              <a:rPr lang="en-AU" dirty="0" smtClean="0"/>
              <a:t>3GPP </a:t>
            </a:r>
            <a:r>
              <a:rPr lang="en-AU" dirty="0"/>
              <a:t>develop processes </a:t>
            </a:r>
            <a:r>
              <a:rPr lang="en-AU" dirty="0" smtClean="0"/>
              <a:t>allowing all </a:t>
            </a:r>
            <a:r>
              <a:rPr lang="en-AU" dirty="0"/>
              <a:t>stakeholders </a:t>
            </a:r>
            <a:r>
              <a:rPr lang="en-AU" dirty="0" smtClean="0"/>
              <a:t>to have an opportunity </a:t>
            </a:r>
            <a:r>
              <a:rPr lang="en-AU" dirty="0"/>
              <a:t>to </a:t>
            </a:r>
            <a:r>
              <a:rPr lang="en-AU" dirty="0" smtClean="0"/>
              <a:t>review and </a:t>
            </a:r>
            <a:r>
              <a:rPr lang="en-AU" dirty="0"/>
              <a:t>influence </a:t>
            </a:r>
            <a:r>
              <a:rPr lang="en-AU" dirty="0" smtClean="0"/>
              <a:t>LAA</a:t>
            </a:r>
            <a:endParaRPr lang="en-AU" dirty="0"/>
          </a:p>
          <a:p>
            <a:pPr lvl="1"/>
            <a:r>
              <a:rPr lang="en-AU" dirty="0"/>
              <a:t>The focus should be </a:t>
            </a:r>
            <a:r>
              <a:rPr lang="en-AU" dirty="0" smtClean="0"/>
              <a:t>on collaboration related to fairly </a:t>
            </a:r>
            <a:r>
              <a:rPr lang="en-AU" dirty="0"/>
              <a:t>sharing </a:t>
            </a:r>
            <a:r>
              <a:rPr lang="en-AU" dirty="0" smtClean="0"/>
              <a:t>the 5GHz band</a:t>
            </a:r>
          </a:p>
          <a:p>
            <a:pPr lvl="1"/>
            <a:r>
              <a:rPr lang="en-AU" dirty="0" smtClean="0"/>
              <a:t>IEEE 802 suggests 3GPP consider using external review processes similar to those used by IEEE-SA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581400" y="2057400"/>
            <a:ext cx="4962525" cy="419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600" b="1" dirty="0" smtClean="0">
                <a:latin typeface="+mj-lt"/>
              </a:rPr>
              <a:t>IEEE has external review processes</a:t>
            </a: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IEEE-SA </a:t>
            </a:r>
            <a:r>
              <a:rPr lang="en-AU" sz="1600" dirty="0">
                <a:latin typeface="+mj-lt"/>
              </a:rPr>
              <a:t>has defined </a:t>
            </a:r>
            <a:r>
              <a:rPr lang="en-AU" sz="1600" dirty="0" smtClean="0">
                <a:latin typeface="+mj-lt"/>
              </a:rPr>
              <a:t>processes that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allow a diversity </a:t>
            </a:r>
            <a:r>
              <a:rPr lang="en-AU" sz="1600" dirty="0">
                <a:latin typeface="+mj-lt"/>
              </a:rPr>
              <a:t>of stakeholders </a:t>
            </a:r>
            <a:r>
              <a:rPr lang="en-AU" sz="1600" dirty="0" smtClean="0">
                <a:latin typeface="+mj-lt"/>
              </a:rPr>
              <a:t>to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have </a:t>
            </a:r>
            <a:r>
              <a:rPr lang="en-AU" sz="1600" dirty="0">
                <a:latin typeface="+mj-lt"/>
              </a:rPr>
              <a:t>a </a:t>
            </a:r>
            <a:r>
              <a:rPr lang="en-AU" sz="1600" dirty="0" smtClean="0">
                <a:latin typeface="+mj-lt"/>
              </a:rPr>
              <a:t>voice:</a:t>
            </a:r>
            <a:endParaRPr lang="en-AU" sz="1600" dirty="0">
              <a:latin typeface="+mj-lt"/>
            </a:endParaRP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>
                <a:latin typeface="+mj-lt"/>
              </a:rPr>
              <a:t>The </a:t>
            </a:r>
            <a:r>
              <a:rPr lang="en-US" sz="1600" i="1" dirty="0">
                <a:latin typeface="+mj-lt"/>
              </a:rPr>
              <a:t>Sponsor Ballot </a:t>
            </a:r>
            <a:r>
              <a:rPr lang="en-US" sz="1600" dirty="0" smtClean="0">
                <a:latin typeface="+mj-lt"/>
              </a:rPr>
              <a:t>allows </a:t>
            </a:r>
            <a:r>
              <a:rPr lang="en-US" sz="1600" dirty="0">
                <a:latin typeface="+mj-lt"/>
              </a:rPr>
              <a:t>all </a:t>
            </a:r>
            <a:r>
              <a:rPr lang="en-US" sz="1600" dirty="0" smtClean="0">
                <a:latin typeface="+mj-lt"/>
              </a:rPr>
              <a:t>stakeholders to </a:t>
            </a:r>
            <a:r>
              <a:rPr lang="en-US" sz="1600" dirty="0">
                <a:latin typeface="+mj-lt"/>
              </a:rPr>
              <a:t>comment on and have a vote on draft standards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>
                <a:latin typeface="+mj-lt"/>
              </a:rPr>
              <a:t>Historically, any stakeholder could enter a “</a:t>
            </a:r>
            <a:r>
              <a:rPr lang="en-US" sz="1600" i="1" dirty="0">
                <a:latin typeface="+mj-lt"/>
              </a:rPr>
              <a:t>rogue comment</a:t>
            </a:r>
            <a:r>
              <a:rPr lang="en-US" sz="1600" dirty="0">
                <a:latin typeface="+mj-lt"/>
              </a:rPr>
              <a:t>”, which must be resolved in the same </a:t>
            </a:r>
            <a:r>
              <a:rPr lang="en-US" sz="1600" dirty="0" smtClean="0">
                <a:latin typeface="+mj-lt"/>
              </a:rPr>
              <a:t>way </a:t>
            </a:r>
            <a:r>
              <a:rPr lang="en-US" sz="1600" dirty="0">
                <a:latin typeface="+mj-lt"/>
              </a:rPr>
              <a:t>comments by voters are resolved</a:t>
            </a:r>
          </a:p>
          <a:p>
            <a:pPr marL="357188" lvl="1" indent="-174625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US" sz="1600" dirty="0">
                <a:latin typeface="+mj-lt"/>
              </a:rPr>
              <a:t>The rogue comment process has recently been formalized by IEEE-SA as part of the </a:t>
            </a:r>
            <a:r>
              <a:rPr lang="en-US" sz="1600" i="1" dirty="0">
                <a:latin typeface="+mj-lt"/>
              </a:rPr>
              <a:t>Pubic Review Process</a:t>
            </a:r>
            <a:endParaRPr lang="en-AU" sz="1600" i="1" dirty="0">
              <a:latin typeface="+mj-lt"/>
            </a:endParaRP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These processes </a:t>
            </a:r>
            <a:r>
              <a:rPr lang="en-AU" sz="1600" dirty="0" smtClean="0">
                <a:latin typeface="+mj-lt"/>
              </a:rPr>
              <a:t>are </a:t>
            </a:r>
            <a:r>
              <a:rPr lang="en-AU" sz="1600" dirty="0">
                <a:latin typeface="+mj-lt"/>
              </a:rPr>
              <a:t>particularly important for </a:t>
            </a:r>
            <a:r>
              <a:rPr lang="en-AU" sz="1600" dirty="0" smtClean="0">
                <a:latin typeface="+mj-lt"/>
              </a:rPr>
              <a:t>issues related </a:t>
            </a:r>
            <a:r>
              <a:rPr lang="en-AU" sz="1600" dirty="0">
                <a:latin typeface="+mj-lt"/>
              </a:rPr>
              <a:t>coexist </a:t>
            </a:r>
            <a:r>
              <a:rPr lang="en-AU" sz="1600" dirty="0" smtClean="0">
                <a:latin typeface="+mj-lt"/>
              </a:rPr>
              <a:t>between systems </a:t>
            </a:r>
            <a:r>
              <a:rPr lang="en-AU" sz="1600" dirty="0">
                <a:latin typeface="+mj-lt"/>
              </a:rPr>
              <a:t>based on IEEE </a:t>
            </a:r>
            <a:r>
              <a:rPr lang="en-AU" sz="1600" dirty="0" smtClean="0">
                <a:latin typeface="+mj-lt"/>
              </a:rPr>
              <a:t>standards and other standards</a:t>
            </a:r>
            <a:endParaRPr lang="en-AU" sz="1600" dirty="0"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1336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 bwMode="auto">
          <a:xfrm rot="5400000">
            <a:off x="7467600" y="1784465"/>
            <a:ext cx="2743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Collaboration</a:t>
            </a:r>
            <a:endParaRPr kumimoji="0" lang="en-A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68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recommends </a:t>
            </a:r>
            <a:r>
              <a:rPr lang="en-AU" dirty="0" smtClean="0"/>
              <a:t>that 3GPP adopt an “802.11-like</a:t>
            </a:r>
            <a:r>
              <a:rPr lang="en-AU" dirty="0"/>
              <a:t>” access </a:t>
            </a:r>
            <a:r>
              <a:rPr lang="en-AU" dirty="0" smtClean="0"/>
              <a:t>mechanism for </a:t>
            </a:r>
            <a:r>
              <a:rPr lang="en-AU" dirty="0"/>
              <a:t>LAA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following slides contain a set of principles that IEEE 802 recommends be considered for adoption by 3GPP for LAA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The principles are not intended to represent detailed specifications because that is the responsibility of 3GPP, and not IEEE 802</a:t>
            </a:r>
          </a:p>
          <a:p>
            <a:pPr lvl="1"/>
            <a:r>
              <a:rPr lang="en-AU" dirty="0" smtClean="0"/>
              <a:t>The goal of these recommendations are to enable LAA &amp; Wi-Fi to share the unlicensed 5GHz band fairly …</a:t>
            </a:r>
          </a:p>
          <a:p>
            <a:pPr lvl="1"/>
            <a:r>
              <a:rPr lang="en-AU" dirty="0" smtClean="0"/>
              <a:t>… and ultimately to </a:t>
            </a:r>
            <a:r>
              <a:rPr lang="en-AU" dirty="0"/>
              <a:t>allow </a:t>
            </a:r>
            <a:r>
              <a:rPr lang="en-AU" dirty="0" smtClean="0"/>
              <a:t>the </a:t>
            </a:r>
            <a:r>
              <a:rPr lang="en-AU" dirty="0"/>
              <a:t>unlicensed 5GHz band to </a:t>
            </a:r>
            <a:r>
              <a:rPr lang="en-AU" dirty="0" smtClean="0"/>
              <a:t>continue to be a community resource available for all!</a:t>
            </a:r>
          </a:p>
          <a:p>
            <a:pPr lvl="1"/>
            <a:r>
              <a:rPr lang="en-AU" dirty="0"/>
              <a:t>In </a:t>
            </a:r>
            <a:r>
              <a:rPr lang="en-AU" dirty="0" smtClean="0"/>
              <a:t>summary, various principles are proposed that LAA adopt:</a:t>
            </a:r>
          </a:p>
          <a:p>
            <a:pPr lvl="2"/>
            <a:r>
              <a:rPr lang="en-AU" dirty="0" smtClean="0"/>
              <a:t>“802.11-like” </a:t>
            </a:r>
            <a:r>
              <a:rPr lang="en-AU" dirty="0"/>
              <a:t>parameters to maximise probability of </a:t>
            </a:r>
            <a:r>
              <a:rPr lang="en-AU" dirty="0" smtClean="0"/>
              <a:t>coexistence</a:t>
            </a:r>
          </a:p>
          <a:p>
            <a:pPr lvl="2"/>
            <a:r>
              <a:rPr lang="en-AU" dirty="0" smtClean="0"/>
              <a:t>“802.11-like” access rules because they are effective in unlicensed spectrum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variety of other </a:t>
            </a:r>
            <a:r>
              <a:rPr lang="en-AU" dirty="0" smtClean="0"/>
              <a:t>mechanisms to </a:t>
            </a:r>
            <a:r>
              <a:rPr lang="en-AU" dirty="0"/>
              <a:t>promote </a:t>
            </a:r>
            <a:r>
              <a:rPr lang="en-AU" dirty="0" smtClean="0"/>
              <a:t>fair sharing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</a:t>
            </a:r>
            <a:r>
              <a:rPr lang="en-AU" dirty="0" smtClean="0"/>
              <a:t>“802.11</a:t>
            </a:r>
            <a:r>
              <a:rPr lang="en-AU" dirty="0"/>
              <a:t>-</a:t>
            </a:r>
            <a:r>
              <a:rPr lang="en-AU" dirty="0" smtClean="0"/>
              <a:t>like</a:t>
            </a:r>
            <a:r>
              <a:rPr lang="en-AU" dirty="0"/>
              <a:t>” parameters to maximise probability of coexistence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923164"/>
              </p:ext>
            </p:extLst>
          </p:nvPr>
        </p:nvGraphicFramePr>
        <p:xfrm>
          <a:off x="304798" y="2392762"/>
          <a:ext cx="8610601" cy="2892504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37403"/>
                <a:gridCol w="1131387"/>
                <a:gridCol w="6141811"/>
              </a:tblGrid>
              <a:tr h="55776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Summary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Adopt “802.11-like” timing parameters to maximise probability of coexistence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rowSpan="4">
                  <a:txBody>
                    <a:bodyPr/>
                    <a:lstStyle/>
                    <a:p>
                      <a:r>
                        <a:rPr lang="en-US" sz="1600" b="1" dirty="0" smtClean="0"/>
                        <a:t>Definitions based</a:t>
                      </a:r>
                      <a:r>
                        <a:rPr lang="en-US" sz="1600" b="1" baseline="0" dirty="0" smtClean="0"/>
                        <a:t> on 802.11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“busy” &amp; “free” states based on received energy &amp; channel reservations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Divide the “free” period into slots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Define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Energy Detect (ED) &amp; Preamble Detect (PD) thresholds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46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adopt </a:t>
            </a:r>
            <a:r>
              <a:rPr lang="en-AU" dirty="0" smtClean="0"/>
              <a:t>“802.11-like</a:t>
            </a:r>
            <a:r>
              <a:rPr lang="en-AU" dirty="0"/>
              <a:t>” timing parameters to maximise probability of coexistence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reality is that </a:t>
            </a:r>
            <a:r>
              <a:rPr lang="en-AU" dirty="0" smtClean="0"/>
              <a:t>802.11 </a:t>
            </a:r>
            <a:r>
              <a:rPr lang="en-AU" dirty="0"/>
              <a:t>standard has defined various timing parameters that are deployed in billions of Wi-Fi devices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slot times, CCA mechanism, AIFS mechanism</a:t>
            </a:r>
          </a:p>
          <a:p>
            <a:pPr lvl="1"/>
            <a:r>
              <a:rPr lang="en-AU" dirty="0"/>
              <a:t>Defining LAA to use completely different timing parameters to </a:t>
            </a:r>
            <a:r>
              <a:rPr lang="en-AU" dirty="0" smtClean="0"/>
              <a:t>those used in 802.11 </a:t>
            </a:r>
            <a:r>
              <a:rPr lang="en-AU" dirty="0"/>
              <a:t>is likely to make fair sharing much harder ...</a:t>
            </a:r>
          </a:p>
          <a:p>
            <a:pPr lvl="1"/>
            <a:r>
              <a:rPr lang="en-AU" dirty="0"/>
              <a:t>… and </a:t>
            </a:r>
            <a:r>
              <a:rPr lang="en-AU" dirty="0" smtClean="0"/>
              <a:t>specifying LAA </a:t>
            </a:r>
            <a:r>
              <a:rPr lang="en-AU" dirty="0"/>
              <a:t>to use similar timing parameters to </a:t>
            </a:r>
            <a:r>
              <a:rPr lang="en-AU" dirty="0" smtClean="0"/>
              <a:t>802.11 </a:t>
            </a:r>
            <a:r>
              <a:rPr lang="en-AU" dirty="0"/>
              <a:t>is unlikely to make LAA any less functional</a:t>
            </a:r>
          </a:p>
          <a:p>
            <a:pPr lvl="1"/>
            <a:r>
              <a:rPr lang="en-AU" b="1" dirty="0" smtClean="0"/>
              <a:t>Principle</a:t>
            </a:r>
            <a:r>
              <a:rPr lang="en-AU" dirty="0" smtClean="0"/>
              <a:t>: IEEE </a:t>
            </a:r>
            <a:r>
              <a:rPr lang="en-AU" dirty="0"/>
              <a:t>802 recommends 3GPP adopt a limited number of timing parameters taken directly from the </a:t>
            </a:r>
            <a:r>
              <a:rPr lang="en-AU" dirty="0" smtClean="0"/>
              <a:t>802.11 </a:t>
            </a:r>
            <a:r>
              <a:rPr lang="en-AU" dirty="0"/>
              <a:t>access mechanism</a:t>
            </a:r>
          </a:p>
          <a:p>
            <a:pPr lvl="2"/>
            <a:r>
              <a:rPr lang="en-AU" dirty="0"/>
              <a:t>This approach is aligned with the Ericsson proposal in 3GPP and ETSI BRAN in relation to “defer” and “slot” </a:t>
            </a:r>
            <a:r>
              <a:rPr lang="en-AU" dirty="0" smtClean="0"/>
              <a:t>times …</a:t>
            </a:r>
            <a:endParaRPr lang="en-AU" dirty="0"/>
          </a:p>
          <a:p>
            <a:pPr lvl="2"/>
            <a:r>
              <a:rPr lang="en-AU" dirty="0"/>
              <a:t>… and much of the simulation work undertaken during the 3GPP Study Item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5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“busy” &amp; “free” periods based on received energy &amp; channel </a:t>
            </a:r>
            <a:r>
              <a:rPr lang="en-AU" dirty="0" smtClean="0"/>
              <a:t>reservations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use concepts of a “busy” and “free” medium similar to those used in </a:t>
            </a:r>
            <a:r>
              <a:rPr lang="en-AU" dirty="0" smtClean="0"/>
              <a:t>802.11 </a:t>
            </a:r>
            <a:endParaRPr lang="en-AU" dirty="0"/>
          </a:p>
          <a:p>
            <a:pPr lvl="2"/>
            <a:r>
              <a:rPr lang="en-AU" dirty="0" smtClean="0"/>
              <a:t>Note: 3GPP does not need to adopt </a:t>
            </a:r>
            <a:r>
              <a:rPr lang="en-AU" dirty="0"/>
              <a:t>exactly the same terms as </a:t>
            </a:r>
            <a:r>
              <a:rPr lang="en-AU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</a:t>
            </a:r>
            <a:r>
              <a:rPr lang="en-AU" dirty="0" smtClean="0"/>
              <a:t> </a:t>
            </a:r>
            <a:r>
              <a:rPr lang="en-AU" dirty="0"/>
              <a:t>a wireless medium is deemed to be “busy” </a:t>
            </a:r>
            <a:r>
              <a:rPr lang="en-AU" dirty="0" smtClean="0"/>
              <a:t>by a device for </a:t>
            </a:r>
            <a:r>
              <a:rPr lang="en-AU" dirty="0"/>
              <a:t>the period </a:t>
            </a:r>
            <a:r>
              <a:rPr lang="en-AU" dirty="0" smtClean="0"/>
              <a:t>the device</a:t>
            </a:r>
            <a:r>
              <a:rPr lang="en-AU" dirty="0"/>
              <a:t>:</a:t>
            </a:r>
          </a:p>
          <a:p>
            <a:pPr lvl="2"/>
            <a:r>
              <a:rPr lang="en-AU" dirty="0"/>
              <a:t>Receives energy above an energy </a:t>
            </a:r>
            <a:r>
              <a:rPr lang="en-AU" dirty="0" smtClean="0"/>
              <a:t>threshold</a:t>
            </a:r>
            <a:endParaRPr lang="en-AU" dirty="0"/>
          </a:p>
          <a:p>
            <a:pPr lvl="2"/>
            <a:r>
              <a:rPr lang="en-AU" dirty="0"/>
              <a:t>Transmits energy on the </a:t>
            </a:r>
            <a:r>
              <a:rPr lang="en-AU" dirty="0" smtClean="0"/>
              <a:t>medium</a:t>
            </a:r>
            <a:endParaRPr lang="en-AU" dirty="0"/>
          </a:p>
          <a:p>
            <a:pPr lvl="2"/>
            <a:r>
              <a:rPr lang="en-AU" dirty="0"/>
              <a:t>The device is aware another device has “reserved” the </a:t>
            </a:r>
            <a:r>
              <a:rPr lang="en-AU" dirty="0" smtClean="0"/>
              <a:t>channel</a:t>
            </a:r>
            <a:endParaRPr lang="en-AU" dirty="0"/>
          </a:p>
          <a:p>
            <a:pPr lvl="3"/>
            <a:r>
              <a:rPr lang="en-AU" dirty="0"/>
              <a:t>R</a:t>
            </a:r>
            <a:r>
              <a:rPr lang="en-AU" dirty="0" smtClean="0"/>
              <a:t>eservation </a:t>
            </a:r>
            <a:r>
              <a:rPr lang="en-AU" dirty="0"/>
              <a:t>occurs by the use of NAV in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 smtClean="0"/>
              <a:t>The </a:t>
            </a:r>
            <a:r>
              <a:rPr lang="en-AU" dirty="0"/>
              <a:t>device is aware another device is probably transmitting on a </a:t>
            </a:r>
            <a:r>
              <a:rPr lang="en-AU" dirty="0" smtClean="0"/>
              <a:t>channel</a:t>
            </a:r>
            <a:endParaRPr lang="en-AU" dirty="0"/>
          </a:p>
          <a:p>
            <a:pPr lvl="3"/>
            <a:r>
              <a:rPr lang="en-AU" dirty="0"/>
              <a:t>This idea encapsulates the EIFS concept in </a:t>
            </a:r>
            <a:r>
              <a:rPr lang="en-AU" dirty="0" smtClean="0"/>
              <a:t>802.11</a:t>
            </a:r>
          </a:p>
          <a:p>
            <a:pPr marL="184150" lvl="1" indent="0">
              <a:buNone/>
            </a:pPr>
            <a:r>
              <a:rPr lang="en-AU" dirty="0"/>
              <a:t>… and an additional “defer” </a:t>
            </a:r>
            <a:r>
              <a:rPr lang="en-AU" dirty="0" smtClean="0"/>
              <a:t>period</a:t>
            </a:r>
            <a:endParaRPr lang="en-AU" dirty="0"/>
          </a:p>
          <a:p>
            <a:pPr lvl="3"/>
            <a:r>
              <a:rPr lang="en-AU" dirty="0" smtClean="0"/>
              <a:t>Defined </a:t>
            </a:r>
            <a:r>
              <a:rPr lang="en-AU" dirty="0"/>
              <a:t>on </a:t>
            </a:r>
            <a:r>
              <a:rPr lang="en-AU" dirty="0" smtClean="0"/>
              <a:t>a following slide</a:t>
            </a:r>
            <a:endParaRPr lang="en-AU" b="1" dirty="0" smtClean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In all other circumstances the medium is deemed to be “free”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divide the “free” period into </a:t>
            </a:r>
            <a:r>
              <a:rPr lang="en-AU" dirty="0" smtClean="0"/>
              <a:t>slots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</a:t>
            </a:r>
            <a:r>
              <a:rPr lang="en-AU" dirty="0" smtClean="0"/>
              <a:t>recommended by </a:t>
            </a:r>
            <a:r>
              <a:rPr lang="en-AU" dirty="0"/>
              <a:t>IEEE 802 that LAA </a:t>
            </a:r>
            <a:r>
              <a:rPr lang="en-AU" dirty="0" smtClean="0"/>
              <a:t>adopt concepts </a:t>
            </a:r>
            <a:r>
              <a:rPr lang="en-AU" dirty="0"/>
              <a:t>of a “slot” similar to that used in </a:t>
            </a:r>
            <a:r>
              <a:rPr lang="en-AU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The period the medium is “free” is divided into slots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Energy </a:t>
            </a:r>
            <a:r>
              <a:rPr lang="en-AU" dirty="0" smtClean="0"/>
              <a:t>Detection (ED) shall </a:t>
            </a:r>
            <a:r>
              <a:rPr lang="en-AU" dirty="0"/>
              <a:t>occur during each </a:t>
            </a:r>
            <a:r>
              <a:rPr lang="en-AU" dirty="0" smtClean="0"/>
              <a:t>slot</a:t>
            </a:r>
          </a:p>
          <a:p>
            <a:pPr lvl="2"/>
            <a:r>
              <a:rPr lang="en-AU" dirty="0" smtClean="0"/>
              <a:t>An 802.11 system must </a:t>
            </a:r>
            <a:r>
              <a:rPr lang="en-AU" dirty="0"/>
              <a:t>be capable of detecting energy (with 90% probability) and executing any other necessary actions, such as processing and turnaround, within </a:t>
            </a:r>
            <a:r>
              <a:rPr lang="en-AU" dirty="0" smtClean="0"/>
              <a:t>each slot </a:t>
            </a:r>
            <a:r>
              <a:rPr lang="en-AU" dirty="0"/>
              <a:t>period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Each slot has a period of </a:t>
            </a:r>
            <a:r>
              <a:rPr lang="en-AU" dirty="0" smtClean="0"/>
              <a:t>9us</a:t>
            </a:r>
            <a:r>
              <a:rPr lang="en-AU" dirty="0"/>
              <a:t>, </a:t>
            </a:r>
            <a:r>
              <a:rPr lang="en-AU" dirty="0" smtClean="0"/>
              <a:t>the same as 802.11</a:t>
            </a:r>
            <a:endParaRPr lang="en-AU" dirty="0"/>
          </a:p>
          <a:p>
            <a:pPr lvl="2"/>
            <a:r>
              <a:rPr lang="en-AU" dirty="0" smtClean="0"/>
              <a:t>Note</a:t>
            </a:r>
            <a:r>
              <a:rPr lang="en-AU" dirty="0"/>
              <a:t>: </a:t>
            </a:r>
            <a:r>
              <a:rPr lang="en-AU" dirty="0" smtClean="0"/>
              <a:t>802.11 systems must </a:t>
            </a:r>
            <a:r>
              <a:rPr lang="en-AU" dirty="0"/>
              <a:t>detect energy </a:t>
            </a:r>
            <a:r>
              <a:rPr lang="en-AU" dirty="0" smtClean="0"/>
              <a:t>in </a:t>
            </a:r>
            <a:r>
              <a:rPr lang="en-AU" dirty="0"/>
              <a:t>each slot within 4us, leaving 5us for propagation delay, processing time </a:t>
            </a:r>
            <a:r>
              <a:rPr lang="en-AU" dirty="0" smtClean="0"/>
              <a:t>&amp; turnaround </a:t>
            </a:r>
            <a:r>
              <a:rPr lang="en-AU" dirty="0"/>
              <a:t>time; other technologies may use different </a:t>
            </a:r>
            <a:r>
              <a:rPr lang="en-AU" dirty="0" smtClean="0"/>
              <a:t>timing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own Arrow 20"/>
          <p:cNvSpPr/>
          <p:nvPr/>
        </p:nvSpPr>
        <p:spPr bwMode="auto">
          <a:xfrm>
            <a:off x="2362200" y="26670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2362200" y="3886200"/>
            <a:ext cx="1828800" cy="3048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The key to </a:t>
            </a:r>
            <a:r>
              <a:rPr lang="en-AU" dirty="0"/>
              <a:t>sharing unlicensed </a:t>
            </a:r>
            <a:r>
              <a:rPr lang="en-AU" dirty="0" smtClean="0"/>
              <a:t> spectrum between </a:t>
            </a:r>
            <a:r>
              <a:rPr lang="en-AU" dirty="0" smtClean="0"/>
              <a:t>LAA &amp; 802.11 is </a:t>
            </a:r>
            <a:r>
              <a:rPr lang="en-AU" dirty="0" smtClean="0"/>
              <a:t>collaboration </a:t>
            </a:r>
            <a:r>
              <a:rPr lang="en-AU" dirty="0" smtClean="0"/>
              <a:t>between 3GPP &amp; IEEE 802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5257800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The prospect of both </a:t>
            </a:r>
            <a:r>
              <a:rPr lang="en-AU" sz="1600" b="1" dirty="0">
                <a:solidFill>
                  <a:schemeClr val="tx1"/>
                </a:solidFill>
              </a:rPr>
              <a:t>LAA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&amp; </a:t>
            </a:r>
            <a:r>
              <a:rPr lang="en-AU" sz="1600" b="1" dirty="0" smtClean="0">
                <a:solidFill>
                  <a:schemeClr val="tx1"/>
                </a:solidFill>
              </a:rPr>
              <a:t>802.11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>
                <a:solidFill>
                  <a:schemeClr val="tx1"/>
                </a:solidFill>
              </a:rPr>
              <a:t>operating in the 5GHz unlicensed band raises important issues </a:t>
            </a:r>
            <a:r>
              <a:rPr lang="en-AU" sz="1600" dirty="0" smtClean="0">
                <a:solidFill>
                  <a:schemeClr val="tx1"/>
                </a:solidFill>
              </a:rPr>
              <a:t>related to </a:t>
            </a:r>
            <a:r>
              <a:rPr lang="en-AU" sz="1600" b="1" dirty="0" smtClean="0">
                <a:solidFill>
                  <a:schemeClr val="tx1"/>
                </a:solidFill>
              </a:rPr>
              <a:t>fair </a:t>
            </a:r>
            <a:r>
              <a:rPr lang="en-AU" sz="1600" b="1" dirty="0">
                <a:solidFill>
                  <a:schemeClr val="tx1"/>
                </a:solidFill>
              </a:rPr>
              <a:t>sharing </a:t>
            </a:r>
            <a:r>
              <a:rPr lang="en-AU" sz="1600" dirty="0">
                <a:solidFill>
                  <a:schemeClr val="tx1"/>
                </a:solidFill>
              </a:rPr>
              <a:t>by very </a:t>
            </a:r>
            <a:r>
              <a:rPr lang="en-AU" sz="1600" b="1" dirty="0">
                <a:solidFill>
                  <a:schemeClr val="tx1"/>
                </a:solidFill>
              </a:rPr>
              <a:t>different technologies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971800"/>
            <a:ext cx="5257800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IEEE 802 welcomes the opportunity at today’s workshop to start a process of </a:t>
            </a:r>
            <a:r>
              <a:rPr lang="en-AU" sz="1600" b="1" dirty="0" smtClean="0">
                <a:solidFill>
                  <a:schemeClr val="tx1"/>
                </a:solidFill>
              </a:rPr>
              <a:t>true </a:t>
            </a:r>
            <a:r>
              <a:rPr lang="en-AU" sz="1600" b="1" dirty="0">
                <a:solidFill>
                  <a:schemeClr val="tx1"/>
                </a:solidFill>
              </a:rPr>
              <a:t>collaboration </a:t>
            </a:r>
            <a:r>
              <a:rPr lang="en-AU" sz="1600" dirty="0">
                <a:solidFill>
                  <a:schemeClr val="tx1"/>
                </a:solidFill>
              </a:rPr>
              <a:t>with 3GPP to ensure fair sharing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6172200" y="1752600"/>
            <a:ext cx="2371725" cy="213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800"/>
              </a:spcBef>
            </a:pPr>
            <a:r>
              <a:rPr lang="en-AU" sz="1600" b="1" dirty="0" smtClean="0">
                <a:solidFill>
                  <a:schemeClr val="tx1"/>
                </a:solidFill>
              </a:rPr>
              <a:t>What is collaboration?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i="1" dirty="0" smtClean="0">
                <a:solidFill>
                  <a:srgbClr val="FF0000"/>
                </a:solidFill>
              </a:rPr>
              <a:t>The </a:t>
            </a:r>
            <a:r>
              <a:rPr lang="en-AU" sz="1600" i="1" dirty="0">
                <a:solidFill>
                  <a:srgbClr val="FF0000"/>
                </a:solidFill>
              </a:rPr>
              <a:t>action of working with someone </a:t>
            </a:r>
            <a:r>
              <a:rPr lang="en-AU" sz="1600" i="1" dirty="0" smtClean="0">
                <a:solidFill>
                  <a:srgbClr val="FF0000"/>
                </a:solidFill>
              </a:rPr>
              <a:t/>
            </a:r>
            <a:br>
              <a:rPr lang="en-AU" sz="1600" i="1" dirty="0" smtClean="0">
                <a:solidFill>
                  <a:srgbClr val="FF0000"/>
                </a:solidFill>
              </a:rPr>
            </a:br>
            <a:r>
              <a:rPr lang="en-AU" sz="1600" i="1" dirty="0" smtClean="0">
                <a:solidFill>
                  <a:srgbClr val="FF0000"/>
                </a:solidFill>
              </a:rPr>
              <a:t>to </a:t>
            </a:r>
            <a:r>
              <a:rPr lang="en-AU" sz="1600" i="1" dirty="0">
                <a:solidFill>
                  <a:srgbClr val="FF0000"/>
                </a:solidFill>
              </a:rPr>
              <a:t>produce </a:t>
            </a:r>
            <a:r>
              <a:rPr lang="en-AU" sz="1600" i="1" dirty="0" smtClean="0">
                <a:solidFill>
                  <a:srgbClr val="FF0000"/>
                </a:solidFill>
              </a:rPr>
              <a:t>something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Source: </a:t>
            </a:r>
            <a:r>
              <a:rPr lang="en-AU" sz="1600" i="1" dirty="0" smtClean="0">
                <a:solidFill>
                  <a:schemeClr val="tx1"/>
                </a:solidFill>
              </a:rPr>
              <a:t>Oxford </a:t>
            </a:r>
            <a:r>
              <a:rPr lang="en-AU" sz="1600" i="1" dirty="0">
                <a:solidFill>
                  <a:schemeClr val="tx1"/>
                </a:solidFill>
              </a:rPr>
              <a:t>English </a:t>
            </a:r>
            <a:r>
              <a:rPr lang="en-AU" sz="1600" i="1" dirty="0" smtClean="0">
                <a:solidFill>
                  <a:schemeClr val="tx1"/>
                </a:solidFill>
              </a:rPr>
              <a:t>Dictionary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599" y="4191000"/>
            <a:ext cx="7934325" cy="2209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This deck consists of </a:t>
            </a:r>
            <a:r>
              <a:rPr lang="en-AU" sz="1600" b="1" dirty="0">
                <a:solidFill>
                  <a:schemeClr val="tx1"/>
                </a:solidFill>
              </a:rPr>
              <a:t>three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topics for </a:t>
            </a:r>
            <a:r>
              <a:rPr lang="en-AU" sz="1600" dirty="0">
                <a:solidFill>
                  <a:schemeClr val="tx1"/>
                </a:solidFill>
              </a:rPr>
              <a:t>discussion today </a:t>
            </a:r>
            <a:r>
              <a:rPr lang="en-AU" sz="1600" dirty="0" smtClean="0">
                <a:solidFill>
                  <a:schemeClr val="tx1"/>
                </a:solidFill>
              </a:rPr>
              <a:t>&amp; </a:t>
            </a:r>
            <a:r>
              <a:rPr lang="en-AU" sz="1600" b="1" dirty="0" smtClean="0">
                <a:solidFill>
                  <a:schemeClr val="tx1"/>
                </a:solidFill>
              </a:rPr>
              <a:t>in </a:t>
            </a:r>
            <a:r>
              <a:rPr lang="en-AU" sz="1600" b="1" dirty="0">
                <a:solidFill>
                  <a:schemeClr val="tx1"/>
                </a:solidFill>
              </a:rPr>
              <a:t>future </a:t>
            </a:r>
            <a:r>
              <a:rPr lang="en-AU" sz="1600" b="1" dirty="0" smtClean="0">
                <a:solidFill>
                  <a:schemeClr val="tx1"/>
                </a:solidFill>
              </a:rPr>
              <a:t>sessions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358775" lvl="1" indent="-184150">
              <a:spcBef>
                <a:spcPts val="800"/>
              </a:spcBef>
              <a:buFont typeface="Arial" panose="020B0604020202020204" pitchFamily="34" charset="0"/>
              <a:buChar char="−"/>
            </a:pPr>
            <a:r>
              <a:rPr lang="en-AU" sz="1600" i="1" dirty="0">
                <a:solidFill>
                  <a:schemeClr val="tx1"/>
                </a:solidFill>
              </a:rPr>
              <a:t>3GPP should consider “802.11-like” access for </a:t>
            </a:r>
            <a:r>
              <a:rPr lang="en-AU" sz="1600" i="1" dirty="0" smtClean="0">
                <a:solidFill>
                  <a:schemeClr val="tx1"/>
                </a:solidFill>
              </a:rPr>
              <a:t>LAA,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using </a:t>
            </a:r>
            <a:r>
              <a:rPr lang="en-AU" sz="1600" i="1" dirty="0">
                <a:solidFill>
                  <a:schemeClr val="tx1"/>
                </a:solidFill>
              </a:rPr>
              <a:t>a collaborative development process</a:t>
            </a:r>
            <a:endParaRPr lang="en-AU" sz="1600" i="1" dirty="0" smtClean="0">
              <a:solidFill>
                <a:schemeClr val="tx1"/>
              </a:solidFill>
            </a:endParaRPr>
          </a:p>
          <a:p>
            <a:pPr marL="358775" lvl="1" indent="-184150">
              <a:spcBef>
                <a:spcPts val="800"/>
              </a:spcBef>
              <a:buFont typeface="Arial" panose="020B0604020202020204" pitchFamily="34" charset="0"/>
              <a:buChar char="−"/>
            </a:pPr>
            <a:r>
              <a:rPr lang="en-AU" sz="1600" i="1" dirty="0" smtClean="0">
                <a:solidFill>
                  <a:schemeClr val="tx1"/>
                </a:solidFill>
              </a:rPr>
              <a:t>Has </a:t>
            </a:r>
            <a:r>
              <a:rPr lang="en-AU" sz="1600" i="1" dirty="0">
                <a:solidFill>
                  <a:schemeClr val="tx1"/>
                </a:solidFill>
              </a:rPr>
              <a:t>the feasibility of the macro cell scenarios </a:t>
            </a:r>
            <a:r>
              <a:rPr lang="en-AU" sz="1600" i="1" dirty="0" smtClean="0">
                <a:solidFill>
                  <a:schemeClr val="tx1"/>
                </a:solidFill>
              </a:rPr>
              <a:t>in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3GPP </a:t>
            </a:r>
            <a:r>
              <a:rPr lang="en-AU" sz="1600" i="1" dirty="0">
                <a:solidFill>
                  <a:schemeClr val="tx1"/>
                </a:solidFill>
              </a:rPr>
              <a:t>TR 36.889 been established</a:t>
            </a:r>
            <a:r>
              <a:rPr lang="en-AU" sz="1600" i="1" dirty="0" smtClean="0">
                <a:solidFill>
                  <a:schemeClr val="tx1"/>
                </a:solidFill>
              </a:rPr>
              <a:t>?</a:t>
            </a:r>
          </a:p>
          <a:p>
            <a:pPr marL="358775" lvl="1" indent="-184150">
              <a:spcBef>
                <a:spcPts val="800"/>
              </a:spcBef>
              <a:buFont typeface="Arial" panose="020B0604020202020204" pitchFamily="34" charset="0"/>
              <a:buChar char="−"/>
            </a:pPr>
            <a:r>
              <a:rPr lang="en-AU" sz="1600" i="1" dirty="0">
                <a:solidFill>
                  <a:schemeClr val="tx1"/>
                </a:solidFill>
              </a:rPr>
              <a:t>A neutral test platform could provide a basis </a:t>
            </a:r>
            <a:r>
              <a:rPr lang="en-AU" sz="1600" i="1" dirty="0" smtClean="0">
                <a:solidFill>
                  <a:schemeClr val="tx1"/>
                </a:solidFill>
              </a:rPr>
              <a:t>for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collaboration </a:t>
            </a:r>
            <a:r>
              <a:rPr lang="en-AU" sz="1600" i="1" dirty="0">
                <a:solidFill>
                  <a:schemeClr val="tx1"/>
                </a:solidFill>
              </a:rPr>
              <a:t>between LAA &amp; 802.11 </a:t>
            </a:r>
            <a:r>
              <a:rPr lang="en-AU" sz="1600" i="1" dirty="0" smtClean="0">
                <a:solidFill>
                  <a:schemeClr val="tx1"/>
                </a:solidFill>
              </a:rPr>
              <a:t>stakeholders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0801" y="4664528"/>
            <a:ext cx="2094634" cy="143147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82575">
              <a:spcBef>
                <a:spcPts val="3200"/>
              </a:spcBef>
            </a:pPr>
            <a:r>
              <a:rPr lang="en-AU" sz="1600" dirty="0" smtClean="0">
                <a:solidFill>
                  <a:srgbClr val="FF0000"/>
                </a:solidFill>
              </a:rPr>
              <a:t>Today’s focus of discussion!</a:t>
            </a:r>
          </a:p>
          <a:p>
            <a:pPr indent="-282575">
              <a:spcBef>
                <a:spcPts val="3200"/>
              </a:spcBef>
            </a:pPr>
            <a:r>
              <a:rPr lang="en-AU" sz="1600" dirty="0" smtClean="0">
                <a:solidFill>
                  <a:srgbClr val="FF0000"/>
                </a:solidFill>
              </a:rPr>
              <a:t>Questions &amp; t</a:t>
            </a:r>
            <a:r>
              <a:rPr lang="en-AU" sz="1600" dirty="0" smtClean="0">
                <a:solidFill>
                  <a:srgbClr val="FF0000"/>
                </a:solidFill>
              </a:rPr>
              <a:t>opics </a:t>
            </a:r>
            <a:r>
              <a:rPr lang="en-AU" sz="1600" dirty="0" smtClean="0">
                <a:solidFill>
                  <a:srgbClr val="FF0000"/>
                </a:solidFill>
              </a:rPr>
              <a:t>for future </a:t>
            </a:r>
            <a:r>
              <a:rPr lang="en-AU" sz="1600" dirty="0" smtClean="0">
                <a:solidFill>
                  <a:srgbClr val="FF0000"/>
                </a:solidFill>
              </a:rPr>
              <a:t>discussion</a:t>
            </a:r>
            <a:endParaRPr lang="en-AU" sz="1600" dirty="0" smtClean="0">
              <a:solidFill>
                <a:srgbClr val="FF0000"/>
              </a:solidFill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5715000" y="4664528"/>
            <a:ext cx="304800" cy="440871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>
            <a:off x="5715000" y="5295900"/>
            <a:ext cx="304800" cy="1028700"/>
          </a:xfrm>
          <a:prstGeom prst="righ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Connector 14"/>
          <p:cNvCxnSpPr>
            <a:stCxn id="12" idx="1"/>
          </p:cNvCxnSpPr>
          <p:nvPr/>
        </p:nvCxnSpPr>
        <p:spPr bwMode="auto">
          <a:xfrm>
            <a:off x="6019800" y="4884964"/>
            <a:ext cx="457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8" name="Straight Connector 17"/>
          <p:cNvCxnSpPr>
            <a:stCxn id="13" idx="1"/>
          </p:cNvCxnSpPr>
          <p:nvPr/>
        </p:nvCxnSpPr>
        <p:spPr bwMode="auto">
          <a:xfrm>
            <a:off x="6019800" y="5810250"/>
            <a:ext cx="457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1303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a “defer period</a:t>
            </a:r>
            <a:r>
              <a:rPr lang="en-AU" dirty="0" smtClean="0"/>
              <a:t>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It is proposed by IEEE 802 that LAA adopt concepts of a “defer period” similar to that used in </a:t>
            </a:r>
            <a:r>
              <a:rPr lang="en-AU" dirty="0" smtClean="0"/>
              <a:t>802.11 </a:t>
            </a:r>
            <a:endParaRPr lang="en-AU" dirty="0"/>
          </a:p>
          <a:p>
            <a:pPr lvl="2"/>
            <a:r>
              <a:rPr lang="en-AU" dirty="0"/>
              <a:t>PIFS, DIFS in the </a:t>
            </a:r>
            <a:r>
              <a:rPr lang="en-AU" dirty="0" smtClean="0"/>
              <a:t>DCF (Distributed Coordination Function) </a:t>
            </a:r>
            <a:r>
              <a:rPr lang="en-AU" dirty="0"/>
              <a:t>version of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/>
              <a:t>AIFS in the EDCA </a:t>
            </a:r>
            <a:r>
              <a:rPr lang="en-AU" dirty="0" smtClean="0"/>
              <a:t>(</a:t>
            </a:r>
            <a:r>
              <a:rPr lang="en-AU" dirty="0"/>
              <a:t>Enhanced Distributed Channel </a:t>
            </a:r>
            <a:r>
              <a:rPr lang="en-AU" dirty="0" smtClean="0"/>
              <a:t>Access) version </a:t>
            </a:r>
            <a:r>
              <a:rPr lang="en-AU" dirty="0"/>
              <a:t>of </a:t>
            </a:r>
            <a:r>
              <a:rPr lang="en-AU" dirty="0" smtClean="0"/>
              <a:t>802.11</a:t>
            </a:r>
          </a:p>
          <a:p>
            <a:pPr lvl="2"/>
            <a:r>
              <a:rPr lang="en-AU" dirty="0"/>
              <a:t>Note: PIFS, DIFS, SIFS, AIFS are different </a:t>
            </a:r>
            <a:r>
              <a:rPr lang="en-AU" dirty="0" smtClean="0"/>
              <a:t>Inter-frame Spaces </a:t>
            </a:r>
            <a:r>
              <a:rPr lang="en-AU" dirty="0"/>
              <a:t>in </a:t>
            </a:r>
            <a:r>
              <a:rPr lang="en-AU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The “defer period” is defined to be of length (16us + n * slot times</a:t>
            </a:r>
            <a:r>
              <a:rPr lang="en-AU" dirty="0" smtClean="0"/>
              <a:t>), n </a:t>
            </a:r>
            <a:r>
              <a:rPr lang="en-AU" dirty="0"/>
              <a:t>&gt;= 1, and consists of </a:t>
            </a:r>
          </a:p>
          <a:p>
            <a:pPr lvl="2"/>
            <a:r>
              <a:rPr lang="en-AU" dirty="0"/>
              <a:t>16us that is analogous to SIFS in </a:t>
            </a:r>
            <a:r>
              <a:rPr lang="en-AU" dirty="0" smtClean="0"/>
              <a:t>802.11 </a:t>
            </a:r>
            <a:r>
              <a:rPr lang="en-AU" dirty="0"/>
              <a:t>followed by …</a:t>
            </a:r>
          </a:p>
          <a:p>
            <a:pPr lvl="2"/>
            <a:r>
              <a:rPr lang="en-AU" dirty="0"/>
              <a:t>… one or more </a:t>
            </a:r>
            <a:r>
              <a:rPr lang="en-AU" dirty="0" smtClean="0"/>
              <a:t>slots</a:t>
            </a:r>
            <a:endParaRPr lang="en-AU" dirty="0"/>
          </a:p>
          <a:p>
            <a:pPr lvl="1"/>
            <a:r>
              <a:rPr lang="en-AU" dirty="0"/>
              <a:t>The value of “n” depends on the priority level</a:t>
            </a:r>
          </a:p>
          <a:p>
            <a:pPr lvl="2"/>
            <a:r>
              <a:rPr lang="en-US" dirty="0" smtClean="0"/>
              <a:t>See later in this deck for discussion related to priority</a:t>
            </a:r>
          </a:p>
          <a:p>
            <a:pPr lvl="1"/>
            <a:r>
              <a:rPr lang="en-AU" dirty="0"/>
              <a:t>E</a:t>
            </a:r>
            <a:r>
              <a:rPr lang="en-AU" dirty="0" smtClean="0"/>
              <a:t>nergy detection is assumed to occur during each of the slots in the “defer period”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Energy Detect (ED) &amp; Preamble Detect (PD) </a:t>
            </a:r>
            <a:r>
              <a:rPr lang="en-AU" dirty="0" smtClean="0"/>
              <a:t>thresholds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Simulations with 20MHz channels </a:t>
            </a:r>
            <a:r>
              <a:rPr lang="en-AU" dirty="0" smtClean="0"/>
              <a:t>in 3GPP during the Study </a:t>
            </a:r>
            <a:r>
              <a:rPr lang="en-AU" dirty="0"/>
              <a:t>I</a:t>
            </a:r>
            <a:r>
              <a:rPr lang="en-AU" dirty="0" smtClean="0"/>
              <a:t>tem suggest fairness will be enhanced by LAA adopting:</a:t>
            </a:r>
            <a:endParaRPr lang="en-AU" dirty="0"/>
          </a:p>
          <a:p>
            <a:pPr lvl="2"/>
            <a:r>
              <a:rPr lang="en-AU" dirty="0" smtClean="0"/>
              <a:t>Energy </a:t>
            </a:r>
            <a:r>
              <a:rPr lang="en-AU" dirty="0"/>
              <a:t>detection (ED) </a:t>
            </a:r>
            <a:r>
              <a:rPr lang="en-AU" dirty="0" smtClean="0"/>
              <a:t>less </a:t>
            </a:r>
            <a:r>
              <a:rPr lang="en-AU" dirty="0"/>
              <a:t>than -</a:t>
            </a:r>
            <a:r>
              <a:rPr lang="en-AU" dirty="0" smtClean="0"/>
              <a:t>77dBm OR</a:t>
            </a:r>
            <a:endParaRPr lang="en-AU" dirty="0"/>
          </a:p>
          <a:p>
            <a:pPr lvl="3"/>
            <a:r>
              <a:rPr lang="en-AU" dirty="0"/>
              <a:t>Based on work during 3GPP SI; see </a:t>
            </a:r>
            <a:r>
              <a:rPr lang="en-US" dirty="0"/>
              <a:t>R1-152936, R1-152937 &amp; R1-152938</a:t>
            </a:r>
            <a:endParaRPr lang="en-AU" dirty="0"/>
          </a:p>
          <a:p>
            <a:pPr lvl="2"/>
            <a:r>
              <a:rPr lang="en-AU" dirty="0"/>
              <a:t>P</a:t>
            </a:r>
            <a:r>
              <a:rPr lang="en-AU" dirty="0" smtClean="0"/>
              <a:t>reamble </a:t>
            </a:r>
            <a:r>
              <a:rPr lang="en-AU" dirty="0"/>
              <a:t>detection (PD) at -82dBm &amp; </a:t>
            </a:r>
            <a:r>
              <a:rPr lang="en-AU" dirty="0" smtClean="0"/>
              <a:t>ED at -62dBm </a:t>
            </a:r>
            <a:r>
              <a:rPr lang="en-AU" dirty="0"/>
              <a:t>(same as </a:t>
            </a:r>
            <a:r>
              <a:rPr lang="en-AU" dirty="0" smtClean="0"/>
              <a:t>802.11)</a:t>
            </a:r>
            <a:endParaRPr lang="en-AU" dirty="0"/>
          </a:p>
          <a:p>
            <a:pPr lvl="1"/>
            <a:r>
              <a:rPr lang="en-AU" b="1" dirty="0" smtClean="0"/>
              <a:t>Proposal: </a:t>
            </a:r>
            <a:r>
              <a:rPr lang="en-AU" dirty="0" smtClean="0"/>
              <a:t>It is proposed that 3GPP adopt one of the above mechanisms and the associated thresholds:</a:t>
            </a:r>
          </a:p>
          <a:p>
            <a:pPr lvl="2"/>
            <a:r>
              <a:rPr lang="en-AU" dirty="0" smtClean="0"/>
              <a:t>An ED less than -62dBm has </a:t>
            </a:r>
            <a:r>
              <a:rPr lang="en-AU" dirty="0"/>
              <a:t>the beneficial side effect of assisting LAA </a:t>
            </a:r>
            <a:r>
              <a:rPr lang="en-AU" dirty="0" smtClean="0"/>
              <a:t>systems mitigate </a:t>
            </a:r>
            <a:r>
              <a:rPr lang="en-AU" dirty="0"/>
              <a:t>hidden station </a:t>
            </a:r>
            <a:r>
              <a:rPr lang="en-AU" dirty="0" smtClean="0"/>
              <a:t>issues with Wi-Fi systems</a:t>
            </a:r>
            <a:endParaRPr lang="en-AU" dirty="0"/>
          </a:p>
          <a:p>
            <a:pPr lvl="2"/>
            <a:r>
              <a:rPr lang="en-US" dirty="0" smtClean="0"/>
              <a:t>PD </a:t>
            </a:r>
            <a:r>
              <a:rPr lang="en-US" dirty="0"/>
              <a:t>is not strictly technology neutral but </a:t>
            </a:r>
            <a:r>
              <a:rPr lang="en-US" dirty="0" smtClean="0"/>
              <a:t>its use pragmatically recognizes legacy equipment can’t </a:t>
            </a:r>
            <a:r>
              <a:rPr lang="en-US" dirty="0"/>
              <a:t>be </a:t>
            </a:r>
            <a:r>
              <a:rPr lang="en-US" dirty="0" smtClean="0"/>
              <a:t>changed; it also assists hidden </a:t>
            </a:r>
            <a:r>
              <a:rPr lang="en-US" dirty="0"/>
              <a:t>station mitigation, at least with other </a:t>
            </a:r>
            <a:r>
              <a:rPr lang="en-US" dirty="0" smtClean="0"/>
              <a:t>Wi-Fi devices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It is proposed that LAA use </a:t>
            </a:r>
            <a:r>
              <a:rPr lang="en-AU" dirty="0" smtClean="0"/>
              <a:t>“802.11-like</a:t>
            </a:r>
            <a:r>
              <a:rPr lang="en-AU" dirty="0"/>
              <a:t>” access rules because they are effective in unlicensed spectrum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229519"/>
              </p:ext>
            </p:extLst>
          </p:nvPr>
        </p:nvGraphicFramePr>
        <p:xfrm>
          <a:off x="152400" y="1823931"/>
          <a:ext cx="8839200" cy="457102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2908"/>
                <a:gridCol w="1161423"/>
                <a:gridCol w="6304869"/>
              </a:tblGrid>
              <a:tr h="592011">
                <a:tc rowSpan="8">
                  <a:txBody>
                    <a:bodyPr/>
                    <a:lstStyle/>
                    <a:p>
                      <a:r>
                        <a:rPr lang="en-US" sz="1600" b="1" dirty="0" smtClean="0"/>
                        <a:t>Medium</a:t>
                      </a:r>
                      <a:r>
                        <a:rPr lang="en-US" sz="1600" b="1" baseline="0" dirty="0" smtClean="0"/>
                        <a:t> a</a:t>
                      </a:r>
                      <a:r>
                        <a:rPr lang="en-US" sz="1600" b="1" dirty="0" smtClean="0"/>
                        <a:t>ccess based</a:t>
                      </a:r>
                      <a:r>
                        <a:rPr lang="en-US" sz="1600" b="1" baseline="0" dirty="0" smtClean="0"/>
                        <a:t> on 802.11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LBT rules in terms that allow flexibility and innovation, within limits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Execute LBT and exponential back-off mechanisms before any transmission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Allow some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control frames to be transmitted without any LBT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Count a random number of slots within a contention window as a back-off procedure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Adjust contention window based on successful &amp; unsuccessful transmission of frames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Enable 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 using multiple access engines in a device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Set minimum parameters for </a:t>
                      </a:r>
                      <a:r>
                        <a:rPr lang="en-AU" sz="1600" dirty="0" err="1" smtClean="0"/>
                        <a:t>QoS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must undertake LBT before accessing secondary channels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define LBT rules in terms that allow flexibility and innovation, within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Principle</a:t>
            </a:r>
            <a:r>
              <a:rPr lang="en-AU" dirty="0" smtClean="0"/>
              <a:t>: IEEE </a:t>
            </a:r>
            <a:r>
              <a:rPr lang="en-AU" dirty="0"/>
              <a:t>802 proposes that an LAA device use an LBT plus “truncated, exponential back-off” mechanism for medium access</a:t>
            </a:r>
          </a:p>
          <a:p>
            <a:pPr lvl="2"/>
            <a:r>
              <a:rPr lang="en-AU" dirty="0"/>
              <a:t>This proposal is roughly aligned with DCF and </a:t>
            </a:r>
            <a:r>
              <a:rPr lang="en-AU" dirty="0" smtClean="0"/>
              <a:t>EDCA in 802.11, and WMM from the Wi-Fi Alliance</a:t>
            </a:r>
            <a:endParaRPr lang="en-AU" dirty="0"/>
          </a:p>
          <a:p>
            <a:pPr lvl="2"/>
            <a:r>
              <a:rPr lang="en-AU" dirty="0"/>
              <a:t>It is also roughly aligned with the </a:t>
            </a:r>
            <a:r>
              <a:rPr lang="en-AU" dirty="0" smtClean="0"/>
              <a:t>Category </a:t>
            </a:r>
            <a:r>
              <a:rPr lang="en-AU" dirty="0"/>
              <a:t>4 LAA concept in 3GPP Study Item</a:t>
            </a:r>
          </a:p>
          <a:p>
            <a:pPr lvl="1"/>
            <a:r>
              <a:rPr lang="en-AU" dirty="0"/>
              <a:t>The rest of this submission defines the mechanism in terms that allows LAA a significant degree of flexibility in implementation details</a:t>
            </a:r>
          </a:p>
          <a:p>
            <a:pPr lvl="2"/>
            <a:r>
              <a:rPr lang="en-AU" dirty="0"/>
              <a:t>This approach enables innovative solutions, while also achieving the goal of fair sharing of unlicensed spectrum </a:t>
            </a:r>
          </a:p>
          <a:p>
            <a:pPr lvl="2"/>
            <a:r>
              <a:rPr lang="en-AU" dirty="0"/>
              <a:t>Fair sharing is a goal article that is agreed in many regulatory domains, including under 3.2 of the </a:t>
            </a:r>
            <a:r>
              <a:rPr lang="en-AU" dirty="0" smtClean="0"/>
              <a:t>RE-Directive </a:t>
            </a:r>
            <a:r>
              <a:rPr lang="en-AU" dirty="0"/>
              <a:t>in </a:t>
            </a:r>
            <a:r>
              <a:rPr lang="en-AU" dirty="0" smtClean="0"/>
              <a:t>Europe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execute LBT and exponential back-off mechanisms before and after any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Define: </a:t>
            </a:r>
            <a:r>
              <a:rPr lang="en-AU" dirty="0"/>
              <a:t>An “access engine” within a device may transmit consecutive multiple frames (within a </a:t>
            </a:r>
            <a:r>
              <a:rPr lang="en-AU" dirty="0" err="1"/>
              <a:t>TxOP</a:t>
            </a:r>
            <a:r>
              <a:rPr lang="en-AU" dirty="0"/>
              <a:t>) starting on a slot boundary if:</a:t>
            </a:r>
          </a:p>
          <a:p>
            <a:pPr lvl="2"/>
            <a:r>
              <a:rPr lang="en-AU" dirty="0"/>
              <a:t>The medium is “free” AND</a:t>
            </a:r>
          </a:p>
          <a:p>
            <a:pPr lvl="2"/>
            <a:r>
              <a:rPr lang="en-AU" dirty="0"/>
              <a:t>Any back-off procedure has completed AND</a:t>
            </a:r>
          </a:p>
          <a:p>
            <a:pPr lvl="2"/>
            <a:r>
              <a:rPr lang="en-US" dirty="0"/>
              <a:t>No higher priority “access engine” in the same device is eligible to transmit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An “access engine” within a device must execute a back-off procedure:</a:t>
            </a:r>
          </a:p>
          <a:p>
            <a:pPr lvl="2"/>
            <a:r>
              <a:rPr lang="en-AU" dirty="0"/>
              <a:t>When the medium is “busy” at the time it queues the first frame in the </a:t>
            </a:r>
            <a:r>
              <a:rPr lang="en-AU" dirty="0" err="1"/>
              <a:t>TxOP</a:t>
            </a:r>
            <a:r>
              <a:rPr lang="en-AU" dirty="0"/>
              <a:t> for transmission OR</a:t>
            </a:r>
          </a:p>
          <a:p>
            <a:pPr lvl="2"/>
            <a:r>
              <a:rPr lang="en-AU" dirty="0"/>
              <a:t>After transmission of a complete </a:t>
            </a:r>
            <a:r>
              <a:rPr lang="en-AU" dirty="0" err="1"/>
              <a:t>TxOP</a:t>
            </a:r>
            <a:r>
              <a:rPr lang="en-AU" dirty="0"/>
              <a:t> OR</a:t>
            </a:r>
          </a:p>
          <a:p>
            <a:pPr lvl="2"/>
            <a:r>
              <a:rPr lang="en-US" dirty="0"/>
              <a:t>When an “access engine” in the same device at a higher priority level causes a </a:t>
            </a:r>
            <a:r>
              <a:rPr lang="en-US" dirty="0" smtClean="0"/>
              <a:t>transmission deferral </a:t>
            </a:r>
            <a:r>
              <a:rPr lang="en-US" dirty="0"/>
              <a:t>(see later discussion </a:t>
            </a:r>
            <a:r>
              <a:rPr lang="en-US" dirty="0" err="1"/>
              <a:t>wrt</a:t>
            </a:r>
            <a:r>
              <a:rPr lang="en-US" dirty="0"/>
              <a:t> </a:t>
            </a:r>
            <a:r>
              <a:rPr lang="en-US" dirty="0" err="1"/>
              <a:t>QoS</a:t>
            </a:r>
            <a:r>
              <a:rPr lang="en-US" dirty="0" smtClean="0"/>
              <a:t>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allow some control frames to be transmitted without any LBT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Normally the access mechanism must operate before any transmission but there are exceptions in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/>
              <a:t>This is to provide for ACKs, CTSs, </a:t>
            </a:r>
            <a:r>
              <a:rPr lang="en-AU" dirty="0" err="1"/>
              <a:t>etc</a:t>
            </a:r>
            <a:r>
              <a:rPr lang="en-AU" dirty="0"/>
              <a:t> in </a:t>
            </a:r>
            <a:r>
              <a:rPr lang="en-AU" dirty="0" smtClean="0"/>
              <a:t>802.11</a:t>
            </a:r>
            <a:endParaRPr lang="en-AU" dirty="0"/>
          </a:p>
          <a:p>
            <a:pPr lvl="2"/>
            <a:r>
              <a:rPr lang="en-AU" dirty="0"/>
              <a:t>Similar exceptions are in ETSI BRAN </a:t>
            </a:r>
            <a:r>
              <a:rPr lang="en-AU" dirty="0" smtClean="0"/>
              <a:t>rules</a:t>
            </a:r>
            <a:endParaRPr lang="en-AU" dirty="0"/>
          </a:p>
          <a:p>
            <a:pPr lvl="1"/>
            <a:r>
              <a:rPr lang="en-AU" b="1" dirty="0" smtClean="0"/>
              <a:t>Proposal:</a:t>
            </a:r>
            <a:r>
              <a:rPr lang="en-AU" dirty="0" smtClean="0"/>
              <a:t> </a:t>
            </a:r>
            <a:r>
              <a:rPr lang="en-AU" dirty="0"/>
              <a:t>a short control frame may be transmitted immediately after a reception of a frame from another access engine without checking for a “free” medium</a:t>
            </a:r>
          </a:p>
          <a:p>
            <a:pPr lvl="2"/>
            <a:r>
              <a:rPr lang="en-AU" dirty="0"/>
              <a:t>In </a:t>
            </a:r>
            <a:r>
              <a:rPr lang="en-AU" dirty="0" smtClean="0"/>
              <a:t>802.11, </a:t>
            </a:r>
            <a:r>
              <a:rPr lang="en-AU" dirty="0"/>
              <a:t>the control frames </a:t>
            </a:r>
            <a:r>
              <a:rPr lang="en-AU" dirty="0" smtClean="0"/>
              <a:t>are sent at </a:t>
            </a:r>
            <a:r>
              <a:rPr lang="en-AU" dirty="0"/>
              <a:t>SIFS, ensuring other systems cannot grab the medium during the turnaround</a:t>
            </a:r>
          </a:p>
          <a:p>
            <a:pPr lvl="1"/>
            <a:r>
              <a:rPr lang="en-AU" dirty="0"/>
              <a:t>Note: </a:t>
            </a:r>
            <a:r>
              <a:rPr lang="en-AU" dirty="0" smtClean="0"/>
              <a:t>an alternative approach might </a:t>
            </a:r>
            <a:r>
              <a:rPr lang="en-AU" dirty="0"/>
              <a:t>be to allow a limited duty cycle for control </a:t>
            </a:r>
            <a:r>
              <a:rPr lang="en-AU" dirty="0" smtClean="0"/>
              <a:t>frames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count a random number of slots within a contention window as a back-off procedure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Define: </a:t>
            </a:r>
            <a:r>
              <a:rPr lang="en-AU" dirty="0"/>
              <a:t>The back-off procedure in each “access engine” in a device is driven by a parameter called CW </a:t>
            </a:r>
            <a:r>
              <a:rPr lang="en-AU" dirty="0" smtClean="0"/>
              <a:t>(Contention </a:t>
            </a:r>
            <a:r>
              <a:rPr lang="en-AU" dirty="0"/>
              <a:t>W</a:t>
            </a:r>
            <a:r>
              <a:rPr lang="en-AU" dirty="0" smtClean="0"/>
              <a:t>indow</a:t>
            </a:r>
            <a:r>
              <a:rPr lang="en-AU" dirty="0"/>
              <a:t>), which may take values </a:t>
            </a:r>
            <a:r>
              <a:rPr lang="en-AU" dirty="0" smtClean="0"/>
              <a:t>between:</a:t>
            </a:r>
            <a:endParaRPr lang="en-AU" dirty="0"/>
          </a:p>
          <a:p>
            <a:pPr lvl="2"/>
            <a:r>
              <a:rPr lang="en-AU" dirty="0" err="1"/>
              <a:t>CWmin</a:t>
            </a:r>
            <a:r>
              <a:rPr lang="en-AU" dirty="0"/>
              <a:t>: minimum value of CW</a:t>
            </a:r>
          </a:p>
          <a:p>
            <a:pPr lvl="2"/>
            <a:r>
              <a:rPr lang="en-AU" dirty="0" err="1"/>
              <a:t>CWmax</a:t>
            </a:r>
            <a:r>
              <a:rPr lang="en-AU" dirty="0"/>
              <a:t>: maximum value of CW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A back-off procedure in each “access engine” operates as </a:t>
            </a:r>
            <a:r>
              <a:rPr lang="en-AU" dirty="0" smtClean="0"/>
              <a:t>follows:</a:t>
            </a:r>
            <a:endParaRPr lang="en-AU" dirty="0"/>
          </a:p>
          <a:p>
            <a:pPr lvl="2"/>
            <a:r>
              <a:rPr lang="en-AU" dirty="0"/>
              <a:t>Choose a random number q between 0 and CW</a:t>
            </a:r>
          </a:p>
          <a:p>
            <a:pPr lvl="2" algn="just"/>
            <a:r>
              <a:rPr lang="en-AU" dirty="0"/>
              <a:t>Count q slots</a:t>
            </a:r>
          </a:p>
          <a:p>
            <a:pPr lvl="1" algn="just"/>
            <a:r>
              <a:rPr lang="en-AU" dirty="0"/>
              <a:t>Note: a back-off procedure will implicitly countdown only while the medium is “free” because slots are defined to be “free”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adjust contention window based on successful &amp; unsuccessful transmission of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Each “access engine” in a device adjusts </a:t>
            </a:r>
            <a:r>
              <a:rPr lang="en-AU" dirty="0" smtClean="0"/>
              <a:t>its CW independently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is initially reset to </a:t>
            </a:r>
            <a:r>
              <a:rPr lang="en-AU" dirty="0" err="1"/>
              <a:t>CWmin</a:t>
            </a:r>
            <a:r>
              <a:rPr lang="en-AU" dirty="0"/>
              <a:t>, and has a maximum of </a:t>
            </a:r>
            <a:r>
              <a:rPr lang="en-AU" dirty="0" err="1"/>
              <a:t>CWmax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is reset to </a:t>
            </a:r>
            <a:r>
              <a:rPr lang="en-AU" dirty="0" err="1"/>
              <a:t>CWmin</a:t>
            </a:r>
            <a:r>
              <a:rPr lang="en-AU" dirty="0"/>
              <a:t> when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an immediate ACK in </a:t>
            </a:r>
            <a:r>
              <a:rPr lang="en-AU" dirty="0" smtClean="0"/>
              <a:t>802.11, </a:t>
            </a:r>
            <a:r>
              <a:rPr lang="en-AU" dirty="0"/>
              <a:t>a delayed ACK in LAA</a:t>
            </a:r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may also be reset after a system defined number of consecutive transmission failures</a:t>
            </a:r>
          </a:p>
          <a:p>
            <a:pPr lvl="2"/>
            <a:r>
              <a:rPr lang="en-US" dirty="0"/>
              <a:t>Note: this is analogous to the retry counts in </a:t>
            </a:r>
            <a:r>
              <a:rPr lang="en-US" dirty="0" smtClean="0"/>
              <a:t>802.11</a:t>
            </a:r>
            <a:endParaRPr lang="en-AU" dirty="0"/>
          </a:p>
          <a:p>
            <a:pPr lvl="1"/>
            <a:r>
              <a:rPr lang="en-AU" b="1" dirty="0" smtClean="0"/>
              <a:t>Define: </a:t>
            </a:r>
            <a:r>
              <a:rPr lang="en-AU" dirty="0"/>
              <a:t>CW is doubled (plus one) each </a:t>
            </a:r>
            <a:r>
              <a:rPr lang="en-AU" dirty="0" smtClean="0"/>
              <a:t>time:</a:t>
            </a:r>
          </a:p>
          <a:p>
            <a:pPr lvl="2"/>
            <a:r>
              <a:rPr lang="en-AU" dirty="0" smtClean="0"/>
              <a:t>Evidence </a:t>
            </a:r>
            <a:r>
              <a:rPr lang="en-AU" dirty="0"/>
              <a:t>is received that the first frame in a past </a:t>
            </a:r>
            <a:r>
              <a:rPr lang="en-AU" dirty="0" err="1"/>
              <a:t>TxOP</a:t>
            </a:r>
            <a:r>
              <a:rPr lang="en-AU" dirty="0"/>
              <a:t> has not been successfully received</a:t>
            </a:r>
          </a:p>
          <a:p>
            <a:pPr lvl="3"/>
            <a:r>
              <a:rPr lang="en-AU" dirty="0" err="1"/>
              <a:t>eg</a:t>
            </a:r>
            <a:r>
              <a:rPr lang="en-AU" dirty="0"/>
              <a:t> evidence could be from missing ACK in 802.11, a delayed NACK in </a:t>
            </a:r>
            <a:r>
              <a:rPr lang="en-AU" dirty="0" smtClean="0"/>
              <a:t>LAA</a:t>
            </a:r>
          </a:p>
          <a:p>
            <a:pPr lvl="2"/>
            <a:r>
              <a:rPr lang="en-AU" dirty="0" smtClean="0"/>
              <a:t>An “access engine” has an internal collision with higher priority </a:t>
            </a:r>
            <a:r>
              <a:rPr lang="en-AU" dirty="0"/>
              <a:t>“access engine”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Principle</a:t>
            </a:r>
            <a:r>
              <a:rPr lang="en-US" dirty="0"/>
              <a:t>: enable </a:t>
            </a:r>
            <a:r>
              <a:rPr lang="en-US" dirty="0" err="1"/>
              <a:t>QoS</a:t>
            </a:r>
            <a:r>
              <a:rPr lang="en-US" dirty="0"/>
              <a:t> using multiple “access engines” in a </a:t>
            </a:r>
            <a:r>
              <a:rPr lang="en-US" dirty="0" smtClean="0"/>
              <a:t>device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3GPP </a:t>
            </a:r>
            <a:r>
              <a:rPr lang="en-US" dirty="0" smtClean="0"/>
              <a:t>does </a:t>
            </a:r>
            <a:r>
              <a:rPr lang="en-US" dirty="0"/>
              <a:t>not appear to have considered </a:t>
            </a:r>
            <a:r>
              <a:rPr lang="en-US" dirty="0" err="1"/>
              <a:t>QoS</a:t>
            </a:r>
            <a:r>
              <a:rPr lang="en-US" dirty="0"/>
              <a:t> for LAA in their simulations to date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is enabled in </a:t>
            </a:r>
            <a:r>
              <a:rPr lang="en-US" dirty="0" smtClean="0"/>
              <a:t>802.11 </a:t>
            </a:r>
            <a:r>
              <a:rPr lang="en-US" dirty="0"/>
              <a:t>using </a:t>
            </a:r>
            <a:r>
              <a:rPr lang="en-US" dirty="0" smtClean="0"/>
              <a:t>EDCA (</a:t>
            </a:r>
            <a:r>
              <a:rPr lang="en-AU" dirty="0"/>
              <a:t>Enhanced D</a:t>
            </a:r>
            <a:r>
              <a:rPr lang="en-AU" dirty="0" smtClean="0"/>
              <a:t>istributed Channel Access)</a:t>
            </a:r>
            <a:r>
              <a:rPr lang="en-US" dirty="0" smtClean="0"/>
              <a:t> </a:t>
            </a:r>
            <a:r>
              <a:rPr lang="en-US" dirty="0"/>
              <a:t>via four “access engines” operating in parallel within a device</a:t>
            </a:r>
          </a:p>
          <a:p>
            <a:pPr lvl="2"/>
            <a:r>
              <a:rPr lang="en-US" dirty="0"/>
              <a:t>The priority levels are </a:t>
            </a:r>
            <a:r>
              <a:rPr lang="en-US" i="1" dirty="0"/>
              <a:t>voice</a:t>
            </a:r>
            <a:r>
              <a:rPr lang="en-US" dirty="0"/>
              <a:t>, </a:t>
            </a:r>
            <a:r>
              <a:rPr lang="en-US" i="1" dirty="0"/>
              <a:t>video</a:t>
            </a:r>
            <a:r>
              <a:rPr lang="en-US" dirty="0"/>
              <a:t>, </a:t>
            </a:r>
            <a:r>
              <a:rPr lang="en-US" i="1" dirty="0"/>
              <a:t>best effort </a:t>
            </a:r>
            <a:r>
              <a:rPr lang="en-US" dirty="0"/>
              <a:t>(typical) and </a:t>
            </a:r>
            <a:r>
              <a:rPr lang="en-US" i="1" dirty="0"/>
              <a:t>background</a:t>
            </a:r>
          </a:p>
          <a:p>
            <a:pPr lvl="2"/>
            <a:r>
              <a:rPr lang="en-AU" dirty="0"/>
              <a:t>Each priority level is defined by tuple </a:t>
            </a:r>
            <a:r>
              <a:rPr lang="en-AU" dirty="0" smtClean="0"/>
              <a:t>of:</a:t>
            </a:r>
            <a:br>
              <a:rPr lang="en-AU" dirty="0" smtClean="0"/>
            </a:br>
            <a:r>
              <a:rPr lang="en-AU" dirty="0" smtClean="0"/>
              <a:t>(</a:t>
            </a:r>
            <a:r>
              <a:rPr lang="en-AU" dirty="0" err="1" smtClean="0"/>
              <a:t>CWmin</a:t>
            </a:r>
            <a:r>
              <a:rPr lang="en-AU" dirty="0"/>
              <a:t>, </a:t>
            </a:r>
            <a:r>
              <a:rPr lang="en-AU" dirty="0" err="1"/>
              <a:t>CWmax</a:t>
            </a:r>
            <a:r>
              <a:rPr lang="en-AU" dirty="0"/>
              <a:t> , defer </a:t>
            </a:r>
            <a:r>
              <a:rPr lang="en-AU" dirty="0" smtClean="0"/>
              <a:t>period, max </a:t>
            </a:r>
            <a:r>
              <a:rPr lang="en-AU" dirty="0" err="1" smtClean="0"/>
              <a:t>TxOP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US" b="1" dirty="0" smtClean="0"/>
              <a:t>Principle</a:t>
            </a:r>
            <a:r>
              <a:rPr lang="en-US" dirty="0" smtClean="0"/>
              <a:t>: 3GPP should adopt </a:t>
            </a:r>
            <a:r>
              <a:rPr lang="en-US" dirty="0"/>
              <a:t>a similar </a:t>
            </a:r>
            <a:r>
              <a:rPr lang="en-US" dirty="0" err="1"/>
              <a:t>QoS</a:t>
            </a:r>
            <a:r>
              <a:rPr lang="en-US" dirty="0"/>
              <a:t> concept , if </a:t>
            </a:r>
            <a:r>
              <a:rPr lang="en-US" dirty="0" err="1"/>
              <a:t>QoS</a:t>
            </a:r>
            <a:r>
              <a:rPr lang="en-US" dirty="0"/>
              <a:t> is required in LAA, because it is a proven and mature </a:t>
            </a:r>
            <a:r>
              <a:rPr lang="en-US" dirty="0" smtClean="0"/>
              <a:t>mechanism</a:t>
            </a:r>
          </a:p>
          <a:p>
            <a:pPr lvl="2"/>
            <a:r>
              <a:rPr lang="en-US" dirty="0" smtClean="0"/>
              <a:t>Question: Does 3GPP want DL </a:t>
            </a:r>
            <a:r>
              <a:rPr lang="en-US" dirty="0" err="1" smtClean="0"/>
              <a:t>QoS</a:t>
            </a:r>
            <a:r>
              <a:rPr lang="en-US" dirty="0" smtClean="0"/>
              <a:t>, or is “best effort” enough?</a:t>
            </a:r>
            <a:endParaRPr lang="en-US" dirty="0"/>
          </a:p>
          <a:p>
            <a:pPr lvl="1"/>
            <a:r>
              <a:rPr lang="en-US" dirty="0" smtClean="0"/>
              <a:t>While </a:t>
            </a:r>
            <a:r>
              <a:rPr lang="en-US" dirty="0"/>
              <a:t>this proposal does not limit when higher priority access may be used, it is expected that devices would use high priority responsibly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</a:t>
            </a:r>
            <a:r>
              <a:rPr lang="en-AU" dirty="0"/>
              <a:t>set minimum parameters for </a:t>
            </a:r>
            <a:r>
              <a:rPr lang="en-AU" dirty="0" err="1" smtClean="0"/>
              <a:t>QoS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52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</a:t>
            </a:r>
            <a:r>
              <a:rPr lang="en-AU" b="0" dirty="0"/>
              <a:t>t</a:t>
            </a:r>
            <a:r>
              <a:rPr lang="en-AU" b="0" dirty="0" smtClean="0"/>
              <a:t>hese parameters are defined to be the similar to those in 802.11 EDCA and Wi-Fi Alliance WMM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</a:t>
            </a:r>
            <a:r>
              <a:rPr lang="en-AU" b="0" dirty="0"/>
              <a:t>Wi-Fi Alliance WMM </a:t>
            </a:r>
            <a:r>
              <a:rPr lang="en-AU" b="0" dirty="0" smtClean="0"/>
              <a:t>defines slightly relaxed parameters for APs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204932"/>
              </p:ext>
            </p:extLst>
          </p:nvPr>
        </p:nvGraphicFramePr>
        <p:xfrm>
          <a:off x="1066800" y="1752600"/>
          <a:ext cx="7010404" cy="278380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1295400"/>
                <a:gridCol w="1162051"/>
                <a:gridCol w="1162051"/>
                <a:gridCol w="1162051"/>
                <a:gridCol w="1162051"/>
              </a:tblGrid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Level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Priority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CWmin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CWmax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bg1"/>
                          </a:solidFill>
                        </a:rPr>
                        <a:t>Max </a:t>
                      </a:r>
                      <a:r>
                        <a:rPr lang="en-AU" sz="1600" b="1" dirty="0" err="1" smtClean="0">
                          <a:solidFill>
                            <a:schemeClr val="bg1"/>
                          </a:solidFill>
                        </a:rPr>
                        <a:t>TxOP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</a:tr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Voice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1.5ms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Next 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Video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</a:t>
                      </a:r>
                      <a:r>
                        <a:rPr lang="en-US" sz="1600" baseline="0" dirty="0" smtClean="0"/>
                        <a:t> 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Best effort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Background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4.0ms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3GPP should </a:t>
            </a:r>
            <a:r>
              <a:rPr lang="en-AU" dirty="0" smtClean="0"/>
              <a:t>consider</a:t>
            </a:r>
            <a:br>
              <a:rPr lang="en-AU" dirty="0" smtClean="0"/>
            </a:br>
            <a:r>
              <a:rPr lang="en-AU" dirty="0" smtClean="0"/>
              <a:t>“802.11-like</a:t>
            </a:r>
            <a:r>
              <a:rPr lang="en-AU" dirty="0"/>
              <a:t>” access for </a:t>
            </a:r>
            <a:r>
              <a:rPr lang="en-AU" dirty="0" smtClean="0"/>
              <a:t>LAA,</a:t>
            </a:r>
            <a:br>
              <a:rPr lang="en-AU" dirty="0" smtClean="0"/>
            </a:br>
            <a:r>
              <a:rPr lang="en-AU" dirty="0" smtClean="0"/>
              <a:t>using </a:t>
            </a:r>
            <a:r>
              <a:rPr lang="en-AU" dirty="0"/>
              <a:t>a collaborative development </a:t>
            </a:r>
            <a:r>
              <a:rPr lang="en-AU" dirty="0" smtClean="0"/>
              <a:t>process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7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devices must undertake LBT before accessing secondary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access mechanisms described in this document are based on access to a 20MHz channel</a:t>
            </a:r>
          </a:p>
          <a:p>
            <a:pPr lvl="1"/>
            <a:r>
              <a:rPr lang="en-AU" dirty="0"/>
              <a:t>However, </a:t>
            </a:r>
            <a:r>
              <a:rPr lang="en-AU" dirty="0" smtClean="0"/>
              <a:t>802.11 </a:t>
            </a:r>
            <a:r>
              <a:rPr lang="en-AU" dirty="0"/>
              <a:t>accesses 40MHz, 80MHz, </a:t>
            </a:r>
            <a:r>
              <a:rPr lang="en-AU" dirty="0" smtClean="0"/>
              <a:t>160MHz </a:t>
            </a:r>
            <a:r>
              <a:rPr lang="en-AU" dirty="0"/>
              <a:t>too, and presumably LAA will want the same flexibility</a:t>
            </a:r>
          </a:p>
          <a:p>
            <a:pPr lvl="1"/>
            <a:r>
              <a:rPr lang="en-AU" dirty="0"/>
              <a:t>It is proposed that LAA use a similar mechanism to </a:t>
            </a:r>
            <a:r>
              <a:rPr lang="en-AU" dirty="0" smtClean="0"/>
              <a:t>802.11 </a:t>
            </a:r>
            <a:r>
              <a:rPr lang="en-AU" dirty="0"/>
              <a:t>to access secondary </a:t>
            </a:r>
            <a:r>
              <a:rPr lang="en-AU" dirty="0" smtClean="0"/>
              <a:t>channels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channels in which the basic access mechanism is not used</a:t>
            </a:r>
            <a:endParaRPr lang="en-AU" dirty="0"/>
          </a:p>
          <a:p>
            <a:pPr lvl="1"/>
            <a:r>
              <a:rPr lang="en-AU" b="1" dirty="0" smtClean="0"/>
              <a:t>Principle</a:t>
            </a:r>
            <a:r>
              <a:rPr lang="en-AU" dirty="0" smtClean="0"/>
              <a:t>: This </a:t>
            </a:r>
            <a:r>
              <a:rPr lang="en-AU" dirty="0"/>
              <a:t>means that at least a short LBT is undertaken in secondary channels after execution of a full access </a:t>
            </a:r>
            <a:r>
              <a:rPr lang="en-AU" dirty="0" smtClean="0"/>
              <a:t>procedure in </a:t>
            </a:r>
            <a:r>
              <a:rPr lang="en-AU" dirty="0"/>
              <a:t>the primary </a:t>
            </a:r>
            <a:r>
              <a:rPr lang="en-AU" dirty="0" smtClean="0"/>
              <a:t>channel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</a:t>
            </a:r>
            <a:r>
              <a:rPr lang="en-AU" dirty="0" smtClean="0"/>
              <a:t>can be illustrated by </a:t>
            </a:r>
            <a:r>
              <a:rPr lang="en-AU" dirty="0"/>
              <a:t>a </a:t>
            </a:r>
            <a:r>
              <a:rPr lang="en-AU" dirty="0" smtClean="0"/>
              <a:t>conceptual flow </a:t>
            </a:r>
            <a:r>
              <a:rPr lang="en-AU" dirty="0"/>
              <a:t>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7" name="Rectangle 6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3" name="Elbow Connector 12"/>
            <p:cNvCxnSpPr>
              <a:stCxn id="51" idx="1"/>
              <a:endCxn id="17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7" idx="0"/>
              <a:endCxn id="11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51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1"/>
              <a:endCxn id="10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100" name="Rectangle 99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55" name="Rectangle 54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56" name="Flowchart: Decision 55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59" name="Flowchart: Decision 58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60" name="Elbow Connector 59"/>
            <p:cNvCxnSpPr>
              <a:stCxn id="96" idx="1"/>
              <a:endCxn id="64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lbow Connector 60"/>
            <p:cNvCxnSpPr>
              <a:stCxn id="64" idx="0"/>
              <a:endCxn id="59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lbow Connector 61"/>
            <p:cNvCxnSpPr>
              <a:stCxn id="59" idx="2"/>
              <a:endCxn id="96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Elbow Connector 62"/>
            <p:cNvCxnSpPr>
              <a:stCxn id="58" idx="2"/>
              <a:endCxn id="59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Flowchart: Decision 63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Elbow Connector 64"/>
            <p:cNvCxnSpPr>
              <a:stCxn id="64" idx="1"/>
              <a:endCxn id="58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Flowchart: Decision 65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Elbow Connector 66"/>
            <p:cNvCxnSpPr>
              <a:stCxn id="56" idx="3"/>
              <a:endCxn id="66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stCxn id="66" idx="2"/>
              <a:endCxn id="57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>
              <a:stCxn id="56" idx="2"/>
              <a:endCxn id="57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>
              <a:stCxn id="57" idx="2"/>
              <a:endCxn id="58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lowchart: Decision 70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73" name="Elbow Connector 72"/>
            <p:cNvCxnSpPr>
              <a:stCxn id="72" idx="1"/>
              <a:endCxn id="57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Elbow Connector 73"/>
            <p:cNvCxnSpPr>
              <a:stCxn id="71" idx="0"/>
              <a:endCxn id="81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lbow Connector 74"/>
            <p:cNvCxnSpPr>
              <a:stCxn id="59" idx="3"/>
              <a:endCxn id="71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lbow Connector 75"/>
            <p:cNvCxnSpPr>
              <a:stCxn id="66" idx="3"/>
              <a:endCxn id="81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>
              <a:stCxn id="71" idx="3"/>
              <a:endCxn id="55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Flowchart: Preparation 77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79" name="Elbow Connector 78"/>
            <p:cNvCxnSpPr>
              <a:stCxn id="78" idx="3"/>
              <a:endCxn id="55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Elbow Connector 79"/>
            <p:cNvCxnSpPr>
              <a:stCxn id="55" idx="2"/>
              <a:endCxn id="56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Flowchart: Decision 80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82" name="Elbow Connector 81"/>
            <p:cNvCxnSpPr>
              <a:stCxn id="81" idx="0"/>
              <a:endCxn id="57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81" idx="1"/>
              <a:endCxn id="72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</a:t>
            </a:r>
            <a:r>
              <a:rPr lang="en-AU" dirty="0" smtClean="0"/>
              <a:t>The revised flow chart removes </a:t>
            </a:r>
            <a:r>
              <a:rPr lang="en-AU" dirty="0" err="1" smtClean="0"/>
              <a:t>iCCA</a:t>
            </a:r>
            <a:r>
              <a:rPr lang="en-AU" dirty="0" smtClean="0"/>
              <a:t> because it is </a:t>
            </a:r>
            <a:r>
              <a:rPr lang="en-US" dirty="0" smtClean="0"/>
              <a:t>ambiguous and overly </a:t>
            </a:r>
            <a:r>
              <a:rPr lang="en-US" dirty="0"/>
              <a:t>conservative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 bwMode="auto">
          <a:xfrm>
            <a:off x="2703392" y="2270069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Straight Connector 51"/>
          <p:cNvCxnSpPr>
            <a:stCxn id="3" idx="3"/>
            <a:endCxn id="50" idx="1"/>
          </p:cNvCxnSpPr>
          <p:nvPr/>
        </p:nvCxnSpPr>
        <p:spPr bwMode="auto">
          <a:xfrm>
            <a:off x="4267200" y="2716196"/>
            <a:ext cx="292168" cy="1244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4559368" y="1748462"/>
            <a:ext cx="4432231" cy="4423738"/>
          </a:xfrm>
          <a:prstGeom prst="roundRect">
            <a:avLst>
              <a:gd name="adj" fmla="val 4027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3GPP Category 4 flowchart includes a concept called </a:t>
            </a:r>
            <a:r>
              <a:rPr lang="en-US" sz="1600" dirty="0" err="1" smtClean="0">
                <a:latin typeface="+mj-lt"/>
              </a:rPr>
              <a:t>iCCA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It appears from discussions at ETSI BRAN that some 3GPP participants believed an </a:t>
            </a:r>
            <a:r>
              <a:rPr lang="en-US" sz="1600" dirty="0" err="1" smtClean="0">
                <a:latin typeface="+mj-lt"/>
              </a:rPr>
              <a:t>iCCA</a:t>
            </a:r>
            <a:r>
              <a:rPr lang="en-US" sz="1600" dirty="0" smtClean="0">
                <a:latin typeface="+mj-lt"/>
              </a:rPr>
              <a:t> was required in Wi-Fi after a frame became ready for transmission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</a:t>
            </a:r>
            <a:r>
              <a:rPr lang="en-US" sz="1600" dirty="0" smtClean="0">
                <a:latin typeface="+mj-lt"/>
              </a:rPr>
              <a:t>s is not the case; rather an instantaneous evaluation of the medium state is required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If </a:t>
            </a:r>
            <a:r>
              <a:rPr lang="en-AU" sz="1600" dirty="0">
                <a:latin typeface="+mj-lt"/>
              </a:rPr>
              <a:t>the </a:t>
            </a:r>
            <a:r>
              <a:rPr lang="en-AU" sz="1600" dirty="0" smtClean="0">
                <a:latin typeface="+mj-lt"/>
              </a:rPr>
              <a:t>flow </a:t>
            </a:r>
            <a:r>
              <a:rPr lang="en-AU" sz="1600" dirty="0">
                <a:latin typeface="+mj-lt"/>
              </a:rPr>
              <a:t>chart means that an </a:t>
            </a:r>
            <a:r>
              <a:rPr lang="en-AU" sz="1600" dirty="0" err="1">
                <a:latin typeface="+mj-lt"/>
              </a:rPr>
              <a:t>iCCA</a:t>
            </a:r>
            <a:r>
              <a:rPr lang="en-AU" sz="1600" dirty="0">
                <a:latin typeface="+mj-lt"/>
              </a:rPr>
              <a:t> is always required after the frame becomes available for transmission, then this is overly </a:t>
            </a:r>
            <a:r>
              <a:rPr lang="en-AU" sz="1600" dirty="0" smtClean="0">
                <a:latin typeface="+mj-lt"/>
              </a:rPr>
              <a:t>conservative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 recommends that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iCCA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concept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 refine</a:t>
            </a:r>
            <a:r>
              <a:rPr lang="en-US" sz="1600" dirty="0" smtClean="0">
                <a:latin typeface="+mj-lt"/>
              </a:rPr>
              <a:t>d to align better with the 802.11 access mechanism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106" name="Rectangle 105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107" name="Flowchart: Decision 106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0" name="Flowchart: Decision 109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11" name="Elbow Connector 110"/>
            <p:cNvCxnSpPr>
              <a:stCxn id="147" idx="1"/>
              <a:endCxn id="115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115" idx="0"/>
              <a:endCxn id="110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10" idx="2"/>
              <a:endCxn id="147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lbow Connector 113"/>
            <p:cNvCxnSpPr>
              <a:stCxn id="109" idx="2"/>
              <a:endCxn id="110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lowchart: Decision 114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6" name="Elbow Connector 115"/>
            <p:cNvCxnSpPr>
              <a:stCxn id="115" idx="1"/>
              <a:endCxn id="109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Flowchart: Decision 116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Elbow Connector 117"/>
            <p:cNvCxnSpPr>
              <a:stCxn id="107" idx="3"/>
              <a:endCxn id="117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17" idx="2"/>
              <a:endCxn id="108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>
              <a:stCxn id="107" idx="2"/>
              <a:endCxn id="108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>
              <a:stCxn id="108" idx="2"/>
              <a:endCxn id="109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Flowchart: Decision 121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124" name="Elbow Connector 123"/>
            <p:cNvCxnSpPr>
              <a:stCxn id="123" idx="1"/>
              <a:endCxn id="108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lbow Connector 124"/>
            <p:cNvCxnSpPr>
              <a:stCxn id="122" idx="0"/>
              <a:endCxn id="132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10" idx="3"/>
              <a:endCxn id="122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Elbow Connector 126"/>
            <p:cNvCxnSpPr>
              <a:stCxn id="117" idx="3"/>
              <a:endCxn id="132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Elbow Connector 127"/>
            <p:cNvCxnSpPr>
              <a:stCxn id="122" idx="3"/>
              <a:endCxn id="106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Flowchart: Preparation 128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30" name="Elbow Connector 129"/>
            <p:cNvCxnSpPr>
              <a:stCxn id="129" idx="3"/>
              <a:endCxn id="106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lbow Connector 130"/>
            <p:cNvCxnSpPr>
              <a:stCxn id="106" idx="2"/>
              <a:endCxn id="107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Flowchart: Decision 131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33" name="Elbow Connector 132"/>
            <p:cNvCxnSpPr>
              <a:stCxn id="132" idx="0"/>
              <a:endCxn id="108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lbow Connector 133"/>
            <p:cNvCxnSpPr>
              <a:stCxn id="132" idx="1"/>
              <a:endCxn id="123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ensures transmissions occur on slot boundaries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2" name="Rounded Rectangle 51"/>
          <p:cNvSpPr/>
          <p:nvPr/>
        </p:nvSpPr>
        <p:spPr bwMode="auto">
          <a:xfrm>
            <a:off x="6242808" y="2269644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Connector 53"/>
          <p:cNvCxnSpPr>
            <a:stCxn id="52" idx="2"/>
            <a:endCxn id="53" idx="0"/>
          </p:cNvCxnSpPr>
          <p:nvPr/>
        </p:nvCxnSpPr>
        <p:spPr bwMode="auto">
          <a:xfrm flipH="1">
            <a:off x="6743700" y="3161897"/>
            <a:ext cx="281012" cy="1705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ounded Rectangle 57"/>
          <p:cNvSpPr/>
          <p:nvPr/>
        </p:nvSpPr>
        <p:spPr bwMode="auto">
          <a:xfrm>
            <a:off x="874592" y="5318429"/>
            <a:ext cx="1563808" cy="892253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/>
          <p:cNvCxnSpPr>
            <a:stCxn id="58" idx="3"/>
            <a:endCxn id="53" idx="1"/>
          </p:cNvCxnSpPr>
          <p:nvPr/>
        </p:nvCxnSpPr>
        <p:spPr bwMode="auto">
          <a:xfrm flipV="1">
            <a:off x="2438400" y="4716926"/>
            <a:ext cx="2286000" cy="10476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4724400" y="3332464"/>
            <a:ext cx="4038600" cy="2768924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The 3GPP </a:t>
            </a:r>
            <a:r>
              <a:rPr lang="en-US" sz="1600" dirty="0" smtClean="0">
                <a:latin typeface="+mj-lt"/>
              </a:rPr>
              <a:t>Category 4 flow </a:t>
            </a:r>
            <a:r>
              <a:rPr lang="en-US" sz="1600" dirty="0">
                <a:latin typeface="+mj-lt"/>
              </a:rPr>
              <a:t>chart </a:t>
            </a:r>
            <a:r>
              <a:rPr lang="en-US" sz="1600" dirty="0" smtClean="0">
                <a:latin typeface="+mj-lt"/>
              </a:rPr>
              <a:t>does not force transmission on the access slot boundaries in all cases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This smearing of the contention window will adversely affect both 802.11 &amp; LAA</a:t>
            </a:r>
          </a:p>
          <a:p>
            <a:pPr marL="357188" lvl="1" indent="-174625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lang="en-US" sz="1400" dirty="0">
                <a:latin typeface="+mj-lt"/>
              </a:rPr>
              <a:t>N</a:t>
            </a:r>
            <a:r>
              <a:rPr lang="en-US" sz="1400" dirty="0" smtClean="0">
                <a:latin typeface="+mj-lt"/>
              </a:rPr>
              <a:t>ot using slot sync makes access more like ALOHA, and less like slotted ALOHA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IEEE 802 recommends the Category 4 flow chart be refined to transmit only on slot </a:t>
            </a:r>
            <a:r>
              <a:rPr lang="en-US" sz="1600" dirty="0">
                <a:latin typeface="+mj-lt"/>
              </a:rPr>
              <a:t>boundaries </a:t>
            </a:r>
            <a:endParaRPr lang="en-US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104" name="Rectangle 103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105" name="Flowchart: Decision 104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08" name="Flowchart: Decision 107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09" name="Elbow Connector 108"/>
            <p:cNvCxnSpPr>
              <a:stCxn id="145" idx="1"/>
              <a:endCxn id="113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lbow Connector 109"/>
            <p:cNvCxnSpPr>
              <a:stCxn id="113" idx="0"/>
              <a:endCxn id="108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lbow Connector 110"/>
            <p:cNvCxnSpPr>
              <a:stCxn id="108" idx="2"/>
              <a:endCxn id="145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107" idx="2"/>
              <a:endCxn id="108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Flowchart: Decision 112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4" name="Elbow Connector 113"/>
            <p:cNvCxnSpPr>
              <a:stCxn id="113" idx="1"/>
              <a:endCxn id="107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Flowchart: Decision 114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6" name="Elbow Connector 115"/>
            <p:cNvCxnSpPr>
              <a:stCxn id="105" idx="3"/>
              <a:endCxn id="115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>
              <a:stCxn id="115" idx="2"/>
              <a:endCxn id="106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05" idx="2"/>
              <a:endCxn id="106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06" idx="2"/>
              <a:endCxn id="107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Flowchart: Decision 119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122" name="Elbow Connector 121"/>
            <p:cNvCxnSpPr>
              <a:stCxn id="121" idx="1"/>
              <a:endCxn id="106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120" idx="0"/>
              <a:endCxn id="130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lbow Connector 123"/>
            <p:cNvCxnSpPr>
              <a:stCxn id="108" idx="3"/>
              <a:endCxn id="120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lbow Connector 124"/>
            <p:cNvCxnSpPr>
              <a:stCxn id="115" idx="3"/>
              <a:endCxn id="130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20" idx="3"/>
              <a:endCxn id="104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Flowchart: Preparation 126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28" name="Elbow Connector 127"/>
            <p:cNvCxnSpPr>
              <a:stCxn id="127" idx="3"/>
              <a:endCxn id="104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lbow Connector 128"/>
            <p:cNvCxnSpPr>
              <a:stCxn id="104" idx="2"/>
              <a:endCxn id="105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lowchart: Decision 129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31" name="Elbow Connector 130"/>
            <p:cNvCxnSpPr>
              <a:stCxn id="130" idx="0"/>
              <a:endCxn id="106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Elbow Connector 131"/>
            <p:cNvCxnSpPr>
              <a:stCxn id="130" idx="1"/>
              <a:endCxn id="121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Rectangle 132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Summary</a:t>
            </a:r>
            <a:r>
              <a:rPr lang="en-AU" dirty="0" smtClean="0"/>
              <a:t>: The revised flow chart incorporates EDCA as the basis for access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34</a:t>
            </a:fld>
            <a:endParaRPr lang="en-US"/>
          </a:p>
        </p:txBody>
      </p:sp>
      <p:cxnSp>
        <p:nvCxnSpPr>
          <p:cNvPr id="52" name="Straight Connector 51"/>
          <p:cNvCxnSpPr>
            <a:stCxn id="50" idx="3"/>
            <a:endCxn id="51" idx="1"/>
          </p:cNvCxnSpPr>
          <p:nvPr/>
        </p:nvCxnSpPr>
        <p:spPr bwMode="auto">
          <a:xfrm flipV="1">
            <a:off x="4343400" y="4809982"/>
            <a:ext cx="381000" cy="2005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609600" y="3799647"/>
            <a:ext cx="3733800" cy="2421828"/>
          </a:xfrm>
          <a:prstGeom prst="roundRect">
            <a:avLst>
              <a:gd name="adj" fmla="val 5340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4724400" y="3783491"/>
            <a:ext cx="4038600" cy="2052981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The mechanism shown here is representative of 802.11 </a:t>
            </a:r>
            <a:r>
              <a:rPr lang="en-US" sz="1600" dirty="0">
                <a:latin typeface="+mj-lt"/>
              </a:rPr>
              <a:t>EDCA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IEEE 802 would like to collaborate with 3GPP to help define LAA in a way that satisfies the particular needs of 3GPP stakeholders, while sharing the unlicensed spectrum fairly with Wi-Fi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749657" y="1757362"/>
            <a:ext cx="7111729" cy="4344026"/>
            <a:chOff x="749657" y="1757362"/>
            <a:chExt cx="7111729" cy="4344026"/>
          </a:xfrm>
        </p:grpSpPr>
        <p:sp>
          <p:nvSpPr>
            <p:cNvPr id="98" name="Rectangle 97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Wait for frame to be queued</a:t>
              </a:r>
            </a:p>
          </p:txBody>
        </p:sp>
        <p:sp>
          <p:nvSpPr>
            <p:cNvPr id="99" name="Flowchart: Decision 98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02" name="Flowchart: Decision 101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03" name="Elbow Connector 102"/>
            <p:cNvCxnSpPr>
              <a:stCxn id="139" idx="1"/>
              <a:endCxn id="107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lbow Connector 103"/>
            <p:cNvCxnSpPr>
              <a:stCxn id="107" idx="0"/>
              <a:endCxn id="102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>
              <a:stCxn id="102" idx="2"/>
              <a:endCxn id="139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lbow Connector 105"/>
            <p:cNvCxnSpPr>
              <a:stCxn id="101" idx="2"/>
              <a:endCxn id="102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lowchart: Decision 106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08" name="Elbow Connector 107"/>
            <p:cNvCxnSpPr>
              <a:stCxn id="107" idx="1"/>
              <a:endCxn id="101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Flowchart: Decision 108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Elbow Connector 109"/>
            <p:cNvCxnSpPr>
              <a:stCxn id="99" idx="3"/>
              <a:endCxn id="109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lbow Connector 110"/>
            <p:cNvCxnSpPr>
              <a:stCxn id="109" idx="2"/>
              <a:endCxn id="100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lbow Connector 111"/>
            <p:cNvCxnSpPr>
              <a:stCxn id="99" idx="2"/>
              <a:endCxn id="100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00" idx="2"/>
              <a:endCxn id="101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Flowchart: Decision 113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116" name="Elbow Connector 115"/>
            <p:cNvCxnSpPr>
              <a:stCxn id="115" idx="1"/>
              <a:endCxn id="100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>
              <a:stCxn id="114" idx="0"/>
              <a:endCxn id="124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02" idx="3"/>
              <a:endCxn id="114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09" idx="3"/>
              <a:endCxn id="124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>
              <a:stCxn id="114" idx="3"/>
              <a:endCxn id="98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Flowchart: Preparation 120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122" name="Elbow Connector 121"/>
            <p:cNvCxnSpPr>
              <a:stCxn id="121" idx="3"/>
              <a:endCxn id="98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98" idx="2"/>
              <a:endCxn id="99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Flowchart: Decision 123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125" name="Elbow Connector 124"/>
            <p:cNvCxnSpPr>
              <a:stCxn id="124" idx="0"/>
              <a:endCxn id="100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lbow Connector 125"/>
            <p:cNvCxnSpPr>
              <a:stCxn id="124" idx="1"/>
              <a:endCxn id="115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The revised flow chart </a:t>
            </a:r>
            <a:r>
              <a:rPr lang="en-AU" dirty="0" smtClean="0"/>
              <a:t>incorporates </a:t>
            </a:r>
            <a:r>
              <a:rPr lang="en-AU" dirty="0" err="1" smtClean="0"/>
              <a:t>QoS</a:t>
            </a:r>
            <a:r>
              <a:rPr lang="en-AU" dirty="0" smtClean="0"/>
              <a:t> by enabling multiple parallel “access engines”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304800" y="2567487"/>
            <a:ext cx="2295374" cy="129589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6247081" y="3799647"/>
            <a:ext cx="1607162" cy="892252"/>
          </a:xfrm>
          <a:prstGeom prst="roundRect">
            <a:avLst>
              <a:gd name="adj" fmla="val 9459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5334000" y="2205616"/>
            <a:ext cx="2914710" cy="1147184"/>
          </a:xfrm>
          <a:prstGeom prst="roundRect">
            <a:avLst>
              <a:gd name="adj" fmla="val 5262"/>
            </a:avLst>
          </a:prstGeom>
          <a:solidFill>
            <a:srgbClr val="FFFFFF">
              <a:alpha val="89804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err="1" smtClean="0">
                <a:latin typeface="+mj-lt"/>
              </a:rPr>
              <a:t>QoS</a:t>
            </a:r>
            <a:r>
              <a:rPr lang="en-US" sz="1600" dirty="0" smtClean="0">
                <a:latin typeface="+mj-lt"/>
              </a:rPr>
              <a:t> is enabled by multiple parallel “access engines”, with higher priority having precedence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50" idx="0"/>
            <a:endCxn id="51" idx="2"/>
          </p:cNvCxnSpPr>
          <p:nvPr/>
        </p:nvCxnSpPr>
        <p:spPr bwMode="auto">
          <a:xfrm flipH="1" flipV="1">
            <a:off x="6791355" y="3352800"/>
            <a:ext cx="259307" cy="44684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6" name="Rectangle 95"/>
          <p:cNvSpPr/>
          <p:nvPr/>
        </p:nvSpPr>
        <p:spPr bwMode="auto">
          <a:xfrm>
            <a:off x="3810000" y="6172200"/>
            <a:ext cx="4724399" cy="27354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CW, “Free” and “Busy” are defined on earlier slides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363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a variety of other principles to promote </a:t>
            </a:r>
            <a:r>
              <a:rPr lang="en-AU" dirty="0" smtClean="0"/>
              <a:t>fair sharing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585714"/>
              </p:ext>
            </p:extLst>
          </p:nvPr>
        </p:nvGraphicFramePr>
        <p:xfrm>
          <a:off x="228600" y="2226779"/>
          <a:ext cx="8686800" cy="3259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49238"/>
                <a:gridCol w="1141399"/>
                <a:gridCol w="6196163"/>
              </a:tblGrid>
              <a:tr h="651924">
                <a:tc rowSpan="5">
                  <a:txBody>
                    <a:bodyPr/>
                    <a:lstStyle/>
                    <a:p>
                      <a:r>
                        <a:rPr lang="en-US" sz="1600" b="1" dirty="0" smtClean="0"/>
                        <a:t>Other principles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the maximum transmission time of 4ms for each access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Do </a:t>
                      </a:r>
                      <a:r>
                        <a:rPr lang="en-AU" sz="1600" u="sng" dirty="0" smtClean="0"/>
                        <a:t>not</a:t>
                      </a:r>
                      <a:r>
                        <a:rPr lang="en-AU" sz="1600" dirty="0" smtClean="0"/>
                        <a:t> require LAA to respect NAV received from 802.11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shall have mutual respect for reservations made by others using same mechanisms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Collaboration is needed to discuss LBT on </a:t>
                      </a:r>
                      <a:r>
                        <a:rPr lang="en-AU" sz="1600" dirty="0" err="1" smtClean="0"/>
                        <a:t>TxOPs</a:t>
                      </a:r>
                      <a:r>
                        <a:rPr lang="en-AU" sz="1600" dirty="0" smtClean="0"/>
                        <a:t> continued on UL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using or reserving a channel shall use it only for necessary transmission purposes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the maximum transmission time of about </a:t>
            </a:r>
            <a:r>
              <a:rPr lang="en-AU" dirty="0" smtClean="0"/>
              <a:t>4ms </a:t>
            </a:r>
            <a:r>
              <a:rPr lang="en-AU" dirty="0"/>
              <a:t>for each </a:t>
            </a:r>
            <a:r>
              <a:rPr lang="en-AU" dirty="0" err="1" smtClean="0"/>
              <a:t>TxOP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 smtClean="0"/>
              <a:t>Define: </a:t>
            </a:r>
            <a:r>
              <a:rPr lang="en-AU" dirty="0" smtClean="0"/>
              <a:t>a </a:t>
            </a:r>
            <a:r>
              <a:rPr lang="en-AU" dirty="0" err="1" smtClean="0"/>
              <a:t>TxOP</a:t>
            </a:r>
            <a:r>
              <a:rPr lang="en-AU" dirty="0" smtClean="0"/>
              <a:t> is the </a:t>
            </a:r>
            <a:r>
              <a:rPr lang="en-AU" dirty="0"/>
              <a:t>contiguous </a:t>
            </a:r>
            <a:r>
              <a:rPr lang="en-AU" dirty="0" smtClean="0"/>
              <a:t>frame transmissions </a:t>
            </a:r>
            <a:r>
              <a:rPr lang="en-AU" dirty="0"/>
              <a:t>that result from an “access engine” gaining access to the medium </a:t>
            </a:r>
            <a:endParaRPr lang="en-AU" dirty="0" smtClean="0"/>
          </a:p>
          <a:p>
            <a:pPr lvl="2"/>
            <a:r>
              <a:rPr lang="en-AU" dirty="0" smtClean="0"/>
              <a:t>Note: it is assumed a </a:t>
            </a:r>
            <a:r>
              <a:rPr lang="en-AU" dirty="0" err="1" smtClean="0"/>
              <a:t>TxOP</a:t>
            </a:r>
            <a:r>
              <a:rPr lang="en-AU" dirty="0" smtClean="0"/>
              <a:t> can be split between DL </a:t>
            </a:r>
            <a:r>
              <a:rPr lang="en-AU" dirty="0"/>
              <a:t>and </a:t>
            </a:r>
            <a:r>
              <a:rPr lang="en-AU" dirty="0" smtClean="0"/>
              <a:t>UL</a:t>
            </a:r>
            <a:endParaRPr lang="en-AU" dirty="0"/>
          </a:p>
          <a:p>
            <a:pPr lvl="1"/>
            <a:r>
              <a:rPr lang="en-US" dirty="0"/>
              <a:t>The evidence suggests a maximum </a:t>
            </a:r>
            <a:r>
              <a:rPr lang="en-US" dirty="0" err="1" smtClean="0"/>
              <a:t>TxOP</a:t>
            </a:r>
            <a:r>
              <a:rPr lang="en-US" dirty="0" smtClean="0"/>
              <a:t> </a:t>
            </a:r>
            <a:r>
              <a:rPr lang="en-US" dirty="0"/>
              <a:t>transmission time of </a:t>
            </a:r>
            <a:r>
              <a:rPr lang="en-US" dirty="0" smtClean="0"/>
              <a:t>~4ms </a:t>
            </a:r>
            <a:r>
              <a:rPr lang="en-US" dirty="0"/>
              <a:t>as a reasonable compromise between fairness and efficiency</a:t>
            </a:r>
            <a:endParaRPr lang="en-AU" dirty="0"/>
          </a:p>
          <a:p>
            <a:pPr lvl="2"/>
            <a:r>
              <a:rPr lang="en-AU" dirty="0"/>
              <a:t>Most </a:t>
            </a:r>
            <a:r>
              <a:rPr lang="en-AU" dirty="0" smtClean="0"/>
              <a:t>Category </a:t>
            </a:r>
            <a:r>
              <a:rPr lang="en-AU" dirty="0"/>
              <a:t>4 simulations </a:t>
            </a:r>
            <a:r>
              <a:rPr lang="en-AU" dirty="0" smtClean="0"/>
              <a:t>used a </a:t>
            </a:r>
            <a:r>
              <a:rPr lang="en-AU" dirty="0"/>
              <a:t>maximum </a:t>
            </a:r>
            <a:r>
              <a:rPr lang="en-AU" dirty="0" err="1"/>
              <a:t>TxOP</a:t>
            </a:r>
            <a:r>
              <a:rPr lang="en-AU" dirty="0"/>
              <a:t> of about 4ms, and showed reasonable fairness and performance with exponential back-off; some simulations showed that a maximum </a:t>
            </a:r>
            <a:r>
              <a:rPr lang="en-AU" dirty="0" err="1"/>
              <a:t>TxOP</a:t>
            </a:r>
            <a:r>
              <a:rPr lang="en-AU" dirty="0"/>
              <a:t> of 10ms was too long</a:t>
            </a:r>
          </a:p>
          <a:p>
            <a:pPr lvl="2"/>
            <a:r>
              <a:rPr lang="en-AU" dirty="0"/>
              <a:t>Measurements in the field (</a:t>
            </a:r>
            <a:r>
              <a:rPr lang="en-AU" dirty="0" err="1"/>
              <a:t>eg</a:t>
            </a:r>
            <a:r>
              <a:rPr lang="en-AU" dirty="0"/>
              <a:t> in a stadium) show that the vast majority of Wi-Fi </a:t>
            </a:r>
            <a:r>
              <a:rPr lang="en-AU" dirty="0" err="1"/>
              <a:t>TxOPs</a:t>
            </a:r>
            <a:r>
              <a:rPr lang="en-AU" dirty="0"/>
              <a:t> are less than 3ms; the maximum Wi-Fi </a:t>
            </a:r>
            <a:r>
              <a:rPr lang="en-AU" dirty="0" err="1" smtClean="0"/>
              <a:t>TxOP</a:t>
            </a:r>
            <a:r>
              <a:rPr lang="en-AU" dirty="0" smtClean="0"/>
              <a:t> </a:t>
            </a:r>
            <a:r>
              <a:rPr lang="en-AU" dirty="0"/>
              <a:t>is 5.5ms</a:t>
            </a:r>
          </a:p>
          <a:p>
            <a:pPr lvl="2"/>
            <a:r>
              <a:rPr lang="en-US" dirty="0"/>
              <a:t>Qualcomm noted in their submission to FCC that “</a:t>
            </a:r>
            <a:r>
              <a:rPr lang="en-AU" i="1" dirty="0"/>
              <a:t>… Wi-Fi data packet transmissions are usually a few milliseconds in duration. LAA transmission duration is expected to be on the same order as the duration of Wi-Fi data packet transmission</a:t>
            </a:r>
            <a:r>
              <a:rPr lang="en-AU" dirty="0" smtClean="0"/>
              <a:t>”</a:t>
            </a:r>
          </a:p>
          <a:p>
            <a:pPr lvl="2"/>
            <a:r>
              <a:rPr lang="en-AU" dirty="0" smtClean="0"/>
              <a:t>Japan has a regulation specifying a maximum </a:t>
            </a:r>
            <a:r>
              <a:rPr lang="en-AU" dirty="0" err="1" smtClean="0"/>
              <a:t>TxOP</a:t>
            </a:r>
            <a:r>
              <a:rPr lang="en-AU" dirty="0" smtClean="0"/>
              <a:t> of 4ms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do </a:t>
            </a:r>
            <a:r>
              <a:rPr lang="en-AU" u="sng" dirty="0"/>
              <a:t>not</a:t>
            </a:r>
            <a:r>
              <a:rPr lang="en-AU" dirty="0"/>
              <a:t> require LAA to respect NAV </a:t>
            </a:r>
            <a:r>
              <a:rPr lang="en-AU" dirty="0" smtClean="0"/>
              <a:t>received from 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802.11 </a:t>
            </a:r>
            <a:r>
              <a:rPr lang="en-AU" dirty="0"/>
              <a:t>partially resolves hidden station problems by its use of the NAV in frames, and particularly its use of RTS/CTS control frames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 NAV in data frames protects ACK in Wi-Fi</a:t>
            </a:r>
          </a:p>
          <a:p>
            <a:pPr lvl="1"/>
            <a:r>
              <a:rPr lang="en-AU" dirty="0"/>
              <a:t>These hidden station mitigation techniques may be less effective if LAA does not respect the NAV in frames transmitted by </a:t>
            </a:r>
            <a:r>
              <a:rPr lang="en-AU" dirty="0" smtClean="0"/>
              <a:t>802.11 </a:t>
            </a:r>
            <a:r>
              <a:rPr lang="en-AU" dirty="0"/>
              <a:t>devices</a:t>
            </a:r>
          </a:p>
          <a:p>
            <a:pPr lvl="1"/>
            <a:r>
              <a:rPr lang="en-AU" dirty="0"/>
              <a:t>It has been argued </a:t>
            </a:r>
            <a:r>
              <a:rPr lang="en-AU" dirty="0" smtClean="0"/>
              <a:t>by some stakeholders that </a:t>
            </a:r>
            <a:r>
              <a:rPr lang="en-AU" dirty="0"/>
              <a:t>LAA devices should be required respect the NAV transmitted by all </a:t>
            </a:r>
            <a:r>
              <a:rPr lang="en-AU" dirty="0" smtClean="0"/>
              <a:t>802.11 devices</a:t>
            </a:r>
            <a:endParaRPr lang="en-AU" dirty="0"/>
          </a:p>
          <a:p>
            <a:pPr lvl="1"/>
            <a:r>
              <a:rPr lang="en-AU" dirty="0"/>
              <a:t>However, such an approach is not technology neutral and unreasonably forces every LAA device to implement </a:t>
            </a:r>
            <a:r>
              <a:rPr lang="en-AU" dirty="0" smtClean="0"/>
              <a:t>an 802.11 receive </a:t>
            </a:r>
            <a:r>
              <a:rPr lang="en-AU" dirty="0"/>
              <a:t>function</a:t>
            </a:r>
          </a:p>
          <a:p>
            <a:pPr lvl="1"/>
            <a:r>
              <a:rPr lang="en-AU" dirty="0"/>
              <a:t>Respecting the NAV might also be unnecessary if the LAA devices use </a:t>
            </a:r>
            <a:r>
              <a:rPr lang="en-AU" dirty="0" smtClean="0"/>
              <a:t>a lower </a:t>
            </a:r>
            <a:r>
              <a:rPr lang="en-AU" dirty="0"/>
              <a:t>ED </a:t>
            </a:r>
            <a:r>
              <a:rPr lang="en-AU" dirty="0" smtClean="0"/>
              <a:t>of </a:t>
            </a:r>
            <a:r>
              <a:rPr lang="en-AU" dirty="0"/>
              <a:t>-77dBm as an alternative form of hidden station </a:t>
            </a:r>
            <a:r>
              <a:rPr lang="en-AU" dirty="0" smtClean="0"/>
              <a:t>mitigation</a:t>
            </a:r>
          </a:p>
          <a:p>
            <a:pPr lvl="1"/>
            <a:r>
              <a:rPr lang="en-AU" dirty="0" smtClean="0"/>
              <a:t>It may be possible for IEEE 802 and 3GPP to work </a:t>
            </a:r>
            <a:r>
              <a:rPr lang="en-AU" dirty="0"/>
              <a:t>t</a:t>
            </a:r>
            <a:r>
              <a:rPr lang="en-AU" dirty="0" smtClean="0"/>
              <a:t>ogether to define a reciprocal collision avoidance mechanism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</a:t>
            </a:r>
            <a:r>
              <a:rPr lang="en-AU" dirty="0"/>
              <a:t>devices shall have respect for reservations made by others using common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It is generally </a:t>
            </a:r>
            <a:r>
              <a:rPr lang="en-US" dirty="0" smtClean="0"/>
              <a:t>agreed that it is unacceptable </a:t>
            </a:r>
            <a:r>
              <a:rPr lang="en-US" dirty="0"/>
              <a:t>to require LAA to respect </a:t>
            </a:r>
            <a:r>
              <a:rPr lang="en-US" dirty="0" smtClean="0"/>
              <a:t>an 802.11 NAV because such an approach is not technology neutral</a:t>
            </a:r>
            <a:endParaRPr lang="en-US" dirty="0"/>
          </a:p>
          <a:p>
            <a:pPr lvl="1"/>
            <a:r>
              <a:rPr lang="en-US" dirty="0"/>
              <a:t>However, there have been some indications that LAA systems may transmit </a:t>
            </a:r>
            <a:r>
              <a:rPr lang="en-US" dirty="0" smtClean="0"/>
              <a:t>802.11 CTS-to-Self </a:t>
            </a:r>
            <a:r>
              <a:rPr lang="en-US" dirty="0"/>
              <a:t>control frames </a:t>
            </a:r>
            <a:r>
              <a:rPr lang="en-US" dirty="0" smtClean="0"/>
              <a:t>to reserve the medium</a:t>
            </a:r>
            <a:endParaRPr lang="en-US" dirty="0"/>
          </a:p>
          <a:p>
            <a:pPr lvl="1"/>
            <a:r>
              <a:rPr lang="en-US" dirty="0"/>
              <a:t>It is only fair that if a LAA system expects </a:t>
            </a:r>
            <a:r>
              <a:rPr lang="en-US" dirty="0" smtClean="0"/>
              <a:t>802.11 systems </a:t>
            </a:r>
            <a:r>
              <a:rPr lang="en-US" dirty="0"/>
              <a:t>to respect a NAV it transmits then the same LAA system should respect any NAV received from </a:t>
            </a:r>
            <a:r>
              <a:rPr lang="en-US" dirty="0" smtClean="0"/>
              <a:t>8021.11 </a:t>
            </a:r>
            <a:r>
              <a:rPr lang="en-US" dirty="0"/>
              <a:t>systems</a:t>
            </a:r>
            <a:endParaRPr lang="en-AU" b="1" dirty="0"/>
          </a:p>
          <a:p>
            <a:pPr lvl="1"/>
            <a:r>
              <a:rPr lang="en-AU" b="1" dirty="0" smtClean="0"/>
              <a:t>Principle: </a:t>
            </a:r>
            <a:r>
              <a:rPr lang="en-AU" dirty="0" smtClean="0"/>
              <a:t>This </a:t>
            </a:r>
            <a:r>
              <a:rPr lang="en-AU" dirty="0"/>
              <a:t>principle can be generalised by requiring any system using a particular mechanism to reserve the medium shall respect reservations made by other systems using the same </a:t>
            </a:r>
            <a:r>
              <a:rPr lang="en-AU" dirty="0" smtClean="0"/>
              <a:t>mechanism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9"/>
          <p:cNvSpPr/>
          <p:nvPr/>
        </p:nvSpPr>
        <p:spPr bwMode="auto">
          <a:xfrm>
            <a:off x="1752600" y="2971800"/>
            <a:ext cx="18288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Wi-Fi (based on the IEEE 802.11 standard) has </a:t>
            </a:r>
            <a:r>
              <a:rPr lang="en-AU" sz="1600" dirty="0">
                <a:solidFill>
                  <a:schemeClr val="tx1"/>
                </a:solidFill>
              </a:rPr>
              <a:t>been </a:t>
            </a:r>
            <a:r>
              <a:rPr lang="en-AU" sz="1600" dirty="0" smtClean="0">
                <a:solidFill>
                  <a:schemeClr val="tx1"/>
                </a:solidFill>
              </a:rPr>
              <a:t>a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massive economic success globally</a:t>
            </a:r>
            <a:endParaRPr lang="en-AU" sz="1600" dirty="0">
              <a:solidFill>
                <a:schemeClr val="tx1"/>
              </a:solidFill>
            </a:endParaRP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The significant benefit today from Wi-Fi of </a:t>
            </a:r>
            <a:r>
              <a:rPr lang="en-AU" sz="1600" dirty="0">
                <a:solidFill>
                  <a:schemeClr val="tx1"/>
                </a:solidFill>
              </a:rPr>
              <a:t>“</a:t>
            </a:r>
            <a:r>
              <a:rPr lang="en-AU" sz="1600" i="1" dirty="0" smtClean="0">
                <a:solidFill>
                  <a:schemeClr val="tx1"/>
                </a:solidFill>
              </a:rPr>
              <a:t>anyone,</a:t>
            </a:r>
            <a:br>
              <a:rPr lang="en-AU" sz="1600" i="1" dirty="0" smtClean="0">
                <a:solidFill>
                  <a:schemeClr val="tx1"/>
                </a:solidFill>
              </a:rPr>
            </a:br>
            <a:r>
              <a:rPr lang="en-AU" sz="1600" i="1" dirty="0" smtClean="0">
                <a:solidFill>
                  <a:schemeClr val="tx1"/>
                </a:solidFill>
              </a:rPr>
              <a:t>anytime, any place</a:t>
            </a:r>
            <a:r>
              <a:rPr lang="en-AU" sz="1600" dirty="0" smtClean="0">
                <a:solidFill>
                  <a:schemeClr val="tx1"/>
                </a:solidFill>
              </a:rPr>
              <a:t>” must </a:t>
            </a:r>
            <a:r>
              <a:rPr lang="en-AU" sz="1600" dirty="0">
                <a:solidFill>
                  <a:schemeClr val="tx1"/>
                </a:solidFill>
              </a:rPr>
              <a:t>not </a:t>
            </a:r>
            <a:r>
              <a:rPr lang="en-AU" sz="1600" dirty="0" smtClean="0">
                <a:solidFill>
                  <a:schemeClr val="tx1"/>
                </a:solidFill>
              </a:rPr>
              <a:t>be put at risk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3GPP should consider “802.11-like” access for LAA, using a collaborative development process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53000" y="5105400"/>
            <a:ext cx="36576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 smtClean="0">
                <a:solidFill>
                  <a:srgbClr val="FF0000"/>
                </a:solidFill>
              </a:rPr>
              <a:t>Collaboration</a:t>
            </a:r>
            <a:r>
              <a:rPr lang="en-AU" sz="1600" dirty="0" smtClean="0">
                <a:solidFill>
                  <a:srgbClr val="FF0000"/>
                </a:solidFill>
              </a:rPr>
              <a:t>: </a:t>
            </a: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requests </a:t>
            </a:r>
            <a:r>
              <a:rPr lang="en-AU" sz="1600" dirty="0">
                <a:solidFill>
                  <a:schemeClr val="tx1"/>
                </a:solidFill>
              </a:rPr>
              <a:t>3GPP </a:t>
            </a:r>
            <a:r>
              <a:rPr lang="en-AU" sz="1600" dirty="0" smtClean="0">
                <a:solidFill>
                  <a:schemeClr val="tx1"/>
                </a:solidFill>
              </a:rPr>
              <a:t>develop collaborative processes for </a:t>
            </a:r>
            <a:r>
              <a:rPr lang="en-AU" sz="1600" dirty="0">
                <a:solidFill>
                  <a:schemeClr val="tx1"/>
                </a:solidFill>
              </a:rPr>
              <a:t>all stakeholders to have a </a:t>
            </a:r>
            <a:r>
              <a:rPr lang="en-AU" sz="1600" dirty="0" smtClean="0">
                <a:solidFill>
                  <a:schemeClr val="tx1"/>
                </a:solidFill>
              </a:rPr>
              <a:t>voice in </a:t>
            </a:r>
            <a:r>
              <a:rPr lang="en-AU" sz="1600" dirty="0">
                <a:solidFill>
                  <a:schemeClr val="tx1"/>
                </a:solidFill>
              </a:rPr>
              <a:t>LAA </a:t>
            </a:r>
            <a:r>
              <a:rPr lang="en-AU" sz="1600" dirty="0" smtClean="0">
                <a:solidFill>
                  <a:schemeClr val="tx1"/>
                </a:solidFill>
              </a:rPr>
              <a:t>coexistence mechanisms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1752600" y="4648200"/>
            <a:ext cx="18288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87257" y="2057400"/>
            <a:ext cx="87094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86" y="36957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852" y="19415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24327" y="2035314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+mj-lt"/>
              </a:rPr>
              <a:t>+</a:t>
            </a:r>
            <a:endParaRPr lang="en-AU" sz="600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An evidence based approach </a:t>
            </a:r>
            <a:r>
              <a:rPr lang="en-AU" sz="1600" dirty="0" smtClean="0">
                <a:solidFill>
                  <a:schemeClr val="tx1"/>
                </a:solidFill>
              </a:rPr>
              <a:t>suggests the use of an “802.11-like”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access </a:t>
            </a:r>
            <a:r>
              <a:rPr lang="en-AU" sz="1600" dirty="0">
                <a:solidFill>
                  <a:schemeClr val="tx1"/>
                </a:solidFill>
              </a:rPr>
              <a:t>mechanism </a:t>
            </a:r>
            <a:r>
              <a:rPr lang="en-AU" sz="1600" dirty="0" smtClean="0">
                <a:solidFill>
                  <a:schemeClr val="tx1"/>
                </a:solidFill>
              </a:rPr>
              <a:t>will promote fair sharing between LAA &amp;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40386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recommends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that 3GPP adopt an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“802.11-like</a:t>
            </a:r>
            <a:r>
              <a:rPr lang="en-AU" sz="1600" dirty="0">
                <a:solidFill>
                  <a:schemeClr val="tx1"/>
                </a:solidFill>
              </a:rPr>
              <a:t>”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mechanism for LAA</a:t>
            </a:r>
            <a:endParaRPr lang="en-AU" sz="1600" dirty="0">
              <a:solidFill>
                <a:schemeClr val="tx1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333999"/>
            <a:ext cx="1513485" cy="86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janiczek.com/wp-content/uploads/Evidence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73"/>
          <a:stretch/>
        </p:blipFill>
        <p:spPr bwMode="auto">
          <a:xfrm>
            <a:off x="7148946" y="3505200"/>
            <a:ext cx="1363160" cy="107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36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: </a:t>
            </a:r>
            <a:r>
              <a:rPr lang="en-AU" dirty="0" smtClean="0"/>
              <a:t>collaboration </a:t>
            </a:r>
            <a:r>
              <a:rPr lang="en-AU" dirty="0" smtClean="0"/>
              <a:t>is needed to discuss LBT on </a:t>
            </a:r>
            <a:r>
              <a:rPr lang="en-AU" dirty="0" err="1" smtClean="0"/>
              <a:t>TxOPs</a:t>
            </a:r>
            <a:r>
              <a:rPr lang="en-AU" dirty="0" smtClean="0"/>
              <a:t> continued on UL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Most of the 3GPP simulations focused in LAA DL only </a:t>
            </a:r>
            <a:r>
              <a:rPr lang="en-AU" dirty="0" smtClean="0"/>
              <a:t>scenarios, but there </a:t>
            </a:r>
            <a:r>
              <a:rPr lang="en-AU" dirty="0"/>
              <a:t>are plans for LAA to support UL traffic too in the future</a:t>
            </a:r>
          </a:p>
          <a:p>
            <a:pPr lvl="1"/>
            <a:r>
              <a:rPr lang="en-AU" dirty="0"/>
              <a:t>A potential problem is that the </a:t>
            </a:r>
            <a:r>
              <a:rPr lang="en-AU" dirty="0" smtClean="0"/>
              <a:t>UE </a:t>
            </a:r>
            <a:r>
              <a:rPr lang="en-AU" dirty="0"/>
              <a:t>is scheduled by the </a:t>
            </a:r>
            <a:r>
              <a:rPr lang="en-AU" dirty="0" err="1"/>
              <a:t>eNB</a:t>
            </a:r>
            <a:r>
              <a:rPr lang="en-AU" dirty="0"/>
              <a:t>, suggesting </a:t>
            </a:r>
            <a:r>
              <a:rPr lang="en-AU" dirty="0" smtClean="0"/>
              <a:t>the UE may </a:t>
            </a:r>
            <a:r>
              <a:rPr lang="en-AU" dirty="0"/>
              <a:t>not undertake </a:t>
            </a:r>
            <a:r>
              <a:rPr lang="en-AU" dirty="0" smtClean="0"/>
              <a:t>any form of LBT before transmission</a:t>
            </a:r>
            <a:endParaRPr lang="en-AU" dirty="0"/>
          </a:p>
          <a:p>
            <a:pPr lvl="1"/>
            <a:r>
              <a:rPr lang="en-AU" dirty="0" smtClean="0"/>
              <a:t>Any </a:t>
            </a:r>
            <a:r>
              <a:rPr lang="en-AU" dirty="0"/>
              <a:t>possibility of hidden stations suggests that UEs also need to execute at least some sort of LBT to ensure fair sharing of the channel</a:t>
            </a:r>
          </a:p>
          <a:p>
            <a:pPr lvl="1"/>
            <a:r>
              <a:rPr lang="en-US" b="1" dirty="0" smtClean="0"/>
              <a:t>Proposal</a:t>
            </a:r>
            <a:r>
              <a:rPr lang="en-US" dirty="0" smtClean="0"/>
              <a:t>: Discussion of this topic by IEEE 802.11 WG participants suggests any form of LBT </a:t>
            </a:r>
            <a:r>
              <a:rPr lang="en-US" dirty="0" smtClean="0"/>
              <a:t>not based </a:t>
            </a:r>
            <a:r>
              <a:rPr lang="en-US" dirty="0" smtClean="0"/>
              <a:t>on Category 4 needs detailed investigation </a:t>
            </a:r>
            <a:r>
              <a:rPr lang="en-US" dirty="0"/>
              <a:t>using </a:t>
            </a:r>
            <a:r>
              <a:rPr lang="en-US" dirty="0" smtClean="0"/>
              <a:t>simulations and analysis, </a:t>
            </a:r>
            <a:r>
              <a:rPr lang="en-US" dirty="0"/>
              <a:t>by 3GPP, IEEE 802 and </a:t>
            </a:r>
            <a:r>
              <a:rPr lang="en-US" dirty="0" smtClean="0"/>
              <a:t>any other </a:t>
            </a:r>
            <a:r>
              <a:rPr lang="en-US" dirty="0"/>
              <a:t>interested </a:t>
            </a:r>
            <a:r>
              <a:rPr lang="en-US" dirty="0" smtClean="0"/>
              <a:t>stakeholders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devices using or reserving a channel shall </a:t>
            </a:r>
            <a:r>
              <a:rPr lang="en-AU" dirty="0" smtClean="0"/>
              <a:t>use </a:t>
            </a:r>
            <a:r>
              <a:rPr lang="en-AU" dirty="0"/>
              <a:t>it </a:t>
            </a:r>
            <a:r>
              <a:rPr lang="en-AU" dirty="0"/>
              <a:t>only for </a:t>
            </a:r>
            <a:r>
              <a:rPr lang="en-AU" dirty="0"/>
              <a:t>necessary </a:t>
            </a:r>
            <a:r>
              <a:rPr lang="en-AU" dirty="0" smtClean="0"/>
              <a:t>transmission purposes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Some of the </a:t>
            </a:r>
            <a:r>
              <a:rPr lang="en-AU" dirty="0" smtClean="0"/>
              <a:t>proposals for LAA appear to allow </a:t>
            </a:r>
            <a:r>
              <a:rPr lang="en-AU" dirty="0"/>
              <a:t>the </a:t>
            </a:r>
            <a:r>
              <a:rPr lang="en-AU" dirty="0" smtClean="0"/>
              <a:t>channel to be reserved before </a:t>
            </a:r>
            <a:r>
              <a:rPr lang="en-AU" dirty="0"/>
              <a:t>it is needed so that it is available when it is needed</a:t>
            </a:r>
          </a:p>
          <a:p>
            <a:pPr lvl="1"/>
            <a:r>
              <a:rPr lang="en-AU" dirty="0"/>
              <a:t>This could result in the LAA system reserving but not using the channel, effectively representing interference </a:t>
            </a:r>
            <a:r>
              <a:rPr lang="en-AU" dirty="0" smtClean="0"/>
              <a:t>to Wi-Fi </a:t>
            </a:r>
            <a:endParaRPr lang="en-AU" dirty="0"/>
          </a:p>
          <a:p>
            <a:pPr lvl="1"/>
            <a:r>
              <a:rPr lang="en-AU" dirty="0"/>
              <a:t>This is contrary to </a:t>
            </a:r>
            <a:r>
              <a:rPr lang="en-AU" dirty="0" smtClean="0"/>
              <a:t>the widely accepted  </a:t>
            </a:r>
            <a:r>
              <a:rPr lang="en-AU" dirty="0"/>
              <a:t>principle in unlicensed spectrum to accept interference </a:t>
            </a:r>
            <a:r>
              <a:rPr lang="en-AU" dirty="0" smtClean="0"/>
              <a:t>from others but </a:t>
            </a:r>
            <a:r>
              <a:rPr lang="en-AU" dirty="0"/>
              <a:t>to avoid causing </a:t>
            </a:r>
            <a:r>
              <a:rPr lang="en-AU" dirty="0" smtClean="0"/>
              <a:t>interference to others</a:t>
            </a:r>
            <a:endParaRPr lang="en-AU" dirty="0"/>
          </a:p>
          <a:p>
            <a:pPr lvl="1"/>
            <a:r>
              <a:rPr lang="en-AU" b="1" dirty="0" smtClean="0"/>
              <a:t>Proposal</a:t>
            </a:r>
            <a:r>
              <a:rPr lang="en-AU" dirty="0" smtClean="0"/>
              <a:t>: It </a:t>
            </a:r>
            <a:r>
              <a:rPr lang="en-AU" dirty="0"/>
              <a:t>is proposed that any system reserving or using a channel must only make use of it for necessary and legitimate data and management transmission </a:t>
            </a:r>
            <a:r>
              <a:rPr lang="en-AU" dirty="0" smtClean="0"/>
              <a:t>purposes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13"/>
          <p:cNvSpPr/>
          <p:nvPr/>
        </p:nvSpPr>
        <p:spPr bwMode="auto">
          <a:xfrm>
            <a:off x="3657600" y="4648200"/>
            <a:ext cx="19050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5791200" y="2971800"/>
            <a:ext cx="19050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905000" cy="4572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Wi-Fi 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38862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156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Wi-Fi’s operation must </a:t>
            </a:r>
            <a:r>
              <a:rPr lang="en-AU" sz="1600" dirty="0">
                <a:solidFill>
                  <a:schemeClr val="tx1"/>
                </a:solidFill>
              </a:rPr>
              <a:t>not be </a:t>
            </a:r>
            <a:r>
              <a:rPr lang="en-AU" sz="1600" dirty="0" smtClean="0">
                <a:solidFill>
                  <a:schemeClr val="tx1"/>
                </a:solidFill>
              </a:rPr>
              <a:t>threatened in 5GHz unlicensed spectrum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1752600"/>
            <a:ext cx="38862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571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LAA has every right to use </a:t>
            </a:r>
            <a:r>
              <a:rPr lang="en-AU" sz="1600" dirty="0">
                <a:solidFill>
                  <a:schemeClr val="tx1"/>
                </a:solidFill>
              </a:rPr>
              <a:t>the same </a:t>
            </a:r>
            <a:r>
              <a:rPr lang="en-AU" sz="1600" dirty="0" smtClean="0">
                <a:solidFill>
                  <a:schemeClr val="tx1"/>
                </a:solidFill>
              </a:rPr>
              <a:t>5GHz </a:t>
            </a:r>
            <a:r>
              <a:rPr lang="en-AU" sz="1600" dirty="0">
                <a:solidFill>
                  <a:schemeClr val="tx1"/>
                </a:solidFill>
              </a:rPr>
              <a:t>unlicensed </a:t>
            </a:r>
            <a:r>
              <a:rPr lang="en-AU" sz="1600" dirty="0" smtClean="0">
                <a:solidFill>
                  <a:schemeClr val="tx1"/>
                </a:solidFill>
              </a:rPr>
              <a:t>spectrum as Wi-Fi</a:t>
            </a:r>
            <a:endParaRPr lang="en-AU" sz="1400" dirty="0">
              <a:solidFill>
                <a:schemeClr val="tx1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8742" y="2081717"/>
            <a:ext cx="801458" cy="56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876800" y="2039034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LAA</a:t>
            </a:r>
            <a:endParaRPr lang="en-AU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The currently available evidence shows the best way for LAA and Wi-Fi to </a:t>
            </a:r>
            <a:r>
              <a:rPr lang="en-AU" sz="1600" b="1" dirty="0" smtClean="0">
                <a:solidFill>
                  <a:schemeClr val="tx1"/>
                </a:solidFill>
              </a:rPr>
              <a:t>share the </a:t>
            </a:r>
            <a:r>
              <a:rPr lang="en-AU" sz="1600" b="1" dirty="0">
                <a:solidFill>
                  <a:schemeClr val="tx1"/>
                </a:solidFill>
              </a:rPr>
              <a:t>5GHz unlicensed </a:t>
            </a:r>
            <a:r>
              <a:rPr lang="en-AU" sz="1600" b="1" dirty="0" smtClean="0">
                <a:solidFill>
                  <a:schemeClr val="tx1"/>
                </a:solidFill>
              </a:rPr>
              <a:t>spectrum </a:t>
            </a:r>
            <a:r>
              <a:rPr lang="en-AU" sz="1600" dirty="0" smtClean="0">
                <a:solidFill>
                  <a:schemeClr val="tx1"/>
                </a:solidFill>
              </a:rPr>
              <a:t>is for LAA to adopt “802.11-like</a:t>
            </a:r>
            <a:r>
              <a:rPr lang="en-AU" sz="1600" dirty="0">
                <a:solidFill>
                  <a:schemeClr val="tx1"/>
                </a:solidFill>
              </a:rPr>
              <a:t>”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8001000" cy="1219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19350"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is ready and willing to work with 3GPP in a </a:t>
            </a:r>
            <a:r>
              <a:rPr lang="en-AU" sz="1600" b="1" dirty="0" smtClean="0">
                <a:solidFill>
                  <a:schemeClr val="tx1"/>
                </a:solidFill>
              </a:rPr>
              <a:t>truly collaborative manner</a:t>
            </a:r>
            <a:r>
              <a:rPr lang="en-AU" sz="1600" dirty="0" smtClean="0">
                <a:solidFill>
                  <a:schemeClr val="tx1"/>
                </a:solidFill>
              </a:rPr>
              <a:t> to achieve our common goal of LAA &amp; Wi-Fi sharing the </a:t>
            </a:r>
            <a:r>
              <a:rPr lang="en-AU" sz="1600" dirty="0">
                <a:solidFill>
                  <a:schemeClr val="tx1"/>
                </a:solidFill>
              </a:rPr>
              <a:t>5GHz unlicensed </a:t>
            </a:r>
            <a:r>
              <a:rPr lang="en-AU" sz="1600" dirty="0" smtClean="0">
                <a:solidFill>
                  <a:schemeClr val="tx1"/>
                </a:solidFill>
              </a:rPr>
              <a:t>spectrum fairly 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3721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00200" y="541020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69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2971800" y="2513899"/>
            <a:ext cx="5734671" cy="3432353"/>
            <a:chOff x="2971800" y="2513899"/>
            <a:chExt cx="5734671" cy="3432353"/>
          </a:xfrm>
        </p:grpSpPr>
        <p:grpSp>
          <p:nvGrpSpPr>
            <p:cNvPr id="67" name="Group 66"/>
            <p:cNvGrpSpPr/>
            <p:nvPr/>
          </p:nvGrpSpPr>
          <p:grpSpPr>
            <a:xfrm>
              <a:off x="2971800" y="2513899"/>
              <a:ext cx="5734671" cy="3432353"/>
              <a:chOff x="2971800" y="2513899"/>
              <a:chExt cx="5734671" cy="3432353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2971800" y="2895599"/>
                <a:ext cx="5734671" cy="3050653"/>
                <a:chOff x="2971800" y="2895599"/>
                <a:chExt cx="5734671" cy="3050653"/>
              </a:xfrm>
            </p:grpSpPr>
            <p:sp>
              <p:nvSpPr>
                <p:cNvPr id="90" name="Rectangle 89"/>
                <p:cNvSpPr/>
                <p:nvPr/>
              </p:nvSpPr>
              <p:spPr bwMode="auto">
                <a:xfrm>
                  <a:off x="2971800" y="2895599"/>
                  <a:ext cx="1066800" cy="434515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A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1" name="Rectangle 90"/>
                <p:cNvSpPr/>
                <p:nvPr/>
              </p:nvSpPr>
              <p:spPr bwMode="auto">
                <a:xfrm>
                  <a:off x="7772400" y="5413558"/>
                  <a:ext cx="934071" cy="532694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AU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92" name="Straight Connector 91"/>
                <p:cNvCxnSpPr>
                  <a:stCxn id="90" idx="3"/>
                  <a:endCxn id="91" idx="1"/>
                </p:cNvCxnSpPr>
                <p:nvPr/>
              </p:nvCxnSpPr>
              <p:spPr bwMode="auto">
                <a:xfrm>
                  <a:off x="4038600" y="3112857"/>
                  <a:ext cx="3733800" cy="256704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83" name="Rectangle 82"/>
              <p:cNvSpPr/>
              <p:nvPr/>
            </p:nvSpPr>
            <p:spPr bwMode="auto">
              <a:xfrm>
                <a:off x="5506374" y="2513899"/>
                <a:ext cx="2850683" cy="3817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6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+mj-lt"/>
                  </a:rPr>
                  <a:t>Similar</a:t>
                </a:r>
              </a:p>
            </p:txBody>
          </p:sp>
        </p:grpSp>
        <p:sp>
          <p:nvSpPr>
            <p:cNvPr id="93" name="Rectangle 92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Same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85800" y="2514600"/>
            <a:ext cx="7727483" cy="3733800"/>
            <a:chOff x="685800" y="2514600"/>
            <a:chExt cx="7727483" cy="3733800"/>
          </a:xfrm>
        </p:grpSpPr>
        <p:grpSp>
          <p:nvGrpSpPr>
            <p:cNvPr id="60" name="Group 59"/>
            <p:cNvGrpSpPr/>
            <p:nvPr/>
          </p:nvGrpSpPr>
          <p:grpSpPr>
            <a:xfrm>
              <a:off x="685800" y="4836176"/>
              <a:ext cx="5791910" cy="1412224"/>
              <a:chOff x="685800" y="4836176"/>
              <a:chExt cx="5791910" cy="1412224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685800" y="4836176"/>
                <a:ext cx="2133600" cy="1336023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4114800" y="5051046"/>
                <a:ext cx="2362910" cy="1197354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2" name="Straight Connector 51"/>
              <p:cNvCxnSpPr>
                <a:stCxn id="49" idx="3"/>
                <a:endCxn id="50" idx="1"/>
              </p:cNvCxnSpPr>
              <p:nvPr/>
            </p:nvCxnSpPr>
            <p:spPr bwMode="auto">
              <a:xfrm>
                <a:off x="2819400" y="5504188"/>
                <a:ext cx="1295400" cy="14553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88" name="Rectangle 87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DCF vs EDCA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219200" y="2514600"/>
            <a:ext cx="7194083" cy="2523256"/>
            <a:chOff x="1219200" y="2514600"/>
            <a:chExt cx="7194083" cy="2523256"/>
          </a:xfrm>
        </p:grpSpPr>
        <p:grpSp>
          <p:nvGrpSpPr>
            <p:cNvPr id="59" name="Group 58"/>
            <p:cNvGrpSpPr/>
            <p:nvPr/>
          </p:nvGrpSpPr>
          <p:grpSpPr>
            <a:xfrm>
              <a:off x="1219200" y="4264740"/>
              <a:ext cx="5258510" cy="773116"/>
              <a:chOff x="1219200" y="4264740"/>
              <a:chExt cx="5258510" cy="773116"/>
            </a:xfrm>
          </p:grpSpPr>
          <p:sp>
            <p:nvSpPr>
              <p:cNvPr id="54" name="Rectangle 53"/>
              <p:cNvSpPr/>
              <p:nvPr/>
            </p:nvSpPr>
            <p:spPr bwMode="auto">
              <a:xfrm>
                <a:off x="1219200" y="4264740"/>
                <a:ext cx="1219200" cy="576482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5410200" y="4637926"/>
                <a:ext cx="1067510" cy="39993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6" name="Straight Connector 55"/>
              <p:cNvCxnSpPr>
                <a:stCxn id="54" idx="3"/>
                <a:endCxn id="55" idx="1"/>
              </p:cNvCxnSpPr>
              <p:nvPr/>
            </p:nvCxnSpPr>
            <p:spPr bwMode="auto">
              <a:xfrm>
                <a:off x="2438400" y="4552981"/>
                <a:ext cx="2971800" cy="28491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86" name="Rectangle 85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Essentially the same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295400" y="2514600"/>
            <a:ext cx="7117883" cy="2123325"/>
            <a:chOff x="1295400" y="2514600"/>
            <a:chExt cx="7117883" cy="2123325"/>
          </a:xfrm>
        </p:grpSpPr>
        <p:grpSp>
          <p:nvGrpSpPr>
            <p:cNvPr id="61" name="Group 60"/>
            <p:cNvGrpSpPr/>
            <p:nvPr/>
          </p:nvGrpSpPr>
          <p:grpSpPr>
            <a:xfrm>
              <a:off x="1295400" y="3900792"/>
              <a:ext cx="5182310" cy="737133"/>
              <a:chOff x="1295400" y="3900792"/>
              <a:chExt cx="5182310" cy="737133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1295400" y="3900792"/>
                <a:ext cx="990600" cy="363947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5410200" y="4213105"/>
                <a:ext cx="1067510" cy="42482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4" name="Straight Connector 63"/>
              <p:cNvCxnSpPr>
                <a:stCxn id="62" idx="3"/>
                <a:endCxn id="63" idx="1"/>
              </p:cNvCxnSpPr>
              <p:nvPr/>
            </p:nvCxnSpPr>
            <p:spPr bwMode="auto">
              <a:xfrm>
                <a:off x="2286000" y="4082766"/>
                <a:ext cx="3124200" cy="34274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85" name="Rectangle 84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Same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181100" y="2514600"/>
            <a:ext cx="7232183" cy="1698506"/>
            <a:chOff x="1181100" y="2514600"/>
            <a:chExt cx="7232183" cy="1698506"/>
          </a:xfrm>
        </p:grpSpPr>
        <p:grpSp>
          <p:nvGrpSpPr>
            <p:cNvPr id="58" name="Group 57"/>
            <p:cNvGrpSpPr/>
            <p:nvPr/>
          </p:nvGrpSpPr>
          <p:grpSpPr>
            <a:xfrm>
              <a:off x="1181100" y="3330114"/>
              <a:ext cx="5296610" cy="882992"/>
              <a:chOff x="1181100" y="3330114"/>
              <a:chExt cx="5296610" cy="882992"/>
            </a:xfrm>
          </p:grpSpPr>
          <p:sp>
            <p:nvSpPr>
              <p:cNvPr id="80" name="Rectangle 79"/>
              <p:cNvSpPr/>
              <p:nvPr/>
            </p:nvSpPr>
            <p:spPr bwMode="auto">
              <a:xfrm>
                <a:off x="1181100" y="3330114"/>
                <a:ext cx="1262714" cy="570678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 bwMode="auto">
              <a:xfrm>
                <a:off x="5410200" y="3618356"/>
                <a:ext cx="1067510" cy="59475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82" name="Straight Connector 81"/>
              <p:cNvCxnSpPr>
                <a:stCxn id="80" idx="3"/>
                <a:endCxn id="81" idx="1"/>
              </p:cNvCxnSpPr>
              <p:nvPr/>
            </p:nvCxnSpPr>
            <p:spPr bwMode="auto">
              <a:xfrm>
                <a:off x="2443814" y="3615453"/>
                <a:ext cx="2966386" cy="30027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98" name="Rectangle 97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Similar, but different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913690" y="2362198"/>
            <a:ext cx="7443364" cy="1256157"/>
            <a:chOff x="913690" y="2362198"/>
            <a:chExt cx="7443364" cy="1256157"/>
          </a:xfrm>
        </p:grpSpPr>
        <p:grpSp>
          <p:nvGrpSpPr>
            <p:cNvPr id="51" name="Group 50"/>
            <p:cNvGrpSpPr/>
            <p:nvPr/>
          </p:nvGrpSpPr>
          <p:grpSpPr>
            <a:xfrm>
              <a:off x="913690" y="2362198"/>
              <a:ext cx="5564020" cy="1256157"/>
              <a:chOff x="913690" y="2362198"/>
              <a:chExt cx="5564020" cy="1256157"/>
            </a:xfrm>
          </p:grpSpPr>
          <p:sp>
            <p:nvSpPr>
              <p:cNvPr id="71" name="Rectangle 70"/>
              <p:cNvSpPr/>
              <p:nvPr/>
            </p:nvSpPr>
            <p:spPr bwMode="auto">
              <a:xfrm>
                <a:off x="913690" y="2362198"/>
                <a:ext cx="1372310" cy="916301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5410200" y="3200399"/>
                <a:ext cx="1067510" cy="417956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73" name="Straight Connector 72"/>
              <p:cNvCxnSpPr>
                <a:stCxn id="71" idx="3"/>
                <a:endCxn id="72" idx="1"/>
              </p:cNvCxnSpPr>
              <p:nvPr/>
            </p:nvCxnSpPr>
            <p:spPr bwMode="auto">
              <a:xfrm>
                <a:off x="2286000" y="2820349"/>
                <a:ext cx="3124200" cy="5890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65" name="Rectangle 64"/>
            <p:cNvSpPr/>
            <p:nvPr/>
          </p:nvSpPr>
          <p:spPr bwMode="auto">
            <a:xfrm>
              <a:off x="5506371" y="2513899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Essentially the same</a:t>
              </a:r>
            </a:p>
          </p:txBody>
        </p:sp>
      </p:grp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3899"/>
            <a:ext cx="4221523" cy="36583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Backup: 3GPP and IEEE 802 flow charts are similar, but sufficiently different to require collaboration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191000" y="3276600"/>
            <a:ext cx="4607080" cy="2895599"/>
            <a:chOff x="749657" y="1757362"/>
            <a:chExt cx="7111729" cy="4344026"/>
          </a:xfrm>
        </p:grpSpPr>
        <p:sp>
          <p:nvSpPr>
            <p:cNvPr id="7" name="Rectangle 6"/>
            <p:cNvSpPr/>
            <p:nvPr/>
          </p:nvSpPr>
          <p:spPr>
            <a:xfrm>
              <a:off x="2780134" y="1760212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780136" y="2355047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780134" y="3289788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80136" y="3884623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780134" y="4577988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cxnSp>
          <p:nvCxnSpPr>
            <p:cNvPr id="12" name="Elbow Connector 11"/>
            <p:cNvCxnSpPr>
              <a:stCxn id="48" idx="1"/>
              <a:endCxn id="16" idx="3"/>
            </p:cNvCxnSpPr>
            <p:nvPr/>
          </p:nvCxnSpPr>
          <p:spPr>
            <a:xfrm rot="10800000">
              <a:off x="2337041" y="5761483"/>
              <a:ext cx="443096" cy="935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16" idx="0"/>
              <a:endCxn id="11" idx="1"/>
            </p:cNvCxnSpPr>
            <p:nvPr/>
          </p:nvCxnSpPr>
          <p:spPr>
            <a:xfrm rot="5400000" flipH="1" flipV="1">
              <a:off x="1960785" y="4602227"/>
              <a:ext cx="503682" cy="1135016"/>
            </a:xfrm>
            <a:prstGeom prst="bentConnector2">
              <a:avLst/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1" idx="2"/>
              <a:endCxn id="48" idx="0"/>
            </p:cNvCxnSpPr>
            <p:nvPr/>
          </p:nvCxnSpPr>
          <p:spPr>
            <a:xfrm rot="16200000" flipH="1">
              <a:off x="3325971" y="5403886"/>
              <a:ext cx="292176" cy="3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0" idx="2"/>
              <a:endCxn id="11" idx="0"/>
            </p:cNvCxnSpPr>
            <p:nvPr/>
          </p:nvCxnSpPr>
          <p:spPr>
            <a:xfrm rot="5400000">
              <a:off x="3337818" y="4443745"/>
              <a:ext cx="268483" cy="2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Decision 15"/>
            <p:cNvSpPr/>
            <p:nvPr/>
          </p:nvSpPr>
          <p:spPr>
            <a:xfrm>
              <a:off x="953194" y="5421576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6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Elbow Connector 16"/>
            <p:cNvCxnSpPr>
              <a:stCxn id="16" idx="1"/>
              <a:endCxn id="10" idx="1"/>
            </p:cNvCxnSpPr>
            <p:nvPr/>
          </p:nvCxnSpPr>
          <p:spPr>
            <a:xfrm rot="10800000" flipH="1">
              <a:off x="953194" y="4097064"/>
              <a:ext cx="1826942" cy="1664418"/>
            </a:xfrm>
            <a:prstGeom prst="bentConnector3">
              <a:avLst>
                <a:gd name="adj1" fmla="val -12513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lowchart: Decision 17"/>
            <p:cNvSpPr/>
            <p:nvPr/>
          </p:nvSpPr>
          <p:spPr>
            <a:xfrm>
              <a:off x="6332791" y="2353879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6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Elbow Connector 18"/>
            <p:cNvCxnSpPr>
              <a:stCxn id="8" idx="3"/>
              <a:endCxn id="18" idx="1"/>
            </p:cNvCxnSpPr>
            <p:nvPr/>
          </p:nvCxnSpPr>
          <p:spPr>
            <a:xfrm flipV="1">
              <a:off x="4163983" y="2693785"/>
              <a:ext cx="2168808" cy="1168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8" idx="2"/>
              <a:endCxn id="9" idx="3"/>
            </p:cNvCxnSpPr>
            <p:nvPr/>
          </p:nvCxnSpPr>
          <p:spPr>
            <a:xfrm rot="5400000">
              <a:off x="5360080" y="1837594"/>
              <a:ext cx="468538" cy="2860733"/>
            </a:xfrm>
            <a:prstGeom prst="bentConnector2">
              <a:avLst/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8" idx="2"/>
              <a:endCxn id="9" idx="0"/>
            </p:cNvCxnSpPr>
            <p:nvPr/>
          </p:nvCxnSpPr>
          <p:spPr>
            <a:xfrm rot="5400000">
              <a:off x="3344595" y="3162323"/>
              <a:ext cx="254929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9" idx="2"/>
              <a:endCxn id="10" idx="0"/>
            </p:cNvCxnSpPr>
            <p:nvPr/>
          </p:nvCxnSpPr>
          <p:spPr>
            <a:xfrm rot="16200000" flipH="1">
              <a:off x="3387083" y="3799646"/>
              <a:ext cx="169953" cy="2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lowchart: Decision 22"/>
            <p:cNvSpPr/>
            <p:nvPr/>
          </p:nvSpPr>
          <p:spPr>
            <a:xfrm>
              <a:off x="6332790" y="5055530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6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6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559368" y="401208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Transmit frame</a:t>
              </a:r>
            </a:p>
          </p:txBody>
        </p:sp>
        <p:cxnSp>
          <p:nvCxnSpPr>
            <p:cNvPr id="25" name="Elbow Connector 24"/>
            <p:cNvCxnSpPr>
              <a:stCxn id="24" idx="1"/>
              <a:endCxn id="9" idx="3"/>
            </p:cNvCxnSpPr>
            <p:nvPr/>
          </p:nvCxnSpPr>
          <p:spPr>
            <a:xfrm rot="10800000">
              <a:off x="4163983" y="3502230"/>
              <a:ext cx="395386" cy="722299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23" idx="0"/>
              <a:endCxn id="33" idx="2"/>
            </p:cNvCxnSpPr>
            <p:nvPr/>
          </p:nvCxnSpPr>
          <p:spPr>
            <a:xfrm rot="16200000" flipV="1">
              <a:off x="6779167" y="4809982"/>
              <a:ext cx="491095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11" idx="3"/>
              <a:endCxn id="23" idx="1"/>
            </p:cNvCxnSpPr>
            <p:nvPr/>
          </p:nvCxnSpPr>
          <p:spPr>
            <a:xfrm>
              <a:off x="4163981" y="4917894"/>
              <a:ext cx="2168809" cy="477542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8" idx="3"/>
              <a:endCxn id="33" idx="3"/>
            </p:cNvCxnSpPr>
            <p:nvPr/>
          </p:nvCxnSpPr>
          <p:spPr>
            <a:xfrm flipH="1">
              <a:off x="7716636" y="2693785"/>
              <a:ext cx="2" cy="1530744"/>
            </a:xfrm>
            <a:prstGeom prst="bentConnector3">
              <a:avLst>
                <a:gd name="adj1" fmla="val -1143000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23" idx="3"/>
              <a:endCxn id="7" idx="3"/>
            </p:cNvCxnSpPr>
            <p:nvPr/>
          </p:nvCxnSpPr>
          <p:spPr>
            <a:xfrm flipH="1" flipV="1">
              <a:off x="4163982" y="1972653"/>
              <a:ext cx="3552655" cy="3422783"/>
            </a:xfrm>
            <a:prstGeom prst="bentConnector3">
              <a:avLst>
                <a:gd name="adj1" fmla="val -17432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lowchart: Preparation 29"/>
            <p:cNvSpPr/>
            <p:nvPr/>
          </p:nvSpPr>
          <p:spPr>
            <a:xfrm>
              <a:off x="1264493" y="1757362"/>
              <a:ext cx="807244" cy="432494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1" name="Elbow Connector 30"/>
            <p:cNvCxnSpPr>
              <a:stCxn id="30" idx="3"/>
              <a:endCxn id="7" idx="1"/>
            </p:cNvCxnSpPr>
            <p:nvPr/>
          </p:nvCxnSpPr>
          <p:spPr>
            <a:xfrm flipV="1">
              <a:off x="2071737" y="1972653"/>
              <a:ext cx="708397" cy="956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7" idx="2"/>
              <a:endCxn id="8" idx="0"/>
            </p:cNvCxnSpPr>
            <p:nvPr/>
          </p:nvCxnSpPr>
          <p:spPr>
            <a:xfrm rot="16200000" flipH="1">
              <a:off x="3387082" y="2270069"/>
              <a:ext cx="169953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lowchart: Decision 32"/>
            <p:cNvSpPr/>
            <p:nvPr/>
          </p:nvSpPr>
          <p:spPr>
            <a:xfrm>
              <a:off x="6332789" y="3884623"/>
              <a:ext cx="1383847" cy="679812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Is higher priority q=0?</a:t>
              </a:r>
            </a:p>
          </p:txBody>
        </p:sp>
        <p:cxnSp>
          <p:nvCxnSpPr>
            <p:cNvPr id="34" name="Elbow Connector 33"/>
            <p:cNvCxnSpPr>
              <a:stCxn id="33" idx="0"/>
              <a:endCxn id="9" idx="3"/>
            </p:cNvCxnSpPr>
            <p:nvPr/>
          </p:nvCxnSpPr>
          <p:spPr>
            <a:xfrm rot="16200000" flipV="1">
              <a:off x="5403151" y="2263060"/>
              <a:ext cx="382394" cy="2860731"/>
            </a:xfrm>
            <a:prstGeom prst="bentConnector2">
              <a:avLst/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lbow Connector 34"/>
            <p:cNvCxnSpPr>
              <a:stCxn id="33" idx="1"/>
              <a:endCxn id="24" idx="3"/>
            </p:cNvCxnSpPr>
            <p:nvPr/>
          </p:nvCxnSpPr>
          <p:spPr>
            <a:xfrm rot="10800000">
              <a:off x="5943217" y="4224529"/>
              <a:ext cx="389573" cy="1"/>
            </a:xfrm>
            <a:prstGeom prst="bentConnector3">
              <a:avLst>
                <a:gd name="adj1" fmla="val 50000"/>
              </a:avLst>
            </a:prstGeom>
            <a:ln w="6350"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3476857" y="3034858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163983" y="2440023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682357" y="2494786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015853" y="2984857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183758" y="4019558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013858" y="3701124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696643" y="5192838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007000" y="4872030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9657" y="5499176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621629" y="5236363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114800" y="4712357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469047" y="5198137"/>
              <a:ext cx="164743" cy="25492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6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780137" y="5549976"/>
              <a:ext cx="1383848" cy="42488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6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</p:grpSp>
      <p:sp>
        <p:nvSpPr>
          <p:cNvPr id="99" name="Rectangle 98"/>
          <p:cNvSpPr/>
          <p:nvPr/>
        </p:nvSpPr>
        <p:spPr bwMode="auto">
          <a:xfrm>
            <a:off x="381000" y="1904999"/>
            <a:ext cx="4034548" cy="3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Category 4 Flow Chart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724400" y="1904999"/>
            <a:ext cx="4034548" cy="38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 conceptual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flow chart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5531317" y="2514600"/>
            <a:ext cx="3249758" cy="2684745"/>
            <a:chOff x="5531317" y="2514600"/>
            <a:chExt cx="3249758" cy="2684745"/>
          </a:xfrm>
        </p:grpSpPr>
        <p:sp>
          <p:nvSpPr>
            <p:cNvPr id="77" name="Rectangle 76"/>
            <p:cNvSpPr/>
            <p:nvPr/>
          </p:nvSpPr>
          <p:spPr bwMode="auto">
            <a:xfrm>
              <a:off x="7764650" y="4637925"/>
              <a:ext cx="1016425" cy="561420"/>
            </a:xfrm>
            <a:prstGeom prst="rect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5531317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Missing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562600" y="2514600"/>
            <a:ext cx="3257507" cy="1665176"/>
            <a:chOff x="5531317" y="2514600"/>
            <a:chExt cx="3257507" cy="1665176"/>
          </a:xfrm>
        </p:grpSpPr>
        <p:sp>
          <p:nvSpPr>
            <p:cNvPr id="103" name="Rectangle 102"/>
            <p:cNvSpPr/>
            <p:nvPr/>
          </p:nvSpPr>
          <p:spPr bwMode="auto">
            <a:xfrm>
              <a:off x="7772399" y="3618356"/>
              <a:ext cx="1016425" cy="561420"/>
            </a:xfrm>
            <a:prstGeom prst="rect">
              <a:avLst/>
            </a:prstGeom>
            <a:noFill/>
            <a:ln w="63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5531317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Missing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971800" y="2514600"/>
            <a:ext cx="5441483" cy="2642145"/>
            <a:chOff x="2971800" y="2514600"/>
            <a:chExt cx="5441483" cy="2642145"/>
          </a:xfrm>
        </p:grpSpPr>
        <p:grpSp>
          <p:nvGrpSpPr>
            <p:cNvPr id="57" name="Group 56"/>
            <p:cNvGrpSpPr/>
            <p:nvPr/>
          </p:nvGrpSpPr>
          <p:grpSpPr>
            <a:xfrm>
              <a:off x="2971800" y="3330114"/>
              <a:ext cx="4709848" cy="1826631"/>
              <a:chOff x="2971800" y="3330114"/>
              <a:chExt cx="4709848" cy="1826631"/>
            </a:xfrm>
          </p:grpSpPr>
          <p:sp>
            <p:nvSpPr>
              <p:cNvPr id="95" name="Rectangle 94"/>
              <p:cNvSpPr/>
              <p:nvPr/>
            </p:nvSpPr>
            <p:spPr bwMode="auto">
              <a:xfrm>
                <a:off x="2971800" y="3330114"/>
                <a:ext cx="1066800" cy="522995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6609729" y="4724398"/>
                <a:ext cx="1071919" cy="432347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97" name="Straight Connector 96"/>
              <p:cNvCxnSpPr>
                <a:stCxn id="95" idx="3"/>
                <a:endCxn id="96" idx="1"/>
              </p:cNvCxnSpPr>
              <p:nvPr/>
            </p:nvCxnSpPr>
            <p:spPr bwMode="auto">
              <a:xfrm>
                <a:off x="4038600" y="3591612"/>
                <a:ext cx="2571129" cy="134896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94" name="Rectangle 93"/>
            <p:cNvSpPr/>
            <p:nvPr/>
          </p:nvSpPr>
          <p:spPr bwMode="auto">
            <a:xfrm>
              <a:off x="5562600" y="2514600"/>
              <a:ext cx="2850683" cy="3817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600" b="1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+mj-lt"/>
                </a:rPr>
                <a:t>Essentially the same</a:t>
              </a:r>
            </a:p>
          </p:txBody>
        </p:sp>
      </p:grpSp>
      <p:sp>
        <p:nvSpPr>
          <p:cNvPr id="105" name="Rectangle 104"/>
          <p:cNvSpPr/>
          <p:nvPr/>
        </p:nvSpPr>
        <p:spPr bwMode="auto">
          <a:xfrm>
            <a:off x="685800" y="6248399"/>
            <a:ext cx="4034548" cy="227014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 slide contains animations</a:t>
            </a:r>
          </a:p>
        </p:txBody>
      </p:sp>
    </p:spTree>
    <p:extLst>
      <p:ext uri="{BB962C8B-B14F-4D97-AF65-F5344CB8AC3E}">
        <p14:creationId xmlns:p14="http://schemas.microsoft.com/office/powerpoint/2010/main" val="358222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Has the feasibility of the macro cell scenarios in 3GPP TR 36.889 been established</a:t>
            </a:r>
            <a:r>
              <a:rPr lang="en-US" dirty="0" smtClean="0"/>
              <a:t>?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Has </a:t>
            </a:r>
            <a:r>
              <a:rPr lang="en-US" dirty="0"/>
              <a:t>the feasibility of the </a:t>
            </a:r>
            <a:r>
              <a:rPr lang="en-US" dirty="0" smtClean="0"/>
              <a:t>macro cell </a:t>
            </a:r>
            <a:r>
              <a:rPr lang="en-US" dirty="0"/>
              <a:t>scenarios </a:t>
            </a:r>
            <a:r>
              <a:rPr lang="en-US" dirty="0" smtClean="0"/>
              <a:t>in </a:t>
            </a:r>
            <a:r>
              <a:rPr lang="en-US" dirty="0"/>
              <a:t>3GPP TR 36.889 </a:t>
            </a:r>
            <a:r>
              <a:rPr lang="en-US" dirty="0" smtClean="0"/>
              <a:t>been </a:t>
            </a:r>
            <a:r>
              <a:rPr lang="en-US" dirty="0"/>
              <a:t>established?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3GPP TR 36.889 V1.0.1 (2015-06) provides a carrier aggregation feasibility study</a:t>
            </a:r>
          </a:p>
          <a:p>
            <a:pPr lvl="1"/>
            <a:r>
              <a:rPr lang="en-US" dirty="0" smtClean="0"/>
              <a:t>Macrocell scenarios are included</a:t>
            </a:r>
          </a:p>
          <a:p>
            <a:pPr lvl="1"/>
            <a:r>
              <a:rPr lang="en-US" dirty="0" smtClean="0"/>
              <a:t>The one macrocell scenario evaluated in TR 36.889 requires different licensed bands for macrocell and small cell</a:t>
            </a:r>
          </a:p>
          <a:p>
            <a:pPr lvl="1"/>
            <a:r>
              <a:rPr lang="en-US" dirty="0" smtClean="0"/>
              <a:t>The other macrocell scenarios may result in unique challenges for LBT</a:t>
            </a:r>
          </a:p>
          <a:p>
            <a:pPr lvl="1"/>
            <a:r>
              <a:rPr lang="en-US" dirty="0" smtClean="0"/>
              <a:t>Has the feasibility of the macro cell scenarios been established?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8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3GPP TR 36.889 </a:t>
            </a:r>
            <a:r>
              <a:rPr lang="en-US" dirty="0" smtClean="0"/>
              <a:t>defines four LAA </a:t>
            </a:r>
            <a:r>
              <a:rPr lang="en-US" dirty="0"/>
              <a:t>d</a:t>
            </a:r>
            <a:r>
              <a:rPr lang="en-US" dirty="0" smtClean="0"/>
              <a:t>eployment scenarios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6172200"/>
            <a:ext cx="3048000" cy="381000"/>
          </a:xfrm>
        </p:spPr>
        <p:txBody>
          <a:bodyPr/>
          <a:lstStyle/>
          <a:p>
            <a:pPr lvl="1" algn="r">
              <a:buNone/>
            </a:pPr>
            <a:r>
              <a:rPr lang="en-US" sz="1200" dirty="0" smtClean="0"/>
              <a:t>source: 3GPP TR 36.889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8200" y="1647825"/>
            <a:ext cx="7467600" cy="452437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6762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TR 36.889 conclusions are based on two LAA evaluation scenarios</a:t>
            </a: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4800600"/>
            <a:ext cx="7772400" cy="1600200"/>
          </a:xfrm>
        </p:spPr>
        <p:txBody>
          <a:bodyPr/>
          <a:lstStyle/>
          <a:p>
            <a:pPr lvl="1"/>
            <a:r>
              <a:rPr lang="en-US" dirty="0" smtClean="0"/>
              <a:t>per TR 36.889, indoor scenario based on Scenario 3 of TR 36.872</a:t>
            </a:r>
          </a:p>
          <a:p>
            <a:pPr lvl="2"/>
            <a:r>
              <a:rPr lang="en-US" dirty="0" smtClean="0"/>
              <a:t>but comparable to Scenario 2 of TR 36.889</a:t>
            </a:r>
          </a:p>
          <a:p>
            <a:pPr lvl="1"/>
            <a:r>
              <a:rPr lang="en-US" dirty="0" smtClean="0"/>
              <a:t>per TR 36.889, outdoor scenario based on Scenario 2a of TR 36.872 </a:t>
            </a:r>
          </a:p>
          <a:p>
            <a:pPr lvl="2"/>
            <a:r>
              <a:rPr lang="en-US" dirty="0" smtClean="0"/>
              <a:t>but comparable to Scenario 4 of TR 36.889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1480" y="1322832"/>
            <a:ext cx="8321040" cy="340156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270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macro-cell scenarios are not evaluated or have limited applicability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pPr lvl="1"/>
            <a:r>
              <a:rPr lang="en-US" dirty="0" smtClean="0"/>
              <a:t>Scenario 4 is evaluated in TR 36.889</a:t>
            </a:r>
          </a:p>
          <a:p>
            <a:pPr lvl="2"/>
            <a:r>
              <a:rPr lang="en-US" dirty="0" smtClean="0"/>
              <a:t>requires different licensed channels for macro and small cell</a:t>
            </a:r>
          </a:p>
          <a:p>
            <a:pPr lvl="3"/>
            <a:r>
              <a:rPr lang="en-US" dirty="0" smtClean="0"/>
              <a:t>limited applicability: not all operators have multiple licensed channels available</a:t>
            </a:r>
          </a:p>
          <a:p>
            <a:pPr lvl="1"/>
            <a:r>
              <a:rPr lang="en-US" dirty="0" smtClean="0"/>
              <a:t>Scenario 1 is not evaluated in TR 36.889</a:t>
            </a:r>
          </a:p>
          <a:p>
            <a:pPr lvl="2"/>
            <a:r>
              <a:rPr lang="en-US" dirty="0" smtClean="0"/>
              <a:t>Requires “ideal backhaul” between the macro site and the unlicensed small cell.</a:t>
            </a:r>
          </a:p>
          <a:p>
            <a:pPr lvl="2"/>
            <a:r>
              <a:rPr lang="en-US" dirty="0" smtClean="0"/>
              <a:t>DL and UL scheduling take place at the macro site, not at remote radio head.</a:t>
            </a:r>
          </a:p>
          <a:p>
            <a:pPr lvl="2"/>
            <a:r>
              <a:rPr lang="en-US" dirty="0" smtClean="0"/>
              <a:t>CCA takes place at the small cell, and at remote UE for uplink.</a:t>
            </a:r>
          </a:p>
          <a:p>
            <a:pPr lvl="1"/>
            <a:r>
              <a:rPr lang="en-US" dirty="0" smtClean="0"/>
              <a:t>Scenario 3 is not evaluated in TR 36.889</a:t>
            </a:r>
          </a:p>
          <a:p>
            <a:pPr lvl="2"/>
            <a:r>
              <a:rPr lang="en-US" dirty="0" smtClean="0"/>
              <a:t>Macrocell and small cell share the same licensed channel.</a:t>
            </a:r>
          </a:p>
          <a:p>
            <a:pPr lvl="3"/>
            <a:r>
              <a:rPr lang="en-US" dirty="0" smtClean="0"/>
              <a:t>may require coordination of scheduling between macrocell and small-cell licensed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9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There are open questions relating to macro-cell scenarios 1 &amp; </a:t>
            </a:r>
            <a:r>
              <a:rPr lang="en-US" dirty="0" smtClean="0"/>
              <a:t>3 that could be subject to collaboration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Scenario 1</a:t>
            </a:r>
          </a:p>
          <a:p>
            <a:pPr lvl="1"/>
            <a:r>
              <a:rPr lang="en-US" dirty="0" smtClean="0"/>
              <a:t>Is the scheduler, at the macrocell, aware of remote CCA status?</a:t>
            </a:r>
          </a:p>
          <a:p>
            <a:pPr lvl="1"/>
            <a:r>
              <a:rPr lang="en-US" dirty="0" smtClean="0"/>
              <a:t>Have simulations studied LBT in Scenario 1? Do these consider:</a:t>
            </a:r>
          </a:p>
          <a:p>
            <a:pPr lvl="2"/>
            <a:r>
              <a:rPr lang="en-US" dirty="0" smtClean="0"/>
              <a:t>“ideal” but realistic backhaul latency</a:t>
            </a:r>
          </a:p>
          <a:p>
            <a:pPr lvl="2"/>
            <a:r>
              <a:rPr lang="en-US" dirty="0" smtClean="0"/>
              <a:t>when unlicensed uplink is supported, latency in passing CCA status from UE over the air (using licensed or unlicensed uplink)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Scenario </a:t>
            </a:r>
            <a:r>
              <a:rPr lang="en-US" dirty="0"/>
              <a:t>3</a:t>
            </a:r>
          </a:p>
          <a:p>
            <a:pPr lvl="1"/>
            <a:r>
              <a:rPr lang="en-US" dirty="0"/>
              <a:t>In case of “ideal” backhaul, see questions from Scenario 1.</a:t>
            </a:r>
          </a:p>
          <a:p>
            <a:pPr lvl="1"/>
            <a:r>
              <a:rPr lang="en-US" dirty="0"/>
              <a:t>In case of “non-ideal” backhaul, have simulations studied LBT?</a:t>
            </a:r>
          </a:p>
          <a:p>
            <a:pPr lvl="2"/>
            <a:r>
              <a:rPr lang="en-US" dirty="0"/>
              <a:t>Can the presence of the </a:t>
            </a:r>
            <a:r>
              <a:rPr lang="en-US" dirty="0" err="1"/>
              <a:t>macrocell</a:t>
            </a:r>
            <a:r>
              <a:rPr lang="en-US" dirty="0"/>
              <a:t> affect the latency of the DL and UL LBT operation, considering that small-cell licensed and unlicensed carriers are carrier-aggregated while licensed small-cell operation is not independent but must be coordinated with co-channel </a:t>
            </a:r>
            <a:r>
              <a:rPr lang="en-US" dirty="0" err="1"/>
              <a:t>macrocell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07854" y="153354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6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Wi-Fi has been a massive socio-economic success in the US, in Europe and globally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44943"/>
            <a:ext cx="1371600" cy="15034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599" y="1829166"/>
            <a:ext cx="1371600" cy="150306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8599" y="1828800"/>
            <a:ext cx="1362516" cy="1503456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599" y="4744943"/>
            <a:ext cx="1362516" cy="1503456"/>
          </a:xfrm>
          <a:prstGeom prst="rect">
            <a:avLst/>
          </a:prstGeom>
          <a:noFill/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91116" y="1828800"/>
            <a:ext cx="7334666" cy="15034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FCC Commissioner </a:t>
            </a:r>
            <a:r>
              <a:rPr lang="en-AU" sz="1600" b="1" dirty="0" smtClean="0">
                <a:solidFill>
                  <a:schemeClr val="tx1"/>
                </a:solidFill>
              </a:rPr>
              <a:t>Jessica </a:t>
            </a:r>
            <a:r>
              <a:rPr lang="en-AU" sz="1600" b="1" dirty="0" err="1" smtClean="0">
                <a:solidFill>
                  <a:schemeClr val="tx1"/>
                </a:solidFill>
              </a:rPr>
              <a:t>Rosenworcel</a:t>
            </a:r>
            <a:r>
              <a:rPr lang="en-AU" sz="1600" b="1" dirty="0" smtClean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stated at the </a:t>
            </a:r>
            <a:r>
              <a:rPr lang="en-AU" sz="1600" i="1" dirty="0" smtClean="0">
                <a:solidFill>
                  <a:schemeClr val="tx1"/>
                </a:solidFill>
              </a:rPr>
              <a:t>2015 State of the Net Conference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360363" lvl="1">
              <a:spcBef>
                <a:spcPts val="700"/>
              </a:spcBef>
            </a:pPr>
            <a:r>
              <a:rPr lang="en-AU" sz="1600" i="1" dirty="0" smtClean="0">
                <a:solidFill>
                  <a:schemeClr val="tx1"/>
                </a:solidFill>
              </a:rPr>
              <a:t>Wi-Fi is a boon to the economy. The economic impact of unlicensed spectrum </a:t>
            </a:r>
            <a:r>
              <a:rPr lang="en-AU" sz="1600" dirty="0" smtClean="0">
                <a:solidFill>
                  <a:schemeClr val="tx1"/>
                </a:solidFill>
              </a:rPr>
              <a:t>(in the US)</a:t>
            </a:r>
            <a:r>
              <a:rPr lang="en-AU" sz="1600" i="1" dirty="0" smtClean="0">
                <a:solidFill>
                  <a:schemeClr val="tx1"/>
                </a:solidFill>
              </a:rPr>
              <a:t> has been estimated at more than $140 billion annually and it's only going to grow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91116" y="4744944"/>
            <a:ext cx="7334665" cy="150345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800"/>
              </a:spcBef>
            </a:pPr>
            <a:r>
              <a:rPr lang="en-GB" sz="1600" dirty="0" smtClean="0">
                <a:solidFill>
                  <a:schemeClr val="tx1"/>
                </a:solidFill>
              </a:rPr>
              <a:t>European </a:t>
            </a:r>
            <a:r>
              <a:rPr lang="en-GB" sz="1600" dirty="0">
                <a:solidFill>
                  <a:schemeClr val="tx1"/>
                </a:solidFill>
              </a:rPr>
              <a:t>Commission Vice President </a:t>
            </a:r>
            <a:r>
              <a:rPr lang="en-GB" sz="1600" b="1" dirty="0" err="1">
                <a:solidFill>
                  <a:schemeClr val="tx1"/>
                </a:solidFill>
              </a:rPr>
              <a:t>Neelie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Kroes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stated in August 2013:</a:t>
            </a:r>
          </a:p>
          <a:p>
            <a:pPr marL="358775" lvl="1">
              <a:spcBef>
                <a:spcPts val="800"/>
              </a:spcBef>
            </a:pPr>
            <a:r>
              <a:rPr lang="en-GB" sz="1600" i="1" dirty="0" smtClean="0">
                <a:solidFill>
                  <a:schemeClr val="tx1"/>
                </a:solidFill>
              </a:rPr>
              <a:t>“</a:t>
            </a:r>
            <a:r>
              <a:rPr lang="en-GB" sz="1600" i="1" dirty="0">
                <a:solidFill>
                  <a:schemeClr val="tx1"/>
                </a:solidFill>
              </a:rPr>
              <a:t>Wi-Fi is a huge success. It’s a win for everybody involved. I will make sure the European Commission helps to spread use of Wi-Fi through extra spectrum and lighter regulation.” 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1" y="3581400"/>
            <a:ext cx="869718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More than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10 billion Wi-Fi devices sold worldwide!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baseline="0" dirty="0" smtClean="0">
                <a:latin typeface="+mj-lt"/>
              </a:rPr>
              <a:t>More than 5 billion</a:t>
            </a:r>
            <a:r>
              <a:rPr lang="en-US" sz="1800" b="1" dirty="0" smtClean="0">
                <a:latin typeface="+mj-lt"/>
              </a:rPr>
              <a:t> devices in use today, and growing!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59286" y="3581400"/>
            <a:ext cx="2666496" cy="914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800"/>
              </a:spcBef>
            </a:pPr>
            <a:r>
              <a:rPr lang="en-US" sz="1600" b="1" i="1" dirty="0" smtClean="0">
                <a:solidFill>
                  <a:schemeClr val="tx1"/>
                </a:solidFill>
              </a:rPr>
              <a:t>EC Study </a:t>
            </a:r>
            <a:r>
              <a:rPr lang="en-US" sz="1600" i="1" dirty="0" smtClean="0">
                <a:solidFill>
                  <a:schemeClr val="tx1"/>
                </a:solidFill>
              </a:rPr>
              <a:t>in 2013 found:</a:t>
            </a:r>
            <a:endParaRPr lang="en-AU" sz="1600" i="1" dirty="0">
              <a:solidFill>
                <a:schemeClr val="tx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74632" y="3955256"/>
            <a:ext cx="1983582" cy="4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82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neutral test platform could provide a basis for collaboration between LAA &amp; 802.11 </a:t>
            </a:r>
            <a:r>
              <a:rPr lang="en-US" dirty="0" smtClean="0"/>
              <a:t>stakeholders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 neutral test </a:t>
            </a:r>
            <a:r>
              <a:rPr lang="en-US" dirty="0" smtClean="0"/>
              <a:t>platform could provide a basis for collaboration between LAA &amp; 802.11 stakeholders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</a:t>
            </a:r>
            <a:r>
              <a:rPr lang="en-US" dirty="0"/>
              <a:t>coexistence discussion is not going to end once </a:t>
            </a:r>
            <a:r>
              <a:rPr lang="en-US" dirty="0" smtClean="0"/>
              <a:t>LAA </a:t>
            </a:r>
            <a:r>
              <a:rPr lang="en-US" dirty="0"/>
              <a:t>is </a:t>
            </a:r>
            <a:r>
              <a:rPr lang="en-US" dirty="0" smtClean="0"/>
              <a:t>defined …</a:t>
            </a:r>
            <a:endParaRPr lang="en-US" dirty="0"/>
          </a:p>
          <a:p>
            <a:pPr lvl="2"/>
            <a:r>
              <a:rPr lang="en-US" dirty="0"/>
              <a:t>Let’s look forward and find ways to communicate issues between groups</a:t>
            </a:r>
          </a:p>
          <a:p>
            <a:pPr lvl="2"/>
            <a:r>
              <a:rPr lang="en-US" dirty="0"/>
              <a:t>Common testbed promotes goodwill and collaboration</a:t>
            </a:r>
          </a:p>
          <a:p>
            <a:pPr lvl="1"/>
            <a:r>
              <a:rPr lang="en-US" dirty="0" smtClean="0"/>
              <a:t>… and everyone </a:t>
            </a:r>
            <a:r>
              <a:rPr lang="en-US" dirty="0"/>
              <a:t>benefits from </a:t>
            </a:r>
            <a:r>
              <a:rPr lang="en-US" dirty="0" smtClean="0"/>
              <a:t>testing </a:t>
            </a:r>
            <a:r>
              <a:rPr lang="en-US" dirty="0"/>
              <a:t>real devices and </a:t>
            </a:r>
            <a:r>
              <a:rPr lang="en-US" dirty="0" smtClean="0"/>
              <a:t>applications</a:t>
            </a:r>
            <a:endParaRPr lang="en-US" dirty="0"/>
          </a:p>
          <a:p>
            <a:pPr lvl="2"/>
            <a:r>
              <a:rPr lang="en-US" dirty="0" smtClean="0"/>
              <a:t>Simulations are useful …</a:t>
            </a:r>
          </a:p>
          <a:p>
            <a:pPr lvl="2"/>
            <a:r>
              <a:rPr lang="en-US" dirty="0" smtClean="0"/>
              <a:t>… but don’t capture real device behavior</a:t>
            </a:r>
          </a:p>
          <a:p>
            <a:pPr lvl="1"/>
            <a:r>
              <a:rPr lang="en-US" b="1" dirty="0" smtClean="0"/>
              <a:t>A </a:t>
            </a:r>
            <a:r>
              <a:rPr lang="en-US" b="1" dirty="0"/>
              <a:t>neutral test platform can provide fair sharing data for both </a:t>
            </a:r>
            <a:r>
              <a:rPr lang="en-US" b="1" dirty="0" smtClean="0"/>
              <a:t>the 802.11 and 3GPP communities to </a:t>
            </a:r>
            <a:r>
              <a:rPr lang="en-US" b="1" dirty="0"/>
              <a:t>help inform </a:t>
            </a:r>
            <a:r>
              <a:rPr lang="en-US" b="1" dirty="0" smtClean="0"/>
              <a:t>future decisions</a:t>
            </a:r>
            <a:endParaRPr lang="en-AU" b="1" dirty="0"/>
          </a:p>
          <a:p>
            <a:pPr lvl="2"/>
            <a:r>
              <a:rPr lang="en-AU" dirty="0" smtClean="0"/>
              <a:t>The 802.11 community will benefit from “hands on” experience with Unlicensed LTE to evaluate their own applications and devices</a:t>
            </a:r>
          </a:p>
          <a:p>
            <a:pPr lvl="2"/>
            <a:r>
              <a:rPr lang="en-US" dirty="0" smtClean="0"/>
              <a:t>The 3GPP community will </a:t>
            </a:r>
            <a:r>
              <a:rPr lang="en-US" dirty="0"/>
              <a:t>benefit by alleviating concerns about coexistence mechanisms </a:t>
            </a:r>
            <a:r>
              <a:rPr lang="en-US" dirty="0" smtClean="0"/>
              <a:t>and using the </a:t>
            </a:r>
            <a:r>
              <a:rPr lang="en-US" dirty="0"/>
              <a:t>data to inform </a:t>
            </a:r>
            <a:r>
              <a:rPr lang="en-US" dirty="0" smtClean="0"/>
              <a:t>decisions about LAA</a:t>
            </a:r>
            <a:endParaRPr lang="en-US" dirty="0"/>
          </a:p>
          <a:p>
            <a:pPr marL="1588" lvl="1" indent="0">
              <a:buNone/>
            </a:pP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10" y="6475414"/>
            <a:ext cx="649217" cy="184666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IEEE 802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2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recommends 3GPP work with IEEE 802 to define a neutral coexistence </a:t>
            </a:r>
            <a:r>
              <a:rPr lang="en-AU" dirty="0"/>
              <a:t>t</a:t>
            </a:r>
            <a:r>
              <a:rPr lang="en-AU" dirty="0" smtClean="0"/>
              <a:t>estbed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An agreed neutral coexistence </a:t>
            </a:r>
            <a:r>
              <a:rPr lang="en-AU" dirty="0"/>
              <a:t>testbed will </a:t>
            </a:r>
            <a:r>
              <a:rPr lang="en-AU" dirty="0" smtClean="0"/>
              <a:t>allow for any early LAA development units to be tested</a:t>
            </a:r>
            <a:endParaRPr lang="en-AU" dirty="0"/>
          </a:p>
          <a:p>
            <a:pPr lvl="1"/>
            <a:r>
              <a:rPr lang="en-AU" dirty="0" smtClean="0"/>
              <a:t>It can also be used with existing 802.11/LTE-U devices to help drive LAA decisions based on real interactions</a:t>
            </a:r>
          </a:p>
          <a:p>
            <a:pPr lvl="2"/>
            <a:r>
              <a:rPr lang="en-AU" dirty="0" smtClean="0"/>
              <a:t>Best coexistence mechanisms</a:t>
            </a:r>
          </a:p>
          <a:p>
            <a:pPr lvl="2"/>
            <a:r>
              <a:rPr lang="en-AU" dirty="0" smtClean="0"/>
              <a:t>Best energy detection thresholds</a:t>
            </a:r>
          </a:p>
          <a:p>
            <a:pPr lvl="2"/>
            <a:r>
              <a:rPr lang="en-AU" dirty="0" smtClean="0"/>
              <a:t>Real device traffic patterns and application behaviour</a:t>
            </a:r>
          </a:p>
          <a:p>
            <a:pPr lvl="2"/>
            <a:r>
              <a:rPr lang="en-AU" dirty="0" smtClean="0"/>
              <a:t>Channel selection algorithms</a:t>
            </a:r>
          </a:p>
          <a:p>
            <a:pPr lvl="1"/>
            <a:r>
              <a:rPr lang="en-AU" dirty="0" smtClean="0"/>
              <a:t>Some LTE-U </a:t>
            </a:r>
            <a:r>
              <a:rPr lang="en-AU" dirty="0"/>
              <a:t>c</a:t>
            </a:r>
            <a:r>
              <a:rPr lang="en-AU" dirty="0" smtClean="0"/>
              <a:t>oexistence testing already has been started …</a:t>
            </a:r>
          </a:p>
          <a:p>
            <a:pPr lvl="2"/>
            <a:r>
              <a:rPr lang="en-AU" dirty="0" smtClean="0"/>
              <a:t>See </a:t>
            </a:r>
            <a:r>
              <a:rPr lang="en-US" dirty="0" smtClean="0">
                <a:hlinkClick r:id="rId2"/>
              </a:rPr>
              <a:t>LTE-U </a:t>
            </a:r>
            <a:r>
              <a:rPr lang="en-US" dirty="0">
                <a:hlinkClick r:id="rId2"/>
              </a:rPr>
              <a:t>Technology and Coexistence</a:t>
            </a:r>
            <a:r>
              <a:rPr lang="en-US" dirty="0"/>
              <a:t>, LTE-U </a:t>
            </a:r>
            <a:r>
              <a:rPr lang="en-US" dirty="0" smtClean="0"/>
              <a:t>Forum, 28 </a:t>
            </a:r>
            <a:r>
              <a:rPr lang="en-US" dirty="0"/>
              <a:t>May </a:t>
            </a:r>
            <a:r>
              <a:rPr lang="en-US" dirty="0" smtClean="0"/>
              <a:t>2015</a:t>
            </a:r>
            <a:endParaRPr lang="en-AU" dirty="0"/>
          </a:p>
          <a:p>
            <a:pPr lvl="1"/>
            <a:r>
              <a:rPr lang="en-AU" dirty="0" smtClean="0"/>
              <a:t>… but we need to continue and expand these tests to understand full impact of all LAA design decisions on Wi-Fi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9" y="6475414"/>
            <a:ext cx="649217" cy="184666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IEEE 802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0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would a neutral coexistence </a:t>
            </a:r>
            <a:r>
              <a:rPr lang="en-AU" dirty="0"/>
              <a:t>testbed </a:t>
            </a:r>
            <a:r>
              <a:rPr lang="en-AU" dirty="0" smtClean="0"/>
              <a:t>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</a:t>
            </a:r>
            <a:r>
              <a:rPr lang="en-AU" dirty="0" smtClean="0"/>
              <a:t>neutral </a:t>
            </a:r>
            <a:r>
              <a:rPr lang="en-AU" dirty="0" smtClean="0"/>
              <a:t>coexistence testbed would use a controlled RF environment to study Unlicensed-LTE/Wi-Fi and Wi-Fi/Wi-Fi interactions, possibly located in a neutral test or certification lab</a:t>
            </a:r>
          </a:p>
          <a:p>
            <a:pPr lvl="1"/>
            <a:r>
              <a:rPr lang="en-AU" dirty="0" smtClean="0"/>
              <a:t>It must have at least the following characteristics</a:t>
            </a:r>
          </a:p>
          <a:p>
            <a:pPr lvl="2"/>
            <a:r>
              <a:rPr lang="en-AU" dirty="0" smtClean="0"/>
              <a:t>High isolation from external devices</a:t>
            </a:r>
          </a:p>
          <a:p>
            <a:pPr lvl="2"/>
            <a:r>
              <a:rPr lang="en-AU" dirty="0" smtClean="0"/>
              <a:t>Good control over power levels across devices</a:t>
            </a:r>
          </a:p>
          <a:p>
            <a:pPr lvl="2"/>
            <a:r>
              <a:rPr lang="en-AU" dirty="0" smtClean="0"/>
              <a:t>Multipath environment to test MIMO STA’s</a:t>
            </a:r>
          </a:p>
          <a:p>
            <a:pPr lvl="2"/>
            <a:r>
              <a:rPr lang="en-AU" dirty="0" smtClean="0"/>
              <a:t>Ability to test real applications (VoIP, Video streaming, file transfer, </a:t>
            </a:r>
            <a:r>
              <a:rPr lang="en-AU" dirty="0" err="1" smtClean="0"/>
              <a:t>etc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Flexibility to test high channel load environments</a:t>
            </a:r>
          </a:p>
          <a:p>
            <a:pPr lvl="2"/>
            <a:r>
              <a:rPr lang="en-AU" dirty="0" smtClean="0"/>
              <a:t>Repeatable configuration that can be reproduced across labs</a:t>
            </a:r>
          </a:p>
          <a:p>
            <a:pPr lvl="1"/>
            <a:r>
              <a:rPr lang="en-AU" dirty="0" smtClean="0"/>
              <a:t>There are many possible test scenarios already in discussion</a:t>
            </a:r>
          </a:p>
          <a:p>
            <a:pPr lvl="2"/>
            <a:r>
              <a:rPr lang="en-AU" dirty="0" smtClean="0"/>
              <a:t>Fairness testing of Wi-Fi vs Wi-Fi/LTE-U (TPT, jitter, latency, air-time, </a:t>
            </a:r>
            <a:r>
              <a:rPr lang="en-AU" dirty="0" err="1" smtClean="0"/>
              <a:t>etc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Above/</a:t>
            </a:r>
            <a:r>
              <a:rPr lang="en-AU" dirty="0"/>
              <a:t>b</a:t>
            </a:r>
            <a:r>
              <a:rPr lang="en-AU" dirty="0" smtClean="0"/>
              <a:t>elow ED device performance across vendors/devices</a:t>
            </a:r>
          </a:p>
          <a:p>
            <a:pPr lvl="2"/>
            <a:r>
              <a:rPr lang="en-AU" dirty="0"/>
              <a:t>Hidden </a:t>
            </a:r>
            <a:r>
              <a:rPr lang="en-AU" dirty="0" smtClean="0"/>
              <a:t>node </a:t>
            </a:r>
            <a:r>
              <a:rPr lang="en-AU" dirty="0"/>
              <a:t>testing</a:t>
            </a: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9" y="6475414"/>
            <a:ext cx="649217" cy="184666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IEEE 802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… and the significant benefit today from Wi-Fi of “</a:t>
            </a:r>
            <a:r>
              <a:rPr lang="en-AU" i="1" dirty="0" smtClean="0"/>
              <a:t>anyone, anytime, any place</a:t>
            </a:r>
            <a:r>
              <a:rPr lang="en-AU" dirty="0" smtClean="0"/>
              <a:t>” must not be put at risk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</p:spPr>
        <p:txBody>
          <a:bodyPr/>
          <a:lstStyle/>
          <a:p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68097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7" name="Down Arrow 6"/>
          <p:cNvSpPr/>
          <p:nvPr/>
        </p:nvSpPr>
        <p:spPr>
          <a:xfrm>
            <a:off x="3840033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8" name="Down Arrow 7"/>
          <p:cNvSpPr/>
          <p:nvPr/>
        </p:nvSpPr>
        <p:spPr>
          <a:xfrm>
            <a:off x="6732240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9" name="Rectangle 8"/>
          <p:cNvSpPr/>
          <p:nvPr/>
        </p:nvSpPr>
        <p:spPr>
          <a:xfrm>
            <a:off x="399163" y="2152582"/>
            <a:ext cx="2592288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Anyone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1099" y="2152582"/>
            <a:ext cx="2592288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Anytime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56176" y="2152582"/>
            <a:ext cx="2592288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Anyplace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9163" y="2538264"/>
            <a:ext cx="2592288" cy="15841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71099" y="2538264"/>
            <a:ext cx="2592288" cy="15841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56176" y="2538264"/>
            <a:ext cx="2592288" cy="15841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0780" y="4600854"/>
            <a:ext cx="8347684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… Wi-Fi meets users’ needs for data, voice, video and much more</a:t>
            </a:r>
            <a:endParaRPr lang="en-AU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779" y="4986536"/>
            <a:ext cx="8347685" cy="110946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5"/>
              </a:solidFill>
            </a:endParaRPr>
          </a:p>
          <a:p>
            <a:pPr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Wi-Fi </a:t>
            </a:r>
            <a:r>
              <a:rPr lang="en-AU" sz="1600" dirty="0" smtClean="0">
                <a:solidFill>
                  <a:schemeClr val="tx1"/>
                </a:solidFill>
              </a:rPr>
              <a:t>trades some efficiency in favour of “good enough” performance (that still meets users’ needs) and fair sharing with other Wi-Fi networks and other technology networks</a:t>
            </a:r>
          </a:p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Wi-Fi is also low cost, generally not requiring a subscription with a licensed operator!</a:t>
            </a:r>
            <a:endParaRPr lang="en-AU" sz="1600" dirty="0">
              <a:solidFill>
                <a:schemeClr val="tx1"/>
              </a:solidFill>
            </a:endParaRPr>
          </a:p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80" y="2674094"/>
            <a:ext cx="468334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5988"/>
            <a:ext cx="412133" cy="62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4" y="3429916"/>
            <a:ext cx="374666" cy="624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74094"/>
            <a:ext cx="455845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14154"/>
            <a:ext cx="474579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022" y="2674094"/>
            <a:ext cx="305978" cy="6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245" y="2696610"/>
            <a:ext cx="583042" cy="63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202" y="2682280"/>
            <a:ext cx="1209806" cy="120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60032" y="2883974"/>
            <a:ext cx="785013" cy="853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4" descr="http://www.clipartlord.com/wp-content/uploads/2015/03/buildings7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793" y="2726025"/>
            <a:ext cx="711229" cy="129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7" descr="http://www.clipartlord.com/wp-content/uploads/2014/10/hotel3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22906"/>
            <a:ext cx="770367" cy="102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50590"/>
            <a:ext cx="821313" cy="82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5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6095998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1524000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An evidence based approach suggests </a:t>
            </a:r>
            <a:r>
              <a:rPr lang="en-AU" dirty="0" smtClean="0"/>
              <a:t>“802.11-like” access will </a:t>
            </a:r>
            <a:r>
              <a:rPr lang="en-AU" dirty="0"/>
              <a:t>promote fair </a:t>
            </a:r>
            <a:r>
              <a:rPr lang="en-AU" dirty="0" smtClean="0"/>
              <a:t>sharing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399" y="1828800"/>
            <a:ext cx="8839201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is vital to confirm unlicensed spectrum is shared fairly by LAA &amp; Wi-Fi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2214482"/>
            <a:ext cx="8839200" cy="73833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solidFill>
                  <a:schemeClr val="tx1"/>
                </a:solidFill>
              </a:rPr>
              <a:t>The importance of evidence based decision making in relation to LAA was emphasized both by regulators and other stakeholders at </a:t>
            </a:r>
            <a:r>
              <a:rPr lang="en-AU" sz="1600" dirty="0">
                <a:solidFill>
                  <a:schemeClr val="tx1"/>
                </a:solidFill>
              </a:rPr>
              <a:t>the recent ETSI BRAN </a:t>
            </a:r>
            <a:r>
              <a:rPr lang="en-AU" sz="1600" dirty="0" smtClean="0">
                <a:solidFill>
                  <a:schemeClr val="tx1"/>
                </a:solidFill>
              </a:rPr>
              <a:t>meeting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8" y="3257618"/>
            <a:ext cx="4267202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There is evidence for “802.11-like” access</a:t>
            </a:r>
            <a:endParaRPr lang="en-AU" sz="16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152399" y="3643300"/>
            <a:ext cx="4267202" cy="1690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Evidence from 3GPP suggests </a:t>
            </a:r>
            <a:r>
              <a:rPr lang="en-AU" sz="1600" dirty="0" smtClean="0">
                <a:solidFill>
                  <a:schemeClr val="tx1"/>
                </a:solidFill>
              </a:rPr>
              <a:t>an “802.11</a:t>
            </a:r>
            <a:r>
              <a:rPr lang="en-AU" sz="1600" dirty="0">
                <a:solidFill>
                  <a:schemeClr val="tx1"/>
                </a:solidFill>
              </a:rPr>
              <a:t>-</a:t>
            </a:r>
            <a:r>
              <a:rPr lang="en-AU" sz="1600" dirty="0" smtClean="0">
                <a:solidFill>
                  <a:schemeClr val="tx1"/>
                </a:solidFill>
              </a:rPr>
              <a:t>like</a:t>
            </a:r>
            <a:r>
              <a:rPr lang="en-AU" sz="1600" dirty="0">
                <a:solidFill>
                  <a:schemeClr val="tx1"/>
                </a:solidFill>
              </a:rPr>
              <a:t>” access </a:t>
            </a:r>
            <a:r>
              <a:rPr lang="en-AU" sz="1600" dirty="0" smtClean="0">
                <a:solidFill>
                  <a:schemeClr val="tx1"/>
                </a:solidFill>
              </a:rPr>
              <a:t>mechanism is </a:t>
            </a:r>
            <a:r>
              <a:rPr lang="en-AU" sz="1600" dirty="0">
                <a:solidFill>
                  <a:schemeClr val="tx1"/>
                </a:solidFill>
              </a:rPr>
              <a:t>suitable for sharing 5GHz </a:t>
            </a:r>
            <a:r>
              <a:rPr lang="en-AU" sz="1600" dirty="0" smtClean="0">
                <a:solidFill>
                  <a:schemeClr val="tx1"/>
                </a:solidFill>
              </a:rPr>
              <a:t>channels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… confirming 15 years of </a:t>
            </a:r>
            <a:r>
              <a:rPr lang="en-AU" sz="1600" dirty="0" smtClean="0">
                <a:solidFill>
                  <a:schemeClr val="tx1"/>
                </a:solidFill>
              </a:rPr>
              <a:t>Wi-Fi </a:t>
            </a:r>
            <a:r>
              <a:rPr lang="en-AU" sz="1600" dirty="0">
                <a:solidFill>
                  <a:schemeClr val="tx1"/>
                </a:solidFill>
              </a:rPr>
              <a:t>experience that </a:t>
            </a:r>
            <a:r>
              <a:rPr lang="en-AU" sz="1600" dirty="0" smtClean="0">
                <a:solidFill>
                  <a:schemeClr val="tx1"/>
                </a:solidFill>
              </a:rPr>
              <a:t>LBT (Listen Before Talk) </a:t>
            </a:r>
            <a:r>
              <a:rPr lang="en-AU" sz="1600" dirty="0">
                <a:solidFill>
                  <a:schemeClr val="tx1"/>
                </a:solidFill>
              </a:rPr>
              <a:t>with truncated exponential back off </a:t>
            </a:r>
            <a:r>
              <a:rPr lang="en-AU" sz="1600" dirty="0" smtClean="0">
                <a:solidFill>
                  <a:schemeClr val="tx1"/>
                </a:solidFill>
              </a:rPr>
              <a:t>is a good solution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399" y="3257618"/>
            <a:ext cx="4267199" cy="385682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for other access types is limited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24400" y="3643300"/>
            <a:ext cx="4267199" cy="1690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Innovative </a:t>
            </a:r>
            <a:r>
              <a:rPr lang="en-AU" sz="1600" dirty="0">
                <a:solidFill>
                  <a:schemeClr val="tx1"/>
                </a:solidFill>
              </a:rPr>
              <a:t>new approaches to share the use of unlicensed spectrum must always be </a:t>
            </a:r>
            <a:r>
              <a:rPr lang="en-AU" sz="1600" dirty="0" smtClean="0">
                <a:solidFill>
                  <a:schemeClr val="tx1"/>
                </a:solidFill>
              </a:rPr>
              <a:t>considered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… but should </a:t>
            </a:r>
            <a:r>
              <a:rPr lang="en-AU" sz="1600" dirty="0">
                <a:solidFill>
                  <a:schemeClr val="tx1"/>
                </a:solidFill>
              </a:rPr>
              <a:t>only be adopted after </a:t>
            </a:r>
            <a:r>
              <a:rPr lang="en-AU" sz="1600" dirty="0" smtClean="0">
                <a:solidFill>
                  <a:schemeClr val="tx1"/>
                </a:solidFill>
              </a:rPr>
              <a:t>detailed </a:t>
            </a:r>
            <a:r>
              <a:rPr lang="en-AU" sz="1600" dirty="0" smtClean="0">
                <a:solidFill>
                  <a:schemeClr val="tx1"/>
                </a:solidFill>
              </a:rPr>
              <a:t>review and </a:t>
            </a:r>
            <a:r>
              <a:rPr lang="en-AU" sz="1600" dirty="0">
                <a:solidFill>
                  <a:schemeClr val="tx1"/>
                </a:solidFill>
              </a:rPr>
              <a:t>consensus by all </a:t>
            </a:r>
            <a:r>
              <a:rPr lang="en-AU" sz="1600" dirty="0" smtClean="0">
                <a:solidFill>
                  <a:schemeClr val="tx1"/>
                </a:solidFill>
              </a:rPr>
              <a:t>stakeholders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54864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rgbClr val="00B050"/>
                </a:solidFill>
              </a:rPr>
              <a:t>E</a:t>
            </a:r>
            <a:r>
              <a:rPr lang="en-AU" sz="1600" b="1" dirty="0" smtClean="0">
                <a:solidFill>
                  <a:srgbClr val="00B050"/>
                </a:solidFill>
              </a:rPr>
              <a:t>vidence is available for the efficacy of “802.11-like” access today!</a:t>
            </a:r>
            <a:endParaRPr lang="en-AU" sz="1600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398" y="54864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 smtClean="0">
                <a:solidFill>
                  <a:srgbClr val="FF0000"/>
                </a:solidFill>
              </a:rPr>
              <a:t>There is unlikely to be consensus on any evidence for a new access mechanism in the planned LAA &amp; ETSI BRAN timescales</a:t>
            </a:r>
            <a:endParaRPr lang="en-A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8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Evidence from 3GPP suggests </a:t>
            </a:r>
            <a:r>
              <a:rPr lang="en-AU" dirty="0" smtClean="0"/>
              <a:t>“</a:t>
            </a:r>
            <a:r>
              <a:rPr lang="en-AU" dirty="0"/>
              <a:t>802.11-like” access </a:t>
            </a:r>
            <a:r>
              <a:rPr lang="en-AU" dirty="0" smtClean="0"/>
              <a:t>is </a:t>
            </a:r>
            <a:r>
              <a:rPr lang="en-AU" dirty="0"/>
              <a:t>suitable for sharing 5GHz </a:t>
            </a:r>
            <a:r>
              <a:rPr lang="en-AU" dirty="0" smtClean="0"/>
              <a:t>channels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3GPP TR 36.889 recommends a Category </a:t>
            </a:r>
            <a:r>
              <a:rPr lang="en-AU" dirty="0" smtClean="0"/>
              <a:t>4 LBT mechanism,</a:t>
            </a:r>
            <a:br>
              <a:rPr lang="en-AU" dirty="0" smtClean="0"/>
            </a:br>
            <a:r>
              <a:rPr lang="en-AU" dirty="0" smtClean="0"/>
              <a:t>with many similarities to 802.11, for downlink </a:t>
            </a:r>
            <a:r>
              <a:rPr lang="en-AU" dirty="0"/>
              <a:t>(DL) </a:t>
            </a:r>
            <a:r>
              <a:rPr lang="en-AU" dirty="0" smtClean="0"/>
              <a:t>data, </a:t>
            </a:r>
            <a:r>
              <a:rPr lang="en-AU" dirty="0" smtClean="0"/>
              <a:t>based</a:t>
            </a:r>
            <a:br>
              <a:rPr lang="en-AU" dirty="0" smtClean="0"/>
            </a:br>
            <a:r>
              <a:rPr lang="en-AU" dirty="0" smtClean="0"/>
              <a:t>on work undertaken by 3GPP during the first half of 2015</a:t>
            </a:r>
            <a:endParaRPr lang="en-AU" dirty="0"/>
          </a:p>
          <a:p>
            <a:pPr lvl="1"/>
            <a:r>
              <a:rPr lang="en-AU" dirty="0"/>
              <a:t>The TR leaves some parameters open for further study but the evidence currently suggests </a:t>
            </a:r>
            <a:r>
              <a:rPr lang="en-AU" dirty="0" smtClean="0"/>
              <a:t>“802.11-like</a:t>
            </a:r>
            <a:r>
              <a:rPr lang="en-AU" dirty="0"/>
              <a:t>” parameters work </a:t>
            </a:r>
            <a:r>
              <a:rPr lang="en-AU" dirty="0" smtClean="0"/>
              <a:t>well; the TR specifies:</a:t>
            </a:r>
            <a:endParaRPr lang="en-AU" dirty="0"/>
          </a:p>
          <a:p>
            <a:pPr lvl="2"/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back off as “</a:t>
            </a:r>
            <a:r>
              <a:rPr lang="en-US" dirty="0"/>
              <a:t>dynamic variable” or “semi-static”, but notes the most of the </a:t>
            </a:r>
            <a:r>
              <a:rPr lang="en-US" dirty="0" smtClean="0"/>
              <a:t>Category </a:t>
            </a:r>
            <a:r>
              <a:rPr lang="en-US" dirty="0"/>
              <a:t>4 evaluations in the TR are based on </a:t>
            </a:r>
            <a:r>
              <a:rPr lang="en-AU" dirty="0"/>
              <a:t>exponential back off </a:t>
            </a:r>
          </a:p>
          <a:p>
            <a:pPr lvl="2"/>
            <a:r>
              <a:rPr lang="en-AU" dirty="0" err="1" smtClean="0"/>
              <a:t>CWmin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dirty="0" err="1"/>
              <a:t>CWmax</a:t>
            </a:r>
            <a:r>
              <a:rPr lang="en-AU" dirty="0"/>
              <a:t> as configurable parameters, but almost all the </a:t>
            </a:r>
            <a:r>
              <a:rPr lang="en-AU" dirty="0" smtClean="0"/>
              <a:t>Category </a:t>
            </a:r>
            <a:r>
              <a:rPr lang="en-AU" dirty="0"/>
              <a:t>4 </a:t>
            </a:r>
            <a:r>
              <a:rPr lang="en-US" dirty="0"/>
              <a:t>evaluations </a:t>
            </a:r>
            <a:r>
              <a:rPr lang="en-AU" dirty="0"/>
              <a:t>used </a:t>
            </a:r>
            <a:r>
              <a:rPr lang="en-AU" dirty="0" err="1"/>
              <a:t>CWmin</a:t>
            </a:r>
            <a:r>
              <a:rPr lang="en-AU" dirty="0"/>
              <a:t> = 16 and </a:t>
            </a:r>
            <a:r>
              <a:rPr lang="en-AU" dirty="0" err="1"/>
              <a:t>CWmax</a:t>
            </a:r>
            <a:r>
              <a:rPr lang="en-AU" dirty="0"/>
              <a:t> = 1024</a:t>
            </a:r>
          </a:p>
          <a:p>
            <a:pPr lvl="2"/>
            <a:r>
              <a:rPr lang="en-AU" dirty="0" smtClean="0"/>
              <a:t>Either </a:t>
            </a:r>
            <a:r>
              <a:rPr lang="en-AU" dirty="0"/>
              <a:t>ACK/NACK or sensing based feedback, but all the variations of feedback described for </a:t>
            </a:r>
            <a:r>
              <a:rPr lang="en-AU" dirty="0" smtClean="0"/>
              <a:t>Category </a:t>
            </a:r>
            <a:r>
              <a:rPr lang="en-AU" dirty="0"/>
              <a:t>4 use </a:t>
            </a:r>
            <a:r>
              <a:rPr lang="en-AU" dirty="0" smtClean="0"/>
              <a:t>(delayed) ACK/NACK</a:t>
            </a:r>
            <a:endParaRPr lang="en-AU" dirty="0"/>
          </a:p>
          <a:p>
            <a:pPr lvl="2"/>
            <a:r>
              <a:rPr lang="en-AU" dirty="0" smtClean="0"/>
              <a:t>A </a:t>
            </a:r>
            <a:r>
              <a:rPr lang="en-AU" dirty="0"/>
              <a:t>variable defer period, but the vast majority of </a:t>
            </a:r>
            <a:r>
              <a:rPr lang="en-AU" dirty="0" smtClean="0"/>
              <a:t>Category </a:t>
            </a:r>
            <a:r>
              <a:rPr lang="en-AU" dirty="0"/>
              <a:t>4 simulations were based on defer periods of 34-43us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slot length less than 20us, </a:t>
            </a:r>
            <a:r>
              <a:rPr lang="en-AU" dirty="0" smtClean="0"/>
              <a:t>but with </a:t>
            </a:r>
            <a:r>
              <a:rPr lang="en-AU" dirty="0"/>
              <a:t>almost all such simulations using a slot length of </a:t>
            </a:r>
            <a:r>
              <a:rPr lang="en-AU" dirty="0" smtClean="0"/>
              <a:t>9us 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725" y="19812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69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/>
              <a:t>… confirming 15 years of Wi-Fi experience that LBT with truncated exponential back off </a:t>
            </a:r>
            <a:r>
              <a:rPr lang="en-AU" dirty="0" smtClean="0"/>
              <a:t>is a good solution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provides 15 years of evidence that …</a:t>
            </a:r>
          </a:p>
          <a:p>
            <a:pPr lvl="2">
              <a:tabLst>
                <a:tab pos="631825" algn="l"/>
              </a:tabLst>
            </a:pPr>
            <a:r>
              <a:rPr lang="en-AU" dirty="0"/>
              <a:t>… </a:t>
            </a:r>
            <a:r>
              <a:rPr lang="en-AU" dirty="0" smtClean="0"/>
              <a:t>the 802.11 access </a:t>
            </a:r>
            <a:r>
              <a:rPr lang="en-AU" dirty="0"/>
              <a:t>mechanism using LBT </a:t>
            </a:r>
            <a:r>
              <a:rPr lang="en-AU" dirty="0" smtClean="0"/>
              <a:t>with exponential back</a:t>
            </a:r>
            <a:br>
              <a:rPr lang="en-AU" dirty="0" smtClean="0"/>
            </a:br>
            <a:r>
              <a:rPr lang="en-AU" dirty="0" smtClean="0"/>
              <a:t>	off provides </a:t>
            </a:r>
            <a:r>
              <a:rPr lang="en-AU" dirty="0"/>
              <a:t>fair coexistence </a:t>
            </a:r>
            <a:r>
              <a:rPr lang="en-AU" dirty="0" smtClean="0"/>
              <a:t>between independent </a:t>
            </a:r>
            <a:r>
              <a:rPr lang="en-AU" dirty="0"/>
              <a:t>systems </a:t>
            </a:r>
          </a:p>
          <a:p>
            <a:pPr lvl="2"/>
            <a:r>
              <a:rPr lang="en-AU" dirty="0"/>
              <a:t>… while also providing </a:t>
            </a:r>
            <a:r>
              <a:rPr lang="en-AU" dirty="0" smtClean="0"/>
              <a:t>good performance that meets users’ needs</a:t>
            </a:r>
            <a:endParaRPr lang="en-AU" dirty="0"/>
          </a:p>
          <a:p>
            <a:pPr lvl="1"/>
            <a:r>
              <a:rPr lang="en-AU" dirty="0"/>
              <a:t>The </a:t>
            </a:r>
            <a:r>
              <a:rPr lang="en-AU" dirty="0" smtClean="0"/>
              <a:t>802.11 access </a:t>
            </a:r>
            <a:r>
              <a:rPr lang="en-AU" dirty="0"/>
              <a:t>mechanism successfully balances …</a:t>
            </a:r>
          </a:p>
          <a:p>
            <a:pPr lvl="2"/>
            <a:r>
              <a:rPr lang="en-AU" dirty="0"/>
              <a:t>… the optimal use of the channel</a:t>
            </a:r>
          </a:p>
          <a:p>
            <a:pPr lvl="2"/>
            <a:r>
              <a:rPr lang="en-AU" dirty="0"/>
              <a:t>… fair sharing of a community resource</a:t>
            </a:r>
          </a:p>
          <a:p>
            <a:pPr lvl="1"/>
            <a:r>
              <a:rPr lang="en-AU" dirty="0"/>
              <a:t>This has </a:t>
            </a:r>
            <a:r>
              <a:rPr lang="en-AU" dirty="0" smtClean="0"/>
              <a:t>been shown </a:t>
            </a:r>
            <a:r>
              <a:rPr lang="en-AU" dirty="0"/>
              <a:t>to be true over many years for </a:t>
            </a:r>
            <a:r>
              <a:rPr lang="en-AU" dirty="0" smtClean="0"/>
              <a:t>many</a:t>
            </a:r>
            <a:br>
              <a:rPr lang="en-AU" dirty="0" smtClean="0"/>
            </a:br>
            <a:r>
              <a:rPr lang="en-AU" dirty="0" smtClean="0"/>
              <a:t>combinations of:</a:t>
            </a:r>
            <a:endParaRPr lang="en-AU" dirty="0"/>
          </a:p>
          <a:p>
            <a:pPr lvl="2"/>
            <a:r>
              <a:rPr lang="en-AU" dirty="0"/>
              <a:t>Traffic loads</a:t>
            </a:r>
          </a:p>
          <a:p>
            <a:pPr lvl="2"/>
            <a:r>
              <a:rPr lang="en-AU" dirty="0"/>
              <a:t>Device densities</a:t>
            </a:r>
          </a:p>
          <a:p>
            <a:pPr lvl="2"/>
            <a:r>
              <a:rPr lang="en-AU" dirty="0"/>
              <a:t>Hidden stations</a:t>
            </a:r>
          </a:p>
          <a:p>
            <a:pPr lvl="2"/>
            <a:r>
              <a:rPr lang="en-AU" dirty="0"/>
              <a:t>Traffic types</a:t>
            </a:r>
          </a:p>
          <a:p>
            <a:pPr lvl="2"/>
            <a:r>
              <a:rPr lang="en-AU" dirty="0"/>
              <a:t>Up and down link </a:t>
            </a:r>
            <a:r>
              <a:rPr lang="en-AU" dirty="0" smtClean="0"/>
              <a:t>traffic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315200" y="1905000"/>
            <a:ext cx="130641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614" y="3428999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23251" y="2590799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+</a:t>
            </a:r>
            <a:endParaRPr lang="en-AU" sz="1000" b="1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81400" y="4724400"/>
            <a:ext cx="4953000" cy="1600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There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en-AU" sz="1600" dirty="0" smtClean="0">
                <a:latin typeface="+mn-lt"/>
              </a:rPr>
              <a:t>is evidence that scheduled access does not work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well in unlicensed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spectrum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based on market failures of (including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approximate year of “death”)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: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−"/>
              <a:tabLst/>
            </a:pPr>
            <a:r>
              <a:rPr lang="en-AU" sz="1400" dirty="0" smtClean="0">
                <a:latin typeface="+mn-lt"/>
              </a:rPr>
              <a:t>ETSI Hiperlan 2 (~2000)</a:t>
            </a:r>
          </a:p>
          <a:p>
            <a:pPr marL="182563" indent="-182563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IEEE 802.11 </a:t>
            </a:r>
            <a:r>
              <a:rPr lang="en-AU" sz="1400" dirty="0" smtClean="0">
                <a:latin typeface="+mn-lt"/>
              </a:rPr>
              <a:t>PCF (~1999)</a:t>
            </a:r>
          </a:p>
          <a:p>
            <a:pPr marL="182563" indent="-182563" eaLnBrk="0" hangingPunct="0">
              <a:spcBef>
                <a:spcPts val="300"/>
              </a:spcBef>
              <a:buFont typeface="Arial" panose="020B0604020202020204" pitchFamily="34" charset="0"/>
              <a:buChar char="−"/>
            </a:pPr>
            <a:r>
              <a:rPr lang="en-AU" sz="1400" dirty="0" smtClean="0">
                <a:latin typeface="+mn-lt"/>
              </a:rPr>
              <a:t>IEEE 802.11 HCCA (~2007)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35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6231</Words>
  <Application>Microsoft Office PowerPoint</Application>
  <PresentationFormat>On-screen Show (4:3)</PresentationFormat>
  <Paragraphs>717</Paragraphs>
  <Slides>53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802-11-Submission</vt:lpstr>
      <vt:lpstr>IEEE 802 submission to 3GPP LAA Workshop in Beijing, China on 29 August 2015</vt:lpstr>
      <vt:lpstr>The key to sharing unlicensed  spectrum between LAA &amp; 802.11 is collaboration between 3GPP &amp; IEEE 802 </vt:lpstr>
      <vt:lpstr>3GPP should consider “802.11-like” access for LAA, using a collaborative development process</vt:lpstr>
      <vt:lpstr>3GPP should consider “802.11-like” access for LAA, using a collaborative development process </vt:lpstr>
      <vt:lpstr>Wi-Fi has been a massive socio-economic success in the US, in Europe and globally …</vt:lpstr>
      <vt:lpstr>… and the significant benefit today from Wi-Fi of “anyone, anytime, any place” must not be put at risk</vt:lpstr>
      <vt:lpstr>An evidence based approach suggests “802.11-like” access will promote fair sharing </vt:lpstr>
      <vt:lpstr>Evidence from 3GPP suggests “802.11-like” access is suitable for sharing 5GHz channels …</vt:lpstr>
      <vt:lpstr>… confirming 15 years of Wi-Fi experience that LBT with truncated exponential back off is a good solution</vt:lpstr>
      <vt:lpstr>3GPP should develop processes for all stakeholders to have a voice in LAA coexistence</vt:lpstr>
      <vt:lpstr>Fair access to 5GHz band could be decided by regulators alone or by industry consensus</vt:lpstr>
      <vt:lpstr>Intervention by regulators is not ideal, but is a real possibility without effective collaboration</vt:lpstr>
      <vt:lpstr>IEEE 802 is concerned that 3GPP do not have processes that promote effective collaboration</vt:lpstr>
      <vt:lpstr>IEEE 802 requests 3GPP allow formal external review for LAA, possibly based on IEEE- SA processes</vt:lpstr>
      <vt:lpstr>IEEE 802 recommends that 3GPP adopt an “802.11-like” access mechanism for LAA</vt:lpstr>
      <vt:lpstr>It is proposed that LAA adopt “802.11-like” parameters to maximise probability of coexistence</vt:lpstr>
      <vt:lpstr>Principle: adopt “802.11-like” timing parameters to maximise probability of coexistence</vt:lpstr>
      <vt:lpstr>Proposal: define “busy” &amp; “free” periods based on received energy &amp; channel reservations</vt:lpstr>
      <vt:lpstr>Proposal: divide the “free” period into slots</vt:lpstr>
      <vt:lpstr>Proposal: define a “defer period”</vt:lpstr>
      <vt:lpstr>Proposal: define Energy Detect (ED) &amp; Preamble Detect (PD) thresholds</vt:lpstr>
      <vt:lpstr>It is proposed that LAA use “802.11-like” access rules because they are effective in unlicensed spectrum</vt:lpstr>
      <vt:lpstr>Principle: define LBT rules in terms that allow flexibility and innovation, within limits</vt:lpstr>
      <vt:lpstr>Proposal: execute LBT and exponential back-off mechanisms before and after any transmission</vt:lpstr>
      <vt:lpstr>Proposal: allow some control frames to be transmitted without any LBT</vt:lpstr>
      <vt:lpstr>Proposal: count a random number of slots within a contention window as a back-off procedure </vt:lpstr>
      <vt:lpstr>Proposal: adjust contention window based on successful &amp; unsuccessful transmission of frames</vt:lpstr>
      <vt:lpstr>Principle: enable QoS using multiple “access engines” in a device</vt:lpstr>
      <vt:lpstr>Principle: set minimum parameters for QoS</vt:lpstr>
      <vt:lpstr>Principle: devices must undertake LBT before accessing secondary channels</vt:lpstr>
      <vt:lpstr>Summary: “Access engine” operation can be illustrated by a conceptual flow diagram</vt:lpstr>
      <vt:lpstr>Summary: The revised flow chart removes iCCA because it is ambiguous and overly conservative</vt:lpstr>
      <vt:lpstr>Summary: The revised flow chart ensures transmissions occur on slot boundaries</vt:lpstr>
      <vt:lpstr>Summary: The revised flow chart incorporates EDCA as the basis for access</vt:lpstr>
      <vt:lpstr>Summary: The revised flow chart incorporates QoS by enabling multiple parallel “access engines”</vt:lpstr>
      <vt:lpstr>It is proposed that LAA adopt a variety of other principles to promote fair sharing</vt:lpstr>
      <vt:lpstr>Proposal: define the maximum transmission time of about 4ms for each TxOP</vt:lpstr>
      <vt:lpstr>Principle: do not require LAA to respect NAV received from 802.11</vt:lpstr>
      <vt:lpstr>Principle: devices shall have respect for reservations made by others using common mechanisms </vt:lpstr>
      <vt:lpstr>Proposal: collaboration is needed to discuss LBT on TxOPs continued on UL</vt:lpstr>
      <vt:lpstr>Proposal: devices using or reserving a channel shall use it only for necessary transmission purposes</vt:lpstr>
      <vt:lpstr>IEEE 802 welcomes the opportunity to collaborate with 3GPP to ensure LAA &amp; Wi-Fi share fairly</vt:lpstr>
      <vt:lpstr>Backup: 3GPP and IEEE 802 flow charts are similar, but sufficiently different to require collaboration</vt:lpstr>
      <vt:lpstr>Has the feasibility of the macro cell scenarios in 3GPP TR 36.889 been established?</vt:lpstr>
      <vt:lpstr>Has the feasibility of the macro cell scenarios in 3GPP TR 36.889 been established? </vt:lpstr>
      <vt:lpstr>3GPP TR 36.889 defines four LAA deployment scenarios</vt:lpstr>
      <vt:lpstr>3GPP TR 36.889 conclusions are based on two LAA evaluation scenarios</vt:lpstr>
      <vt:lpstr>The three macro-cell scenarios are not evaluated or have limited applicability</vt:lpstr>
      <vt:lpstr>There are open questions relating to macro-cell scenarios 1 &amp; 3 that could be subject to collaboration </vt:lpstr>
      <vt:lpstr>A neutral test platform could provide a basis for collaboration between LAA &amp; 802.11 stakeholders</vt:lpstr>
      <vt:lpstr>A neutral test platform could provide a basis for collaboration between LAA &amp; 802.11 stakeholders</vt:lpstr>
      <vt:lpstr>IEEE 802 recommends 3GPP work with IEEE 802 to define a neutral coexistence testbed</vt:lpstr>
      <vt:lpstr>What would a neutral coexistence testbed look like?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2015-08-10T22:02:42Z</dcterms:modified>
</cp:coreProperties>
</file>