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389" r:id="rId3"/>
    <p:sldId id="390" r:id="rId4"/>
    <p:sldId id="340" r:id="rId5"/>
    <p:sldId id="341" r:id="rId6"/>
    <p:sldId id="342" r:id="rId7"/>
    <p:sldId id="345" r:id="rId8"/>
    <p:sldId id="344" r:id="rId9"/>
    <p:sldId id="346" r:id="rId10"/>
    <p:sldId id="386" r:id="rId11"/>
    <p:sldId id="383" r:id="rId12"/>
    <p:sldId id="384" r:id="rId13"/>
    <p:sldId id="385" r:id="rId14"/>
    <p:sldId id="387" r:id="rId15"/>
    <p:sldId id="337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73" r:id="rId33"/>
    <p:sldId id="374" r:id="rId34"/>
    <p:sldId id="375" r:id="rId35"/>
    <p:sldId id="379" r:id="rId36"/>
    <p:sldId id="367" r:id="rId37"/>
    <p:sldId id="368" r:id="rId38"/>
    <p:sldId id="369" r:id="rId39"/>
    <p:sldId id="371" r:id="rId40"/>
    <p:sldId id="372" r:id="rId41"/>
    <p:sldId id="376" r:id="rId42"/>
    <p:sldId id="377" r:id="rId43"/>
    <p:sldId id="388" r:id="rId44"/>
    <p:sldId id="397" r:id="rId45"/>
    <p:sldId id="392" r:id="rId46"/>
    <p:sldId id="393" r:id="rId47"/>
    <p:sldId id="394" r:id="rId48"/>
    <p:sldId id="395" r:id="rId49"/>
    <p:sldId id="396" r:id="rId50"/>
    <p:sldId id="398" r:id="rId51"/>
    <p:sldId id="400" r:id="rId52"/>
    <p:sldId id="401" r:id="rId53"/>
    <p:sldId id="402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115" d="100"/>
          <a:sy n="115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802.19-15/0069r1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teuforum.org/uploads/3/5/6/8/3568127/lte-u_coexistence_mechansim_qualcomm_may_28_2015.pdf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submission to 3GPP LAA Workshop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Beijing, China on 29 August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August 2015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has been developed to represent an IEEE 802 position at the 3GPP Workshop on LAA to be held in Beijing, China on 29 August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This version is an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unapproved draft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, which will be considered for approval by the IEEE 802.19 WG on 10 August 2015, and subsequently by the IEEE 802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n Arrow 26"/>
          <p:cNvSpPr/>
          <p:nvPr/>
        </p:nvSpPr>
        <p:spPr bwMode="auto">
          <a:xfrm>
            <a:off x="1600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57150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16002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57150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3GPP </a:t>
            </a:r>
            <a:r>
              <a:rPr lang="en-AU" dirty="0" smtClean="0"/>
              <a:t>should develop processes for all stakeholders to have a voice in LAA 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should decide what is “fair” access to the unlicensed 5Ghz band?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Regulators?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16475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Industry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consensus?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ideal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16475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Best option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600" b="1" dirty="0" smtClean="0">
                <a:solidFill>
                  <a:srgbClr val="00B050"/>
                </a:solidFill>
                <a:latin typeface="+mj-lt"/>
              </a:rPr>
              <a:t>How do we ensure the best option is feasible?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</a:t>
            </a:r>
            <a:r>
              <a:rPr lang="en-AU" sz="1600" dirty="0">
                <a:latin typeface="+mj-lt"/>
              </a:rPr>
              <a:t>802 is concerned that 3GPP do not have processes that promote effective </a:t>
            </a:r>
            <a:r>
              <a:rPr lang="en-AU" sz="1600" dirty="0" smtClean="0">
                <a:latin typeface="+mj-lt"/>
              </a:rPr>
              <a:t>collaboration and thus industry consensus</a:t>
            </a:r>
            <a:endParaRPr lang="en-AU" sz="1600" dirty="0"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requests 3GPP allow formal external review for LAA, possibly based on </a:t>
            </a:r>
            <a:r>
              <a:rPr lang="en-AU" sz="1600" dirty="0" smtClean="0">
                <a:latin typeface="+mj-lt"/>
              </a:rPr>
              <a:t>the processes used by IEEE-SA</a:t>
            </a:r>
            <a:endParaRPr lang="en-AU" sz="1600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91200" y="3810000"/>
            <a:ext cx="1676400" cy="5334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>
            <a:stCxn id="23" idx="3"/>
            <a:endCxn id="22" idx="0"/>
          </p:cNvCxnSpPr>
          <p:nvPr/>
        </p:nvCxnSpPr>
        <p:spPr bwMode="auto">
          <a:xfrm flipH="1">
            <a:off x="4572000" y="4265285"/>
            <a:ext cx="1464703" cy="230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ectangle 2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54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Fair </a:t>
            </a:r>
            <a:r>
              <a:rPr lang="en-AU" dirty="0" smtClean="0"/>
              <a:t>access to 5GHz band could be decided by regulators alone or by industry consensus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5GHz band is a community resource that must be available for “fair” sharing by all stakeholders</a:t>
            </a:r>
          </a:p>
          <a:p>
            <a:pPr lvl="1"/>
            <a:r>
              <a:rPr lang="en-US" dirty="0" smtClean="0"/>
              <a:t>However, defining what is “fair” is a difficult problem with many dimensions and conflicting interests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absolute priority for radars in 5GHz band 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similar throughout &amp; delay for many stakeholders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no unlicensed user has special rights for many stakeholders</a:t>
            </a:r>
          </a:p>
          <a:p>
            <a:pPr lvl="1"/>
            <a:r>
              <a:rPr lang="en-US" dirty="0" smtClean="0"/>
              <a:t>It is generally agreed that it is unacceptable for one part of industry to decide how “fair” sharing should occur on behalf of the rest</a:t>
            </a:r>
          </a:p>
          <a:p>
            <a:pPr lvl="1"/>
            <a:r>
              <a:rPr lang="en-US" dirty="0" smtClean="0"/>
              <a:t>That leaves two main methods to decide how share the unlicensed 5GHz band:</a:t>
            </a:r>
          </a:p>
          <a:p>
            <a:pPr lvl="2"/>
            <a:r>
              <a:rPr lang="en-US" dirty="0" smtClean="0"/>
              <a:t>The regulator decides the rules on behalf of all stakeholders</a:t>
            </a:r>
          </a:p>
          <a:p>
            <a:pPr lvl="2"/>
            <a:r>
              <a:rPr lang="en-US" dirty="0" smtClean="0"/>
              <a:t>The industry &amp; the regulator comes to a consensus on the rules after a process of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57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Intervention </a:t>
            </a:r>
            <a:r>
              <a:rPr lang="en-AU" dirty="0" smtClean="0"/>
              <a:t>by regulators is not ideal, but is a real possibility without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Regulators have a general responsibility to set regulations to ensure the interests of all stakeholders are protected</a:t>
            </a:r>
          </a:p>
          <a:p>
            <a:pPr lvl="1"/>
            <a:r>
              <a:rPr lang="en-AU" dirty="0" smtClean="0"/>
              <a:t>Regulators usually prefer that the stakeholders collaborate, leading to a consensus that the regulator can simply implement</a:t>
            </a:r>
          </a:p>
          <a:p>
            <a:pPr lvl="2"/>
            <a:r>
              <a:rPr lang="en-AU" dirty="0" smtClean="0"/>
              <a:t>They also usually prefer a consensus that results in less need for detailed regulations because they are hard to enforce and may stifle innovation</a:t>
            </a:r>
          </a:p>
          <a:p>
            <a:pPr lvl="1"/>
            <a:r>
              <a:rPr lang="en-AU" dirty="0" smtClean="0"/>
              <a:t>The lack of industry collaboration or consensus on “fair” sharing of the 5GHz band means that regulators could start imposing rules</a:t>
            </a:r>
          </a:p>
          <a:p>
            <a:pPr lvl="2"/>
            <a:r>
              <a:rPr lang="en-AU" dirty="0" smtClean="0"/>
              <a:t>It appears that the FCC is exploring this possibility in the US based on the recent Public Notice; many submissions note the lack of collaboration</a:t>
            </a:r>
          </a:p>
          <a:p>
            <a:pPr lvl="2"/>
            <a:r>
              <a:rPr lang="en-AU" dirty="0" smtClean="0"/>
              <a:t>The European regulators already impose some rules, although they are developed using a process in which industry can participate (ETSI BRAN)</a:t>
            </a:r>
          </a:p>
          <a:p>
            <a:pPr lvl="1"/>
            <a:r>
              <a:rPr lang="en-US" dirty="0" smtClean="0"/>
              <a:t>Regulators imposing rules not ideal because it takes decisions about LAA &amp; 802.11 away from the experts in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2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is concerned that 3GPP do not have processes that promote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Effective collaboration on sharing the 5GHz band </a:t>
            </a:r>
            <a:r>
              <a:rPr lang="en-US" dirty="0"/>
              <a:t>is the </a:t>
            </a:r>
            <a:r>
              <a:rPr lang="en-US" dirty="0" smtClean="0"/>
              <a:t>best way to </a:t>
            </a:r>
            <a:r>
              <a:rPr lang="en-US" dirty="0" smtClean="0"/>
              <a:t>satisfy stakeholders with </a:t>
            </a:r>
            <a:r>
              <a:rPr lang="en-US" dirty="0"/>
              <a:t>the outcome</a:t>
            </a:r>
          </a:p>
          <a:p>
            <a:pPr lvl="2"/>
            <a:r>
              <a:rPr lang="en-US" dirty="0" smtClean="0"/>
              <a:t>“Collaboration” </a:t>
            </a:r>
            <a:r>
              <a:rPr lang="en-US" dirty="0"/>
              <a:t>implies joint work and consensus </a:t>
            </a:r>
            <a:r>
              <a:rPr lang="en-US" dirty="0" smtClean="0"/>
              <a:t>outputs; </a:t>
            </a:r>
            <a:r>
              <a:rPr lang="en-US" dirty="0" smtClean="0"/>
              <a:t>“communication</a:t>
            </a:r>
            <a:r>
              <a:rPr lang="en-US" dirty="0" smtClean="0"/>
              <a:t>” </a:t>
            </a:r>
            <a:r>
              <a:rPr lang="en-US" dirty="0"/>
              <a:t>is not the same as collaboration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IEEE 802 would like to collaborate effectively with 3GPP on mechanisms for LAA and 802.11 to “fairly” share the 5GHz band</a:t>
            </a:r>
          </a:p>
          <a:p>
            <a:pPr lvl="1"/>
            <a:r>
              <a:rPr lang="en-US" dirty="0" smtClean="0"/>
              <a:t>However, IEEE 802 is concerned that </a:t>
            </a:r>
            <a:r>
              <a:rPr lang="en-AU" dirty="0"/>
              <a:t>3GPP do not have processes that </a:t>
            </a:r>
            <a:r>
              <a:rPr lang="en-AU" dirty="0" smtClean="0"/>
              <a:t>encourage external collaboration on issues related to LAA sharing</a:t>
            </a:r>
            <a:endParaRPr lang="en-AU" dirty="0"/>
          </a:p>
          <a:p>
            <a:pPr lvl="2"/>
            <a:r>
              <a:rPr lang="en-AU" dirty="0"/>
              <a:t>It appears 3GPP has no formal </a:t>
            </a:r>
            <a:r>
              <a:rPr lang="en-AU" dirty="0" smtClean="0"/>
              <a:t>LAA review </a:t>
            </a:r>
            <a:r>
              <a:rPr lang="en-AU" dirty="0"/>
              <a:t>processes accessible to </a:t>
            </a:r>
            <a:r>
              <a:rPr lang="en-AU" dirty="0" smtClean="0"/>
              <a:t>external stakeholders</a:t>
            </a:r>
            <a:r>
              <a:rPr lang="en-AU" dirty="0"/>
              <a:t>, particularly other users of 5Ghz unlicensed </a:t>
            </a:r>
            <a:r>
              <a:rPr lang="en-AU" dirty="0" smtClean="0"/>
              <a:t>spectrum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were told by 3GPP RAN in January 2015 that the best way to influence 3GPP, particularly operator members, is to participate directly in 3GPP</a:t>
            </a:r>
          </a:p>
          <a:p>
            <a:pPr lvl="2"/>
            <a:r>
              <a:rPr lang="en-AU" dirty="0" smtClean="0"/>
              <a:t>Many IEEE 802 participants believe </a:t>
            </a:r>
            <a:r>
              <a:rPr lang="en-AU" dirty="0"/>
              <a:t>that 3GPP has </a:t>
            </a:r>
            <a:r>
              <a:rPr lang="en-AU" dirty="0" smtClean="0"/>
              <a:t>dismissed </a:t>
            </a:r>
            <a:r>
              <a:rPr lang="en-AU" dirty="0"/>
              <a:t>at </a:t>
            </a:r>
            <a:r>
              <a:rPr lang="en-AU" dirty="0" smtClean="0"/>
              <a:t>many of the comments </a:t>
            </a:r>
            <a:r>
              <a:rPr lang="en-AU" dirty="0"/>
              <a:t>received via LS’s from IEEE 802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current 3GPP </a:t>
            </a:r>
            <a:r>
              <a:rPr lang="en-US" dirty="0"/>
              <a:t>timelines for LAA </a:t>
            </a:r>
            <a:r>
              <a:rPr lang="en-US" dirty="0" smtClean="0"/>
              <a:t>appear </a:t>
            </a:r>
            <a:r>
              <a:rPr lang="en-US" dirty="0"/>
              <a:t>to have </a:t>
            </a:r>
            <a:r>
              <a:rPr lang="en-US" dirty="0" smtClean="0"/>
              <a:t>insufficient </a:t>
            </a:r>
            <a:r>
              <a:rPr lang="en-US" dirty="0"/>
              <a:t>time for proper review by </a:t>
            </a:r>
            <a:r>
              <a:rPr lang="en-US" dirty="0" smtClean="0"/>
              <a:t>IEEE 802 or other external stakeholders 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26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01001" cy="1066800"/>
          </a:xfrm>
        </p:spPr>
        <p:txBody>
          <a:bodyPr/>
          <a:lstStyle/>
          <a:p>
            <a:pPr lvl="1"/>
            <a:r>
              <a:rPr lang="en-AU" dirty="0" smtClean="0"/>
              <a:t>IEEE </a:t>
            </a:r>
            <a:r>
              <a:rPr lang="en-AU" dirty="0" smtClean="0"/>
              <a:t>802 </a:t>
            </a:r>
            <a:r>
              <a:rPr lang="en-AU" dirty="0"/>
              <a:t>requests 3GPP </a:t>
            </a:r>
            <a:r>
              <a:rPr lang="en-AU" dirty="0" smtClean="0"/>
              <a:t>allow formal external review for LAA, possibly based on IEEE- SA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pPr lvl="1"/>
            <a:r>
              <a:rPr lang="en-AU" dirty="0"/>
              <a:t>IEEE 802 requests </a:t>
            </a:r>
            <a:r>
              <a:rPr lang="en-AU" dirty="0" smtClean="0"/>
              <a:t>3GPP </a:t>
            </a:r>
            <a:r>
              <a:rPr lang="en-AU" dirty="0"/>
              <a:t>develop processes </a:t>
            </a:r>
            <a:r>
              <a:rPr lang="en-AU" dirty="0" smtClean="0"/>
              <a:t>allowing all </a:t>
            </a:r>
            <a:r>
              <a:rPr lang="en-AU" dirty="0"/>
              <a:t>stakeholders </a:t>
            </a:r>
            <a:r>
              <a:rPr lang="en-AU" dirty="0" smtClean="0"/>
              <a:t>to have an opportunity </a:t>
            </a:r>
            <a:r>
              <a:rPr lang="en-AU" dirty="0"/>
              <a:t>to </a:t>
            </a:r>
            <a:r>
              <a:rPr lang="en-AU" dirty="0" smtClean="0"/>
              <a:t>review and </a:t>
            </a:r>
            <a:r>
              <a:rPr lang="en-AU" dirty="0"/>
              <a:t>influence </a:t>
            </a:r>
            <a:r>
              <a:rPr lang="en-AU" dirty="0" smtClean="0"/>
              <a:t>LAA</a:t>
            </a:r>
            <a:endParaRPr lang="en-AU" dirty="0"/>
          </a:p>
          <a:p>
            <a:pPr lvl="1"/>
            <a:r>
              <a:rPr lang="en-AU" dirty="0"/>
              <a:t>The focus should be </a:t>
            </a:r>
            <a:r>
              <a:rPr lang="en-AU" dirty="0" smtClean="0"/>
              <a:t>on collaboration related to fairly </a:t>
            </a:r>
            <a:r>
              <a:rPr lang="en-AU" dirty="0"/>
              <a:t>sharing </a:t>
            </a:r>
            <a:r>
              <a:rPr lang="en-AU" dirty="0" smtClean="0"/>
              <a:t>the 5GHz band</a:t>
            </a:r>
          </a:p>
          <a:p>
            <a:pPr lvl="1"/>
            <a:r>
              <a:rPr lang="en-AU" dirty="0" smtClean="0"/>
              <a:t>IEEE 802 suggests 3GPP consider using external review processes similar to those used by IEEE-SA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81400" y="2057400"/>
            <a:ext cx="4962525" cy="419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b="1" dirty="0" smtClean="0">
                <a:latin typeface="+mj-lt"/>
              </a:rPr>
              <a:t>IEEE has external review processes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IEEE-SA </a:t>
            </a:r>
            <a:r>
              <a:rPr lang="en-AU" sz="1600" dirty="0">
                <a:latin typeface="+mj-lt"/>
              </a:rPr>
              <a:t>has defined </a:t>
            </a:r>
            <a:r>
              <a:rPr lang="en-AU" sz="1600" dirty="0" smtClean="0">
                <a:latin typeface="+mj-lt"/>
              </a:rPr>
              <a:t>processes that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allow a diversity </a:t>
            </a:r>
            <a:r>
              <a:rPr lang="en-AU" sz="1600" dirty="0">
                <a:latin typeface="+mj-lt"/>
              </a:rPr>
              <a:t>of stakeholders </a:t>
            </a:r>
            <a:r>
              <a:rPr lang="en-AU" sz="1600" dirty="0" smtClean="0">
                <a:latin typeface="+mj-lt"/>
              </a:rPr>
              <a:t>to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have </a:t>
            </a:r>
            <a:r>
              <a:rPr lang="en-AU" sz="1600" dirty="0">
                <a:latin typeface="+mj-lt"/>
              </a:rPr>
              <a:t>a </a:t>
            </a:r>
            <a:r>
              <a:rPr lang="en-AU" sz="1600" dirty="0" smtClean="0">
                <a:latin typeface="+mj-lt"/>
              </a:rPr>
              <a:t>voice:</a:t>
            </a:r>
            <a:endParaRPr lang="en-AU" sz="1600" dirty="0">
              <a:latin typeface="+mj-lt"/>
            </a:endParaRP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</a:t>
            </a:r>
            <a:r>
              <a:rPr lang="en-US" sz="1600" i="1" dirty="0">
                <a:latin typeface="+mj-lt"/>
              </a:rPr>
              <a:t>Sponsor Ballot </a:t>
            </a:r>
            <a:r>
              <a:rPr lang="en-US" sz="1600" dirty="0" smtClean="0">
                <a:latin typeface="+mj-lt"/>
              </a:rPr>
              <a:t>allows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stakeholders to </a:t>
            </a:r>
            <a:r>
              <a:rPr lang="en-US" sz="1600" dirty="0">
                <a:latin typeface="+mj-lt"/>
              </a:rPr>
              <a:t>comment on and have a vote on draft standards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Historically, any stakeholder could enter a “</a:t>
            </a:r>
            <a:r>
              <a:rPr lang="en-US" sz="1600" i="1" dirty="0">
                <a:latin typeface="+mj-lt"/>
              </a:rPr>
              <a:t>rogue comment</a:t>
            </a:r>
            <a:r>
              <a:rPr lang="en-US" sz="1600" dirty="0">
                <a:latin typeface="+mj-lt"/>
              </a:rPr>
              <a:t>”, which must be resolved in the same </a:t>
            </a:r>
            <a:r>
              <a:rPr lang="en-US" sz="1600" dirty="0" smtClean="0">
                <a:latin typeface="+mj-lt"/>
              </a:rPr>
              <a:t>way </a:t>
            </a:r>
            <a:r>
              <a:rPr lang="en-US" sz="1600" dirty="0">
                <a:latin typeface="+mj-lt"/>
              </a:rPr>
              <a:t>comments by voters are resolved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rogue comment process has recently been formalized by IEEE-SA as part of the </a:t>
            </a:r>
            <a:r>
              <a:rPr lang="en-US" sz="1600" i="1" dirty="0">
                <a:latin typeface="+mj-lt"/>
              </a:rPr>
              <a:t>Pubic Review Process</a:t>
            </a:r>
            <a:endParaRPr lang="en-AU" sz="1600" i="1" dirty="0">
              <a:latin typeface="+mj-lt"/>
            </a:endParaRP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These processes </a:t>
            </a:r>
            <a:r>
              <a:rPr lang="en-AU" sz="1600" dirty="0" smtClean="0">
                <a:latin typeface="+mj-lt"/>
              </a:rPr>
              <a:t>are </a:t>
            </a:r>
            <a:r>
              <a:rPr lang="en-AU" sz="1600" dirty="0">
                <a:latin typeface="+mj-lt"/>
              </a:rPr>
              <a:t>particularly important for </a:t>
            </a:r>
            <a:r>
              <a:rPr lang="en-AU" sz="1600" dirty="0" smtClean="0">
                <a:latin typeface="+mj-lt"/>
              </a:rPr>
              <a:t>issues related </a:t>
            </a:r>
            <a:r>
              <a:rPr lang="en-AU" sz="1600" dirty="0">
                <a:latin typeface="+mj-lt"/>
              </a:rPr>
              <a:t>coexist </a:t>
            </a:r>
            <a:r>
              <a:rPr lang="en-AU" sz="1600" dirty="0" smtClean="0">
                <a:latin typeface="+mj-lt"/>
              </a:rPr>
              <a:t>between systems </a:t>
            </a:r>
            <a:r>
              <a:rPr lang="en-AU" sz="1600" dirty="0">
                <a:latin typeface="+mj-lt"/>
              </a:rPr>
              <a:t>based on IEEE </a:t>
            </a:r>
            <a:r>
              <a:rPr lang="en-AU" sz="1600" dirty="0" smtClean="0">
                <a:latin typeface="+mj-lt"/>
              </a:rPr>
              <a:t>standards and other standards</a:t>
            </a:r>
            <a:endParaRPr lang="en-AU" sz="16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6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</a:t>
            </a:r>
            <a:r>
              <a:rPr lang="en-AU" dirty="0" smtClean="0"/>
              <a:t>that 3GPP adopt an “802.11-like</a:t>
            </a:r>
            <a:r>
              <a:rPr lang="en-AU" dirty="0"/>
              <a:t>” access </a:t>
            </a:r>
            <a:r>
              <a:rPr lang="en-AU" dirty="0" smtClean="0"/>
              <a:t>mechanism for </a:t>
            </a:r>
            <a:r>
              <a:rPr lang="en-AU" dirty="0"/>
              <a:t>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&amp; Wi-Fi to share the unlicensed 5GHz band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</a:t>
            </a:r>
            <a:r>
              <a:rPr lang="en-AU" dirty="0" smtClean="0"/>
              <a:t>the </a:t>
            </a:r>
            <a:r>
              <a:rPr lang="en-AU" dirty="0"/>
              <a:t>unlicensed 5GHz band to </a:t>
            </a:r>
            <a:r>
              <a:rPr lang="en-AU" dirty="0" smtClean="0"/>
              <a:t>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“802.11-like”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“802.11-like” access rules because they are effective in unlicensed spectrum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</a:t>
            </a:r>
            <a:r>
              <a:rPr lang="en-AU" dirty="0" smtClean="0"/>
              <a:t>“802.11</a:t>
            </a:r>
            <a:r>
              <a:rPr lang="en-AU" dirty="0"/>
              <a:t>-</a:t>
            </a:r>
            <a:r>
              <a:rPr lang="en-AU" dirty="0" smtClean="0"/>
              <a:t>like</a:t>
            </a:r>
            <a:r>
              <a:rPr lang="en-AU" dirty="0"/>
              <a:t>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23164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“802.11-like”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</a:t>
            </a:r>
            <a:r>
              <a:rPr lang="en-AU" dirty="0" smtClean="0"/>
              <a:t>“802.11-like</a:t>
            </a:r>
            <a:r>
              <a:rPr lang="en-AU" dirty="0"/>
              <a:t>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</a:t>
            </a:r>
            <a:r>
              <a:rPr lang="en-AU" dirty="0" smtClean="0"/>
              <a:t>802.11 </a:t>
            </a:r>
            <a:r>
              <a:rPr lang="en-AU" dirty="0"/>
              <a:t>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</a:t>
            </a:r>
            <a:r>
              <a:rPr lang="en-AU" dirty="0" smtClean="0"/>
              <a:t>those used in 802.11 </a:t>
            </a:r>
            <a:r>
              <a:rPr lang="en-AU" dirty="0"/>
              <a:t>is likely to make fair sharing much harder ...</a:t>
            </a:r>
          </a:p>
          <a:p>
            <a:pPr lvl="1"/>
            <a:r>
              <a:rPr lang="en-AU" dirty="0"/>
              <a:t>… and </a:t>
            </a:r>
            <a:r>
              <a:rPr lang="en-AU" dirty="0" smtClean="0"/>
              <a:t>specifying LAA </a:t>
            </a:r>
            <a:r>
              <a:rPr lang="en-AU" dirty="0"/>
              <a:t>to use similar timing parameters to </a:t>
            </a:r>
            <a:r>
              <a:rPr lang="en-AU" dirty="0" smtClean="0"/>
              <a:t>802.11 </a:t>
            </a:r>
            <a:r>
              <a:rPr lang="en-AU" dirty="0"/>
              <a:t>is unlikely to make LAA any less functional</a:t>
            </a:r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recommends 3GPP adopt a limited number of timing parameters taken directly from the </a:t>
            </a:r>
            <a:r>
              <a:rPr lang="en-AU" dirty="0" smtClean="0"/>
              <a:t>802.11 </a:t>
            </a:r>
            <a:r>
              <a:rPr lang="en-AU" dirty="0"/>
              <a:t>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</a:t>
            </a:r>
            <a:r>
              <a:rPr lang="en-AU" dirty="0" smtClean="0"/>
              <a:t>reservations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 smtClean="0"/>
              <a:t>Note: 3GPP does not need to adopt </a:t>
            </a:r>
            <a:r>
              <a:rPr lang="en-AU" dirty="0"/>
              <a:t>exactly the same terms as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</a:t>
            </a:r>
            <a:r>
              <a:rPr lang="en-AU" dirty="0" smtClean="0"/>
              <a:t> </a:t>
            </a:r>
            <a:r>
              <a:rPr lang="en-AU" dirty="0"/>
              <a:t>a wireless medium is deemed to be “busy” </a:t>
            </a:r>
            <a:r>
              <a:rPr lang="en-AU" dirty="0" smtClean="0"/>
              <a:t>by a device for </a:t>
            </a:r>
            <a:r>
              <a:rPr lang="en-AU" dirty="0"/>
              <a:t>the period </a:t>
            </a:r>
            <a:r>
              <a:rPr lang="en-AU" dirty="0" smtClean="0"/>
              <a:t>the device</a:t>
            </a:r>
            <a:r>
              <a:rPr lang="en-AU" dirty="0"/>
              <a:t>:</a:t>
            </a:r>
          </a:p>
          <a:p>
            <a:pPr lvl="2"/>
            <a:r>
              <a:rPr lang="en-AU" dirty="0"/>
              <a:t>Receives energy above an energy </a:t>
            </a:r>
            <a:r>
              <a:rPr lang="en-AU" dirty="0" smtClean="0"/>
              <a:t>threshold</a:t>
            </a:r>
            <a:endParaRPr lang="en-AU" dirty="0"/>
          </a:p>
          <a:p>
            <a:pPr lvl="2"/>
            <a:r>
              <a:rPr lang="en-AU" dirty="0"/>
              <a:t>Transmits energy on the </a:t>
            </a:r>
            <a:r>
              <a:rPr lang="en-AU" dirty="0" smtClean="0"/>
              <a:t>medium</a:t>
            </a:r>
            <a:endParaRPr lang="en-AU" dirty="0"/>
          </a:p>
          <a:p>
            <a:pPr lvl="2"/>
            <a:r>
              <a:rPr lang="en-AU" dirty="0"/>
              <a:t>The device is aware another device has “reserved” the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R</a:t>
            </a:r>
            <a:r>
              <a:rPr lang="en-AU" dirty="0" smtClean="0"/>
              <a:t>eservation </a:t>
            </a:r>
            <a:r>
              <a:rPr lang="en-AU" dirty="0"/>
              <a:t>occurs by the use of NAV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 smtClean="0"/>
              <a:t>The </a:t>
            </a:r>
            <a:r>
              <a:rPr lang="en-AU" dirty="0"/>
              <a:t>device is aware another device is probably transmitting on a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This idea encapsulates the EIFS concept in </a:t>
            </a:r>
            <a:r>
              <a:rPr lang="en-AU" dirty="0" smtClean="0"/>
              <a:t>802.11</a:t>
            </a:r>
          </a:p>
          <a:p>
            <a:pPr marL="184150" lvl="1" indent="0">
              <a:buNone/>
            </a:pPr>
            <a:r>
              <a:rPr lang="en-AU" dirty="0"/>
              <a:t>… and an additional “defer” </a:t>
            </a:r>
            <a:r>
              <a:rPr lang="en-AU" dirty="0" smtClean="0"/>
              <a:t>period</a:t>
            </a:r>
            <a:endParaRPr lang="en-AU" dirty="0"/>
          </a:p>
          <a:p>
            <a:pPr lvl="3"/>
            <a:r>
              <a:rPr lang="en-AU" dirty="0" smtClean="0"/>
              <a:t>Defined </a:t>
            </a:r>
            <a:r>
              <a:rPr lang="en-AU" dirty="0"/>
              <a:t>on </a:t>
            </a:r>
            <a:r>
              <a:rPr lang="en-AU" dirty="0" smtClean="0"/>
              <a:t>a following slide</a:t>
            </a:r>
            <a:endParaRPr lang="en-AU" b="1" dirty="0" smtClean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</a:t>
            </a:r>
            <a:r>
              <a:rPr lang="en-AU" dirty="0" smtClean="0"/>
              <a:t>slots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</a:t>
            </a:r>
            <a:r>
              <a:rPr lang="en-AU" dirty="0" smtClean="0"/>
              <a:t>recommended by </a:t>
            </a:r>
            <a:r>
              <a:rPr lang="en-AU" dirty="0"/>
              <a:t>IEEE 802 that LAA </a:t>
            </a:r>
            <a:r>
              <a:rPr lang="en-AU" dirty="0" smtClean="0"/>
              <a:t>adopt concepts </a:t>
            </a:r>
            <a:r>
              <a:rPr lang="en-AU" dirty="0"/>
              <a:t>of a “slot” similar to that used 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Energy </a:t>
            </a:r>
            <a:r>
              <a:rPr lang="en-AU" dirty="0" smtClean="0"/>
              <a:t>Detection (ED) shall </a:t>
            </a:r>
            <a:r>
              <a:rPr lang="en-AU" dirty="0"/>
              <a:t>occur during each </a:t>
            </a:r>
            <a:r>
              <a:rPr lang="en-AU" dirty="0" smtClean="0"/>
              <a:t>slot</a:t>
            </a:r>
          </a:p>
          <a:p>
            <a:pPr lvl="2"/>
            <a:r>
              <a:rPr lang="en-AU" dirty="0" smtClean="0"/>
              <a:t>An 802.11 system must </a:t>
            </a:r>
            <a:r>
              <a:rPr lang="en-AU" dirty="0"/>
              <a:t>be capable of detecting energy (with 90% probability) and executing any other necessary actions, such as processing and turnaround, within </a:t>
            </a:r>
            <a:r>
              <a:rPr lang="en-AU" dirty="0" smtClean="0"/>
              <a:t>each slot </a:t>
            </a:r>
            <a:r>
              <a:rPr lang="en-AU" dirty="0"/>
              <a:t>period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Each slot has a period of </a:t>
            </a:r>
            <a:r>
              <a:rPr lang="en-AU" dirty="0" smtClean="0"/>
              <a:t>9us</a:t>
            </a:r>
            <a:r>
              <a:rPr lang="en-AU" dirty="0"/>
              <a:t>, </a:t>
            </a:r>
            <a:r>
              <a:rPr lang="en-AU" dirty="0" smtClean="0"/>
              <a:t>the same as 802.11</a:t>
            </a:r>
            <a:endParaRPr lang="en-AU" dirty="0"/>
          </a:p>
          <a:p>
            <a:pPr lvl="2"/>
            <a:r>
              <a:rPr lang="en-AU" dirty="0" smtClean="0"/>
              <a:t>Note</a:t>
            </a:r>
            <a:r>
              <a:rPr lang="en-AU" dirty="0"/>
              <a:t>: </a:t>
            </a:r>
            <a:r>
              <a:rPr lang="en-AU" dirty="0" smtClean="0"/>
              <a:t>802.11 systems must </a:t>
            </a:r>
            <a:r>
              <a:rPr lang="en-AU" dirty="0"/>
              <a:t>detect energy </a:t>
            </a:r>
            <a:r>
              <a:rPr lang="en-AU" dirty="0" smtClean="0"/>
              <a:t>in </a:t>
            </a:r>
            <a:r>
              <a:rPr lang="en-AU" dirty="0"/>
              <a:t>each slot within 4us, leaving 5us for propagation delay, processing time </a:t>
            </a:r>
            <a:r>
              <a:rPr lang="en-AU" dirty="0" smtClean="0"/>
              <a:t>&amp; turnaround </a:t>
            </a:r>
            <a:r>
              <a:rPr lang="en-AU" dirty="0"/>
              <a:t>time; other technologies may use different </a:t>
            </a:r>
            <a:r>
              <a:rPr lang="en-AU" dirty="0" smtClean="0"/>
              <a:t>timing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 bwMode="auto">
          <a:xfrm>
            <a:off x="2362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362200" y="38862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The key to </a:t>
            </a:r>
            <a:r>
              <a:rPr lang="en-AU" dirty="0"/>
              <a:t>sharing unlicensed </a:t>
            </a:r>
            <a:r>
              <a:rPr lang="en-AU" dirty="0" smtClean="0"/>
              <a:t> spectrum between </a:t>
            </a:r>
            <a:r>
              <a:rPr lang="en-AU" dirty="0" smtClean="0"/>
              <a:t>LAA &amp; 802.11 is </a:t>
            </a:r>
            <a:r>
              <a:rPr lang="en-AU" dirty="0" smtClean="0"/>
              <a:t>collaboration </a:t>
            </a:r>
            <a:r>
              <a:rPr lang="en-AU" dirty="0" smtClean="0"/>
              <a:t>between 3GPP &amp; IEEE 802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The prospect of both </a:t>
            </a:r>
            <a:r>
              <a:rPr lang="en-AU" sz="1600" b="1" dirty="0">
                <a:solidFill>
                  <a:schemeClr val="tx1"/>
                </a:solidFill>
              </a:rPr>
              <a:t>LAA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802.11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operating in the 5GHz unlicensed band raises important issues </a:t>
            </a:r>
            <a:r>
              <a:rPr lang="en-AU" sz="1600" dirty="0" smtClean="0">
                <a:solidFill>
                  <a:schemeClr val="tx1"/>
                </a:solidFill>
              </a:rPr>
              <a:t>related to </a:t>
            </a:r>
            <a:r>
              <a:rPr lang="en-AU" sz="1600" b="1" dirty="0" smtClean="0">
                <a:solidFill>
                  <a:schemeClr val="tx1"/>
                </a:solidFill>
              </a:rPr>
              <a:t>fair </a:t>
            </a:r>
            <a:r>
              <a:rPr lang="en-AU" sz="1600" b="1" dirty="0">
                <a:solidFill>
                  <a:schemeClr val="tx1"/>
                </a:solidFill>
              </a:rPr>
              <a:t>sharing </a:t>
            </a:r>
            <a:r>
              <a:rPr lang="en-AU" sz="1600" dirty="0">
                <a:solidFill>
                  <a:schemeClr val="tx1"/>
                </a:solidFill>
              </a:rPr>
              <a:t>by very </a:t>
            </a:r>
            <a:r>
              <a:rPr lang="en-AU" sz="1600" b="1" dirty="0">
                <a:solidFill>
                  <a:schemeClr val="tx1"/>
                </a:solidFill>
              </a:rPr>
              <a:t>different technologies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9718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welcomes the opportunity at today’s workshop to start a process of </a:t>
            </a:r>
            <a:r>
              <a:rPr lang="en-AU" sz="1600" b="1" dirty="0" smtClean="0">
                <a:solidFill>
                  <a:schemeClr val="tx1"/>
                </a:solidFill>
              </a:rPr>
              <a:t>true </a:t>
            </a:r>
            <a:r>
              <a:rPr lang="en-AU" sz="1600" b="1" dirty="0">
                <a:solidFill>
                  <a:schemeClr val="tx1"/>
                </a:solidFill>
              </a:rPr>
              <a:t>collaboration </a:t>
            </a:r>
            <a:r>
              <a:rPr lang="en-AU" sz="1600" dirty="0">
                <a:solidFill>
                  <a:schemeClr val="tx1"/>
                </a:solidFill>
              </a:rPr>
              <a:t>with 3GPP to ensure fair sharing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1752600"/>
            <a:ext cx="237172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chemeClr val="tx1"/>
                </a:solidFill>
              </a:rPr>
              <a:t>What is collaboration?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i="1" dirty="0" smtClean="0">
                <a:solidFill>
                  <a:srgbClr val="FF0000"/>
                </a:solidFill>
              </a:rPr>
              <a:t>The </a:t>
            </a:r>
            <a:r>
              <a:rPr lang="en-AU" sz="1600" i="1" dirty="0">
                <a:solidFill>
                  <a:srgbClr val="FF0000"/>
                </a:solidFill>
              </a:rPr>
              <a:t>action of working with someone </a:t>
            </a:r>
            <a:r>
              <a:rPr lang="en-AU" sz="1600" i="1" dirty="0" smtClean="0">
                <a:solidFill>
                  <a:srgbClr val="FF0000"/>
                </a:solidFill>
              </a:rPr>
              <a:t/>
            </a:r>
            <a:br>
              <a:rPr lang="en-AU" sz="1600" i="1" dirty="0" smtClean="0">
                <a:solidFill>
                  <a:srgbClr val="FF0000"/>
                </a:solidFill>
              </a:rPr>
            </a:br>
            <a:r>
              <a:rPr lang="en-AU" sz="1600" i="1" dirty="0" smtClean="0">
                <a:solidFill>
                  <a:srgbClr val="FF0000"/>
                </a:solidFill>
              </a:rPr>
              <a:t>to </a:t>
            </a:r>
            <a:r>
              <a:rPr lang="en-AU" sz="1600" i="1" dirty="0">
                <a:solidFill>
                  <a:srgbClr val="FF0000"/>
                </a:solidFill>
              </a:rPr>
              <a:t>produce </a:t>
            </a:r>
            <a:r>
              <a:rPr lang="en-AU" sz="1600" i="1" dirty="0" smtClean="0">
                <a:solidFill>
                  <a:srgbClr val="FF0000"/>
                </a:solidFill>
              </a:rPr>
              <a:t>something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Source: </a:t>
            </a:r>
            <a:r>
              <a:rPr lang="en-AU" sz="1600" i="1" dirty="0" smtClean="0">
                <a:solidFill>
                  <a:schemeClr val="tx1"/>
                </a:solidFill>
              </a:rPr>
              <a:t>Oxford </a:t>
            </a:r>
            <a:r>
              <a:rPr lang="en-AU" sz="1600" i="1" dirty="0">
                <a:solidFill>
                  <a:schemeClr val="tx1"/>
                </a:solidFill>
              </a:rPr>
              <a:t>English </a:t>
            </a:r>
            <a:r>
              <a:rPr lang="en-AU" sz="1600" i="1" dirty="0" smtClean="0">
                <a:solidFill>
                  <a:schemeClr val="tx1"/>
                </a:solidFill>
              </a:rPr>
              <a:t>Dictionary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99" y="4191000"/>
            <a:ext cx="7934325" cy="2209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deck consists of </a:t>
            </a:r>
            <a:r>
              <a:rPr lang="en-AU" sz="1600" b="1" dirty="0">
                <a:solidFill>
                  <a:schemeClr val="tx1"/>
                </a:solidFill>
              </a:rPr>
              <a:t>three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topics for </a:t>
            </a:r>
            <a:r>
              <a:rPr lang="en-AU" sz="1600" dirty="0">
                <a:solidFill>
                  <a:schemeClr val="tx1"/>
                </a:solidFill>
              </a:rPr>
              <a:t>discussion today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in </a:t>
            </a:r>
            <a:r>
              <a:rPr lang="en-AU" sz="1600" b="1" dirty="0">
                <a:solidFill>
                  <a:schemeClr val="tx1"/>
                </a:solidFill>
              </a:rPr>
              <a:t>future </a:t>
            </a:r>
            <a:r>
              <a:rPr lang="en-AU" sz="1600" b="1" dirty="0" smtClean="0">
                <a:solidFill>
                  <a:schemeClr val="tx1"/>
                </a:solidFill>
              </a:rPr>
              <a:t>sessions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3GPP should consider “802.11-like” access for </a:t>
            </a:r>
            <a:r>
              <a:rPr lang="en-AU" sz="1600" i="1" dirty="0" smtClean="0">
                <a:solidFill>
                  <a:schemeClr val="tx1"/>
                </a:solidFill>
              </a:rPr>
              <a:t>LAA,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using </a:t>
            </a:r>
            <a:r>
              <a:rPr lang="en-AU" sz="1600" i="1" dirty="0">
                <a:solidFill>
                  <a:schemeClr val="tx1"/>
                </a:solidFill>
              </a:rPr>
              <a:t>a collaborative development process</a:t>
            </a:r>
            <a:endParaRPr lang="en-AU" sz="1600" i="1" dirty="0" smtClean="0">
              <a:solidFill>
                <a:schemeClr val="tx1"/>
              </a:solidFill>
            </a:endParaRP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 smtClean="0">
                <a:solidFill>
                  <a:schemeClr val="tx1"/>
                </a:solidFill>
              </a:rPr>
              <a:t>Has </a:t>
            </a:r>
            <a:r>
              <a:rPr lang="en-AU" sz="1600" i="1" dirty="0">
                <a:solidFill>
                  <a:schemeClr val="tx1"/>
                </a:solidFill>
              </a:rPr>
              <a:t>the feasibility of the macro cell scenarios </a:t>
            </a:r>
            <a:r>
              <a:rPr lang="en-AU" sz="1600" i="1" dirty="0" smtClean="0">
                <a:solidFill>
                  <a:schemeClr val="tx1"/>
                </a:solidFill>
              </a:rPr>
              <a:t>in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3GPP </a:t>
            </a:r>
            <a:r>
              <a:rPr lang="en-AU" sz="1600" i="1" dirty="0">
                <a:solidFill>
                  <a:schemeClr val="tx1"/>
                </a:solidFill>
              </a:rPr>
              <a:t>TR 36.889 been established</a:t>
            </a:r>
            <a:r>
              <a:rPr lang="en-AU" sz="1600" i="1" dirty="0" smtClean="0">
                <a:solidFill>
                  <a:schemeClr val="tx1"/>
                </a:solidFill>
              </a:rPr>
              <a:t>?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A neutral test platform could provide a basis </a:t>
            </a:r>
            <a:r>
              <a:rPr lang="en-AU" sz="1600" i="1" dirty="0" smtClean="0">
                <a:solidFill>
                  <a:schemeClr val="tx1"/>
                </a:solidFill>
              </a:rPr>
              <a:t>for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collaboration </a:t>
            </a:r>
            <a:r>
              <a:rPr lang="en-AU" sz="1600" i="1" dirty="0">
                <a:solidFill>
                  <a:schemeClr val="tx1"/>
                </a:solidFill>
              </a:rPr>
              <a:t>between LAA &amp; 802.11 </a:t>
            </a:r>
            <a:r>
              <a:rPr lang="en-AU" sz="1600" i="1" dirty="0" smtClean="0">
                <a:solidFill>
                  <a:schemeClr val="tx1"/>
                </a:solidFill>
              </a:rPr>
              <a:t>stakeholders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1" y="4664528"/>
            <a:ext cx="2094634" cy="143147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Today’s focus of discussion!</a:t>
            </a:r>
          </a:p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Questions &amp; t</a:t>
            </a:r>
            <a:r>
              <a:rPr lang="en-AU" sz="1600" dirty="0" smtClean="0">
                <a:solidFill>
                  <a:srgbClr val="FF0000"/>
                </a:solidFill>
              </a:rPr>
              <a:t>opics </a:t>
            </a:r>
            <a:r>
              <a:rPr lang="en-AU" sz="1600" dirty="0" smtClean="0">
                <a:solidFill>
                  <a:srgbClr val="FF0000"/>
                </a:solidFill>
              </a:rPr>
              <a:t>for future </a:t>
            </a:r>
            <a:r>
              <a:rPr lang="en-AU" sz="1600" dirty="0" smtClean="0">
                <a:solidFill>
                  <a:srgbClr val="FF0000"/>
                </a:solidFill>
              </a:rPr>
              <a:t>discussion</a:t>
            </a:r>
            <a:endParaRPr lang="en-AU" sz="1600" dirty="0" smtClean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5715000" y="4664528"/>
            <a:ext cx="304800" cy="440871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715000" y="5295900"/>
            <a:ext cx="304800" cy="10287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12" idx="1"/>
          </p:cNvCxnSpPr>
          <p:nvPr/>
        </p:nvCxnSpPr>
        <p:spPr bwMode="auto">
          <a:xfrm>
            <a:off x="6019800" y="4884964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13" idx="1"/>
          </p:cNvCxnSpPr>
          <p:nvPr/>
        </p:nvCxnSpPr>
        <p:spPr bwMode="auto">
          <a:xfrm>
            <a:off x="6019800" y="581025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30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/>
              <a:t>PIFS, DIFS in the </a:t>
            </a:r>
            <a:r>
              <a:rPr lang="en-AU" dirty="0" smtClean="0"/>
              <a:t>DCF (Distributed Coordination Function) </a:t>
            </a:r>
            <a:r>
              <a:rPr lang="en-AU" dirty="0"/>
              <a:t>version of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AIFS in the EDCA </a:t>
            </a:r>
            <a:r>
              <a:rPr lang="en-AU" dirty="0" smtClean="0"/>
              <a:t>(</a:t>
            </a:r>
            <a:r>
              <a:rPr lang="en-AU" dirty="0"/>
              <a:t>Enhanced Distributed Channel </a:t>
            </a:r>
            <a:r>
              <a:rPr lang="en-AU" dirty="0" smtClean="0"/>
              <a:t>Access) version </a:t>
            </a:r>
            <a:r>
              <a:rPr lang="en-AU" dirty="0"/>
              <a:t>of </a:t>
            </a:r>
            <a:r>
              <a:rPr lang="en-AU" dirty="0" smtClean="0"/>
              <a:t>802.11</a:t>
            </a:r>
          </a:p>
          <a:p>
            <a:pPr lvl="2"/>
            <a:r>
              <a:rPr lang="en-AU" dirty="0"/>
              <a:t>Note: PIFS, DIFS, SIFS, AIFS are different </a:t>
            </a:r>
            <a:r>
              <a:rPr lang="en-AU" dirty="0" smtClean="0"/>
              <a:t>Inter-frame Spaces </a:t>
            </a:r>
            <a:r>
              <a:rPr lang="en-AU" dirty="0"/>
              <a:t>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“defer period” is defined to be of length (16us + n * slot times</a:t>
            </a:r>
            <a:r>
              <a:rPr lang="en-AU" dirty="0" smtClean="0"/>
              <a:t>), n </a:t>
            </a:r>
            <a:r>
              <a:rPr lang="en-AU" dirty="0"/>
              <a:t>&gt;= 1, and consists of </a:t>
            </a:r>
          </a:p>
          <a:p>
            <a:pPr lvl="2"/>
            <a:r>
              <a:rPr lang="en-AU" dirty="0"/>
              <a:t>16us that is analogous to SIFS in </a:t>
            </a:r>
            <a:r>
              <a:rPr lang="en-AU" dirty="0" smtClean="0"/>
              <a:t>802.11 </a:t>
            </a:r>
            <a:r>
              <a:rPr lang="en-AU" dirty="0"/>
              <a:t>followed by …</a:t>
            </a:r>
          </a:p>
          <a:p>
            <a:pPr lvl="2"/>
            <a:r>
              <a:rPr lang="en-AU" dirty="0"/>
              <a:t>… one or more </a:t>
            </a:r>
            <a:r>
              <a:rPr lang="en-AU" dirty="0" smtClean="0"/>
              <a:t>slots</a:t>
            </a:r>
            <a:endParaRPr lang="en-AU" dirty="0"/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 smtClean="0"/>
              <a:t>See later in this deck for discussion related to priority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nergy detection is assumed to occur during each of the slots in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</a:t>
            </a:r>
            <a:r>
              <a:rPr lang="en-AU" dirty="0" smtClean="0"/>
              <a:t>thresholds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</a:t>
            </a:r>
            <a:r>
              <a:rPr lang="en-AU" dirty="0" smtClean="0"/>
              <a:t>in 3GPP during the Study </a:t>
            </a:r>
            <a:r>
              <a:rPr lang="en-AU" dirty="0"/>
              <a:t>I</a:t>
            </a:r>
            <a:r>
              <a:rPr lang="en-AU" dirty="0" smtClean="0"/>
              <a:t>tem suggest fairness will be enhanced by LAA adopting:</a:t>
            </a:r>
            <a:endParaRPr lang="en-AU" dirty="0"/>
          </a:p>
          <a:p>
            <a:pPr lvl="2"/>
            <a:r>
              <a:rPr lang="en-AU" dirty="0" smtClean="0"/>
              <a:t>Energy </a:t>
            </a:r>
            <a:r>
              <a:rPr lang="en-AU" dirty="0"/>
              <a:t>detection (ED) </a:t>
            </a:r>
            <a:r>
              <a:rPr lang="en-AU" dirty="0" smtClean="0"/>
              <a:t>less </a:t>
            </a:r>
            <a:r>
              <a:rPr lang="en-AU" dirty="0"/>
              <a:t>than -</a:t>
            </a:r>
            <a:r>
              <a:rPr lang="en-AU" dirty="0" smtClean="0"/>
              <a:t>77dBm OR</a:t>
            </a:r>
            <a:endParaRPr lang="en-AU" dirty="0"/>
          </a:p>
          <a:p>
            <a:pPr lvl="3"/>
            <a:r>
              <a:rPr lang="en-AU" dirty="0"/>
              <a:t>Based on work during 3GPP SI; see </a:t>
            </a:r>
            <a:r>
              <a:rPr lang="en-US" dirty="0"/>
              <a:t>R1-152936, R1-152937 &amp; R1-152938</a:t>
            </a:r>
            <a:endParaRPr lang="en-AU" dirty="0"/>
          </a:p>
          <a:p>
            <a:pPr lvl="2"/>
            <a:r>
              <a:rPr lang="en-AU" dirty="0"/>
              <a:t>P</a:t>
            </a:r>
            <a:r>
              <a:rPr lang="en-AU" dirty="0" smtClean="0"/>
              <a:t>reamble </a:t>
            </a:r>
            <a:r>
              <a:rPr lang="en-AU" dirty="0"/>
              <a:t>detection (PD) at -82dBm &amp; </a:t>
            </a:r>
            <a:r>
              <a:rPr lang="en-AU" dirty="0" smtClean="0"/>
              <a:t>ED at -62dBm </a:t>
            </a:r>
            <a:r>
              <a:rPr lang="en-AU" dirty="0"/>
              <a:t>(same as </a:t>
            </a:r>
            <a:r>
              <a:rPr lang="en-AU" dirty="0" smtClean="0"/>
              <a:t>802.11)</a:t>
            </a:r>
            <a:endParaRPr lang="en-AU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It is proposed that 3GPP adopt one of the above mechanisms and the associated thresholds:</a:t>
            </a:r>
          </a:p>
          <a:p>
            <a:pPr lvl="2"/>
            <a:r>
              <a:rPr lang="en-AU" dirty="0" smtClean="0"/>
              <a:t>An ED less than -62dBm has </a:t>
            </a:r>
            <a:r>
              <a:rPr lang="en-AU" dirty="0"/>
              <a:t>the beneficial side effect of assisting LAA </a:t>
            </a:r>
            <a:r>
              <a:rPr lang="en-AU" dirty="0" smtClean="0"/>
              <a:t>systems mitigate </a:t>
            </a:r>
            <a:r>
              <a:rPr lang="en-AU" dirty="0"/>
              <a:t>hidden station </a:t>
            </a:r>
            <a:r>
              <a:rPr lang="en-AU" dirty="0" smtClean="0"/>
              <a:t>issues with Wi-Fi systems</a:t>
            </a:r>
            <a:endParaRPr lang="en-AU" dirty="0"/>
          </a:p>
          <a:p>
            <a:pPr lvl="2"/>
            <a:r>
              <a:rPr lang="en-US" dirty="0" smtClean="0"/>
              <a:t>PD </a:t>
            </a:r>
            <a:r>
              <a:rPr lang="en-US" dirty="0"/>
              <a:t>is not strictly technology neutral but </a:t>
            </a:r>
            <a:r>
              <a:rPr lang="en-US" dirty="0" smtClean="0"/>
              <a:t>its use pragmatically recognizes legacy equipment can’t </a:t>
            </a:r>
            <a:r>
              <a:rPr lang="en-US" dirty="0"/>
              <a:t>be </a:t>
            </a:r>
            <a:r>
              <a:rPr lang="en-US" dirty="0" smtClean="0"/>
              <a:t>changed; it also assists hidden </a:t>
            </a:r>
            <a:r>
              <a:rPr lang="en-US" dirty="0"/>
              <a:t>station mitigation, at least with other </a:t>
            </a:r>
            <a:r>
              <a:rPr lang="en-US" dirty="0" smtClean="0"/>
              <a:t>Wi-Fi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“802.11-like</a:t>
            </a:r>
            <a:r>
              <a:rPr lang="en-AU" dirty="0"/>
              <a:t>” access rules because they are effective in unlicensed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9519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802.11, and WMM from the Wi-Fi Alliance</a:t>
            </a:r>
            <a:endParaRPr lang="en-AU" dirty="0"/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</a:t>
            </a:r>
            <a:r>
              <a:rPr lang="en-AU" dirty="0" smtClean="0"/>
              <a:t>RE-Directive </a:t>
            </a:r>
            <a:r>
              <a:rPr lang="en-AU" dirty="0"/>
              <a:t>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Similar exceptions are in ETSI BRAN </a:t>
            </a:r>
            <a:r>
              <a:rPr lang="en-AU" dirty="0" smtClean="0"/>
              <a:t>rules</a:t>
            </a:r>
            <a:endParaRPr lang="en-AU" dirty="0"/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</a:t>
            </a:r>
            <a:r>
              <a:rPr lang="en-AU" dirty="0" smtClean="0"/>
              <a:t>802.11, </a:t>
            </a:r>
            <a:r>
              <a:rPr lang="en-AU" dirty="0"/>
              <a:t>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</a:t>
            </a:r>
            <a:r>
              <a:rPr lang="en-AU" dirty="0" smtClean="0"/>
              <a:t>frames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The back-off procedure in each “access engine” in a device is driven by a parameter called CW </a:t>
            </a:r>
            <a:r>
              <a:rPr lang="en-AU" dirty="0" smtClean="0"/>
              <a:t>(Contention </a:t>
            </a:r>
            <a:r>
              <a:rPr lang="en-AU" dirty="0"/>
              <a:t>W</a:t>
            </a:r>
            <a:r>
              <a:rPr lang="en-AU" dirty="0" smtClean="0"/>
              <a:t>indow</a:t>
            </a:r>
            <a:r>
              <a:rPr lang="en-AU" dirty="0"/>
              <a:t>), which may take values </a:t>
            </a:r>
            <a:r>
              <a:rPr lang="en-AU" dirty="0" smtClean="0"/>
              <a:t>between:</a:t>
            </a:r>
            <a:endParaRPr lang="en-AU" dirty="0"/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 back-off procedure in each “access engine” operates as </a:t>
            </a:r>
            <a:r>
              <a:rPr lang="en-AU" dirty="0" smtClean="0"/>
              <a:t>follows:</a:t>
            </a:r>
            <a:endParaRPr lang="en-AU" dirty="0"/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</a:t>
            </a:r>
            <a:r>
              <a:rPr lang="en-AU" dirty="0" smtClean="0"/>
              <a:t>802.11, </a:t>
            </a:r>
            <a:r>
              <a:rPr lang="en-AU" dirty="0"/>
              <a:t>a delayed ACK in LAA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</a:t>
            </a:r>
            <a:r>
              <a:rPr lang="en-US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doubled (plus one) each </a:t>
            </a:r>
            <a:r>
              <a:rPr lang="en-AU" dirty="0" smtClean="0"/>
              <a:t>time:</a:t>
            </a:r>
          </a:p>
          <a:p>
            <a:pPr lvl="2"/>
            <a:r>
              <a:rPr lang="en-AU" dirty="0" smtClean="0"/>
              <a:t>Evidence </a:t>
            </a:r>
            <a:r>
              <a:rPr lang="en-AU" dirty="0"/>
              <a:t>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3"/>
            <a:r>
              <a:rPr lang="en-AU" dirty="0" err="1"/>
              <a:t>eg</a:t>
            </a:r>
            <a:r>
              <a:rPr lang="en-AU" dirty="0"/>
              <a:t> evidence could be from missing ACK in 802.11, a delayed NACK in </a:t>
            </a:r>
            <a:r>
              <a:rPr lang="en-AU" dirty="0" smtClean="0"/>
              <a:t>LAA</a:t>
            </a:r>
          </a:p>
          <a:p>
            <a:pPr lvl="2"/>
            <a:r>
              <a:rPr lang="en-AU" dirty="0" smtClean="0"/>
              <a:t>An “access engine” has an internal collision with higher priority </a:t>
            </a:r>
            <a:r>
              <a:rPr lang="en-AU" dirty="0"/>
              <a:t>“access engine”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</a:t>
            </a:r>
            <a:r>
              <a:rPr lang="en-US" dirty="0" smtClean="0"/>
              <a:t>device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</a:t>
            </a:r>
            <a:r>
              <a:rPr lang="en-US" dirty="0" smtClean="0"/>
              <a:t>802.11 </a:t>
            </a:r>
            <a:r>
              <a:rPr lang="en-US" dirty="0"/>
              <a:t>using </a:t>
            </a:r>
            <a:r>
              <a:rPr lang="en-US" dirty="0" smtClean="0"/>
              <a:t>EDCA (</a:t>
            </a:r>
            <a:r>
              <a:rPr lang="en-AU" dirty="0"/>
              <a:t>Enhanced D</a:t>
            </a:r>
            <a:r>
              <a:rPr lang="en-AU" dirty="0" smtClean="0"/>
              <a:t>istributed Channel Access)</a:t>
            </a:r>
            <a:r>
              <a:rPr lang="en-US" dirty="0" smtClean="0"/>
              <a:t> </a:t>
            </a:r>
            <a:r>
              <a:rPr lang="en-US" dirty="0"/>
              <a:t>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b="1" dirty="0" smtClean="0"/>
              <a:t>Principle</a:t>
            </a:r>
            <a:r>
              <a:rPr lang="en-US" dirty="0" smtClean="0"/>
              <a:t>: 3GPP should adopt </a:t>
            </a:r>
            <a:r>
              <a:rPr lang="en-US" dirty="0"/>
              <a:t>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 smtClean="0"/>
              <a:t>QoS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to be the similar to those in 802.11 EDCA and Wi-Fi Alliance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Wi-Fi Alliance WMM </a:t>
            </a:r>
            <a:r>
              <a:rPr lang="en-AU" b="0" dirty="0" smtClean="0"/>
              <a:t>defines 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3GPP should </a:t>
            </a:r>
            <a:r>
              <a:rPr lang="en-AU" dirty="0" smtClean="0"/>
              <a:t>consider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for </a:t>
            </a:r>
            <a:r>
              <a:rPr lang="en-AU" dirty="0" smtClean="0"/>
              <a:t>LAA,</a:t>
            </a:r>
            <a:br>
              <a:rPr lang="en-AU" dirty="0" smtClean="0"/>
            </a:br>
            <a:r>
              <a:rPr lang="en-AU" dirty="0" smtClean="0"/>
              <a:t>using </a:t>
            </a:r>
            <a:r>
              <a:rPr lang="en-AU" dirty="0"/>
              <a:t>a collaborative development </a:t>
            </a:r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</a:t>
            </a:r>
            <a:r>
              <a:rPr lang="en-AU" dirty="0" smtClean="0"/>
              <a:t>802.11 </a:t>
            </a:r>
            <a:r>
              <a:rPr lang="en-AU" dirty="0"/>
              <a:t>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</a:t>
            </a:r>
            <a:r>
              <a:rPr lang="en-AU" dirty="0" smtClean="0"/>
              <a:t>802.11 </a:t>
            </a:r>
            <a:r>
              <a:rPr lang="en-AU" dirty="0"/>
              <a:t>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This </a:t>
            </a:r>
            <a:r>
              <a:rPr lang="en-AU" dirty="0"/>
              <a:t>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8" cy="1244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559368" y="1748462"/>
            <a:ext cx="4432231" cy="44237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Category 4 flowchart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transmission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If </a:t>
            </a:r>
            <a:r>
              <a:rPr lang="en-AU" sz="1600" dirty="0">
                <a:latin typeface="+mj-lt"/>
              </a:rPr>
              <a:t>the </a:t>
            </a:r>
            <a:r>
              <a:rPr lang="en-AU" sz="1600" dirty="0" smtClean="0">
                <a:latin typeface="+mj-lt"/>
              </a:rPr>
              <a:t>flow </a:t>
            </a:r>
            <a:r>
              <a:rPr lang="en-AU" sz="1600" dirty="0">
                <a:latin typeface="+mj-lt"/>
              </a:rPr>
              <a:t>chart means that an </a:t>
            </a:r>
            <a:r>
              <a:rPr lang="en-AU" sz="1600" dirty="0" err="1">
                <a:latin typeface="+mj-lt"/>
              </a:rPr>
              <a:t>iCCA</a:t>
            </a:r>
            <a:r>
              <a:rPr lang="en-AU" sz="1600" dirty="0">
                <a:latin typeface="+mj-lt"/>
              </a:rPr>
              <a:t> is always required after the frame becomes available for transmission, then this is overly </a:t>
            </a:r>
            <a:r>
              <a:rPr lang="en-AU" sz="1600" dirty="0" smtClean="0">
                <a:latin typeface="+mj-lt"/>
              </a:rPr>
              <a:t>conservative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802.11 access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</a:t>
            </a:r>
            <a:r>
              <a:rPr lang="en-US" sz="1600" dirty="0" smtClean="0">
                <a:latin typeface="+mj-lt"/>
              </a:rPr>
              <a:t>Category 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transmission on the access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smearing of the contention window will adversely affect both 802.11 &amp; 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and less like slotted ALOHA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Category 4 flow chart be refined to transmit only on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Summary</a:t>
            </a:r>
            <a:r>
              <a:rPr lang="en-AU" dirty="0" smtClean="0"/>
              <a:t>: The revised flow chart incorporates EDCA as the basis for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9600" y="3799647"/>
            <a:ext cx="3733800" cy="2421828"/>
          </a:xfrm>
          <a:prstGeom prst="roundRect">
            <a:avLst>
              <a:gd name="adj" fmla="val 534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mechanism shown here is representative of 802.11 </a:t>
            </a:r>
            <a:r>
              <a:rPr lang="en-US" sz="1600" dirty="0">
                <a:latin typeface="+mj-lt"/>
              </a:rPr>
              <a:t>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85714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4ms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received from 802.11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Collaboration is needed to discuss LBT on </a:t>
                      </a:r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continued on UL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a channel shall use it only for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 smtClean="0"/>
              <a:t>TxOP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assumed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</a:t>
            </a:r>
            <a:r>
              <a:rPr lang="en-AU" dirty="0" smtClean="0"/>
              <a:t>Category </a:t>
            </a:r>
            <a:r>
              <a:rPr lang="en-AU" dirty="0"/>
              <a:t>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</a:t>
            </a:r>
            <a:r>
              <a:rPr lang="en-AU" dirty="0" smtClean="0"/>
              <a:t>received from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</a:t>
            </a:r>
            <a:r>
              <a:rPr lang="en-AU" dirty="0" smtClean="0"/>
              <a:t>802.11 </a:t>
            </a:r>
            <a:r>
              <a:rPr lang="en-AU" dirty="0"/>
              <a:t>devices</a:t>
            </a:r>
          </a:p>
          <a:p>
            <a:pPr lvl="1"/>
            <a:r>
              <a:rPr lang="en-AU" dirty="0"/>
              <a:t>It has been argued </a:t>
            </a:r>
            <a:r>
              <a:rPr lang="en-AU" dirty="0" smtClean="0"/>
              <a:t>by some stakeholders that </a:t>
            </a:r>
            <a:r>
              <a:rPr lang="en-AU" dirty="0"/>
              <a:t>LAA devices should be required respect the NAV transmitted by all </a:t>
            </a:r>
            <a:r>
              <a:rPr lang="en-AU" dirty="0" smtClean="0"/>
              <a:t>802.11 devices</a:t>
            </a:r>
            <a:endParaRPr lang="en-AU" dirty="0"/>
          </a:p>
          <a:p>
            <a:pPr lvl="1"/>
            <a:r>
              <a:rPr lang="en-AU" dirty="0"/>
              <a:t>However, such an approach is not technology neutral and unreasonably forces every LAA device to implement </a:t>
            </a:r>
            <a:r>
              <a:rPr lang="en-AU" dirty="0" smtClean="0"/>
              <a:t>an 802.11 receive </a:t>
            </a:r>
            <a:r>
              <a:rPr lang="en-AU" dirty="0"/>
              <a:t>function</a:t>
            </a:r>
          </a:p>
          <a:p>
            <a:pPr lvl="1"/>
            <a:r>
              <a:rPr lang="en-AU" dirty="0"/>
              <a:t>Respecting the NAV might also be unnecessary if the LAA devices use </a:t>
            </a:r>
            <a:r>
              <a:rPr lang="en-AU" dirty="0" smtClean="0"/>
              <a:t>a lower </a:t>
            </a:r>
            <a:r>
              <a:rPr lang="en-AU" dirty="0"/>
              <a:t>ED </a:t>
            </a:r>
            <a:r>
              <a:rPr lang="en-AU" dirty="0" smtClean="0"/>
              <a:t>of </a:t>
            </a:r>
            <a:r>
              <a:rPr lang="en-AU" dirty="0"/>
              <a:t>-77dBm as an alternative form of hidden station </a:t>
            </a:r>
            <a:r>
              <a:rPr lang="en-AU" dirty="0" smtClean="0"/>
              <a:t>mitigation</a:t>
            </a:r>
          </a:p>
          <a:p>
            <a:pPr lvl="1"/>
            <a:r>
              <a:rPr lang="en-AU" dirty="0" smtClean="0"/>
              <a:t>It may be possible for IEEE 802 and 3GPP to work </a:t>
            </a:r>
            <a:r>
              <a:rPr lang="en-AU" dirty="0"/>
              <a:t>t</a:t>
            </a:r>
            <a:r>
              <a:rPr lang="en-AU" dirty="0" smtClean="0"/>
              <a:t>ogether to define a reciprocal collision avoidance mechanism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</a:t>
            </a:r>
            <a:r>
              <a:rPr lang="en-US" dirty="0" smtClean="0"/>
              <a:t>agreed that it is unacceptable </a:t>
            </a:r>
            <a:r>
              <a:rPr lang="en-US" dirty="0"/>
              <a:t>to require LAA to respect </a:t>
            </a:r>
            <a:r>
              <a:rPr lang="en-US" dirty="0" smtClean="0"/>
              <a:t>an 802.11 NAV because such an approach is not technology neutral</a:t>
            </a:r>
            <a:endParaRPr lang="en-US" dirty="0"/>
          </a:p>
          <a:p>
            <a:pPr lvl="1"/>
            <a:r>
              <a:rPr lang="en-US" dirty="0"/>
              <a:t>However, there have been some indications that LAA systems may transmit </a:t>
            </a:r>
            <a:r>
              <a:rPr lang="en-US" dirty="0" smtClean="0"/>
              <a:t>802.11 CTS-to-Self </a:t>
            </a:r>
            <a:r>
              <a:rPr lang="en-US" dirty="0"/>
              <a:t>control frames </a:t>
            </a:r>
            <a:r>
              <a:rPr lang="en-US" dirty="0" smtClean="0"/>
              <a:t>to reserve the medium</a:t>
            </a:r>
            <a:endParaRPr lang="en-US" dirty="0"/>
          </a:p>
          <a:p>
            <a:pPr lvl="1"/>
            <a:r>
              <a:rPr lang="en-US" dirty="0"/>
              <a:t>It is only fair that if a LAA system expects </a:t>
            </a:r>
            <a:r>
              <a:rPr lang="en-US" dirty="0" smtClean="0"/>
              <a:t>802.11 systems </a:t>
            </a:r>
            <a:r>
              <a:rPr lang="en-US" dirty="0"/>
              <a:t>to respect a NAV it transmits then the same LAA system should respect any NAV received from </a:t>
            </a:r>
            <a:r>
              <a:rPr lang="en-US" dirty="0" smtClean="0"/>
              <a:t>8021.11 </a:t>
            </a:r>
            <a:r>
              <a:rPr lang="en-US" dirty="0"/>
              <a:t>systems</a:t>
            </a:r>
            <a:endParaRPr lang="en-AU" b="1" dirty="0"/>
          </a:p>
          <a:p>
            <a:pPr lvl="1"/>
            <a:r>
              <a:rPr lang="en-AU" b="1" dirty="0" smtClean="0"/>
              <a:t>Principle: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significant benefit today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 smtClean="0">
                <a:solidFill>
                  <a:schemeClr val="tx1"/>
                </a:solidFill>
              </a:rPr>
              <a:t>anyone,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anytime, any place</a:t>
            </a:r>
            <a:r>
              <a:rPr lang="en-AU" sz="1600" dirty="0" smtClean="0">
                <a:solidFill>
                  <a:schemeClr val="tx1"/>
                </a:solidFill>
              </a:rPr>
              <a:t>” 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put at risk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3GPP should consider “802.11-like” access for LAA, using a collaborative development process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FF0000"/>
                </a:solidFill>
              </a:rPr>
              <a:t>Collaboration</a:t>
            </a:r>
            <a:r>
              <a:rPr lang="en-AU" sz="1600" dirty="0" smtClean="0">
                <a:solidFill>
                  <a:srgbClr val="FF0000"/>
                </a:solidFill>
              </a:rPr>
              <a:t>: </a:t>
            </a: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voice in </a:t>
            </a:r>
            <a:r>
              <a:rPr lang="en-AU" sz="1600" dirty="0">
                <a:solidFill>
                  <a:schemeClr val="tx1"/>
                </a:solidFill>
              </a:rPr>
              <a:t>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</a:t>
            </a:r>
            <a:r>
              <a:rPr lang="en-AU" sz="1600" dirty="0" smtClean="0">
                <a:solidFill>
                  <a:schemeClr val="tx1"/>
                </a:solidFill>
              </a:rPr>
              <a:t>suggests the use of an “802.11-like”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access </a:t>
            </a:r>
            <a:r>
              <a:rPr lang="en-AU" sz="1600" dirty="0">
                <a:solidFill>
                  <a:schemeClr val="tx1"/>
                </a:solidFill>
              </a:rPr>
              <a:t>mechanism </a:t>
            </a:r>
            <a:r>
              <a:rPr lang="en-AU" sz="1600" dirty="0" smtClean="0">
                <a:solidFill>
                  <a:schemeClr val="tx1"/>
                </a:solidFill>
              </a:rPr>
              <a:t>will promote fair sharing between LAA &amp;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recommends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that 3GPP adopt an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mechanism for LAA</a:t>
            </a:r>
            <a:endParaRPr lang="en-AU" sz="16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3999"/>
            <a:ext cx="1513485" cy="86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janiczek.com/wp-content/uploads/Evidence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73"/>
          <a:stretch/>
        </p:blipFill>
        <p:spPr bwMode="auto">
          <a:xfrm>
            <a:off x="7148946" y="3505200"/>
            <a:ext cx="1363160" cy="10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</a:t>
            </a:r>
            <a:r>
              <a:rPr lang="en-AU" dirty="0" smtClean="0"/>
              <a:t>collaboration </a:t>
            </a:r>
            <a:r>
              <a:rPr lang="en-AU" dirty="0" smtClean="0"/>
              <a:t>is needed to discuss LBT on </a:t>
            </a:r>
            <a:r>
              <a:rPr lang="en-AU" dirty="0" err="1" smtClean="0"/>
              <a:t>TxOPs</a:t>
            </a:r>
            <a:r>
              <a:rPr lang="en-AU" dirty="0" smtClean="0"/>
              <a:t> continued on UL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</a:t>
            </a:r>
            <a:r>
              <a:rPr lang="en-AU" dirty="0" smtClean="0"/>
              <a:t>scenarios, but there </a:t>
            </a:r>
            <a:r>
              <a:rPr lang="en-AU" dirty="0"/>
              <a:t>are plans for LAA to support UL traffic too in the future</a:t>
            </a:r>
          </a:p>
          <a:p>
            <a:pPr lvl="1"/>
            <a:r>
              <a:rPr lang="en-AU" dirty="0"/>
              <a:t>A potential problem is that the </a:t>
            </a:r>
            <a:r>
              <a:rPr lang="en-AU" dirty="0" smtClean="0"/>
              <a:t>UE </a:t>
            </a:r>
            <a:r>
              <a:rPr lang="en-AU" dirty="0"/>
              <a:t>is scheduled by the </a:t>
            </a:r>
            <a:r>
              <a:rPr lang="en-AU" dirty="0" err="1"/>
              <a:t>eNB</a:t>
            </a:r>
            <a:r>
              <a:rPr lang="en-AU" dirty="0"/>
              <a:t>, suggesting </a:t>
            </a:r>
            <a:r>
              <a:rPr lang="en-AU" dirty="0" smtClean="0"/>
              <a:t>the UE may </a:t>
            </a:r>
            <a:r>
              <a:rPr lang="en-AU" dirty="0"/>
              <a:t>not undertake </a:t>
            </a:r>
            <a:r>
              <a:rPr lang="en-AU" dirty="0" smtClean="0"/>
              <a:t>any form of LBT before transmission</a:t>
            </a:r>
            <a:endParaRPr lang="en-AU" dirty="0"/>
          </a:p>
          <a:p>
            <a:pPr lvl="1"/>
            <a:r>
              <a:rPr lang="en-AU" dirty="0" smtClean="0"/>
              <a:t>Any </a:t>
            </a:r>
            <a:r>
              <a:rPr lang="en-AU" dirty="0"/>
              <a:t>possibility of hidden stations suggests that UEs also need to execute at least some sort of LBT to ensure fair sharing of the channel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Discussion of this topic by IEEE 802.11 WG participants suggests any form of LBT </a:t>
            </a:r>
            <a:r>
              <a:rPr lang="en-US" dirty="0" smtClean="0"/>
              <a:t>not based </a:t>
            </a:r>
            <a:r>
              <a:rPr lang="en-US" dirty="0" smtClean="0"/>
              <a:t>on Category 4 needs detailed investigation </a:t>
            </a:r>
            <a:r>
              <a:rPr lang="en-US" dirty="0"/>
              <a:t>using </a:t>
            </a:r>
            <a:r>
              <a:rPr lang="en-US" dirty="0" smtClean="0"/>
              <a:t>simulations and analysis, </a:t>
            </a:r>
            <a:r>
              <a:rPr lang="en-US" dirty="0"/>
              <a:t>by 3GPP, IEEE 802 and </a:t>
            </a:r>
            <a:r>
              <a:rPr lang="en-US" dirty="0" smtClean="0"/>
              <a:t>any other </a:t>
            </a:r>
            <a:r>
              <a:rPr lang="en-US" dirty="0"/>
              <a:t>interested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</a:t>
            </a:r>
            <a:r>
              <a:rPr lang="en-AU" dirty="0" smtClean="0"/>
              <a:t>use </a:t>
            </a:r>
            <a:r>
              <a:rPr lang="en-AU" dirty="0"/>
              <a:t>it </a:t>
            </a:r>
            <a:r>
              <a:rPr lang="en-AU" dirty="0"/>
              <a:t>only for </a:t>
            </a:r>
            <a:r>
              <a:rPr lang="en-AU" dirty="0"/>
              <a:t>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</a:t>
            </a:r>
            <a:r>
              <a:rPr lang="en-AU" dirty="0" smtClean="0"/>
              <a:t>proposals for LAA appear to allow </a:t>
            </a:r>
            <a:r>
              <a:rPr lang="en-AU" dirty="0"/>
              <a:t>the </a:t>
            </a:r>
            <a:r>
              <a:rPr lang="en-AU" dirty="0" smtClean="0"/>
              <a:t>channel to be reserved before </a:t>
            </a:r>
            <a:r>
              <a:rPr lang="en-AU" dirty="0"/>
              <a:t>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</a:t>
            </a:r>
            <a:r>
              <a:rPr lang="en-AU" dirty="0" smtClean="0"/>
              <a:t>to Wi-Fi </a:t>
            </a:r>
            <a:endParaRPr lang="en-AU" dirty="0"/>
          </a:p>
          <a:p>
            <a:pPr lvl="1"/>
            <a:r>
              <a:rPr lang="en-AU" dirty="0"/>
              <a:t>This is contrary to </a:t>
            </a:r>
            <a:r>
              <a:rPr lang="en-AU" dirty="0" smtClean="0"/>
              <a:t>the widely accepted  </a:t>
            </a:r>
            <a:r>
              <a:rPr lang="en-AU" dirty="0"/>
              <a:t>principle in unlicensed spectrum to accept interference </a:t>
            </a:r>
            <a:r>
              <a:rPr lang="en-AU" dirty="0" smtClean="0"/>
              <a:t>from others but </a:t>
            </a:r>
            <a:r>
              <a:rPr lang="en-AU" dirty="0"/>
              <a:t>to avoid causing </a:t>
            </a:r>
            <a:r>
              <a:rPr lang="en-AU" dirty="0" smtClean="0"/>
              <a:t>interference to others</a:t>
            </a:r>
            <a:endParaRPr lang="en-AU" dirty="0"/>
          </a:p>
          <a:p>
            <a:pPr lvl="1"/>
            <a:r>
              <a:rPr lang="en-AU" b="1" dirty="0" smtClean="0"/>
              <a:t>Proposal</a:t>
            </a:r>
            <a:r>
              <a:rPr lang="en-AU" dirty="0" smtClean="0"/>
              <a:t>: It </a:t>
            </a:r>
            <a:r>
              <a:rPr lang="en-AU" dirty="0"/>
              <a:t>is proposed that any system reserving or using a channel must only make use of it for necessary and legitimate data and management transmission </a:t>
            </a:r>
            <a:r>
              <a:rPr lang="en-AU" dirty="0" smtClean="0"/>
              <a:t>purposes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350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common goal of LAA &amp; Wi-Fi sharing the </a:t>
            </a:r>
            <a:r>
              <a:rPr lang="en-AU" sz="1600" dirty="0">
                <a:solidFill>
                  <a:schemeClr val="tx1"/>
                </a:solidFill>
              </a:rPr>
              <a:t>5GHz unlicensed </a:t>
            </a:r>
            <a:r>
              <a:rPr lang="en-AU" sz="1600" dirty="0" smtClean="0">
                <a:solidFill>
                  <a:schemeClr val="tx1"/>
                </a:solidFill>
              </a:rPr>
              <a:t>spectrum fairly 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971800" y="2513899"/>
            <a:ext cx="5734671" cy="3432353"/>
            <a:chOff x="2971800" y="2513899"/>
            <a:chExt cx="5734671" cy="3432353"/>
          </a:xfrm>
        </p:grpSpPr>
        <p:grpSp>
          <p:nvGrpSpPr>
            <p:cNvPr id="67" name="Group 66"/>
            <p:cNvGrpSpPr/>
            <p:nvPr/>
          </p:nvGrpSpPr>
          <p:grpSpPr>
            <a:xfrm>
              <a:off x="2971800" y="2513899"/>
              <a:ext cx="5734671" cy="3432353"/>
              <a:chOff x="2971800" y="2513899"/>
              <a:chExt cx="5734671" cy="343235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971800" y="2895599"/>
                <a:ext cx="5734671" cy="3050653"/>
                <a:chOff x="2971800" y="2895599"/>
                <a:chExt cx="5734671" cy="3050653"/>
              </a:xfrm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2971800" y="2895599"/>
                  <a:ext cx="1066800" cy="43451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7772400" y="5413558"/>
                  <a:ext cx="934071" cy="53269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92" name="Straight Connector 91"/>
                <p:cNvCxnSpPr>
                  <a:stCxn id="90" idx="3"/>
                  <a:endCxn id="91" idx="1"/>
                </p:cNvCxnSpPr>
                <p:nvPr/>
              </p:nvCxnSpPr>
              <p:spPr bwMode="auto">
                <a:xfrm>
                  <a:off x="4038600" y="3112857"/>
                  <a:ext cx="3733800" cy="256704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83" name="Rectangle 82"/>
              <p:cNvSpPr/>
              <p:nvPr/>
            </p:nvSpPr>
            <p:spPr bwMode="auto">
              <a:xfrm>
                <a:off x="5506374" y="2513899"/>
                <a:ext cx="2850683" cy="3817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+mj-lt"/>
                  </a:rPr>
                  <a:t>Similar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5800" y="2514600"/>
            <a:ext cx="7727483" cy="3733800"/>
            <a:chOff x="685800" y="2514600"/>
            <a:chExt cx="7727483" cy="3733800"/>
          </a:xfrm>
        </p:grpSpPr>
        <p:grpSp>
          <p:nvGrpSpPr>
            <p:cNvPr id="60" name="Group 59"/>
            <p:cNvGrpSpPr/>
            <p:nvPr/>
          </p:nvGrpSpPr>
          <p:grpSpPr>
            <a:xfrm>
              <a:off x="685800" y="4836176"/>
              <a:ext cx="5791910" cy="1412224"/>
              <a:chOff x="685800" y="4836176"/>
              <a:chExt cx="5791910" cy="1412224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685800" y="4836176"/>
                <a:ext cx="2133600" cy="1336023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114800" y="5051046"/>
                <a:ext cx="2362910" cy="1197354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2" name="Straight Connector 51"/>
              <p:cNvCxnSpPr>
                <a:stCxn id="49" idx="3"/>
                <a:endCxn id="50" idx="1"/>
              </p:cNvCxnSpPr>
              <p:nvPr/>
            </p:nvCxnSpPr>
            <p:spPr bwMode="auto">
              <a:xfrm>
                <a:off x="2819400" y="5504188"/>
                <a:ext cx="1295400" cy="1455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8" name="Rectangle 8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DCF vs EDCA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19200" y="2514600"/>
            <a:ext cx="7194083" cy="2523256"/>
            <a:chOff x="1219200" y="2514600"/>
            <a:chExt cx="7194083" cy="2523256"/>
          </a:xfrm>
        </p:grpSpPr>
        <p:grpSp>
          <p:nvGrpSpPr>
            <p:cNvPr id="59" name="Group 58"/>
            <p:cNvGrpSpPr/>
            <p:nvPr/>
          </p:nvGrpSpPr>
          <p:grpSpPr>
            <a:xfrm>
              <a:off x="1219200" y="4264740"/>
              <a:ext cx="5258510" cy="773116"/>
              <a:chOff x="1219200" y="4264740"/>
              <a:chExt cx="5258510" cy="773116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19200" y="4264740"/>
                <a:ext cx="1219200" cy="576482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0" y="4637926"/>
                <a:ext cx="1067510" cy="39993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>
                <a:stCxn id="54" idx="3"/>
                <a:endCxn id="55" idx="1"/>
              </p:cNvCxnSpPr>
              <p:nvPr/>
            </p:nvCxnSpPr>
            <p:spPr bwMode="auto">
              <a:xfrm>
                <a:off x="2438400" y="4552981"/>
                <a:ext cx="2971800" cy="2849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6" name="Rectangle 85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95400" y="2514600"/>
            <a:ext cx="7117883" cy="2123325"/>
            <a:chOff x="1295400" y="2514600"/>
            <a:chExt cx="7117883" cy="2123325"/>
          </a:xfrm>
        </p:grpSpPr>
        <p:grpSp>
          <p:nvGrpSpPr>
            <p:cNvPr id="61" name="Group 60"/>
            <p:cNvGrpSpPr/>
            <p:nvPr/>
          </p:nvGrpSpPr>
          <p:grpSpPr>
            <a:xfrm>
              <a:off x="1295400" y="3900792"/>
              <a:ext cx="5182310" cy="737133"/>
              <a:chOff x="1295400" y="3900792"/>
              <a:chExt cx="5182310" cy="73713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295400" y="3900792"/>
                <a:ext cx="990600" cy="3639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410200" y="4213105"/>
                <a:ext cx="1067510" cy="42482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3"/>
                <a:endCxn id="63" idx="1"/>
              </p:cNvCxnSpPr>
              <p:nvPr/>
            </p:nvCxnSpPr>
            <p:spPr bwMode="auto">
              <a:xfrm>
                <a:off x="2286000" y="4082766"/>
                <a:ext cx="3124200" cy="3427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5" name="Rectangle 84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81100" y="2514600"/>
            <a:ext cx="7232183" cy="1698506"/>
            <a:chOff x="1181100" y="2514600"/>
            <a:chExt cx="7232183" cy="1698506"/>
          </a:xfrm>
        </p:grpSpPr>
        <p:grpSp>
          <p:nvGrpSpPr>
            <p:cNvPr id="58" name="Group 57"/>
            <p:cNvGrpSpPr/>
            <p:nvPr/>
          </p:nvGrpSpPr>
          <p:grpSpPr>
            <a:xfrm>
              <a:off x="1181100" y="3330114"/>
              <a:ext cx="5296610" cy="882992"/>
              <a:chOff x="1181100" y="3330114"/>
              <a:chExt cx="5296610" cy="882992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1181100" y="3330114"/>
                <a:ext cx="1262714" cy="570678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5410200" y="3618356"/>
                <a:ext cx="1067510" cy="59475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2" name="Straight Connector 81"/>
              <p:cNvCxnSpPr>
                <a:stCxn id="80" idx="3"/>
                <a:endCxn id="81" idx="1"/>
              </p:cNvCxnSpPr>
              <p:nvPr/>
            </p:nvCxnSpPr>
            <p:spPr bwMode="auto">
              <a:xfrm>
                <a:off x="2443814" y="3615453"/>
                <a:ext cx="2966386" cy="3002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8" name="Rectangle 9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Similar, but different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13690" y="2362198"/>
            <a:ext cx="7443364" cy="1256157"/>
            <a:chOff x="913690" y="2362198"/>
            <a:chExt cx="7443364" cy="1256157"/>
          </a:xfrm>
        </p:grpSpPr>
        <p:grpSp>
          <p:nvGrpSpPr>
            <p:cNvPr id="51" name="Group 50"/>
            <p:cNvGrpSpPr/>
            <p:nvPr/>
          </p:nvGrpSpPr>
          <p:grpSpPr>
            <a:xfrm>
              <a:off x="913690" y="2362198"/>
              <a:ext cx="5564020" cy="1256157"/>
              <a:chOff x="913690" y="2362198"/>
              <a:chExt cx="5564020" cy="1256157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913690" y="2362198"/>
                <a:ext cx="1372310" cy="916301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410200" y="3200399"/>
                <a:ext cx="1067510" cy="417956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3" name="Straight Connector 72"/>
              <p:cNvCxnSpPr>
                <a:stCxn id="71" idx="3"/>
                <a:endCxn id="72" idx="1"/>
              </p:cNvCxnSpPr>
              <p:nvPr/>
            </p:nvCxnSpPr>
            <p:spPr bwMode="auto">
              <a:xfrm>
                <a:off x="2286000" y="2820349"/>
                <a:ext cx="3124200" cy="5890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65" name="Rectangle 64"/>
            <p:cNvSpPr/>
            <p:nvPr/>
          </p:nvSpPr>
          <p:spPr bwMode="auto">
            <a:xfrm>
              <a:off x="5506371" y="2513899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3899"/>
            <a:ext cx="4221523" cy="3658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Backup: 3GPP and IEEE 802 flow charts are similar, but sufficiently different to require collaboration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3276600"/>
            <a:ext cx="4607080" cy="2895599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2" name="Elbow Connector 11"/>
            <p:cNvCxnSpPr>
              <a:stCxn id="48" idx="1"/>
              <a:endCxn id="16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1" idx="2"/>
              <a:endCxn id="48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Elbow Connector 16"/>
            <p:cNvCxnSpPr>
              <a:stCxn id="16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Elbow Connector 18"/>
            <p:cNvCxnSpPr>
              <a:stCxn id="8" idx="3"/>
              <a:endCxn id="18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8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cision 22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6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6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5" name="Elbow Connector 24"/>
            <p:cNvCxnSpPr>
              <a:stCxn id="24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3" idx="0"/>
              <a:endCxn id="33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1" idx="3"/>
              <a:endCxn id="23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8" idx="3"/>
              <a:endCxn id="33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3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Preparation 29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1" name="Elbow Connector 30"/>
            <p:cNvCxnSpPr>
              <a:stCxn id="30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Decision 32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4" name="Elbow Connector 33"/>
            <p:cNvCxnSpPr>
              <a:stCxn id="33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3" idx="1"/>
              <a:endCxn id="24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810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Category 4 Flow Chart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7244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conceptual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flow chart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531317" y="2514600"/>
            <a:ext cx="3249758" cy="2684745"/>
            <a:chOff x="5531317" y="2514600"/>
            <a:chExt cx="3249758" cy="2684745"/>
          </a:xfrm>
        </p:grpSpPr>
        <p:sp>
          <p:nvSpPr>
            <p:cNvPr id="77" name="Rectangle 76"/>
            <p:cNvSpPr/>
            <p:nvPr/>
          </p:nvSpPr>
          <p:spPr bwMode="auto">
            <a:xfrm>
              <a:off x="7764650" y="4637925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562600" y="2514600"/>
            <a:ext cx="3257507" cy="1665176"/>
            <a:chOff x="5531317" y="2514600"/>
            <a:chExt cx="3257507" cy="1665176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772399" y="3618356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971800" y="2514600"/>
            <a:ext cx="5441483" cy="2642145"/>
            <a:chOff x="2971800" y="2514600"/>
            <a:chExt cx="5441483" cy="2642145"/>
          </a:xfrm>
        </p:grpSpPr>
        <p:grpSp>
          <p:nvGrpSpPr>
            <p:cNvPr id="57" name="Group 56"/>
            <p:cNvGrpSpPr/>
            <p:nvPr/>
          </p:nvGrpSpPr>
          <p:grpSpPr>
            <a:xfrm>
              <a:off x="2971800" y="3330114"/>
              <a:ext cx="4709848" cy="1826631"/>
              <a:chOff x="2971800" y="3330114"/>
              <a:chExt cx="4709848" cy="1826631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2971800" y="3330114"/>
                <a:ext cx="1066800" cy="522995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609729" y="4724398"/>
                <a:ext cx="1071919" cy="4323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>
                <a:stCxn id="95" idx="3"/>
                <a:endCxn id="96" idx="1"/>
              </p:cNvCxnSpPr>
              <p:nvPr/>
            </p:nvCxnSpPr>
            <p:spPr bwMode="auto">
              <a:xfrm>
                <a:off x="4038600" y="3591612"/>
                <a:ext cx="2571129" cy="13489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4" name="Rectangle 93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sp>
        <p:nvSpPr>
          <p:cNvPr id="105" name="Rectangle 104"/>
          <p:cNvSpPr/>
          <p:nvPr/>
        </p:nvSpPr>
        <p:spPr bwMode="auto">
          <a:xfrm>
            <a:off x="685800" y="6248399"/>
            <a:ext cx="4034548" cy="22701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slide contains animations</a:t>
            </a:r>
          </a:p>
        </p:txBody>
      </p:sp>
    </p:spTree>
    <p:extLst>
      <p:ext uri="{BB962C8B-B14F-4D97-AF65-F5344CB8AC3E}">
        <p14:creationId xmlns:p14="http://schemas.microsoft.com/office/powerpoint/2010/main" val="35822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Has the feasibility of the macro cell scenarios in 3GPP TR 36.889 been established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Has </a:t>
            </a:r>
            <a:r>
              <a:rPr lang="en-US" dirty="0"/>
              <a:t>the feasibility of the </a:t>
            </a:r>
            <a:r>
              <a:rPr lang="en-US" dirty="0" smtClean="0"/>
              <a:t>macro cell </a:t>
            </a:r>
            <a:r>
              <a:rPr lang="en-US" dirty="0"/>
              <a:t>scenarios </a:t>
            </a:r>
            <a:r>
              <a:rPr lang="en-US" dirty="0" smtClean="0"/>
              <a:t>in </a:t>
            </a:r>
            <a:r>
              <a:rPr lang="en-US" dirty="0"/>
              <a:t>3GPP TR 36.889 </a:t>
            </a:r>
            <a:r>
              <a:rPr lang="en-US" dirty="0" smtClean="0"/>
              <a:t>been </a:t>
            </a:r>
            <a:r>
              <a:rPr lang="en-US" dirty="0"/>
              <a:t>established?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TR 36.889 V1.0.1 (2015-06) provides a carrier aggregation feasibility study</a:t>
            </a:r>
          </a:p>
          <a:p>
            <a:pPr lvl="1"/>
            <a:r>
              <a:rPr lang="en-US" dirty="0" smtClean="0"/>
              <a:t>Macrocell scenarios are included</a:t>
            </a:r>
          </a:p>
          <a:p>
            <a:pPr lvl="1"/>
            <a:r>
              <a:rPr lang="en-US" dirty="0" smtClean="0"/>
              <a:t>The one macrocell scenario evaluated in TR 36.889 requires different licensed bands for macrocell and small cell</a:t>
            </a:r>
          </a:p>
          <a:p>
            <a:pPr lvl="1"/>
            <a:r>
              <a:rPr lang="en-US" dirty="0" smtClean="0"/>
              <a:t>The other macrocell scenarios may result in unique challenges for LBT</a:t>
            </a:r>
          </a:p>
          <a:p>
            <a:pPr lvl="1"/>
            <a:r>
              <a:rPr lang="en-US" dirty="0" smtClean="0"/>
              <a:t>Has the feasibility of the macro cell scenarios been established?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 TR 36.889 </a:t>
            </a:r>
            <a:r>
              <a:rPr lang="en-US" dirty="0" smtClean="0"/>
              <a:t>defines four LAA </a:t>
            </a:r>
            <a:r>
              <a:rPr lang="en-US" dirty="0"/>
              <a:t>d</a:t>
            </a:r>
            <a:r>
              <a:rPr lang="en-US" dirty="0" smtClean="0"/>
              <a:t>eployment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6172200"/>
            <a:ext cx="3048000" cy="381000"/>
          </a:xfrm>
        </p:spPr>
        <p:txBody>
          <a:bodyPr/>
          <a:lstStyle/>
          <a:p>
            <a:pPr lvl="1" algn="r">
              <a:buNone/>
            </a:pPr>
            <a:r>
              <a:rPr lang="en-US" sz="1200" dirty="0" smtClean="0"/>
              <a:t>source: 3GPP TR 36.889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47825"/>
            <a:ext cx="7467600" cy="4524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76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TR 36.889 conclusions are based on two LAA evaluation scenarios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 lvl="1"/>
            <a:r>
              <a:rPr lang="en-US" dirty="0" smtClean="0"/>
              <a:t>per TR 36.889, indoor scenario based on Scenario 3 of TR 36.872</a:t>
            </a:r>
          </a:p>
          <a:p>
            <a:pPr lvl="2"/>
            <a:r>
              <a:rPr lang="en-US" dirty="0" smtClean="0"/>
              <a:t>but comparable to Scenario 2 of TR 36.889</a:t>
            </a:r>
          </a:p>
          <a:p>
            <a:pPr lvl="1"/>
            <a:r>
              <a:rPr lang="en-US" dirty="0" smtClean="0"/>
              <a:t>per TR 36.889, outdoor scenario based on Scenario 2a of TR 36.872 </a:t>
            </a:r>
          </a:p>
          <a:p>
            <a:pPr lvl="2"/>
            <a:r>
              <a:rPr lang="en-US" dirty="0" smtClean="0"/>
              <a:t>but comparable to Scenario 4 of TR 36.889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" y="1322832"/>
            <a:ext cx="8321040" cy="3401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7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macro-cell scenarios are not evaluated or have limited applicability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lvl="1"/>
            <a:r>
              <a:rPr lang="en-US" dirty="0" smtClean="0"/>
              <a:t>Scenario 4 is evaluated in TR 36.889</a:t>
            </a:r>
          </a:p>
          <a:p>
            <a:pPr lvl="2"/>
            <a:r>
              <a:rPr lang="en-US" dirty="0" smtClean="0"/>
              <a:t>requires different licensed channels for macro and small cell</a:t>
            </a:r>
          </a:p>
          <a:p>
            <a:pPr lvl="3"/>
            <a:r>
              <a:rPr lang="en-US" dirty="0" smtClean="0"/>
              <a:t>limited applicability: not all operators have multiple licensed channels available</a:t>
            </a:r>
          </a:p>
          <a:p>
            <a:pPr lvl="1"/>
            <a:r>
              <a:rPr lang="en-US" dirty="0" smtClean="0"/>
              <a:t>Scenario 1 is not evaluated in TR 36.889</a:t>
            </a:r>
          </a:p>
          <a:p>
            <a:pPr lvl="2"/>
            <a:r>
              <a:rPr lang="en-US" dirty="0" smtClean="0"/>
              <a:t>Requires “ideal backhaul” between the macro site and the unlicensed small cell.</a:t>
            </a:r>
          </a:p>
          <a:p>
            <a:pPr lvl="2"/>
            <a:r>
              <a:rPr lang="en-US" dirty="0" smtClean="0"/>
              <a:t>DL and UL scheduling take place at the macro site, not at remote radio head.</a:t>
            </a:r>
          </a:p>
          <a:p>
            <a:pPr lvl="2"/>
            <a:r>
              <a:rPr lang="en-US" dirty="0" smtClean="0"/>
              <a:t>CCA takes place at the small cell, and at remote UE for uplink.</a:t>
            </a:r>
          </a:p>
          <a:p>
            <a:pPr lvl="1"/>
            <a:r>
              <a:rPr lang="en-US" dirty="0" smtClean="0"/>
              <a:t>Scenario 3 is not evaluated in TR 36.889</a:t>
            </a:r>
          </a:p>
          <a:p>
            <a:pPr lvl="2"/>
            <a:r>
              <a:rPr lang="en-US" dirty="0" smtClean="0"/>
              <a:t>Macrocell and small cell share the same licensed channel.</a:t>
            </a:r>
          </a:p>
          <a:p>
            <a:pPr lvl="3"/>
            <a:r>
              <a:rPr lang="en-US" dirty="0" smtClean="0"/>
              <a:t>may require coordination of scheduling between macrocell and small-cell licensed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There are open questions relating to macro-cell scenarios 1 &amp; </a:t>
            </a:r>
            <a:r>
              <a:rPr lang="en-US" dirty="0" smtClean="0"/>
              <a:t>3 that could be subject to collaboration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</a:p>
          <a:p>
            <a:pPr lvl="1"/>
            <a:r>
              <a:rPr lang="en-US" dirty="0" smtClean="0"/>
              <a:t>Is the scheduler, at the macrocell, aware of remote CCA status?</a:t>
            </a:r>
          </a:p>
          <a:p>
            <a:pPr lvl="1"/>
            <a:r>
              <a:rPr lang="en-US" dirty="0" smtClean="0"/>
              <a:t>Have simulations studied LBT in Scenario 1? Do these consider:</a:t>
            </a:r>
          </a:p>
          <a:p>
            <a:pPr lvl="2"/>
            <a:r>
              <a:rPr lang="en-US" dirty="0" smtClean="0"/>
              <a:t>“ideal” but realistic backhaul latency</a:t>
            </a:r>
          </a:p>
          <a:p>
            <a:pPr lvl="2"/>
            <a:r>
              <a:rPr lang="en-US" dirty="0" smtClean="0"/>
              <a:t>when unlicensed uplink is supported, latency in passing CCA status from UE over the air (using licensed or unlicensed uplink)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3</a:t>
            </a:r>
          </a:p>
          <a:p>
            <a:pPr lvl="1"/>
            <a:r>
              <a:rPr lang="en-US" dirty="0"/>
              <a:t>In case of “ideal” backhaul, see questions from Scenario 1.</a:t>
            </a:r>
          </a:p>
          <a:p>
            <a:pPr lvl="1"/>
            <a:r>
              <a:rPr lang="en-US" dirty="0"/>
              <a:t>In case of “non-ideal” backhaul, have simulations studied LBT?</a:t>
            </a:r>
          </a:p>
          <a:p>
            <a:pPr lvl="2"/>
            <a:r>
              <a:rPr lang="en-US" dirty="0"/>
              <a:t>Can the presence of the </a:t>
            </a:r>
            <a:r>
              <a:rPr lang="en-US" dirty="0" err="1"/>
              <a:t>macrocell</a:t>
            </a:r>
            <a:r>
              <a:rPr lang="en-US" dirty="0"/>
              <a:t> affect the latency of the DL and UL LBT operation, considering that small-cell licensed and unlicensed carriers are carrier-aggregated while licensed small-cell operation is not independent but must be coordinated with co-channel </a:t>
            </a:r>
            <a:r>
              <a:rPr lang="en-US" dirty="0" err="1"/>
              <a:t>macrocell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4744943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44943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44944"/>
            <a:ext cx="7334665" cy="15034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6" y="3581400"/>
            <a:ext cx="2666496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neutral test platform could provide a basis for collaboration between LAA &amp; 802.11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 neutral test </a:t>
            </a:r>
            <a:r>
              <a:rPr lang="en-US" dirty="0" smtClean="0"/>
              <a:t>platform could provide a basis for collaboration between LAA &amp; 802.11 stakeholders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coexistence discussion is not going to end once </a:t>
            </a:r>
            <a:r>
              <a:rPr lang="en-US" dirty="0" smtClean="0"/>
              <a:t>LAA </a:t>
            </a:r>
            <a:r>
              <a:rPr lang="en-US" dirty="0"/>
              <a:t>is </a:t>
            </a:r>
            <a:r>
              <a:rPr lang="en-US" dirty="0" smtClean="0"/>
              <a:t>defined …</a:t>
            </a:r>
            <a:endParaRPr lang="en-US" dirty="0"/>
          </a:p>
          <a:p>
            <a:pPr lvl="2"/>
            <a:r>
              <a:rPr lang="en-US" dirty="0"/>
              <a:t>Let’s look forward and find ways to communicate issues between groups</a:t>
            </a:r>
          </a:p>
          <a:p>
            <a:pPr lvl="2"/>
            <a:r>
              <a:rPr lang="en-US" dirty="0"/>
              <a:t>Common testbed promotes goodwill and collaboration</a:t>
            </a:r>
          </a:p>
          <a:p>
            <a:pPr lvl="1"/>
            <a:r>
              <a:rPr lang="en-US" dirty="0" smtClean="0"/>
              <a:t>… and everyone </a:t>
            </a:r>
            <a:r>
              <a:rPr lang="en-US" dirty="0"/>
              <a:t>benefits from </a:t>
            </a:r>
            <a:r>
              <a:rPr lang="en-US" dirty="0" smtClean="0"/>
              <a:t>testing </a:t>
            </a:r>
            <a:r>
              <a:rPr lang="en-US" dirty="0"/>
              <a:t>real devices and </a:t>
            </a:r>
            <a:r>
              <a:rPr lang="en-US" dirty="0" smtClean="0"/>
              <a:t>applications</a:t>
            </a:r>
            <a:endParaRPr lang="en-US" dirty="0"/>
          </a:p>
          <a:p>
            <a:pPr lvl="2"/>
            <a:r>
              <a:rPr lang="en-US" dirty="0" smtClean="0"/>
              <a:t>Simulations are useful …</a:t>
            </a:r>
          </a:p>
          <a:p>
            <a:pPr lvl="2"/>
            <a:r>
              <a:rPr lang="en-US" dirty="0" smtClean="0"/>
              <a:t>… but don’t capture real device behavior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neutral test platform can provide fair sharing data for both </a:t>
            </a:r>
            <a:r>
              <a:rPr lang="en-US" b="1" dirty="0" smtClean="0"/>
              <a:t>the 802.11 and 3GPP communities to </a:t>
            </a:r>
            <a:r>
              <a:rPr lang="en-US" b="1" dirty="0"/>
              <a:t>help inform </a:t>
            </a:r>
            <a:r>
              <a:rPr lang="en-US" b="1" dirty="0" smtClean="0"/>
              <a:t>future decisions</a:t>
            </a:r>
            <a:endParaRPr lang="en-AU" b="1" dirty="0"/>
          </a:p>
          <a:p>
            <a:pPr lvl="2"/>
            <a:r>
              <a:rPr lang="en-AU" dirty="0" smtClean="0"/>
              <a:t>The 802.11 community will benefit from “hands on” experience with Unlicensed LTE to evaluate their own applications and devices</a:t>
            </a:r>
          </a:p>
          <a:p>
            <a:pPr lvl="2"/>
            <a:r>
              <a:rPr lang="en-US" dirty="0" smtClean="0"/>
              <a:t>The 3GPP community will </a:t>
            </a:r>
            <a:r>
              <a:rPr lang="en-US" dirty="0"/>
              <a:t>benefit by alleviating concerns about coexistence mechanisms </a:t>
            </a:r>
            <a:r>
              <a:rPr lang="en-US" dirty="0" smtClean="0"/>
              <a:t>and using the </a:t>
            </a:r>
            <a:r>
              <a:rPr lang="en-US" dirty="0"/>
              <a:t>data to inform </a:t>
            </a:r>
            <a:r>
              <a:rPr lang="en-US" dirty="0" smtClean="0"/>
              <a:t>decisions about LAA</a:t>
            </a:r>
            <a:endParaRPr lang="en-US" dirty="0"/>
          </a:p>
          <a:p>
            <a:pPr marL="1588" lvl="1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10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recommends 3GPP work with IEEE 802 to define a neutral coexistence </a:t>
            </a:r>
            <a:r>
              <a:rPr lang="en-AU" dirty="0"/>
              <a:t>t</a:t>
            </a:r>
            <a:r>
              <a:rPr lang="en-AU" dirty="0" smtClean="0"/>
              <a:t>estbed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agreed neutral coexistence </a:t>
            </a:r>
            <a:r>
              <a:rPr lang="en-AU" dirty="0"/>
              <a:t>testbed will </a:t>
            </a:r>
            <a:r>
              <a:rPr lang="en-AU" dirty="0" smtClean="0"/>
              <a:t>allow for any early LAA development units to be tested</a:t>
            </a:r>
            <a:endParaRPr lang="en-AU" dirty="0"/>
          </a:p>
          <a:p>
            <a:pPr lvl="1"/>
            <a:r>
              <a:rPr lang="en-AU" dirty="0" smtClean="0"/>
              <a:t>It can also be used with existing 802.11/LTE-U devices to help drive LAA decisions based on real interactions</a:t>
            </a:r>
          </a:p>
          <a:p>
            <a:pPr lvl="2"/>
            <a:r>
              <a:rPr lang="en-AU" dirty="0" smtClean="0"/>
              <a:t>Best coexistence mechanisms</a:t>
            </a:r>
          </a:p>
          <a:p>
            <a:pPr lvl="2"/>
            <a:r>
              <a:rPr lang="en-AU" dirty="0" smtClean="0"/>
              <a:t>Best energy detection thresholds</a:t>
            </a:r>
          </a:p>
          <a:p>
            <a:pPr lvl="2"/>
            <a:r>
              <a:rPr lang="en-AU" dirty="0" smtClean="0"/>
              <a:t>Real device traffic patterns and application behaviour</a:t>
            </a:r>
          </a:p>
          <a:p>
            <a:pPr lvl="2"/>
            <a:r>
              <a:rPr lang="en-AU" dirty="0" smtClean="0"/>
              <a:t>Channel selection algorithms</a:t>
            </a:r>
          </a:p>
          <a:p>
            <a:pPr lvl="1"/>
            <a:r>
              <a:rPr lang="en-AU" dirty="0" smtClean="0"/>
              <a:t>Some LTE-U </a:t>
            </a:r>
            <a:r>
              <a:rPr lang="en-AU" dirty="0"/>
              <a:t>c</a:t>
            </a:r>
            <a:r>
              <a:rPr lang="en-AU" dirty="0" smtClean="0"/>
              <a:t>oexistence testing already has been started …</a:t>
            </a:r>
          </a:p>
          <a:p>
            <a:pPr lvl="2"/>
            <a:r>
              <a:rPr lang="en-AU" dirty="0" smtClean="0"/>
              <a:t>See </a:t>
            </a:r>
            <a:r>
              <a:rPr lang="en-US" dirty="0" smtClean="0">
                <a:hlinkClick r:id="rId2"/>
              </a:rPr>
              <a:t>LTE-U </a:t>
            </a:r>
            <a:r>
              <a:rPr lang="en-US" dirty="0">
                <a:hlinkClick r:id="rId2"/>
              </a:rPr>
              <a:t>Technology and Coexistence</a:t>
            </a:r>
            <a:r>
              <a:rPr lang="en-US" dirty="0"/>
              <a:t>, LTE-U </a:t>
            </a:r>
            <a:r>
              <a:rPr lang="en-US" dirty="0" smtClean="0"/>
              <a:t>Forum, 28 </a:t>
            </a:r>
            <a:r>
              <a:rPr lang="en-US" dirty="0"/>
              <a:t>May </a:t>
            </a:r>
            <a:r>
              <a:rPr lang="en-US" dirty="0" smtClean="0"/>
              <a:t>2015</a:t>
            </a:r>
            <a:endParaRPr lang="en-AU" dirty="0"/>
          </a:p>
          <a:p>
            <a:pPr lvl="1"/>
            <a:r>
              <a:rPr lang="en-AU" dirty="0" smtClean="0"/>
              <a:t>… but we need to continue and expand these tests to understand full impact of all LAA design decisions on Wi-Fi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would a neutral coexistence </a:t>
            </a:r>
            <a:r>
              <a:rPr lang="en-AU" dirty="0"/>
              <a:t>testbed </a:t>
            </a:r>
            <a:r>
              <a:rPr lang="en-AU" dirty="0" smtClean="0"/>
              <a:t>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</a:t>
            </a:r>
            <a:r>
              <a:rPr lang="en-AU" dirty="0" smtClean="0"/>
              <a:t>neutral </a:t>
            </a:r>
            <a:r>
              <a:rPr lang="en-AU" dirty="0" smtClean="0"/>
              <a:t>coexistence testbed would use a controlled RF environment to study Unlicensed-LTE/Wi-Fi and Wi-Fi/Wi-Fi interactions, possibly located in a neutral test or certification lab</a:t>
            </a:r>
          </a:p>
          <a:p>
            <a:pPr lvl="1"/>
            <a:r>
              <a:rPr lang="en-AU" dirty="0" smtClean="0"/>
              <a:t>It must have at least the following characteristics</a:t>
            </a:r>
          </a:p>
          <a:p>
            <a:pPr lvl="2"/>
            <a:r>
              <a:rPr lang="en-AU" dirty="0" smtClean="0"/>
              <a:t>High isolation from external devices</a:t>
            </a:r>
          </a:p>
          <a:p>
            <a:pPr lvl="2"/>
            <a:r>
              <a:rPr lang="en-AU" dirty="0" smtClean="0"/>
              <a:t>Good control over power levels across devices</a:t>
            </a:r>
          </a:p>
          <a:p>
            <a:pPr lvl="2"/>
            <a:r>
              <a:rPr lang="en-AU" dirty="0" smtClean="0"/>
              <a:t>Multipath environment to test MIMO STA’s</a:t>
            </a:r>
          </a:p>
          <a:p>
            <a:pPr lvl="2"/>
            <a:r>
              <a:rPr lang="en-AU" dirty="0" smtClean="0"/>
              <a:t>Ability to test real applications (VoIP, Video streaming, file transfer,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Flexibility to test high channel load environments</a:t>
            </a:r>
          </a:p>
          <a:p>
            <a:pPr lvl="2"/>
            <a:r>
              <a:rPr lang="en-AU" dirty="0" smtClean="0"/>
              <a:t>Repeatable configuration that can be reproduced across labs</a:t>
            </a:r>
          </a:p>
          <a:p>
            <a:pPr lvl="1"/>
            <a:r>
              <a:rPr lang="en-AU" dirty="0" smtClean="0"/>
              <a:t>There are many possible test scenarios already in discussion</a:t>
            </a:r>
          </a:p>
          <a:p>
            <a:pPr lvl="2"/>
            <a:r>
              <a:rPr lang="en-AU" dirty="0" smtClean="0"/>
              <a:t>Fairness testing of Wi-Fi vs Wi-Fi/LTE-U (TPT, jitter, latency, air-time,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Above/</a:t>
            </a:r>
            <a:r>
              <a:rPr lang="en-AU" dirty="0"/>
              <a:t>b</a:t>
            </a:r>
            <a:r>
              <a:rPr lang="en-AU" dirty="0" smtClean="0"/>
              <a:t>elow ED device performance across vendors/devices</a:t>
            </a:r>
          </a:p>
          <a:p>
            <a:pPr lvl="2"/>
            <a:r>
              <a:rPr lang="en-AU" dirty="0"/>
              <a:t>Hidden </a:t>
            </a:r>
            <a:r>
              <a:rPr lang="en-AU" dirty="0" smtClean="0"/>
              <a:t>node </a:t>
            </a:r>
            <a:r>
              <a:rPr lang="en-AU" dirty="0"/>
              <a:t>testing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… and the significant benefit today from Wi-Fi of “</a:t>
            </a:r>
            <a:r>
              <a:rPr lang="en-AU" i="1" dirty="0" smtClean="0"/>
              <a:t>anyone, anytime, any place</a:t>
            </a:r>
            <a:r>
              <a:rPr lang="en-AU" dirty="0" smtClean="0"/>
              <a:t>” must not be put at risk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Wi-Fi meets users’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some efficiency in favour of “good enough” performance (that still meets users’ needs) and fair sharing with other Wi-Fi networks and other technology networks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An evidence based approach suggests </a:t>
            </a:r>
            <a:r>
              <a:rPr lang="en-AU" dirty="0" smtClean="0"/>
              <a:t>“802.11-like” access will </a:t>
            </a:r>
            <a:r>
              <a:rPr lang="en-AU" dirty="0"/>
              <a:t>promote fair </a:t>
            </a:r>
            <a:r>
              <a:rPr lang="en-AU" dirty="0" smtClean="0"/>
              <a:t>sharing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confirm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both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“802.11-like”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</a:t>
            </a:r>
            <a:r>
              <a:rPr lang="en-AU" sz="1600" dirty="0" smtClean="0">
                <a:solidFill>
                  <a:schemeClr val="tx1"/>
                </a:solidFill>
              </a:rPr>
              <a:t>an “802.11</a:t>
            </a:r>
            <a:r>
              <a:rPr lang="en-AU" sz="1600" dirty="0">
                <a:solidFill>
                  <a:schemeClr val="tx1"/>
                </a:solidFill>
              </a:rPr>
              <a:t>-</a:t>
            </a:r>
            <a:r>
              <a:rPr lang="en-AU" sz="1600" dirty="0" smtClean="0">
                <a:solidFill>
                  <a:schemeClr val="tx1"/>
                </a:solidFill>
              </a:rPr>
              <a:t>like</a:t>
            </a:r>
            <a:r>
              <a:rPr lang="en-AU" sz="1600" dirty="0">
                <a:solidFill>
                  <a:schemeClr val="tx1"/>
                </a:solidFill>
              </a:rPr>
              <a:t>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</a:t>
            </a: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experience that </a:t>
            </a:r>
            <a:r>
              <a:rPr lang="en-AU" sz="1600" dirty="0" smtClean="0">
                <a:solidFill>
                  <a:schemeClr val="tx1"/>
                </a:solidFill>
              </a:rPr>
              <a:t>LBT (Listen Before Talk) </a:t>
            </a:r>
            <a:r>
              <a:rPr lang="en-AU" sz="1600" dirty="0">
                <a:solidFill>
                  <a:schemeClr val="tx1"/>
                </a:solidFill>
              </a:rPr>
              <a:t>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a good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</a:t>
            </a:r>
            <a:r>
              <a:rPr lang="en-AU" sz="1600" dirty="0" smtClean="0">
                <a:solidFill>
                  <a:schemeClr val="tx1"/>
                </a:solidFill>
              </a:rPr>
              <a:t>review and </a:t>
            </a:r>
            <a:r>
              <a:rPr lang="en-AU" sz="1600" dirty="0">
                <a:solidFill>
                  <a:schemeClr val="tx1"/>
                </a:solidFill>
              </a:rPr>
              <a:t>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the efficacy of “802.11-like” access today!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a new access mechanism in the planned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“</a:t>
            </a:r>
            <a:r>
              <a:rPr lang="en-AU" dirty="0"/>
              <a:t>802.11-like” access </a:t>
            </a:r>
            <a:r>
              <a:rPr lang="en-AU" dirty="0" smtClean="0"/>
              <a:t>is </a:t>
            </a:r>
            <a:r>
              <a:rPr lang="en-AU" dirty="0"/>
              <a:t>suitable for sharing 5GHz </a:t>
            </a:r>
            <a:r>
              <a:rPr lang="en-AU" dirty="0" smtClean="0"/>
              <a:t>channels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recommends a Category </a:t>
            </a:r>
            <a:r>
              <a:rPr lang="en-AU" dirty="0" smtClean="0"/>
              <a:t>4 LBT mechanism,</a:t>
            </a:r>
            <a:br>
              <a:rPr lang="en-AU" dirty="0" smtClean="0"/>
            </a:br>
            <a:r>
              <a:rPr lang="en-AU" dirty="0" smtClean="0"/>
              <a:t>with many similarities to 802.11, for downlink </a:t>
            </a:r>
            <a:r>
              <a:rPr lang="en-AU" dirty="0"/>
              <a:t>(DL) </a:t>
            </a:r>
            <a:r>
              <a:rPr lang="en-AU" dirty="0" smtClean="0"/>
              <a:t>data, </a:t>
            </a:r>
            <a:r>
              <a:rPr lang="en-AU" dirty="0" smtClean="0"/>
              <a:t>based</a:t>
            </a:r>
            <a:br>
              <a:rPr lang="en-AU" dirty="0" smtClean="0"/>
            </a:br>
            <a:r>
              <a:rPr lang="en-AU" dirty="0" smtClean="0"/>
              <a:t>on work undertaken by 3GPP during the first half of 2015</a:t>
            </a:r>
            <a:endParaRPr lang="en-AU" dirty="0"/>
          </a:p>
          <a:p>
            <a:pPr lvl="1"/>
            <a:r>
              <a:rPr lang="en-AU" dirty="0"/>
              <a:t>The TR leaves some parameters open for further study but the evidence currently suggests </a:t>
            </a:r>
            <a:r>
              <a:rPr lang="en-AU" dirty="0" smtClean="0"/>
              <a:t>“802.11-like</a:t>
            </a:r>
            <a:r>
              <a:rPr lang="en-AU" dirty="0"/>
              <a:t>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</a:t>
            </a:r>
            <a:r>
              <a:rPr lang="en-AU" dirty="0" smtClean="0"/>
              <a:t>(delayed) ACK/NACK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a good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</a:t>
            </a:r>
            <a:r>
              <a:rPr lang="en-AU" dirty="0" smtClean="0"/>
              <a:t>the 802.11 access </a:t>
            </a:r>
            <a:r>
              <a:rPr lang="en-AU" dirty="0"/>
              <a:t>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that meets users’ needs</a:t>
            </a:r>
            <a:endParaRPr lang="en-AU" dirty="0"/>
          </a:p>
          <a:p>
            <a:pPr lvl="1"/>
            <a:r>
              <a:rPr lang="en-AU" dirty="0"/>
              <a:t>The </a:t>
            </a:r>
            <a:r>
              <a:rPr lang="en-AU" dirty="0" smtClean="0"/>
              <a:t>802.11 access </a:t>
            </a:r>
            <a:r>
              <a:rPr lang="en-AU" dirty="0"/>
              <a:t>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</a:t>
            </a:r>
            <a:r>
              <a:rPr lang="en-AU" dirty="0" smtClean="0"/>
              <a:t>been shown </a:t>
            </a:r>
            <a:r>
              <a:rPr lang="en-AU" dirty="0"/>
              <a:t>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of:</a:t>
            </a:r>
            <a:endParaRPr lang="en-AU" dirty="0"/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</a:t>
            </a:r>
            <a:r>
              <a:rPr lang="en-AU" dirty="0" smtClean="0"/>
              <a:t>traffic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5200" y="1905000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614" y="342899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3251" y="2590799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724400"/>
            <a:ext cx="4953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Hiperlan 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6231</Words>
  <Application>Microsoft Office PowerPoint</Application>
  <PresentationFormat>On-screen Show (4:3)</PresentationFormat>
  <Paragraphs>717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802-11-Submission</vt:lpstr>
      <vt:lpstr>IEEE 802 submission to 3GPP LAA Workshop in Beijing, China on 29 August 2015</vt:lpstr>
      <vt:lpstr>The key to sharing unlicensed  spectrum between LAA &amp; 802.11 is collaboration between 3GPP &amp; IEEE 802 </vt:lpstr>
      <vt:lpstr>3GPP should consider “802.11-like” access for LAA, using a collaborative development process</vt:lpstr>
      <vt:lpstr>3GPP should consider “802.11-like” access for LAA, using a collaborative development process </vt:lpstr>
      <vt:lpstr>Wi-Fi has been a massive socio-economic success in the US, in Europe and globally …</vt:lpstr>
      <vt:lpstr>… and the significant benefit today from Wi-Fi of “anyone, anytime, any place” must not be put at risk</vt:lpstr>
      <vt:lpstr>An evidence based approach suggests “802.11-like” access will promote fair sharing </vt:lpstr>
      <vt:lpstr>Evidence from 3GPP suggests “802.11-like” access is suitable for sharing 5GHz channels …</vt:lpstr>
      <vt:lpstr>… confirming 15 years of Wi-Fi experience that LBT with truncated exponential back off is a good solution</vt:lpstr>
      <vt:lpstr>3GPP should develop processes for all stakeholders to have a voice in LAA coexistence</vt:lpstr>
      <vt:lpstr>Fair access to 5GHz band could be decided by regulators alone or by industry consensus</vt:lpstr>
      <vt:lpstr>Intervention by regulators is not ideal, but is a real possibility without effective collaboration</vt:lpstr>
      <vt:lpstr>IEEE 802 is concerned that 3GPP do not have processes that promote effective collaboration</vt:lpstr>
      <vt:lpstr>IEEE 802 requests 3GPP allow formal external review for LAA, possibly based on IEEE- SA processes</vt:lpstr>
      <vt:lpstr>IEEE 802 recommends that 3GPP adopt an “802.11-like” access mechanism for LAA</vt:lpstr>
      <vt:lpstr>It is proposed that LAA adopt “802.11-like” parameters to maximise probability of coexistence</vt:lpstr>
      <vt:lpstr>Principle: adopt “802.11-like” timing parameters to maximise probability of coexistence</vt:lpstr>
      <vt:lpstr>Proposal: define “busy” &amp; “free” periods based on received energy &amp; channel reservations</vt:lpstr>
      <vt:lpstr>Proposal: divide the “free” period into slots</vt:lpstr>
      <vt:lpstr>Proposal: define a “defer period”</vt:lpstr>
      <vt:lpstr>Proposal: define Energy Detect (ED) &amp; Preamble Detect (PD) thresholds</vt:lpstr>
      <vt:lpstr>It is proposed that LAA use “802.11-like”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</vt:lpstr>
      <vt:lpstr>Principle: set minimum parameters for QoS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incorporates EDCA as the basis for access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</vt:lpstr>
      <vt:lpstr>Principle: do not require LAA to respect NAV received from 802.11</vt:lpstr>
      <vt:lpstr>Principle: devices shall have respect for reservations made by others using common mechanisms </vt:lpstr>
      <vt:lpstr>Proposal: collaboration is needed to discuss LBT on TxOPs continued on UL</vt:lpstr>
      <vt:lpstr>Proposal: devices using or reserving a channel shall use it only for necessary transmission purposes</vt:lpstr>
      <vt:lpstr>IEEE 802 welcomes the opportunity to collaborate with 3GPP to ensure LAA &amp; Wi-Fi share fairly</vt:lpstr>
      <vt:lpstr>Backup: 3GPP and IEEE 802 flow charts are similar, but sufficiently different to require collaboration</vt:lpstr>
      <vt:lpstr>Has the feasibility of the macro cell scenarios in 3GPP TR 36.889 been established?</vt:lpstr>
      <vt:lpstr>Has the feasibility of the macro cell scenarios in 3GPP TR 36.889 been established? </vt:lpstr>
      <vt:lpstr>3GPP TR 36.889 defines four LAA deployment scenarios</vt:lpstr>
      <vt:lpstr>3GPP TR 36.889 conclusions are based on two LAA evaluation scenarios</vt:lpstr>
      <vt:lpstr>The three macro-cell scenarios are not evaluated or have limited applicability</vt:lpstr>
      <vt:lpstr>There are open questions relating to macro-cell scenarios 1 &amp; 3 that could be subject to collaboration </vt:lpstr>
      <vt:lpstr>A neutral test platform could provide a basis for collaboration between LAA &amp; 802.11 stakeholders</vt:lpstr>
      <vt:lpstr>A neutral test platform could provide a basis for collaboration between LAA &amp; 802.11 stakeholders</vt:lpstr>
      <vt:lpstr>IEEE 802 recommends 3GPP work with IEEE 802 to define a neutral coexistence testbed</vt:lpstr>
      <vt:lpstr>What would a neutral coexistence testbed look like?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2015-08-10T22:02:42Z</dcterms:modified>
</cp:coreProperties>
</file>