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9" r:id="rId2"/>
    <p:sldId id="389" r:id="rId3"/>
    <p:sldId id="390" r:id="rId4"/>
    <p:sldId id="340" r:id="rId5"/>
    <p:sldId id="341" r:id="rId6"/>
    <p:sldId id="342" r:id="rId7"/>
    <p:sldId id="345" r:id="rId8"/>
    <p:sldId id="344" r:id="rId9"/>
    <p:sldId id="346" r:id="rId10"/>
    <p:sldId id="386" r:id="rId11"/>
    <p:sldId id="383" r:id="rId12"/>
    <p:sldId id="384" r:id="rId13"/>
    <p:sldId id="385" r:id="rId14"/>
    <p:sldId id="387" r:id="rId15"/>
    <p:sldId id="337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73" r:id="rId33"/>
    <p:sldId id="374" r:id="rId34"/>
    <p:sldId id="375" r:id="rId35"/>
    <p:sldId id="379" r:id="rId36"/>
    <p:sldId id="367" r:id="rId37"/>
    <p:sldId id="368" r:id="rId38"/>
    <p:sldId id="369" r:id="rId39"/>
    <p:sldId id="371" r:id="rId40"/>
    <p:sldId id="372" r:id="rId41"/>
    <p:sldId id="376" r:id="rId42"/>
    <p:sldId id="377" r:id="rId43"/>
    <p:sldId id="388" r:id="rId44"/>
    <p:sldId id="397" r:id="rId45"/>
    <p:sldId id="392" r:id="rId46"/>
    <p:sldId id="393" r:id="rId47"/>
    <p:sldId id="394" r:id="rId48"/>
    <p:sldId id="395" r:id="rId49"/>
    <p:sldId id="396" r:id="rId50"/>
    <p:sldId id="398" r:id="rId51"/>
    <p:sldId id="400" r:id="rId52"/>
    <p:sldId id="401" r:id="rId53"/>
    <p:sldId id="402" r:id="rId5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4660" autoAdjust="0"/>
  </p:normalViewPr>
  <p:slideViewPr>
    <p:cSldViewPr snapToObjects="1">
      <p:cViewPr varScale="1">
        <p:scale>
          <a:sx n="88" d="100"/>
          <a:sy n="88" d="100"/>
        </p:scale>
        <p:origin x="-94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5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562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2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2182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teuforum.org/uploads/3/5/6/8/3568127/lte-u_coexistence_mechansim_qualcomm_may_28_2015.pdf" TargetMode="Externa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802 submission to 3GPP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LAA Workshop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Beijing, China on 29 August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August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85800" y="4114800"/>
            <a:ext cx="76962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</a:t>
            </a:r>
            <a:r>
              <a:rPr lang="en-US" sz="1600" dirty="0" smtClean="0">
                <a:latin typeface="+mj-lt"/>
              </a:rPr>
              <a:t>has </a:t>
            </a:r>
            <a:r>
              <a:rPr lang="en-US" sz="1600" dirty="0" smtClean="0">
                <a:latin typeface="+mj-lt"/>
              </a:rPr>
              <a:t>been developed to represent an IEEE 802 position at the 3</a:t>
            </a:r>
            <a:r>
              <a:rPr lang="en-US" sz="1600" dirty="0" smtClean="0">
                <a:latin typeface="+mj-lt"/>
              </a:rPr>
              <a:t>GPP </a:t>
            </a:r>
            <a:r>
              <a:rPr lang="en-US" sz="1600" dirty="0" smtClean="0">
                <a:latin typeface="+mj-lt"/>
              </a:rPr>
              <a:t>Workshop on </a:t>
            </a:r>
            <a:r>
              <a:rPr lang="en-US" sz="1600" dirty="0" smtClean="0">
                <a:latin typeface="+mj-lt"/>
              </a:rPr>
              <a:t>LAA to be held in Beijing, China on 29 August 2015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This version is an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unapproved draft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, which will be considered for approval by the IEEE 802.19 WG on 10 August 2015, and subsequently by the IEEE 802 EC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own Arrow 26"/>
          <p:cNvSpPr/>
          <p:nvPr/>
        </p:nvSpPr>
        <p:spPr bwMode="auto">
          <a:xfrm>
            <a:off x="16002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>
            <a:off x="57150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1600200" y="35814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5715000" y="35814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</a:t>
            </a:r>
            <a:r>
              <a:rPr lang="en-AU" dirty="0" smtClean="0"/>
              <a:t>: 3GPP should develop processes for all stakeholders to have a voice in LAA coexistence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5800" y="2057400"/>
            <a:ext cx="7772400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Who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should decide what is “fair” access to the unlicensed 5Ghz band?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971800"/>
            <a:ext cx="3641725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Regulators?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816475" y="2971800"/>
            <a:ext cx="3641725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Industry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consensus?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85800" y="3886200"/>
            <a:ext cx="36417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ideal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816475" y="3886200"/>
            <a:ext cx="3641725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Best option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4495800"/>
            <a:ext cx="7772400" cy="1600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600" b="1" dirty="0" smtClean="0">
                <a:solidFill>
                  <a:srgbClr val="00B050"/>
                </a:solidFill>
                <a:latin typeface="+mj-lt"/>
              </a:rPr>
              <a:t>How do we ensure the best option is feasible?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 </a:t>
            </a:r>
            <a:r>
              <a:rPr lang="en-AU" sz="1600" dirty="0">
                <a:latin typeface="+mj-lt"/>
              </a:rPr>
              <a:t>802 is concerned that 3GPP do not have processes that promote effective </a:t>
            </a:r>
            <a:r>
              <a:rPr lang="en-AU" sz="1600" dirty="0" smtClean="0">
                <a:latin typeface="+mj-lt"/>
              </a:rPr>
              <a:t>collaboration and thus industry consensus</a:t>
            </a:r>
            <a:endParaRPr lang="en-AU" sz="1600" dirty="0">
              <a:latin typeface="+mj-lt"/>
            </a:endParaRP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IEEE 802 requests 3GPP allow formal external review for LAA, possibly based on </a:t>
            </a:r>
            <a:r>
              <a:rPr lang="en-AU" sz="1600" dirty="0" smtClean="0">
                <a:latin typeface="+mj-lt"/>
              </a:rPr>
              <a:t>the processes used by IEEE-SA</a:t>
            </a:r>
            <a:endParaRPr lang="en-AU" sz="1600" dirty="0">
              <a:latin typeface="+mj-lt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791200" y="3810000"/>
            <a:ext cx="1676400" cy="533400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Connector 24"/>
          <p:cNvCxnSpPr>
            <a:stCxn id="23" idx="3"/>
            <a:endCxn id="22" idx="0"/>
          </p:cNvCxnSpPr>
          <p:nvPr/>
        </p:nvCxnSpPr>
        <p:spPr bwMode="auto">
          <a:xfrm flipH="1">
            <a:off x="4572000" y="4265285"/>
            <a:ext cx="1464703" cy="2305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6254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Aside: </a:t>
            </a:r>
            <a:r>
              <a:rPr lang="en-AU" dirty="0" smtClean="0"/>
              <a:t>Fair access to 5GHz band could be decided by regulators alone or by industry consensus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5GHz band is a community resource that must be available for “fair” sharing by all stakeholders</a:t>
            </a:r>
          </a:p>
          <a:p>
            <a:pPr lvl="1"/>
            <a:r>
              <a:rPr lang="en-US" dirty="0" smtClean="0"/>
              <a:t>However, defining what is “fair” is a difficult problem with many dimensions and conflicting interests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absolute priority for radars in 5GHz band 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similar throughout &amp; delay for many stakeholders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, “fair” means no unlicensed user has special rights for many stakeholders</a:t>
            </a:r>
          </a:p>
          <a:p>
            <a:pPr lvl="1"/>
            <a:r>
              <a:rPr lang="en-US" dirty="0" smtClean="0"/>
              <a:t>It is generally agreed that it is unacceptable for one part of industry to decide how “fair” sharing should occur on behalf of the rest</a:t>
            </a:r>
          </a:p>
          <a:p>
            <a:pPr lvl="1"/>
            <a:r>
              <a:rPr lang="en-US" dirty="0" smtClean="0"/>
              <a:t>That leaves </a:t>
            </a:r>
            <a:r>
              <a:rPr lang="en-US" dirty="0" smtClean="0"/>
              <a:t>two main methods to decide how share the unlicensed 5GHz band:</a:t>
            </a:r>
          </a:p>
          <a:p>
            <a:pPr lvl="2"/>
            <a:r>
              <a:rPr lang="en-US" dirty="0" smtClean="0"/>
              <a:t>The regulator decides the rules on behalf of all stakeholders</a:t>
            </a:r>
          </a:p>
          <a:p>
            <a:pPr lvl="2"/>
            <a:r>
              <a:rPr lang="en-US" dirty="0" smtClean="0"/>
              <a:t>The industry &amp; the regulator comes to a consensus on the rules after a process of collaboration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Aside:</a:t>
            </a:r>
            <a:r>
              <a:rPr lang="en-AU" dirty="0" smtClean="0"/>
              <a:t> Intervention by regulators is not ideal, but is a real possibility without effective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Regulators have a general responsibility to set regulations to ensure the interests of all stakeholders are protected</a:t>
            </a:r>
          </a:p>
          <a:p>
            <a:pPr lvl="1"/>
            <a:r>
              <a:rPr lang="en-AU" dirty="0" smtClean="0"/>
              <a:t>Regulators usually prefer that the stakeholders collaborate, leading to a consensus that the regulator can simply implement</a:t>
            </a:r>
          </a:p>
          <a:p>
            <a:pPr lvl="2"/>
            <a:r>
              <a:rPr lang="en-AU" dirty="0" smtClean="0"/>
              <a:t>They also usually prefer a consensus that results in less need for detailed regulations because they are hard to enforce and may stifle innovation</a:t>
            </a:r>
          </a:p>
          <a:p>
            <a:pPr lvl="1"/>
            <a:r>
              <a:rPr lang="en-AU" dirty="0" smtClean="0"/>
              <a:t>The lack of industry collaboration or consensus on “fair” sharing of the 5GHz band means that regulators could start </a:t>
            </a:r>
            <a:r>
              <a:rPr lang="en-AU" dirty="0" smtClean="0"/>
              <a:t>imposing rules</a:t>
            </a:r>
            <a:endParaRPr lang="en-AU" dirty="0" smtClean="0"/>
          </a:p>
          <a:p>
            <a:pPr lvl="2"/>
            <a:r>
              <a:rPr lang="en-AU" dirty="0" smtClean="0"/>
              <a:t>It appears that the FCC is exploring this possibility in the US based on the recent Public Notice; many submissions note the lack of collaboration</a:t>
            </a:r>
          </a:p>
          <a:p>
            <a:pPr lvl="2"/>
            <a:r>
              <a:rPr lang="en-AU" dirty="0" smtClean="0"/>
              <a:t>The European regulators already impose some rules, although they are developed using a process in which industry can participate (ETSI BRAN)</a:t>
            </a:r>
          </a:p>
          <a:p>
            <a:pPr lvl="1"/>
            <a:r>
              <a:rPr lang="en-US" dirty="0" smtClean="0"/>
              <a:t>Regulators imposing rules not ideal because it takes decisions about LAA &amp; 802.11 away from the experts in 3GPP and IEEE 802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Aside: </a:t>
            </a:r>
            <a:r>
              <a:rPr lang="en-AU" dirty="0" smtClean="0"/>
              <a:t>IEEE 802 is concerned that 3GPP do not have processes that promote effective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Effective collaboration on sharing the 5GHz band </a:t>
            </a:r>
            <a:r>
              <a:rPr lang="en-US" dirty="0"/>
              <a:t>is the </a:t>
            </a:r>
            <a:r>
              <a:rPr lang="en-US" dirty="0" smtClean="0"/>
              <a:t>best way to ensure </a:t>
            </a:r>
            <a:r>
              <a:rPr lang="en-US" dirty="0"/>
              <a:t>all stakeholders are happy with the outcome</a:t>
            </a:r>
          </a:p>
          <a:p>
            <a:pPr lvl="2"/>
            <a:r>
              <a:rPr lang="en-US" dirty="0" smtClean="0"/>
              <a:t>“Collaboration” </a:t>
            </a:r>
            <a:r>
              <a:rPr lang="en-US" dirty="0"/>
              <a:t>implies joint work and consensus </a:t>
            </a:r>
            <a:r>
              <a:rPr lang="en-US" dirty="0" smtClean="0"/>
              <a:t>outputs; communication” </a:t>
            </a:r>
            <a:r>
              <a:rPr lang="en-US" dirty="0"/>
              <a:t>is not the same as collaboration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IEEE 802 would like to collaborate effectively with 3GPP on mechanisms for LAA and 802.11 to “fairly” share the 5GHz band</a:t>
            </a:r>
          </a:p>
          <a:p>
            <a:pPr lvl="1"/>
            <a:r>
              <a:rPr lang="en-US" dirty="0" smtClean="0"/>
              <a:t>However, IEEE 802 is concerned that </a:t>
            </a:r>
            <a:r>
              <a:rPr lang="en-AU" dirty="0"/>
              <a:t>3GPP do not have processes that </a:t>
            </a:r>
            <a:r>
              <a:rPr lang="en-AU" dirty="0" smtClean="0"/>
              <a:t>encourage </a:t>
            </a:r>
            <a:r>
              <a:rPr lang="en-AU" dirty="0" smtClean="0"/>
              <a:t>external collaboration </a:t>
            </a:r>
            <a:r>
              <a:rPr lang="en-AU" dirty="0" smtClean="0"/>
              <a:t>on issues related to </a:t>
            </a:r>
            <a:r>
              <a:rPr lang="en-AU" dirty="0" smtClean="0"/>
              <a:t>LAA </a:t>
            </a:r>
            <a:r>
              <a:rPr lang="en-AU" dirty="0" smtClean="0"/>
              <a:t>sharing</a:t>
            </a:r>
            <a:endParaRPr lang="en-AU" dirty="0"/>
          </a:p>
          <a:p>
            <a:pPr lvl="2"/>
            <a:r>
              <a:rPr lang="en-AU" dirty="0"/>
              <a:t>It appears 3GPP has no formal </a:t>
            </a:r>
            <a:r>
              <a:rPr lang="en-AU" dirty="0" smtClean="0"/>
              <a:t>LAA review </a:t>
            </a:r>
            <a:r>
              <a:rPr lang="en-AU" dirty="0"/>
              <a:t>processes accessible to </a:t>
            </a:r>
            <a:r>
              <a:rPr lang="en-AU" dirty="0" smtClean="0"/>
              <a:t>external stakeholders</a:t>
            </a:r>
            <a:r>
              <a:rPr lang="en-AU" dirty="0"/>
              <a:t>, particularly other users of 5Ghz unlicensed </a:t>
            </a:r>
            <a:r>
              <a:rPr lang="en-AU" dirty="0" smtClean="0"/>
              <a:t>spectrum</a:t>
            </a:r>
          </a:p>
          <a:p>
            <a:pPr lvl="2"/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were told </a:t>
            </a:r>
            <a:r>
              <a:rPr lang="en-US" dirty="0" smtClean="0"/>
              <a:t>by 3GPP RAN in January 2015 that the best way to influence </a:t>
            </a:r>
            <a:r>
              <a:rPr lang="en-US" dirty="0" smtClean="0"/>
              <a:t>3GPP, particularly operator members, </a:t>
            </a:r>
            <a:r>
              <a:rPr lang="en-US" dirty="0" smtClean="0"/>
              <a:t>is to participate directly in 3GPP</a:t>
            </a:r>
          </a:p>
          <a:p>
            <a:pPr lvl="2"/>
            <a:r>
              <a:rPr lang="en-AU" dirty="0" smtClean="0"/>
              <a:t>Many </a:t>
            </a:r>
            <a:r>
              <a:rPr lang="en-AU" dirty="0" smtClean="0"/>
              <a:t>IEEE 802 participants believe </a:t>
            </a:r>
            <a:r>
              <a:rPr lang="en-AU" dirty="0"/>
              <a:t>that 3GPP has </a:t>
            </a:r>
            <a:r>
              <a:rPr lang="en-AU" dirty="0" smtClean="0"/>
              <a:t>dismissed </a:t>
            </a:r>
            <a:r>
              <a:rPr lang="en-AU" dirty="0"/>
              <a:t>at </a:t>
            </a:r>
            <a:r>
              <a:rPr lang="en-AU" dirty="0" smtClean="0"/>
              <a:t>many of the comments </a:t>
            </a:r>
            <a:r>
              <a:rPr lang="en-AU" dirty="0"/>
              <a:t>received via LS’s from IEEE 802</a:t>
            </a:r>
          </a:p>
          <a:p>
            <a:pPr lvl="2"/>
            <a:r>
              <a:rPr lang="en-US" dirty="0"/>
              <a:t>The </a:t>
            </a:r>
            <a:r>
              <a:rPr lang="en-US" dirty="0" smtClean="0"/>
              <a:t>current 3GPP </a:t>
            </a:r>
            <a:r>
              <a:rPr lang="en-US" dirty="0"/>
              <a:t>timelines for LAA </a:t>
            </a:r>
            <a:r>
              <a:rPr lang="en-US" dirty="0" smtClean="0"/>
              <a:t>appear </a:t>
            </a:r>
            <a:r>
              <a:rPr lang="en-US" dirty="0"/>
              <a:t>to have </a:t>
            </a:r>
            <a:r>
              <a:rPr lang="en-US" dirty="0" smtClean="0"/>
              <a:t>insufficient </a:t>
            </a:r>
            <a:r>
              <a:rPr lang="en-US" dirty="0"/>
              <a:t>time for proper review by </a:t>
            </a:r>
            <a:r>
              <a:rPr lang="en-US" dirty="0" smtClean="0"/>
              <a:t>IEEE 802 or other external stakeholders 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3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pPr lvl="1"/>
            <a:r>
              <a:rPr lang="en-AU" dirty="0">
                <a:solidFill>
                  <a:srgbClr val="FF0000"/>
                </a:solidFill>
              </a:rPr>
              <a:t>Aside: </a:t>
            </a:r>
            <a:r>
              <a:rPr lang="en-AU" dirty="0" smtClean="0"/>
              <a:t>IEEE 802 </a:t>
            </a:r>
            <a:r>
              <a:rPr lang="en-AU" dirty="0"/>
              <a:t>requests 3GPP </a:t>
            </a:r>
            <a:r>
              <a:rPr lang="en-AU" dirty="0" smtClean="0"/>
              <a:t>allow formal external review for LAA, possibly based on IEEE- SA 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048000" cy="4114800"/>
          </a:xfrm>
        </p:spPr>
        <p:txBody>
          <a:bodyPr/>
          <a:lstStyle/>
          <a:p>
            <a:pPr lvl="1"/>
            <a:r>
              <a:rPr lang="en-AU" dirty="0"/>
              <a:t>IEEE 802 requests </a:t>
            </a:r>
            <a:r>
              <a:rPr lang="en-AU" dirty="0" smtClean="0"/>
              <a:t>3GPP </a:t>
            </a:r>
            <a:r>
              <a:rPr lang="en-AU" dirty="0"/>
              <a:t>develop processes </a:t>
            </a:r>
            <a:r>
              <a:rPr lang="en-AU" dirty="0" smtClean="0"/>
              <a:t>allowing all </a:t>
            </a:r>
            <a:r>
              <a:rPr lang="en-AU" dirty="0"/>
              <a:t>stakeholders </a:t>
            </a:r>
            <a:r>
              <a:rPr lang="en-AU" dirty="0" smtClean="0"/>
              <a:t>to have an opportunity </a:t>
            </a:r>
            <a:r>
              <a:rPr lang="en-AU" dirty="0"/>
              <a:t>to </a:t>
            </a:r>
            <a:r>
              <a:rPr lang="en-AU" dirty="0" smtClean="0"/>
              <a:t>review and </a:t>
            </a:r>
            <a:r>
              <a:rPr lang="en-AU" dirty="0"/>
              <a:t>influence </a:t>
            </a:r>
            <a:r>
              <a:rPr lang="en-AU" dirty="0" smtClean="0"/>
              <a:t>LAA</a:t>
            </a:r>
            <a:endParaRPr lang="en-AU" dirty="0"/>
          </a:p>
          <a:p>
            <a:pPr lvl="1"/>
            <a:r>
              <a:rPr lang="en-AU" dirty="0"/>
              <a:t>The focus should be </a:t>
            </a:r>
            <a:r>
              <a:rPr lang="en-AU" dirty="0" smtClean="0"/>
              <a:t>on collaboration related to fairly </a:t>
            </a:r>
            <a:r>
              <a:rPr lang="en-AU" dirty="0"/>
              <a:t>sharing </a:t>
            </a:r>
            <a:r>
              <a:rPr lang="en-AU" dirty="0" smtClean="0"/>
              <a:t>the 5GHz band</a:t>
            </a:r>
          </a:p>
          <a:p>
            <a:pPr lvl="1"/>
            <a:r>
              <a:rPr lang="en-AU" dirty="0" smtClean="0"/>
              <a:t>IEEE 802 suggests 3GPP consider using external review processes similar to those used by IEEE-SA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886200" y="2057400"/>
            <a:ext cx="4953000" cy="419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600" b="1" dirty="0" smtClean="0">
                <a:latin typeface="+mj-lt"/>
              </a:rPr>
              <a:t>IEEE has external review processes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IEEE-SA </a:t>
            </a:r>
            <a:r>
              <a:rPr lang="en-AU" sz="1600" dirty="0">
                <a:latin typeface="+mj-lt"/>
              </a:rPr>
              <a:t>has defined </a:t>
            </a:r>
            <a:r>
              <a:rPr lang="en-AU" sz="1600" dirty="0" smtClean="0">
                <a:latin typeface="+mj-lt"/>
              </a:rPr>
              <a:t>processes that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allow a diversity </a:t>
            </a:r>
            <a:r>
              <a:rPr lang="en-AU" sz="1600" dirty="0">
                <a:latin typeface="+mj-lt"/>
              </a:rPr>
              <a:t>of stakeholders </a:t>
            </a:r>
            <a:r>
              <a:rPr lang="en-AU" sz="1600" dirty="0" smtClean="0">
                <a:latin typeface="+mj-lt"/>
              </a:rPr>
              <a:t>to</a:t>
            </a:r>
            <a:br>
              <a:rPr lang="en-AU" sz="1600" dirty="0" smtClean="0">
                <a:latin typeface="+mj-lt"/>
              </a:rPr>
            </a:br>
            <a:r>
              <a:rPr lang="en-AU" sz="1600" dirty="0" smtClean="0">
                <a:latin typeface="+mj-lt"/>
              </a:rPr>
              <a:t>have </a:t>
            </a:r>
            <a:r>
              <a:rPr lang="en-AU" sz="1600" dirty="0">
                <a:latin typeface="+mj-lt"/>
              </a:rPr>
              <a:t>a </a:t>
            </a:r>
            <a:r>
              <a:rPr lang="en-AU" sz="1600" dirty="0" smtClean="0">
                <a:latin typeface="+mj-lt"/>
              </a:rPr>
              <a:t>voice:</a:t>
            </a:r>
            <a:endParaRPr lang="en-AU" sz="1600" dirty="0">
              <a:latin typeface="+mj-lt"/>
            </a:endParaRP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The </a:t>
            </a:r>
            <a:r>
              <a:rPr lang="en-US" sz="1600" i="1" dirty="0">
                <a:latin typeface="+mj-lt"/>
              </a:rPr>
              <a:t>Sponsor Ballot </a:t>
            </a:r>
            <a:r>
              <a:rPr lang="en-US" sz="1600" dirty="0" smtClean="0">
                <a:latin typeface="+mj-lt"/>
              </a:rPr>
              <a:t>allows </a:t>
            </a:r>
            <a:r>
              <a:rPr lang="en-US" sz="1600" dirty="0">
                <a:latin typeface="+mj-lt"/>
              </a:rPr>
              <a:t>all </a:t>
            </a:r>
            <a:r>
              <a:rPr lang="en-US" sz="1600" dirty="0" smtClean="0">
                <a:latin typeface="+mj-lt"/>
              </a:rPr>
              <a:t>stakeholders to </a:t>
            </a:r>
            <a:r>
              <a:rPr lang="en-US" sz="1600" dirty="0">
                <a:latin typeface="+mj-lt"/>
              </a:rPr>
              <a:t>comment on and have a vote on draft standards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Historically, any stakeholder could enter a “</a:t>
            </a:r>
            <a:r>
              <a:rPr lang="en-US" sz="1600" i="1" dirty="0">
                <a:latin typeface="+mj-lt"/>
              </a:rPr>
              <a:t>rogue comment</a:t>
            </a:r>
            <a:r>
              <a:rPr lang="en-US" sz="1600" dirty="0">
                <a:latin typeface="+mj-lt"/>
              </a:rPr>
              <a:t>”, which must be resolved in the same </a:t>
            </a:r>
            <a:r>
              <a:rPr lang="en-US" sz="1600" dirty="0" smtClean="0">
                <a:latin typeface="+mj-lt"/>
              </a:rPr>
              <a:t>way </a:t>
            </a:r>
            <a:r>
              <a:rPr lang="en-US" sz="1600" dirty="0">
                <a:latin typeface="+mj-lt"/>
              </a:rPr>
              <a:t>comments by voters are resolved</a:t>
            </a:r>
          </a:p>
          <a:p>
            <a:pPr marL="357188" lvl="1" indent="-174625">
              <a:spcBef>
                <a:spcPts val="400"/>
              </a:spcBef>
              <a:buFont typeface="Arial" panose="020B0604020202020204" pitchFamily="34" charset="0"/>
              <a:buChar char="−"/>
            </a:pPr>
            <a:r>
              <a:rPr lang="en-US" sz="1600" dirty="0">
                <a:latin typeface="+mj-lt"/>
              </a:rPr>
              <a:t>The rogue comment process has recently been formalized by IEEE-SA as part of the </a:t>
            </a:r>
            <a:r>
              <a:rPr lang="en-US" sz="1600" i="1" dirty="0">
                <a:latin typeface="+mj-lt"/>
              </a:rPr>
              <a:t>Pubic Review Process</a:t>
            </a:r>
            <a:endParaRPr lang="en-AU" sz="1600" i="1" dirty="0">
              <a:latin typeface="+mj-lt"/>
            </a:endParaRP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These processes </a:t>
            </a:r>
            <a:r>
              <a:rPr lang="en-AU" sz="1600" dirty="0" smtClean="0">
                <a:latin typeface="+mj-lt"/>
              </a:rPr>
              <a:t>are </a:t>
            </a:r>
            <a:r>
              <a:rPr lang="en-AU" sz="1600" dirty="0">
                <a:latin typeface="+mj-lt"/>
              </a:rPr>
              <a:t>particularly important for </a:t>
            </a:r>
            <a:r>
              <a:rPr lang="en-AU" sz="1600" dirty="0" smtClean="0">
                <a:latin typeface="+mj-lt"/>
              </a:rPr>
              <a:t>issues related </a:t>
            </a:r>
            <a:r>
              <a:rPr lang="en-AU" sz="1600" dirty="0">
                <a:latin typeface="+mj-lt"/>
              </a:rPr>
              <a:t>coexist </a:t>
            </a:r>
            <a:r>
              <a:rPr lang="en-AU" sz="1600" dirty="0" smtClean="0">
                <a:latin typeface="+mj-lt"/>
              </a:rPr>
              <a:t>between systems </a:t>
            </a:r>
            <a:r>
              <a:rPr lang="en-AU" sz="1600" dirty="0">
                <a:latin typeface="+mj-lt"/>
              </a:rPr>
              <a:t>based on IEEE </a:t>
            </a:r>
            <a:r>
              <a:rPr lang="en-AU" sz="1600" dirty="0" smtClean="0">
                <a:latin typeface="+mj-lt"/>
              </a:rPr>
              <a:t>standards and other standards</a:t>
            </a:r>
            <a:endParaRPr lang="en-AU" sz="16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133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8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</a:t>
            </a:r>
            <a:r>
              <a:rPr lang="en-AU" dirty="0" smtClean="0"/>
              <a:t>that 3GPP adopt an “802.11-like</a:t>
            </a:r>
            <a:r>
              <a:rPr lang="en-AU" dirty="0"/>
              <a:t>” access </a:t>
            </a:r>
            <a:r>
              <a:rPr lang="en-AU" dirty="0" smtClean="0"/>
              <a:t>mechanism for </a:t>
            </a:r>
            <a:r>
              <a:rPr lang="en-AU" dirty="0"/>
              <a:t>LAA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be considered for adoption by 3GPP 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not intended to represent detailed specifications because that is the responsibility of 3GPP, and not IEEE 802</a:t>
            </a:r>
          </a:p>
          <a:p>
            <a:pPr lvl="1"/>
            <a:r>
              <a:rPr lang="en-AU" dirty="0" smtClean="0"/>
              <a:t>The goal of these recommendations are to enable LAA &amp; Wi-Fi to share the unlicensed 5GHz band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</a:t>
            </a:r>
            <a:r>
              <a:rPr lang="en-AU" dirty="0" smtClean="0"/>
              <a:t>the </a:t>
            </a:r>
            <a:r>
              <a:rPr lang="en-AU" dirty="0"/>
              <a:t>unlicensed 5GHz band to </a:t>
            </a:r>
            <a:r>
              <a:rPr lang="en-AU" dirty="0" smtClean="0"/>
              <a:t>continue to be a community resource available for all!</a:t>
            </a:r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are proposed that LAA adopt:</a:t>
            </a:r>
          </a:p>
          <a:p>
            <a:pPr lvl="2"/>
            <a:r>
              <a:rPr lang="en-AU" dirty="0" smtClean="0"/>
              <a:t>“802.11-like”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“802.11-like” access rules because they are effective in unlicensed spectrum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</a:t>
            </a:r>
            <a:r>
              <a:rPr lang="en-AU" dirty="0" smtClean="0"/>
              <a:t>“802.11</a:t>
            </a:r>
            <a:r>
              <a:rPr lang="en-AU" dirty="0"/>
              <a:t>-</a:t>
            </a:r>
            <a:r>
              <a:rPr lang="en-AU" dirty="0" smtClean="0"/>
              <a:t>like</a:t>
            </a:r>
            <a:r>
              <a:rPr lang="en-AU" dirty="0"/>
              <a:t>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23164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“802.11-like” timing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802.11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</a:t>
            </a:r>
            <a:r>
              <a:rPr lang="en-AU" dirty="0" smtClean="0"/>
              <a:t>“802.11-like</a:t>
            </a:r>
            <a:r>
              <a:rPr lang="en-AU" dirty="0"/>
              <a:t>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</a:t>
            </a:r>
            <a:r>
              <a:rPr lang="en-AU" dirty="0" smtClean="0"/>
              <a:t>802.11 </a:t>
            </a:r>
            <a:r>
              <a:rPr lang="en-AU" dirty="0"/>
              <a:t>standard has defined various timing parameters that are deployed in billions of Wi-Fi devices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slot times, CCA mechanism, AIFS mechanism</a:t>
            </a:r>
          </a:p>
          <a:p>
            <a:pPr lvl="1"/>
            <a:r>
              <a:rPr lang="en-AU" dirty="0"/>
              <a:t>Defining LAA to use completely different timing parameters to </a:t>
            </a:r>
            <a:r>
              <a:rPr lang="en-AU" dirty="0" smtClean="0"/>
              <a:t>those used in 802.11 </a:t>
            </a:r>
            <a:r>
              <a:rPr lang="en-AU" dirty="0"/>
              <a:t>is likely to make fair sharing much harder ...</a:t>
            </a:r>
          </a:p>
          <a:p>
            <a:pPr lvl="1"/>
            <a:r>
              <a:rPr lang="en-AU" dirty="0"/>
              <a:t>… and </a:t>
            </a:r>
            <a:r>
              <a:rPr lang="en-AU" dirty="0" smtClean="0"/>
              <a:t>specifying LAA </a:t>
            </a:r>
            <a:r>
              <a:rPr lang="en-AU" dirty="0"/>
              <a:t>to use similar timing parameters to </a:t>
            </a:r>
            <a:r>
              <a:rPr lang="en-AU" dirty="0" smtClean="0"/>
              <a:t>802.11 </a:t>
            </a:r>
            <a:r>
              <a:rPr lang="en-AU" dirty="0"/>
              <a:t>is unlikely to make LAA any less functional</a:t>
            </a:r>
          </a:p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IEEE </a:t>
            </a:r>
            <a:r>
              <a:rPr lang="en-AU" dirty="0"/>
              <a:t>802 recommends 3GPP adopt a limited number of timing parameters taken directly from the </a:t>
            </a:r>
            <a:r>
              <a:rPr lang="en-AU" dirty="0" smtClean="0"/>
              <a:t>802.11 </a:t>
            </a:r>
            <a:r>
              <a:rPr lang="en-AU" dirty="0"/>
              <a:t>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</a:t>
            </a:r>
            <a:r>
              <a:rPr lang="en-AU" dirty="0" smtClean="0"/>
              <a:t>times …</a:t>
            </a:r>
            <a:endParaRPr lang="en-AU" dirty="0"/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</a:t>
            </a:r>
            <a:r>
              <a:rPr lang="en-AU" dirty="0" smtClean="0"/>
              <a:t>reservations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</a:t>
            </a:r>
            <a:r>
              <a:rPr lang="en-AU" dirty="0" smtClean="0"/>
              <a:t>802.11 </a:t>
            </a:r>
            <a:endParaRPr lang="en-AU" dirty="0"/>
          </a:p>
          <a:p>
            <a:pPr lvl="2"/>
            <a:r>
              <a:rPr lang="en-AU" dirty="0" smtClean="0"/>
              <a:t>Note: 3GPP does not need to adopt </a:t>
            </a:r>
            <a:r>
              <a:rPr lang="en-AU" dirty="0"/>
              <a:t>exactly the same terms as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</a:t>
            </a:r>
            <a:r>
              <a:rPr lang="en-AU" dirty="0" smtClean="0"/>
              <a:t> </a:t>
            </a:r>
            <a:r>
              <a:rPr lang="en-AU" dirty="0"/>
              <a:t>a wireless medium is deemed to be “busy” </a:t>
            </a:r>
            <a:r>
              <a:rPr lang="en-AU" dirty="0" smtClean="0"/>
              <a:t>by </a:t>
            </a:r>
            <a:r>
              <a:rPr lang="en-AU" dirty="0" smtClean="0"/>
              <a:t>a device </a:t>
            </a:r>
            <a:r>
              <a:rPr lang="en-AU" dirty="0" smtClean="0"/>
              <a:t>for </a:t>
            </a:r>
            <a:r>
              <a:rPr lang="en-AU" dirty="0"/>
              <a:t>the period </a:t>
            </a:r>
            <a:r>
              <a:rPr lang="en-AU" dirty="0" smtClean="0"/>
              <a:t>the device</a:t>
            </a:r>
            <a:r>
              <a:rPr lang="en-AU" dirty="0"/>
              <a:t>:</a:t>
            </a:r>
          </a:p>
          <a:p>
            <a:pPr lvl="2"/>
            <a:r>
              <a:rPr lang="en-AU" dirty="0"/>
              <a:t>Receives energy above an energy </a:t>
            </a:r>
            <a:r>
              <a:rPr lang="en-AU" dirty="0" smtClean="0"/>
              <a:t>threshold</a:t>
            </a:r>
            <a:endParaRPr lang="en-AU" dirty="0"/>
          </a:p>
          <a:p>
            <a:pPr lvl="2"/>
            <a:r>
              <a:rPr lang="en-AU" dirty="0"/>
              <a:t>Transmits energy on the </a:t>
            </a:r>
            <a:r>
              <a:rPr lang="en-AU" dirty="0" smtClean="0"/>
              <a:t>medium</a:t>
            </a:r>
            <a:endParaRPr lang="en-AU" dirty="0"/>
          </a:p>
          <a:p>
            <a:pPr lvl="2"/>
            <a:r>
              <a:rPr lang="en-AU" dirty="0"/>
              <a:t>The device is aware another device has “reserved” the </a:t>
            </a:r>
            <a:r>
              <a:rPr lang="en-AU" dirty="0" smtClean="0"/>
              <a:t>channel</a:t>
            </a:r>
            <a:endParaRPr lang="en-AU" dirty="0"/>
          </a:p>
          <a:p>
            <a:pPr lvl="3"/>
            <a:r>
              <a:rPr lang="en-AU" dirty="0"/>
              <a:t>R</a:t>
            </a:r>
            <a:r>
              <a:rPr lang="en-AU" dirty="0" smtClean="0"/>
              <a:t>eservation </a:t>
            </a:r>
            <a:r>
              <a:rPr lang="en-AU" dirty="0"/>
              <a:t>occurs by the use of NAV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 smtClean="0"/>
              <a:t>The </a:t>
            </a:r>
            <a:r>
              <a:rPr lang="en-AU" dirty="0"/>
              <a:t>device is aware another device is probably transmitting on a </a:t>
            </a:r>
            <a:r>
              <a:rPr lang="en-AU" dirty="0" smtClean="0"/>
              <a:t>channel</a:t>
            </a:r>
            <a:endParaRPr lang="en-AU" dirty="0"/>
          </a:p>
          <a:p>
            <a:pPr lvl="3"/>
            <a:r>
              <a:rPr lang="en-AU" dirty="0"/>
              <a:t>This idea encapsulates the EIFS concept in </a:t>
            </a:r>
            <a:r>
              <a:rPr lang="en-AU" dirty="0" smtClean="0"/>
              <a:t>802.11</a:t>
            </a:r>
          </a:p>
          <a:p>
            <a:pPr marL="184150" lvl="1" indent="0">
              <a:buNone/>
            </a:pPr>
            <a:r>
              <a:rPr lang="en-AU" dirty="0"/>
              <a:t>… and an additional “defer” </a:t>
            </a:r>
            <a:r>
              <a:rPr lang="en-AU" dirty="0" smtClean="0"/>
              <a:t>period</a:t>
            </a:r>
            <a:endParaRPr lang="en-AU" dirty="0"/>
          </a:p>
          <a:p>
            <a:pPr lvl="3"/>
            <a:r>
              <a:rPr lang="en-AU" dirty="0" smtClean="0"/>
              <a:t>Defined </a:t>
            </a:r>
            <a:r>
              <a:rPr lang="en-AU" dirty="0"/>
              <a:t>on </a:t>
            </a:r>
            <a:r>
              <a:rPr lang="en-AU" dirty="0" smtClean="0"/>
              <a:t>a following slide</a:t>
            </a:r>
            <a:endParaRPr lang="en-AU" b="1" dirty="0" smtClean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</a:t>
            </a:r>
            <a:r>
              <a:rPr lang="en-AU" dirty="0" smtClean="0"/>
              <a:t>slots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</a:t>
            </a:r>
            <a:r>
              <a:rPr lang="en-AU" dirty="0" smtClean="0"/>
              <a:t>recommended by </a:t>
            </a:r>
            <a:r>
              <a:rPr lang="en-AU" dirty="0"/>
              <a:t>IEEE 802 that LAA </a:t>
            </a:r>
            <a:r>
              <a:rPr lang="en-AU" dirty="0" smtClean="0"/>
              <a:t>adopt concepts </a:t>
            </a:r>
            <a:r>
              <a:rPr lang="en-AU" dirty="0"/>
              <a:t>of a “slot” similar to that used in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Energy </a:t>
            </a:r>
            <a:r>
              <a:rPr lang="en-AU" dirty="0" smtClean="0"/>
              <a:t>Detection (ED) shall </a:t>
            </a:r>
            <a:r>
              <a:rPr lang="en-AU" dirty="0"/>
              <a:t>occur during each </a:t>
            </a:r>
            <a:r>
              <a:rPr lang="en-AU" dirty="0" smtClean="0"/>
              <a:t>slot</a:t>
            </a:r>
          </a:p>
          <a:p>
            <a:pPr lvl="2"/>
            <a:r>
              <a:rPr lang="en-AU" dirty="0" smtClean="0"/>
              <a:t>An 802.11 system must </a:t>
            </a:r>
            <a:r>
              <a:rPr lang="en-AU" dirty="0"/>
              <a:t>be capable of detecting energy (with 90% probability) and executing any other necessary actions, such as processing and turnaround, within </a:t>
            </a:r>
            <a:r>
              <a:rPr lang="en-AU" dirty="0" smtClean="0"/>
              <a:t>each slot </a:t>
            </a:r>
            <a:r>
              <a:rPr lang="en-AU" dirty="0"/>
              <a:t>period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Each slot has a period of </a:t>
            </a:r>
            <a:r>
              <a:rPr lang="en-AU" dirty="0" smtClean="0"/>
              <a:t>9us</a:t>
            </a:r>
            <a:r>
              <a:rPr lang="en-AU" dirty="0"/>
              <a:t>, </a:t>
            </a:r>
            <a:r>
              <a:rPr lang="en-AU" dirty="0" smtClean="0"/>
              <a:t>the same as 802.11</a:t>
            </a:r>
            <a:endParaRPr lang="en-AU" dirty="0"/>
          </a:p>
          <a:p>
            <a:pPr lvl="2"/>
            <a:r>
              <a:rPr lang="en-AU" dirty="0" smtClean="0"/>
              <a:t>Note</a:t>
            </a:r>
            <a:r>
              <a:rPr lang="en-AU" dirty="0"/>
              <a:t>: </a:t>
            </a:r>
            <a:r>
              <a:rPr lang="en-AU" dirty="0" smtClean="0"/>
              <a:t>802.11 systems must </a:t>
            </a:r>
            <a:r>
              <a:rPr lang="en-AU" dirty="0"/>
              <a:t>detect energy </a:t>
            </a:r>
            <a:r>
              <a:rPr lang="en-AU" dirty="0" smtClean="0"/>
              <a:t>in </a:t>
            </a:r>
            <a:r>
              <a:rPr lang="en-AU" dirty="0"/>
              <a:t>each slot within 4us, leaving 5us for propagation delay, processing time </a:t>
            </a:r>
            <a:r>
              <a:rPr lang="en-AU" dirty="0" smtClean="0"/>
              <a:t>&amp; turnaround </a:t>
            </a:r>
            <a:r>
              <a:rPr lang="en-AU" dirty="0"/>
              <a:t>time; other technologies may use different </a:t>
            </a:r>
            <a:r>
              <a:rPr lang="en-AU" dirty="0" smtClean="0"/>
              <a:t>timing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wn Arrow 20"/>
          <p:cNvSpPr/>
          <p:nvPr/>
        </p:nvSpPr>
        <p:spPr bwMode="auto">
          <a:xfrm>
            <a:off x="2362200" y="26670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2362200" y="3886200"/>
            <a:ext cx="1828800" cy="3048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The key to unlicensed sharing between LAA &amp; 802.11 is effective collaboration between 3GPP &amp; IEEE 802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5257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The prospect of both </a:t>
            </a:r>
            <a:r>
              <a:rPr lang="en-AU" sz="1600" b="1" dirty="0">
                <a:solidFill>
                  <a:schemeClr val="tx1"/>
                </a:solidFill>
              </a:rPr>
              <a:t>LAA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&amp; </a:t>
            </a:r>
            <a:r>
              <a:rPr lang="en-AU" sz="1600" b="1" dirty="0" smtClean="0">
                <a:solidFill>
                  <a:schemeClr val="tx1"/>
                </a:solidFill>
              </a:rPr>
              <a:t>802.11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operating in the 5GHz unlicensed band raises important issues </a:t>
            </a:r>
            <a:r>
              <a:rPr lang="en-AU" sz="1600" dirty="0" smtClean="0">
                <a:solidFill>
                  <a:schemeClr val="tx1"/>
                </a:solidFill>
              </a:rPr>
              <a:t>related to </a:t>
            </a:r>
            <a:r>
              <a:rPr lang="en-AU" sz="1600" b="1" dirty="0" smtClean="0">
                <a:solidFill>
                  <a:schemeClr val="tx1"/>
                </a:solidFill>
              </a:rPr>
              <a:t>fair </a:t>
            </a:r>
            <a:r>
              <a:rPr lang="en-AU" sz="1600" b="1" dirty="0">
                <a:solidFill>
                  <a:schemeClr val="tx1"/>
                </a:solidFill>
              </a:rPr>
              <a:t>sharing </a:t>
            </a:r>
            <a:r>
              <a:rPr lang="en-AU" sz="1600" dirty="0">
                <a:solidFill>
                  <a:schemeClr val="tx1"/>
                </a:solidFill>
              </a:rPr>
              <a:t>by very </a:t>
            </a:r>
            <a:r>
              <a:rPr lang="en-AU" sz="1600" b="1" dirty="0">
                <a:solidFill>
                  <a:schemeClr val="tx1"/>
                </a:solidFill>
              </a:rPr>
              <a:t>different technologies</a:t>
            </a:r>
            <a:endParaRPr lang="en-AU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971800"/>
            <a:ext cx="5257800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welcomes the opportunity at today’s workshop to start a process of </a:t>
            </a:r>
            <a:r>
              <a:rPr lang="en-AU" sz="1600" b="1" dirty="0" smtClean="0">
                <a:solidFill>
                  <a:schemeClr val="tx1"/>
                </a:solidFill>
              </a:rPr>
              <a:t>true </a:t>
            </a:r>
            <a:r>
              <a:rPr lang="en-AU" sz="1600" b="1" dirty="0">
                <a:solidFill>
                  <a:schemeClr val="tx1"/>
                </a:solidFill>
              </a:rPr>
              <a:t>collaboration </a:t>
            </a:r>
            <a:r>
              <a:rPr lang="en-AU" sz="1600" dirty="0">
                <a:solidFill>
                  <a:schemeClr val="tx1"/>
                </a:solidFill>
              </a:rPr>
              <a:t>with 3GPP to ensure fair sharing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2200" y="1752600"/>
            <a:ext cx="2371725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chemeClr val="tx1"/>
                </a:solidFill>
              </a:rPr>
              <a:t>What is collaboration?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i="1" dirty="0" smtClean="0">
                <a:solidFill>
                  <a:srgbClr val="FF0000"/>
                </a:solidFill>
              </a:rPr>
              <a:t>The </a:t>
            </a:r>
            <a:r>
              <a:rPr lang="en-AU" sz="1600" i="1" dirty="0">
                <a:solidFill>
                  <a:srgbClr val="FF0000"/>
                </a:solidFill>
              </a:rPr>
              <a:t>action of working with someone </a:t>
            </a:r>
            <a:r>
              <a:rPr lang="en-AU" sz="1600" i="1" dirty="0" smtClean="0">
                <a:solidFill>
                  <a:srgbClr val="FF0000"/>
                </a:solidFill>
              </a:rPr>
              <a:t/>
            </a:r>
            <a:br>
              <a:rPr lang="en-AU" sz="1600" i="1" dirty="0" smtClean="0">
                <a:solidFill>
                  <a:srgbClr val="FF0000"/>
                </a:solidFill>
              </a:rPr>
            </a:br>
            <a:r>
              <a:rPr lang="en-AU" sz="1600" i="1" dirty="0" smtClean="0">
                <a:solidFill>
                  <a:srgbClr val="FF0000"/>
                </a:solidFill>
              </a:rPr>
              <a:t>to </a:t>
            </a:r>
            <a:r>
              <a:rPr lang="en-AU" sz="1600" i="1" dirty="0">
                <a:solidFill>
                  <a:srgbClr val="FF0000"/>
                </a:solidFill>
              </a:rPr>
              <a:t>produce </a:t>
            </a:r>
            <a:r>
              <a:rPr lang="en-AU" sz="1600" i="1" dirty="0" smtClean="0">
                <a:solidFill>
                  <a:srgbClr val="FF0000"/>
                </a:solidFill>
              </a:rPr>
              <a:t>something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Source: </a:t>
            </a:r>
            <a:r>
              <a:rPr lang="en-AU" sz="1600" i="1" dirty="0" smtClean="0">
                <a:solidFill>
                  <a:schemeClr val="tx1"/>
                </a:solidFill>
              </a:rPr>
              <a:t>Oxford </a:t>
            </a:r>
            <a:r>
              <a:rPr lang="en-AU" sz="1600" i="1" dirty="0">
                <a:solidFill>
                  <a:schemeClr val="tx1"/>
                </a:solidFill>
              </a:rPr>
              <a:t>English </a:t>
            </a:r>
            <a:r>
              <a:rPr lang="en-AU" sz="1600" i="1" dirty="0" smtClean="0">
                <a:solidFill>
                  <a:schemeClr val="tx1"/>
                </a:solidFill>
              </a:rPr>
              <a:t>Dictionary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599" y="4191000"/>
            <a:ext cx="7934325" cy="2209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This deck consists of three presentations for discussion today </a:t>
            </a:r>
            <a:r>
              <a:rPr lang="en-AU" sz="1600" dirty="0" smtClean="0">
                <a:solidFill>
                  <a:schemeClr val="tx1"/>
                </a:solidFill>
              </a:rPr>
              <a:t>&amp; </a:t>
            </a:r>
            <a:r>
              <a:rPr lang="en-AU" sz="1600" b="1" dirty="0" smtClean="0">
                <a:solidFill>
                  <a:schemeClr val="tx1"/>
                </a:solidFill>
              </a:rPr>
              <a:t>in </a:t>
            </a:r>
            <a:r>
              <a:rPr lang="en-AU" sz="1600" b="1" dirty="0">
                <a:solidFill>
                  <a:schemeClr val="tx1"/>
                </a:solidFill>
              </a:rPr>
              <a:t>future </a:t>
            </a:r>
            <a:r>
              <a:rPr lang="en-AU" sz="1600" b="1" dirty="0" smtClean="0">
                <a:solidFill>
                  <a:schemeClr val="tx1"/>
                </a:solidFill>
              </a:rPr>
              <a:t>sessions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>
                <a:solidFill>
                  <a:schemeClr val="tx1"/>
                </a:solidFill>
              </a:rPr>
              <a:t>3GPP should consider “802.11-like” access for </a:t>
            </a:r>
            <a:r>
              <a:rPr lang="en-AU" sz="1600" i="1" dirty="0" smtClean="0">
                <a:solidFill>
                  <a:schemeClr val="tx1"/>
                </a:solidFill>
              </a:rPr>
              <a:t>LAA,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using </a:t>
            </a:r>
            <a:r>
              <a:rPr lang="en-AU" sz="1600" i="1" dirty="0">
                <a:solidFill>
                  <a:schemeClr val="tx1"/>
                </a:solidFill>
              </a:rPr>
              <a:t>a collaborative development process</a:t>
            </a:r>
            <a:endParaRPr lang="en-AU" sz="1600" i="1" dirty="0" smtClean="0">
              <a:solidFill>
                <a:schemeClr val="tx1"/>
              </a:solidFill>
            </a:endParaRP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 smtClean="0">
                <a:solidFill>
                  <a:schemeClr val="tx1"/>
                </a:solidFill>
              </a:rPr>
              <a:t>Has </a:t>
            </a:r>
            <a:r>
              <a:rPr lang="en-AU" sz="1600" i="1" dirty="0">
                <a:solidFill>
                  <a:schemeClr val="tx1"/>
                </a:solidFill>
              </a:rPr>
              <a:t>the feasibility of the macro cell scenarios </a:t>
            </a:r>
            <a:r>
              <a:rPr lang="en-AU" sz="1600" i="1" dirty="0" smtClean="0">
                <a:solidFill>
                  <a:schemeClr val="tx1"/>
                </a:solidFill>
              </a:rPr>
              <a:t>in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3GPP </a:t>
            </a:r>
            <a:r>
              <a:rPr lang="en-AU" sz="1600" i="1" dirty="0">
                <a:solidFill>
                  <a:schemeClr val="tx1"/>
                </a:solidFill>
              </a:rPr>
              <a:t>TR 36.889 been established</a:t>
            </a:r>
            <a:r>
              <a:rPr lang="en-AU" sz="1600" i="1" dirty="0" smtClean="0">
                <a:solidFill>
                  <a:schemeClr val="tx1"/>
                </a:solidFill>
              </a:rPr>
              <a:t>?</a:t>
            </a:r>
          </a:p>
          <a:p>
            <a:pPr marL="358775" lvl="1" indent="-184150">
              <a:spcBef>
                <a:spcPts val="800"/>
              </a:spcBef>
              <a:buFont typeface="Arial" panose="020B0604020202020204" pitchFamily="34" charset="0"/>
              <a:buChar char="−"/>
            </a:pPr>
            <a:r>
              <a:rPr lang="en-AU" sz="1600" i="1" dirty="0">
                <a:solidFill>
                  <a:schemeClr val="tx1"/>
                </a:solidFill>
              </a:rPr>
              <a:t>A neutral test platform could provide a basis </a:t>
            </a:r>
            <a:r>
              <a:rPr lang="en-AU" sz="1600" i="1" dirty="0" smtClean="0">
                <a:solidFill>
                  <a:schemeClr val="tx1"/>
                </a:solidFill>
              </a:rPr>
              <a:t>for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collaboration </a:t>
            </a:r>
            <a:r>
              <a:rPr lang="en-AU" sz="1600" i="1" dirty="0">
                <a:solidFill>
                  <a:schemeClr val="tx1"/>
                </a:solidFill>
              </a:rPr>
              <a:t>between LAA &amp; 802.11 </a:t>
            </a:r>
            <a:r>
              <a:rPr lang="en-AU" sz="1600" i="1" dirty="0" smtClean="0">
                <a:solidFill>
                  <a:schemeClr val="tx1"/>
                </a:solidFill>
              </a:rPr>
              <a:t>stakeholders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4664528"/>
            <a:ext cx="1990725" cy="1431472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2575">
              <a:spcBef>
                <a:spcPts val="32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Today’s focus of discussion!</a:t>
            </a:r>
          </a:p>
          <a:p>
            <a:pPr indent="-282575">
              <a:spcBef>
                <a:spcPts val="3200"/>
              </a:spcBef>
            </a:pPr>
            <a:r>
              <a:rPr lang="en-AU" sz="1600" dirty="0" smtClean="0">
                <a:solidFill>
                  <a:srgbClr val="FF0000"/>
                </a:solidFill>
              </a:rPr>
              <a:t>Initial topics for future collaboration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5715000" y="4664528"/>
            <a:ext cx="304800" cy="440871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5715000" y="5295900"/>
            <a:ext cx="304800" cy="1028700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>
            <a:stCxn id="12" idx="1"/>
          </p:cNvCxnSpPr>
          <p:nvPr/>
        </p:nvCxnSpPr>
        <p:spPr bwMode="auto">
          <a:xfrm>
            <a:off x="6019800" y="4884964"/>
            <a:ext cx="53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8" name="Straight Connector 17"/>
          <p:cNvCxnSpPr>
            <a:stCxn id="13" idx="1"/>
          </p:cNvCxnSpPr>
          <p:nvPr/>
        </p:nvCxnSpPr>
        <p:spPr bwMode="auto">
          <a:xfrm>
            <a:off x="6019800" y="5810250"/>
            <a:ext cx="53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130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</a:t>
            </a:r>
            <a:r>
              <a:rPr lang="en-AU" dirty="0" smtClean="0"/>
              <a:t>802.11 </a:t>
            </a:r>
            <a:endParaRPr lang="en-AU" dirty="0"/>
          </a:p>
          <a:p>
            <a:pPr lvl="2"/>
            <a:r>
              <a:rPr lang="en-AU" dirty="0"/>
              <a:t>PIFS, DIFS in the </a:t>
            </a:r>
            <a:r>
              <a:rPr lang="en-AU" dirty="0" smtClean="0"/>
              <a:t>DCF (Distributed Coordination Function) </a:t>
            </a:r>
            <a:r>
              <a:rPr lang="en-AU" dirty="0"/>
              <a:t>version of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AIFS in the EDCA </a:t>
            </a:r>
            <a:r>
              <a:rPr lang="en-AU" dirty="0" smtClean="0"/>
              <a:t>(</a:t>
            </a:r>
            <a:r>
              <a:rPr lang="en-AU" dirty="0"/>
              <a:t>Enhanced Distributed Channel </a:t>
            </a:r>
            <a:r>
              <a:rPr lang="en-AU" dirty="0" smtClean="0"/>
              <a:t>Access) </a:t>
            </a:r>
            <a:r>
              <a:rPr lang="en-AU" dirty="0" smtClean="0"/>
              <a:t>version </a:t>
            </a:r>
            <a:r>
              <a:rPr lang="en-AU" dirty="0"/>
              <a:t>of </a:t>
            </a:r>
            <a:r>
              <a:rPr lang="en-AU" dirty="0" smtClean="0"/>
              <a:t>802.11</a:t>
            </a:r>
          </a:p>
          <a:p>
            <a:pPr lvl="2"/>
            <a:r>
              <a:rPr lang="en-AU" dirty="0"/>
              <a:t>Note: PIFS, DIFS, SIFS, AIFS are different </a:t>
            </a:r>
            <a:r>
              <a:rPr lang="en-AU" dirty="0" smtClean="0"/>
              <a:t>Inter-frame Spaces </a:t>
            </a:r>
            <a:r>
              <a:rPr lang="en-AU" dirty="0"/>
              <a:t>in </a:t>
            </a:r>
            <a:r>
              <a:rPr lang="en-AU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The “defer period” is defined to be of length (16us + n * slot times</a:t>
            </a:r>
            <a:r>
              <a:rPr lang="en-AU" dirty="0" smtClean="0"/>
              <a:t>), n </a:t>
            </a:r>
            <a:r>
              <a:rPr lang="en-AU" dirty="0"/>
              <a:t>&gt;= 1, and consists of </a:t>
            </a:r>
          </a:p>
          <a:p>
            <a:pPr lvl="2"/>
            <a:r>
              <a:rPr lang="en-AU" dirty="0"/>
              <a:t>16us that is analogous to SIFS in </a:t>
            </a:r>
            <a:r>
              <a:rPr lang="en-AU" dirty="0" smtClean="0"/>
              <a:t>802.11 </a:t>
            </a:r>
            <a:r>
              <a:rPr lang="en-AU" dirty="0"/>
              <a:t>followed by …</a:t>
            </a:r>
          </a:p>
          <a:p>
            <a:pPr lvl="2"/>
            <a:r>
              <a:rPr lang="en-AU" dirty="0"/>
              <a:t>… one or more </a:t>
            </a:r>
            <a:r>
              <a:rPr lang="en-AU" dirty="0" smtClean="0"/>
              <a:t>slots</a:t>
            </a:r>
            <a:endParaRPr lang="en-AU" dirty="0"/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 smtClean="0"/>
              <a:t>See later in this deck for discussion related to priority</a:t>
            </a:r>
          </a:p>
          <a:p>
            <a:pPr lvl="1"/>
            <a:r>
              <a:rPr lang="en-AU" dirty="0"/>
              <a:t>E</a:t>
            </a:r>
            <a:r>
              <a:rPr lang="en-AU" dirty="0" smtClean="0"/>
              <a:t>nergy detection is assumed to occur during each of the slots in the “defer period</a:t>
            </a:r>
            <a:r>
              <a:rPr lang="en-AU" dirty="0" smtClean="0"/>
              <a:t>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</a:t>
            </a:r>
            <a:r>
              <a:rPr lang="en-AU" dirty="0" smtClean="0"/>
              <a:t>thresholds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</a:t>
            </a:r>
            <a:r>
              <a:rPr lang="en-AU" dirty="0" smtClean="0"/>
              <a:t>in 3GPP during the Study </a:t>
            </a:r>
            <a:r>
              <a:rPr lang="en-AU" dirty="0"/>
              <a:t>I</a:t>
            </a:r>
            <a:r>
              <a:rPr lang="en-AU" dirty="0" smtClean="0"/>
              <a:t>tem suggest fairness will be enhanced by LAA adopting:</a:t>
            </a:r>
            <a:endParaRPr lang="en-AU" dirty="0"/>
          </a:p>
          <a:p>
            <a:pPr lvl="2"/>
            <a:r>
              <a:rPr lang="en-AU" dirty="0" smtClean="0"/>
              <a:t>Energy </a:t>
            </a:r>
            <a:r>
              <a:rPr lang="en-AU" dirty="0"/>
              <a:t>detection (ED) </a:t>
            </a:r>
            <a:r>
              <a:rPr lang="en-AU" dirty="0" smtClean="0"/>
              <a:t>less </a:t>
            </a:r>
            <a:r>
              <a:rPr lang="en-AU" dirty="0"/>
              <a:t>than -</a:t>
            </a:r>
            <a:r>
              <a:rPr lang="en-AU" dirty="0" smtClean="0"/>
              <a:t>77dBm OR</a:t>
            </a:r>
            <a:endParaRPr lang="en-AU" dirty="0"/>
          </a:p>
          <a:p>
            <a:pPr lvl="3"/>
            <a:r>
              <a:rPr lang="en-AU" dirty="0"/>
              <a:t>Based on work during 3GPP SI; see </a:t>
            </a:r>
            <a:r>
              <a:rPr lang="en-US" dirty="0"/>
              <a:t>R1-152936, R1-152937 &amp; R1-152938</a:t>
            </a:r>
            <a:endParaRPr lang="en-AU" dirty="0"/>
          </a:p>
          <a:p>
            <a:pPr lvl="2"/>
            <a:r>
              <a:rPr lang="en-AU" dirty="0"/>
              <a:t>P</a:t>
            </a:r>
            <a:r>
              <a:rPr lang="en-AU" dirty="0" smtClean="0"/>
              <a:t>reamble </a:t>
            </a:r>
            <a:r>
              <a:rPr lang="en-AU" dirty="0"/>
              <a:t>detection (PD) at -82dBm &amp; </a:t>
            </a:r>
            <a:r>
              <a:rPr lang="en-AU" dirty="0" smtClean="0"/>
              <a:t>ED at -62dBm </a:t>
            </a:r>
            <a:r>
              <a:rPr lang="en-AU" dirty="0"/>
              <a:t>(same as </a:t>
            </a:r>
            <a:r>
              <a:rPr lang="en-AU" dirty="0" smtClean="0"/>
              <a:t>802.11)</a:t>
            </a:r>
            <a:endParaRPr lang="en-AU" dirty="0"/>
          </a:p>
          <a:p>
            <a:pPr lvl="1"/>
            <a:r>
              <a:rPr lang="en-AU" b="1" dirty="0" smtClean="0"/>
              <a:t>Proposal: </a:t>
            </a:r>
            <a:r>
              <a:rPr lang="en-AU" dirty="0" smtClean="0"/>
              <a:t>It is proposed that 3GPP adopt one of the above mechanisms and the associated thresholds:</a:t>
            </a:r>
          </a:p>
          <a:p>
            <a:pPr lvl="2"/>
            <a:r>
              <a:rPr lang="en-AU" dirty="0" smtClean="0"/>
              <a:t>An ED less than -62dBm has </a:t>
            </a:r>
            <a:r>
              <a:rPr lang="en-AU" dirty="0"/>
              <a:t>the beneficial side effect of assisting LAA </a:t>
            </a:r>
            <a:r>
              <a:rPr lang="en-AU" dirty="0" smtClean="0"/>
              <a:t>systems mitigate </a:t>
            </a:r>
            <a:r>
              <a:rPr lang="en-AU" dirty="0"/>
              <a:t>hidden station </a:t>
            </a:r>
            <a:r>
              <a:rPr lang="en-AU" dirty="0" smtClean="0"/>
              <a:t>issues with Wi-Fi systems</a:t>
            </a:r>
            <a:endParaRPr lang="en-AU" dirty="0"/>
          </a:p>
          <a:p>
            <a:pPr lvl="2"/>
            <a:r>
              <a:rPr lang="en-US" dirty="0" smtClean="0"/>
              <a:t>PD </a:t>
            </a:r>
            <a:r>
              <a:rPr lang="en-US" dirty="0"/>
              <a:t>is not strictly technology neutral but </a:t>
            </a:r>
            <a:r>
              <a:rPr lang="en-US" dirty="0" smtClean="0"/>
              <a:t>its use pragmatically recognizes </a:t>
            </a:r>
            <a:r>
              <a:rPr lang="en-US" dirty="0" smtClean="0"/>
              <a:t>legacy </a:t>
            </a:r>
            <a:r>
              <a:rPr lang="en-US" dirty="0" smtClean="0"/>
              <a:t>equipment </a:t>
            </a:r>
            <a:r>
              <a:rPr lang="en-US" dirty="0" smtClean="0"/>
              <a:t>can’t </a:t>
            </a:r>
            <a:r>
              <a:rPr lang="en-US" dirty="0"/>
              <a:t>be </a:t>
            </a:r>
            <a:r>
              <a:rPr lang="en-US" dirty="0" smtClean="0"/>
              <a:t>changed; it also assists hidden </a:t>
            </a:r>
            <a:r>
              <a:rPr lang="en-US" dirty="0"/>
              <a:t>station mitigation, at least with other </a:t>
            </a:r>
            <a:r>
              <a:rPr lang="en-US" dirty="0" smtClean="0"/>
              <a:t>Wi-Fi devices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It is proposed that LAA use </a:t>
            </a:r>
            <a:r>
              <a:rPr lang="en-AU" dirty="0" smtClean="0"/>
              <a:t>“802.11-like</a:t>
            </a:r>
            <a:r>
              <a:rPr lang="en-AU" dirty="0"/>
              <a:t>” access rules because they are effective in unlicensed spectrum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29519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based</a:t>
                      </a:r>
                      <a:r>
                        <a:rPr lang="en-US" sz="1600" b="1" baseline="0" dirty="0" smtClean="0"/>
                        <a:t> on 802.11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minimum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IEEE </a:t>
            </a:r>
            <a:r>
              <a:rPr lang="en-AU" dirty="0"/>
              <a:t>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</a:t>
            </a:r>
            <a:r>
              <a:rPr lang="en-AU" dirty="0" smtClean="0"/>
              <a:t>EDCA in 802.11, and WMM from the Wi-Fi Alliance</a:t>
            </a:r>
            <a:endParaRPr lang="en-AU" dirty="0"/>
          </a:p>
          <a:p>
            <a:pPr lvl="2"/>
            <a:r>
              <a:rPr lang="en-AU" dirty="0"/>
              <a:t>It is also roughly aligned with the </a:t>
            </a:r>
            <a:r>
              <a:rPr lang="en-AU" dirty="0" smtClean="0"/>
              <a:t>Category </a:t>
            </a:r>
            <a:r>
              <a:rPr lang="en-AU" dirty="0"/>
              <a:t>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</a:t>
            </a:r>
            <a:r>
              <a:rPr lang="en-AU" dirty="0" smtClean="0"/>
              <a:t>RE-Directive </a:t>
            </a:r>
            <a:r>
              <a:rPr lang="en-AU" dirty="0"/>
              <a:t>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smtClean="0"/>
              <a:t>transmission deferral </a:t>
            </a:r>
            <a:r>
              <a:rPr lang="en-US" dirty="0"/>
              <a:t>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</a:t>
            </a:r>
            <a:r>
              <a:rPr lang="en-AU" dirty="0" smtClean="0"/>
              <a:t>802.11</a:t>
            </a:r>
            <a:endParaRPr lang="en-AU" dirty="0"/>
          </a:p>
          <a:p>
            <a:pPr lvl="2"/>
            <a:r>
              <a:rPr lang="en-AU" dirty="0"/>
              <a:t>Similar exceptions are in ETSI BRAN </a:t>
            </a:r>
            <a:r>
              <a:rPr lang="en-AU" dirty="0" smtClean="0"/>
              <a:t>rules</a:t>
            </a:r>
            <a:endParaRPr lang="en-AU" dirty="0"/>
          </a:p>
          <a:p>
            <a:pPr lvl="1"/>
            <a:r>
              <a:rPr lang="en-AU" b="1" dirty="0" smtClean="0"/>
              <a:t>Proposal:</a:t>
            </a:r>
            <a:r>
              <a:rPr lang="en-AU" dirty="0" smtClean="0"/>
              <a:t> </a:t>
            </a:r>
            <a:r>
              <a:rPr lang="en-AU" dirty="0"/>
              <a:t>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</a:t>
            </a:r>
            <a:r>
              <a:rPr lang="en-AU" dirty="0" smtClean="0"/>
              <a:t>802.11, </a:t>
            </a:r>
            <a:r>
              <a:rPr lang="en-AU" dirty="0"/>
              <a:t>the control frames </a:t>
            </a:r>
            <a:r>
              <a:rPr lang="en-AU" dirty="0" smtClean="0"/>
              <a:t>are sent at </a:t>
            </a:r>
            <a:r>
              <a:rPr lang="en-AU" dirty="0"/>
              <a:t>SIFS, ensuring other systems cannot grab the medium during the turnaround</a:t>
            </a:r>
          </a:p>
          <a:p>
            <a:pPr lvl="1"/>
            <a:r>
              <a:rPr lang="en-AU" dirty="0"/>
              <a:t>Note: </a:t>
            </a:r>
            <a:r>
              <a:rPr lang="en-AU" dirty="0" smtClean="0"/>
              <a:t>an alternative approach might </a:t>
            </a:r>
            <a:r>
              <a:rPr lang="en-AU" dirty="0"/>
              <a:t>be to allow a limited duty cycle for control </a:t>
            </a:r>
            <a:r>
              <a:rPr lang="en-AU" dirty="0" smtClean="0"/>
              <a:t>frames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/>
              <a:t>The back-off procedure in each “access engine” in a device is driven by a parameter called CW </a:t>
            </a:r>
            <a:r>
              <a:rPr lang="en-AU" dirty="0" smtClean="0"/>
              <a:t>(Contention </a:t>
            </a:r>
            <a:r>
              <a:rPr lang="en-AU" dirty="0"/>
              <a:t>W</a:t>
            </a:r>
            <a:r>
              <a:rPr lang="en-AU" dirty="0" smtClean="0"/>
              <a:t>indow</a:t>
            </a:r>
            <a:r>
              <a:rPr lang="en-AU" dirty="0"/>
              <a:t>), which may take values </a:t>
            </a:r>
            <a:r>
              <a:rPr lang="en-AU" dirty="0" smtClean="0"/>
              <a:t>between:</a:t>
            </a:r>
            <a:endParaRPr lang="en-AU" dirty="0"/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A back-off procedure in each “access engine” operates as </a:t>
            </a:r>
            <a:r>
              <a:rPr lang="en-AU" dirty="0" smtClean="0"/>
              <a:t>follows:</a:t>
            </a:r>
            <a:endParaRPr lang="en-AU" dirty="0"/>
          </a:p>
          <a:p>
            <a:pPr lvl="2"/>
            <a:r>
              <a:rPr lang="en-AU" dirty="0"/>
              <a:t>Choose a random number q between 0 and CW</a:t>
            </a:r>
          </a:p>
          <a:p>
            <a:pPr lvl="2" algn="just"/>
            <a:r>
              <a:rPr lang="en-AU" dirty="0"/>
              <a:t>Count q 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</a:t>
            </a:r>
            <a:r>
              <a:rPr lang="en-AU" dirty="0" smtClean="0"/>
              <a:t>its CW independently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an immediate ACK in </a:t>
            </a:r>
            <a:r>
              <a:rPr lang="en-AU" dirty="0" smtClean="0"/>
              <a:t>802.11, </a:t>
            </a:r>
            <a:r>
              <a:rPr lang="en-AU" dirty="0"/>
              <a:t>a delayed ACK in LAA</a:t>
            </a:r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</a:t>
            </a:r>
            <a:r>
              <a:rPr lang="en-US" dirty="0" smtClean="0"/>
              <a:t>802.11</a:t>
            </a:r>
            <a:endParaRPr lang="en-AU" dirty="0"/>
          </a:p>
          <a:p>
            <a:pPr lvl="1"/>
            <a:r>
              <a:rPr lang="en-AU" b="1" dirty="0" smtClean="0"/>
              <a:t>Define: </a:t>
            </a:r>
            <a:r>
              <a:rPr lang="en-AU" dirty="0"/>
              <a:t>CW is doubled (plus one) each </a:t>
            </a:r>
            <a:r>
              <a:rPr lang="en-AU" dirty="0" smtClean="0"/>
              <a:t>time:</a:t>
            </a:r>
          </a:p>
          <a:p>
            <a:pPr lvl="2"/>
            <a:r>
              <a:rPr lang="en-AU" dirty="0" smtClean="0"/>
              <a:t>Evidence </a:t>
            </a:r>
            <a:r>
              <a:rPr lang="en-AU" dirty="0"/>
              <a:t>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3"/>
            <a:r>
              <a:rPr lang="en-AU" dirty="0" err="1"/>
              <a:t>eg</a:t>
            </a:r>
            <a:r>
              <a:rPr lang="en-AU" dirty="0"/>
              <a:t> evidence could be from missing ACK in 802.11, a delayed NACK in </a:t>
            </a:r>
            <a:r>
              <a:rPr lang="en-AU" dirty="0" smtClean="0"/>
              <a:t>LAA</a:t>
            </a:r>
          </a:p>
          <a:p>
            <a:pPr lvl="2"/>
            <a:r>
              <a:rPr lang="en-AU" dirty="0" smtClean="0"/>
              <a:t>An “access engine” has an internal collision with higher priority </a:t>
            </a:r>
            <a:r>
              <a:rPr lang="en-AU" dirty="0"/>
              <a:t>“access engine”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</a:t>
            </a:r>
            <a:r>
              <a:rPr lang="en-US" dirty="0" smtClean="0"/>
              <a:t>device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</a:t>
            </a:r>
            <a:r>
              <a:rPr lang="en-US" dirty="0" smtClean="0"/>
              <a:t>does </a:t>
            </a:r>
            <a:r>
              <a:rPr lang="en-US" dirty="0"/>
              <a:t>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</a:t>
            </a:r>
            <a:r>
              <a:rPr lang="en-US" dirty="0" smtClean="0"/>
              <a:t>802.11 </a:t>
            </a:r>
            <a:r>
              <a:rPr lang="en-US" dirty="0"/>
              <a:t>using </a:t>
            </a:r>
            <a:r>
              <a:rPr lang="en-US" dirty="0" smtClean="0"/>
              <a:t>EDCA (</a:t>
            </a:r>
            <a:r>
              <a:rPr lang="en-AU" dirty="0"/>
              <a:t>Enhanced D</a:t>
            </a:r>
            <a:r>
              <a:rPr lang="en-AU" dirty="0" smtClean="0"/>
              <a:t>istributed Channel Access)</a:t>
            </a:r>
            <a:r>
              <a:rPr lang="en-US" dirty="0" smtClean="0"/>
              <a:t> </a:t>
            </a:r>
            <a:r>
              <a:rPr lang="en-US" dirty="0"/>
              <a:t>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</a:t>
            </a:r>
            <a:r>
              <a:rPr lang="en-AU" dirty="0" smtClean="0"/>
              <a:t>of: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err="1" smtClean="0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</a:t>
            </a:r>
            <a:r>
              <a:rPr lang="en-AU" dirty="0" smtClean="0"/>
              <a:t>period, max </a:t>
            </a:r>
            <a:r>
              <a:rPr lang="en-AU" dirty="0" err="1" smtClean="0"/>
              <a:t>TxOP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US" b="1" dirty="0" smtClean="0"/>
              <a:t>Principle</a:t>
            </a:r>
            <a:r>
              <a:rPr lang="en-US" dirty="0" smtClean="0"/>
              <a:t>: 3GPP should adopt </a:t>
            </a:r>
            <a:r>
              <a:rPr lang="en-US" dirty="0"/>
              <a:t>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</a:t>
            </a:r>
            <a:r>
              <a:rPr lang="en-US" dirty="0" smtClean="0"/>
              <a:t>mechanism</a:t>
            </a:r>
          </a:p>
          <a:p>
            <a:pPr lvl="2"/>
            <a:r>
              <a:rPr lang="en-US" dirty="0" smtClean="0"/>
              <a:t>Question: Does 3GPP want DL </a:t>
            </a:r>
            <a:r>
              <a:rPr lang="en-US" dirty="0" err="1" smtClean="0"/>
              <a:t>QoS</a:t>
            </a:r>
            <a:r>
              <a:rPr lang="en-US" dirty="0" smtClean="0"/>
              <a:t>, or is “best effort” enough?</a:t>
            </a:r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 smtClean="0"/>
              <a:t>QoS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52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to be the similar to those in 802.11 EDCA and Wi-Fi Alliance 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Wi-Fi Alliance WMM </a:t>
            </a:r>
            <a:r>
              <a:rPr lang="en-AU" b="0" dirty="0" smtClean="0"/>
              <a:t>defines slightly relaxed parameters for APs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04932"/>
              </p:ext>
            </p:extLst>
          </p:nvPr>
        </p:nvGraphicFramePr>
        <p:xfrm>
          <a:off x="1066800" y="1752600"/>
          <a:ext cx="7010404" cy="27838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295400"/>
                <a:gridCol w="1162051"/>
                <a:gridCol w="1162051"/>
                <a:gridCol w="1162051"/>
                <a:gridCol w="1162051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bg1"/>
                          </a:solidFill>
                        </a:rPr>
                        <a:t>Max </a:t>
                      </a:r>
                      <a:r>
                        <a:rPr lang="en-AU" sz="1600" b="1" dirty="0" err="1" smtClean="0">
                          <a:solidFill>
                            <a:schemeClr val="bg1"/>
                          </a:solidFill>
                        </a:rPr>
                        <a:t>TxOP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1.5ms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3GPP should </a:t>
            </a:r>
            <a:r>
              <a:rPr lang="en-AU" dirty="0" smtClean="0"/>
              <a:t>consider</a:t>
            </a:r>
            <a:br>
              <a:rPr lang="en-AU" dirty="0" smtClean="0"/>
            </a:br>
            <a:r>
              <a:rPr lang="en-AU" dirty="0" smtClean="0"/>
              <a:t>“802.11-like</a:t>
            </a:r>
            <a:r>
              <a:rPr lang="en-AU" dirty="0"/>
              <a:t>” access for </a:t>
            </a:r>
            <a:r>
              <a:rPr lang="en-AU" dirty="0" smtClean="0"/>
              <a:t>LAA,</a:t>
            </a:r>
            <a:br>
              <a:rPr lang="en-AU" dirty="0" smtClean="0"/>
            </a:br>
            <a:r>
              <a:rPr lang="en-AU" dirty="0" smtClean="0"/>
              <a:t>using </a:t>
            </a:r>
            <a:r>
              <a:rPr lang="en-AU" dirty="0"/>
              <a:t>a collaborative development process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Approved by IEEE 802 EC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</a:t>
            </a:r>
            <a:r>
              <a:rPr lang="en-AU" dirty="0" smtClean="0"/>
              <a:t>802.11 </a:t>
            </a:r>
            <a:r>
              <a:rPr lang="en-AU" dirty="0"/>
              <a:t>accesses 40MHz, 80MHz, </a:t>
            </a:r>
            <a:r>
              <a:rPr lang="en-AU" dirty="0" smtClean="0"/>
              <a:t>160MHz </a:t>
            </a:r>
            <a:r>
              <a:rPr lang="en-AU" dirty="0"/>
              <a:t>too, and presumably LAA will want the same flexibility</a:t>
            </a:r>
          </a:p>
          <a:p>
            <a:pPr lvl="1"/>
            <a:r>
              <a:rPr lang="en-AU" dirty="0"/>
              <a:t>It is proposed that LAA use a similar mechanism to </a:t>
            </a:r>
            <a:r>
              <a:rPr lang="en-AU" dirty="0" smtClean="0"/>
              <a:t>802.11 </a:t>
            </a:r>
            <a:r>
              <a:rPr lang="en-AU" dirty="0"/>
              <a:t>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b="1" dirty="0" smtClean="0"/>
              <a:t>Principle</a:t>
            </a:r>
            <a:r>
              <a:rPr lang="en-AU" dirty="0" smtClean="0"/>
              <a:t>: This </a:t>
            </a:r>
            <a:r>
              <a:rPr lang="en-AU" dirty="0"/>
              <a:t>means that at least a short LBT is undertaken in secondary channels after execution of a full access </a:t>
            </a:r>
            <a:r>
              <a:rPr lang="en-AU" dirty="0" smtClean="0"/>
              <a:t>procedure in </a:t>
            </a:r>
            <a:r>
              <a:rPr lang="en-AU" dirty="0"/>
              <a:t>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3" name="Elbow Connector 12"/>
            <p:cNvCxnSpPr>
              <a:stCxn id="51" idx="1"/>
              <a:endCxn id="1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7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51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100" name="Rectangle 99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55" name="Rectangle 54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56" name="Flowchart: Decision 55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59" name="Flowchart: Decision 58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60" name="Elbow Connector 59"/>
            <p:cNvCxnSpPr>
              <a:stCxn id="96" idx="1"/>
              <a:endCxn id="64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64" idx="0"/>
              <a:endCxn id="59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9" idx="2"/>
              <a:endCxn id="96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58" idx="2"/>
              <a:endCxn id="59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Decision 63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Elbow Connector 64"/>
            <p:cNvCxnSpPr>
              <a:stCxn id="64" idx="1"/>
              <a:endCxn id="58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lowchart: Decision 65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Elbow Connector 66"/>
            <p:cNvCxnSpPr>
              <a:stCxn id="56" idx="3"/>
              <a:endCxn id="66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6" idx="2"/>
              <a:endCxn id="57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56" idx="2"/>
              <a:endCxn id="57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57" idx="2"/>
              <a:endCxn id="58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Decision 70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73" name="Elbow Connector 72"/>
            <p:cNvCxnSpPr>
              <a:stCxn id="72" idx="1"/>
              <a:endCxn id="57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71" idx="0"/>
              <a:endCxn id="81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59" idx="3"/>
              <a:endCxn id="71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66" idx="3"/>
              <a:endCxn id="81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71" idx="3"/>
              <a:endCxn id="55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owchart: Preparation 77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79" name="Elbow Connector 78"/>
            <p:cNvCxnSpPr>
              <a:stCxn id="78" idx="3"/>
              <a:endCxn id="55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5" idx="2"/>
              <a:endCxn id="56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lowchart: Decision 80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82" name="Elbow Connector 81"/>
            <p:cNvCxnSpPr>
              <a:stCxn id="81" idx="0"/>
              <a:endCxn id="57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81" idx="1"/>
              <a:endCxn id="72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 smtClean="0"/>
              <a:t>The revised flow chart removes </a:t>
            </a:r>
            <a:r>
              <a:rPr lang="en-AU" dirty="0" err="1" smtClean="0"/>
              <a:t>iCCA</a:t>
            </a:r>
            <a:r>
              <a:rPr lang="en-AU" dirty="0" smtClean="0"/>
              <a:t> because it is </a:t>
            </a:r>
            <a:r>
              <a:rPr lang="en-US" dirty="0" smtClean="0"/>
              <a:t>ambiguous and overly </a:t>
            </a:r>
            <a:r>
              <a:rPr lang="en-US" dirty="0"/>
              <a:t>conservative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292168" cy="12441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4559368" y="1748462"/>
            <a:ext cx="4432231" cy="4423738"/>
          </a:xfrm>
          <a:prstGeom prst="roundRect">
            <a:avLst>
              <a:gd name="adj" fmla="val 4027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Category 4 flowchart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transmission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If </a:t>
            </a:r>
            <a:r>
              <a:rPr lang="en-AU" sz="1600" dirty="0">
                <a:latin typeface="+mj-lt"/>
              </a:rPr>
              <a:t>the </a:t>
            </a:r>
            <a:r>
              <a:rPr lang="en-AU" sz="1600" dirty="0" smtClean="0">
                <a:latin typeface="+mj-lt"/>
              </a:rPr>
              <a:t>flow </a:t>
            </a:r>
            <a:r>
              <a:rPr lang="en-AU" sz="1600" dirty="0">
                <a:latin typeface="+mj-lt"/>
              </a:rPr>
              <a:t>chart means that an </a:t>
            </a:r>
            <a:r>
              <a:rPr lang="en-AU" sz="1600" dirty="0" err="1">
                <a:latin typeface="+mj-lt"/>
              </a:rPr>
              <a:t>iCCA</a:t>
            </a:r>
            <a:r>
              <a:rPr lang="en-AU" sz="1600" dirty="0">
                <a:latin typeface="+mj-lt"/>
              </a:rPr>
              <a:t> is always required after the frame becomes available for transmission, then this is overly </a:t>
            </a:r>
            <a:r>
              <a:rPr lang="en-AU" sz="1600" dirty="0" smtClean="0">
                <a:latin typeface="+mj-lt"/>
              </a:rPr>
              <a:t>conservative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802.11 access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6" name="Rectangle 105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107" name="Flowchart: Decision 106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0" name="Flowchart: Decision 109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11" name="Elbow Connector 110"/>
            <p:cNvCxnSpPr>
              <a:stCxn id="147" idx="1"/>
              <a:endCxn id="115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15" idx="0"/>
              <a:endCxn id="110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10" idx="2"/>
              <a:endCxn id="147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109" idx="2"/>
              <a:endCxn id="110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15" idx="1"/>
              <a:endCxn id="109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Decision 116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Elbow Connector 117"/>
            <p:cNvCxnSpPr>
              <a:stCxn id="107" idx="3"/>
              <a:endCxn id="117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17" idx="2"/>
              <a:endCxn id="108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07" idx="2"/>
              <a:endCxn id="108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>
              <a:stCxn id="108" idx="2"/>
              <a:endCxn id="109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lowchart: Decision 121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24" name="Elbow Connector 123"/>
            <p:cNvCxnSpPr>
              <a:stCxn id="123" idx="1"/>
              <a:endCxn id="108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22" idx="0"/>
              <a:endCxn id="132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10" idx="3"/>
              <a:endCxn id="122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lbow Connector 126"/>
            <p:cNvCxnSpPr>
              <a:stCxn id="117" idx="3"/>
              <a:endCxn id="132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>
              <a:stCxn id="122" idx="3"/>
              <a:endCxn id="106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lowchart: Preparation 128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30" name="Elbow Connector 129"/>
            <p:cNvCxnSpPr>
              <a:stCxn id="129" idx="3"/>
              <a:endCxn id="106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lbow Connector 130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lowchart: Decision 131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3" name="Elbow Connector 132"/>
            <p:cNvCxnSpPr>
              <a:stCxn id="132" idx="0"/>
              <a:endCxn id="108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/>
            <p:cNvCxnSpPr>
              <a:stCxn id="132" idx="1"/>
              <a:endCxn id="123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ensures transmissions occur on slot boundaries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1705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874592" y="5318429"/>
            <a:ext cx="1563808" cy="89225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2438400" y="4716926"/>
            <a:ext cx="2286000" cy="10476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3332464"/>
            <a:ext cx="4038600" cy="276892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</a:t>
            </a:r>
            <a:r>
              <a:rPr lang="en-US" sz="1600" dirty="0" smtClean="0">
                <a:latin typeface="+mj-lt"/>
              </a:rPr>
              <a:t>Category 4 flow </a:t>
            </a:r>
            <a:r>
              <a:rPr lang="en-US" sz="1600" dirty="0">
                <a:latin typeface="+mj-lt"/>
              </a:rPr>
              <a:t>chart </a:t>
            </a:r>
            <a:r>
              <a:rPr lang="en-US" sz="1600" dirty="0" smtClean="0">
                <a:latin typeface="+mj-lt"/>
              </a:rPr>
              <a:t>does not force transmission on the access slot boundaries in 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smearing of the contention window will adversely affect both 802.11 &amp; LAA</a:t>
            </a:r>
          </a:p>
          <a:p>
            <a:pPr marL="357188" lvl="1" indent="-174625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US" sz="1400" dirty="0">
                <a:latin typeface="+mj-lt"/>
              </a:rPr>
              <a:t>N</a:t>
            </a:r>
            <a:r>
              <a:rPr lang="en-US" sz="1400" dirty="0" smtClean="0">
                <a:latin typeface="+mj-lt"/>
              </a:rPr>
              <a:t>ot using slot sync makes access more like ALOHA, and less like slotted ALOHA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Category 4 flow chart be refined to transmit only on slot </a:t>
            </a:r>
            <a:r>
              <a:rPr lang="en-US" sz="1600" dirty="0">
                <a:latin typeface="+mj-lt"/>
              </a:rPr>
              <a:t>boundaries </a:t>
            </a:r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4" name="Rectangle 103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105" name="Flowchart: Decision 104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8" name="Flowchart: Decision 107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9" name="Elbow Connector 108"/>
            <p:cNvCxnSpPr>
              <a:stCxn id="145" idx="1"/>
              <a:endCxn id="113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>
              <a:stCxn id="113" idx="0"/>
              <a:endCxn id="108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8" idx="2"/>
              <a:endCxn id="145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07" idx="2"/>
              <a:endCxn id="108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lowchart: Decision 112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Elbow Connector 113"/>
            <p:cNvCxnSpPr>
              <a:stCxn id="113" idx="1"/>
              <a:endCxn id="107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05" idx="3"/>
              <a:endCxn id="115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5" idx="2"/>
              <a:endCxn id="106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5" idx="2"/>
              <a:endCxn id="106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lowchart: Decision 119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22" name="Elbow Connector 121"/>
            <p:cNvCxnSpPr>
              <a:stCxn id="121" idx="1"/>
              <a:endCxn id="106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120" idx="0"/>
              <a:endCxn id="130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lbow Connector 123"/>
            <p:cNvCxnSpPr>
              <a:stCxn id="108" idx="3"/>
              <a:endCxn id="120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15" idx="3"/>
              <a:endCxn id="130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0" idx="3"/>
              <a:endCxn id="104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Flowchart: Preparation 126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8" name="Elbow Connector 127"/>
            <p:cNvCxnSpPr>
              <a:stCxn id="127" idx="3"/>
              <a:endCxn id="104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8"/>
            <p:cNvCxnSpPr>
              <a:stCxn id="104" idx="2"/>
              <a:endCxn id="105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lowchart: Decision 129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31" name="Elbow Connector 130"/>
            <p:cNvCxnSpPr>
              <a:stCxn id="130" idx="0"/>
              <a:endCxn id="106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>
              <a:stCxn id="130" idx="1"/>
              <a:endCxn id="121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Summary</a:t>
            </a:r>
            <a:r>
              <a:rPr lang="en-AU" dirty="0" smtClean="0"/>
              <a:t>: The revised flow chart incorporates EDCA as the basis for access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343400" y="4809982"/>
            <a:ext cx="381000" cy="2005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838200" y="3799647"/>
            <a:ext cx="3505200" cy="2421828"/>
          </a:xfrm>
          <a:prstGeom prst="roundRect">
            <a:avLst>
              <a:gd name="adj" fmla="val 534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724400" y="3783491"/>
            <a:ext cx="4038600" cy="2052981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The mechanism shown here is representative of 802.11 </a:t>
            </a:r>
            <a:r>
              <a:rPr lang="en-US" sz="1600" dirty="0">
                <a:latin typeface="+mj-lt"/>
              </a:rPr>
              <a:t>EDCA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would like to collaborate with 3GPP to help define LAA in a way that satisfies the particular needs of 3GPP stakeholders, while sharing the unlicensed spectrum fairly with </a:t>
            </a:r>
            <a:r>
              <a:rPr lang="en-US" sz="1600" dirty="0" smtClean="0">
                <a:latin typeface="+mj-lt"/>
              </a:rPr>
              <a:t>Wi-Fi 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98" name="Rectangle 97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Wait for frame to be queued</a:t>
              </a:r>
            </a:p>
          </p:txBody>
        </p:sp>
        <p:sp>
          <p:nvSpPr>
            <p:cNvPr id="99" name="Flowchart: Decision 98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2" name="Flowchart: Decision 101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3" name="Elbow Connector 102"/>
            <p:cNvCxnSpPr>
              <a:stCxn id="139" idx="1"/>
              <a:endCxn id="10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>
              <a:stCxn id="107" idx="0"/>
              <a:endCxn id="102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>
              <a:stCxn id="102" idx="2"/>
              <a:endCxn id="139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>
              <a:stCxn id="101" idx="2"/>
              <a:endCxn id="102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lowchart: Decision 10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Elbow Connector 107"/>
            <p:cNvCxnSpPr>
              <a:stCxn id="107" idx="1"/>
              <a:endCxn id="101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lowchart: Decision 10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Elbow Connector 109"/>
            <p:cNvCxnSpPr>
              <a:stCxn id="99" idx="3"/>
              <a:endCxn id="10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9" idx="2"/>
              <a:endCxn id="100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99" idx="2"/>
              <a:endCxn id="100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00" idx="2"/>
              <a:endCxn id="101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Decision 11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116" name="Elbow Connector 115"/>
            <p:cNvCxnSpPr>
              <a:stCxn id="115" idx="1"/>
              <a:endCxn id="100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4" idx="0"/>
              <a:endCxn id="12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2" idx="3"/>
              <a:endCxn id="11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9" idx="3"/>
              <a:endCxn id="12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14" idx="3"/>
              <a:endCxn id="98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lowchart: Preparation 12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2" name="Elbow Connector 121"/>
            <p:cNvCxnSpPr>
              <a:stCxn id="121" idx="3"/>
              <a:endCxn id="98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98" idx="2"/>
              <a:endCxn id="99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Flowchart: Decision 12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125" name="Elbow Connector 124"/>
            <p:cNvCxnSpPr>
              <a:stCxn id="124" idx="0"/>
              <a:endCxn id="100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4" idx="1"/>
              <a:endCxn id="11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incorporates </a:t>
            </a:r>
            <a:r>
              <a:rPr lang="en-AU" dirty="0" err="1" smtClean="0"/>
              <a:t>QoS</a:t>
            </a:r>
            <a:r>
              <a:rPr lang="en-AU" dirty="0" smtClean="0"/>
              <a:t> by enabling multiple parallel “access engines”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247081" y="3799647"/>
            <a:ext cx="1607162" cy="892252"/>
          </a:xfrm>
          <a:prstGeom prst="roundRect">
            <a:avLst>
              <a:gd name="adj" fmla="val 9459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334000" y="2205616"/>
            <a:ext cx="2914710" cy="114718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err="1" smtClean="0">
                <a:latin typeface="+mj-lt"/>
              </a:rPr>
              <a:t>QoS</a:t>
            </a:r>
            <a:r>
              <a:rPr lang="en-US" sz="1600" dirty="0" smtClean="0">
                <a:latin typeface="+mj-lt"/>
              </a:rPr>
              <a:t> is enabled by multiple parallel “access engines”, with higher priority having precedence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0"/>
            <a:endCxn id="51" idx="2"/>
          </p:cNvCxnSpPr>
          <p:nvPr/>
        </p:nvCxnSpPr>
        <p:spPr bwMode="auto">
          <a:xfrm flipH="1" flipV="1">
            <a:off x="6791355" y="3352800"/>
            <a:ext cx="259307" cy="4468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36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56988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4ms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received from 802.11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Collaboration is needed to discuss LBT on </a:t>
                      </a:r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continued on UL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channel shall use it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</a:t>
            </a:r>
            <a:r>
              <a:rPr lang="en-AU" dirty="0" smtClean="0"/>
              <a:t>4ms </a:t>
            </a:r>
            <a:r>
              <a:rPr lang="en-AU" dirty="0"/>
              <a:t>for each </a:t>
            </a:r>
            <a:r>
              <a:rPr lang="en-AU" dirty="0" err="1" smtClean="0"/>
              <a:t>TxOP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 smtClean="0"/>
              <a:t>Define: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assumed 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</a:t>
            </a:r>
            <a:r>
              <a:rPr lang="en-US" dirty="0" smtClean="0"/>
              <a:t>~4ms </a:t>
            </a:r>
            <a:r>
              <a:rPr lang="en-US" dirty="0"/>
              <a:t>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</a:t>
            </a:r>
            <a:r>
              <a:rPr lang="en-AU" dirty="0" smtClean="0"/>
              <a:t>Category </a:t>
            </a:r>
            <a:r>
              <a:rPr lang="en-AU" dirty="0"/>
              <a:t>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/>
              <a:t>eg</a:t>
            </a:r>
            <a:r>
              <a:rPr lang="en-AU" dirty="0"/>
              <a:t> 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 smtClean="0"/>
              <a:t>TxOP</a:t>
            </a:r>
            <a:r>
              <a:rPr lang="en-AU" dirty="0" smtClean="0"/>
              <a:t> </a:t>
            </a:r>
            <a:r>
              <a:rPr lang="en-AU" dirty="0"/>
              <a:t>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Japan has a regulation specifying a maximum </a:t>
            </a:r>
            <a:r>
              <a:rPr lang="en-AU" dirty="0" err="1" smtClean="0"/>
              <a:t>TxOP</a:t>
            </a:r>
            <a:r>
              <a:rPr lang="en-AU" dirty="0" smtClean="0"/>
              <a:t> of 4ms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</a:t>
            </a:r>
            <a:r>
              <a:rPr lang="en-AU" dirty="0" smtClean="0"/>
              <a:t>received from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802.11 </a:t>
            </a:r>
            <a:r>
              <a:rPr lang="en-AU" dirty="0"/>
              <a:t>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</a:t>
            </a:r>
            <a:r>
              <a:rPr lang="en-AU" dirty="0" smtClean="0"/>
              <a:t>802.11 </a:t>
            </a:r>
            <a:r>
              <a:rPr lang="en-AU" dirty="0"/>
              <a:t>devices</a:t>
            </a:r>
          </a:p>
          <a:p>
            <a:pPr lvl="1"/>
            <a:r>
              <a:rPr lang="en-AU" dirty="0"/>
              <a:t>It has been argued </a:t>
            </a:r>
            <a:r>
              <a:rPr lang="en-AU" dirty="0" smtClean="0"/>
              <a:t>by some stakeholders that </a:t>
            </a:r>
            <a:r>
              <a:rPr lang="en-AU" dirty="0"/>
              <a:t>LAA devices should be required respect the NAV transmitted by all </a:t>
            </a:r>
            <a:r>
              <a:rPr lang="en-AU" dirty="0" smtClean="0"/>
              <a:t>802.11 devices</a:t>
            </a:r>
            <a:endParaRPr lang="en-AU" dirty="0"/>
          </a:p>
          <a:p>
            <a:pPr lvl="1"/>
            <a:r>
              <a:rPr lang="en-AU" dirty="0"/>
              <a:t>However, such an approach is not technology neutral and unreasonably forces every LAA device to implement </a:t>
            </a:r>
            <a:r>
              <a:rPr lang="en-AU" dirty="0" smtClean="0"/>
              <a:t>an 802.11 receive </a:t>
            </a:r>
            <a:r>
              <a:rPr lang="en-AU" dirty="0"/>
              <a:t>function</a:t>
            </a:r>
          </a:p>
          <a:p>
            <a:pPr lvl="1"/>
            <a:r>
              <a:rPr lang="en-AU" dirty="0"/>
              <a:t>Respecting the NAV might also be unnecessary if the LAA devices use </a:t>
            </a:r>
            <a:r>
              <a:rPr lang="en-AU" dirty="0" smtClean="0"/>
              <a:t>a </a:t>
            </a:r>
            <a:r>
              <a:rPr lang="en-AU" dirty="0" smtClean="0"/>
              <a:t>lower </a:t>
            </a:r>
            <a:r>
              <a:rPr lang="en-AU" dirty="0"/>
              <a:t>ED </a:t>
            </a:r>
            <a:r>
              <a:rPr lang="en-AU" dirty="0" smtClean="0"/>
              <a:t>of </a:t>
            </a:r>
            <a:r>
              <a:rPr lang="en-AU" dirty="0"/>
              <a:t>-77dBm as an alternative form of hidden station </a:t>
            </a:r>
            <a:r>
              <a:rPr lang="en-AU" dirty="0" smtClean="0"/>
              <a:t>mitigation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</a:t>
            </a:r>
            <a:r>
              <a:rPr lang="en-US" dirty="0" smtClean="0"/>
              <a:t>agreed tha</a:t>
            </a:r>
            <a:r>
              <a:rPr lang="en-US" dirty="0" smtClean="0"/>
              <a:t>t it is </a:t>
            </a:r>
            <a:r>
              <a:rPr lang="en-US" dirty="0" smtClean="0"/>
              <a:t>unacceptable </a:t>
            </a:r>
            <a:r>
              <a:rPr lang="en-US" dirty="0"/>
              <a:t>to require LAA to respect </a:t>
            </a:r>
            <a:r>
              <a:rPr lang="en-US" dirty="0" smtClean="0"/>
              <a:t>an 802.11 </a:t>
            </a:r>
            <a:r>
              <a:rPr lang="en-US" dirty="0" smtClean="0"/>
              <a:t>NAV because such an approach is not technology neutral</a:t>
            </a:r>
            <a:endParaRPr lang="en-US" dirty="0"/>
          </a:p>
          <a:p>
            <a:pPr lvl="1"/>
            <a:r>
              <a:rPr lang="en-US" dirty="0"/>
              <a:t>However, there have been some indications that LAA systems may transmit </a:t>
            </a:r>
            <a:r>
              <a:rPr lang="en-US" dirty="0" smtClean="0"/>
              <a:t>802.11 CTS-to-Self </a:t>
            </a:r>
            <a:r>
              <a:rPr lang="en-US" dirty="0"/>
              <a:t>control frames </a:t>
            </a:r>
            <a:r>
              <a:rPr lang="en-US" dirty="0" smtClean="0"/>
              <a:t>to reserve the medium</a:t>
            </a:r>
            <a:endParaRPr lang="en-US" dirty="0"/>
          </a:p>
          <a:p>
            <a:pPr lvl="1"/>
            <a:r>
              <a:rPr lang="en-US" dirty="0"/>
              <a:t>It is only fair that if a LAA system expects </a:t>
            </a:r>
            <a:r>
              <a:rPr lang="en-US" dirty="0" smtClean="0"/>
              <a:t>802.11 systems </a:t>
            </a:r>
            <a:r>
              <a:rPr lang="en-US" dirty="0"/>
              <a:t>to respect a NAV it transmits then the same LAA system should respect any NAV received from </a:t>
            </a:r>
            <a:r>
              <a:rPr lang="en-US" dirty="0" smtClean="0"/>
              <a:t>8021.11 </a:t>
            </a:r>
            <a:r>
              <a:rPr lang="en-US" dirty="0"/>
              <a:t>systems</a:t>
            </a:r>
            <a:endParaRPr lang="en-AU" b="1" dirty="0"/>
          </a:p>
          <a:p>
            <a:pPr lvl="1"/>
            <a:r>
              <a:rPr lang="en-AU" b="1" dirty="0" smtClean="0"/>
              <a:t>Principle: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(based on the IEEE 802.11 standard) has </a:t>
            </a:r>
            <a:r>
              <a:rPr lang="en-AU" sz="1600" dirty="0">
                <a:solidFill>
                  <a:schemeClr val="tx1"/>
                </a:solidFill>
              </a:rPr>
              <a:t>been </a:t>
            </a:r>
            <a:r>
              <a:rPr lang="en-AU" sz="1600" dirty="0" smtClean="0">
                <a:solidFill>
                  <a:schemeClr val="tx1"/>
                </a:solidFill>
              </a:rPr>
              <a:t>a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massive economic success 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significant benefit today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 smtClean="0">
                <a:solidFill>
                  <a:schemeClr val="tx1"/>
                </a:solidFill>
              </a:rPr>
              <a:t>anyone,</a:t>
            </a:r>
            <a:br>
              <a:rPr lang="en-AU" sz="1600" i="1" dirty="0" smtClean="0">
                <a:solidFill>
                  <a:schemeClr val="tx1"/>
                </a:solidFill>
              </a:rPr>
            </a:br>
            <a:r>
              <a:rPr lang="en-AU" sz="1600" i="1" dirty="0" smtClean="0">
                <a:solidFill>
                  <a:schemeClr val="tx1"/>
                </a:solidFill>
              </a:rPr>
              <a:t>anytime, any place</a:t>
            </a:r>
            <a:r>
              <a:rPr lang="en-AU" sz="1600" dirty="0" smtClean="0">
                <a:solidFill>
                  <a:schemeClr val="tx1"/>
                </a:solidFill>
              </a:rPr>
              <a:t>” 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put at risk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3GPP should consider “802.11-like” access for LAA, using a collaborative development process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tx1"/>
                </a:solidFill>
              </a:rPr>
              <a:t> </a:t>
            </a:r>
            <a:r>
              <a:rPr lang="en-AU" sz="1600" b="1" dirty="0" smtClean="0">
                <a:solidFill>
                  <a:srgbClr val="FF0000"/>
                </a:solidFill>
              </a:rPr>
              <a:t>Aside</a:t>
            </a:r>
            <a:r>
              <a:rPr lang="en-AU" sz="1600" dirty="0" smtClean="0">
                <a:solidFill>
                  <a:srgbClr val="FF0000"/>
                </a:solidFill>
              </a:rPr>
              <a:t>: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collaborative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voice in </a:t>
            </a:r>
            <a:r>
              <a:rPr lang="en-AU" sz="1600" dirty="0">
                <a:solidFill>
                  <a:schemeClr val="tx1"/>
                </a:solidFill>
              </a:rPr>
              <a:t>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</a:t>
            </a:r>
            <a:r>
              <a:rPr lang="en-AU" sz="1600" dirty="0" smtClean="0">
                <a:solidFill>
                  <a:schemeClr val="tx1"/>
                </a:solidFill>
              </a:rPr>
              <a:t>suggests the use of an “802.11-like”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access </a:t>
            </a:r>
            <a:r>
              <a:rPr lang="en-AU" sz="1600" dirty="0">
                <a:solidFill>
                  <a:schemeClr val="tx1"/>
                </a:solidFill>
              </a:rPr>
              <a:t>mechanism </a:t>
            </a:r>
            <a:r>
              <a:rPr lang="en-AU" sz="1600" dirty="0" smtClean="0">
                <a:solidFill>
                  <a:schemeClr val="tx1"/>
                </a:solidFill>
              </a:rPr>
              <a:t>will promote fair sharing between LAA &amp;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recommends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that 3GPP adopt an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“802.11-like</a:t>
            </a:r>
            <a:r>
              <a:rPr lang="en-AU" sz="1600" dirty="0">
                <a:solidFill>
                  <a:schemeClr val="tx1"/>
                </a:solidFill>
              </a:rPr>
              <a:t>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mechanism for LAA</a:t>
            </a:r>
            <a:endParaRPr lang="en-AU" sz="16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3999"/>
            <a:ext cx="1513485" cy="863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janiczek.com/wp-content/uploads/Evidence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57258" y="3505200"/>
            <a:ext cx="1273105" cy="10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Proposal</a:t>
            </a:r>
            <a:r>
              <a:rPr lang="en-AU" dirty="0" smtClean="0"/>
              <a:t>: Collaboration </a:t>
            </a:r>
            <a:r>
              <a:rPr lang="en-AU" dirty="0" smtClean="0"/>
              <a:t>i</a:t>
            </a:r>
            <a:r>
              <a:rPr lang="en-AU" dirty="0" smtClean="0"/>
              <a:t>s needed to discuss LBT </a:t>
            </a:r>
            <a:r>
              <a:rPr lang="en-AU" dirty="0" smtClean="0"/>
              <a:t>on </a:t>
            </a:r>
            <a:r>
              <a:rPr lang="en-AU" dirty="0" err="1" smtClean="0"/>
              <a:t>TxOPs</a:t>
            </a:r>
            <a:r>
              <a:rPr lang="en-AU" dirty="0" smtClean="0"/>
              <a:t> continued on UL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</a:t>
            </a:r>
            <a:r>
              <a:rPr lang="en-AU" dirty="0" smtClean="0"/>
              <a:t>scenarios, </a:t>
            </a:r>
            <a:r>
              <a:rPr lang="en-AU" dirty="0" smtClean="0"/>
              <a:t>but there </a:t>
            </a:r>
            <a:r>
              <a:rPr lang="en-AU" dirty="0"/>
              <a:t>are plans for LAA to support UL traffic too in the future</a:t>
            </a:r>
          </a:p>
          <a:p>
            <a:pPr lvl="1"/>
            <a:r>
              <a:rPr lang="en-AU" dirty="0"/>
              <a:t>A potential problem is that the </a:t>
            </a:r>
            <a:r>
              <a:rPr lang="en-AU" dirty="0" smtClean="0"/>
              <a:t>UE </a:t>
            </a:r>
            <a:r>
              <a:rPr lang="en-AU" dirty="0"/>
              <a:t>is scheduled by the </a:t>
            </a:r>
            <a:r>
              <a:rPr lang="en-AU" dirty="0" err="1"/>
              <a:t>eNB</a:t>
            </a:r>
            <a:r>
              <a:rPr lang="en-AU" dirty="0"/>
              <a:t>, suggesting </a:t>
            </a:r>
            <a:r>
              <a:rPr lang="en-AU" dirty="0" smtClean="0"/>
              <a:t>the UE may </a:t>
            </a:r>
            <a:r>
              <a:rPr lang="en-AU" dirty="0"/>
              <a:t>not undertake </a:t>
            </a:r>
            <a:r>
              <a:rPr lang="en-AU" dirty="0" smtClean="0"/>
              <a:t>any form of LBT before transmission</a:t>
            </a:r>
            <a:endParaRPr lang="en-AU" dirty="0"/>
          </a:p>
          <a:p>
            <a:pPr lvl="1"/>
            <a:r>
              <a:rPr lang="en-AU" dirty="0"/>
              <a:t>This </a:t>
            </a:r>
            <a:r>
              <a:rPr lang="en-AU" dirty="0" smtClean="0"/>
              <a:t>might be an </a:t>
            </a:r>
            <a:r>
              <a:rPr lang="en-AU" dirty="0"/>
              <a:t>acceptable approach </a:t>
            </a:r>
            <a:r>
              <a:rPr lang="en-AU" dirty="0" smtClean="0"/>
              <a:t>to continuing an </a:t>
            </a:r>
            <a:r>
              <a:rPr lang="en-AU" dirty="0" err="1" smtClean="0"/>
              <a:t>TxOP</a:t>
            </a:r>
            <a:r>
              <a:rPr lang="en-AU" dirty="0" smtClean="0"/>
              <a:t> in </a:t>
            </a:r>
            <a:r>
              <a:rPr lang="en-AU" dirty="0"/>
              <a:t>an environment </a:t>
            </a:r>
            <a:r>
              <a:rPr lang="en-AU" dirty="0" smtClean="0"/>
              <a:t>without hidden </a:t>
            </a:r>
            <a:r>
              <a:rPr lang="en-AU" dirty="0"/>
              <a:t>stations</a:t>
            </a:r>
          </a:p>
          <a:p>
            <a:pPr lvl="1"/>
            <a:r>
              <a:rPr lang="en-AU" dirty="0"/>
              <a:t>However, any possibility of hidden stations suggests that UEs also need to execute at least some sort of LBT to ensure fair sharing of the channel</a:t>
            </a:r>
          </a:p>
          <a:p>
            <a:pPr lvl="1"/>
            <a:r>
              <a:rPr lang="en-US" b="1" dirty="0" smtClean="0"/>
              <a:t>Proposal</a:t>
            </a:r>
            <a:r>
              <a:rPr lang="en-US" dirty="0" smtClean="0"/>
              <a:t>: </a:t>
            </a:r>
            <a:r>
              <a:rPr lang="en-US" dirty="0" smtClean="0"/>
              <a:t>Discussion of this topic by IEEE 802.11 WG participants suggests any form of LBT less than one based on Category 4 needs detailed investigation </a:t>
            </a:r>
            <a:r>
              <a:rPr lang="en-US" dirty="0"/>
              <a:t>using </a:t>
            </a:r>
            <a:r>
              <a:rPr lang="en-US" dirty="0" smtClean="0"/>
              <a:t>simulations and analysis, </a:t>
            </a:r>
            <a:r>
              <a:rPr lang="en-US" dirty="0"/>
              <a:t>by 3GPP, IEEE 802 and </a:t>
            </a:r>
            <a:r>
              <a:rPr lang="en-US" dirty="0" smtClean="0"/>
              <a:t>any other </a:t>
            </a:r>
            <a:r>
              <a:rPr lang="en-US" dirty="0"/>
              <a:t>interested </a:t>
            </a:r>
            <a:r>
              <a:rPr lang="en-US" dirty="0" smtClean="0"/>
              <a:t>stakeholders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only use it for necessary </a:t>
            </a:r>
            <a:r>
              <a:rPr lang="en-AU" dirty="0" smtClean="0"/>
              <a:t>transmission purposes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</a:t>
            </a:r>
            <a:r>
              <a:rPr lang="en-AU" dirty="0" smtClean="0"/>
              <a:t>proposals for LAA appear to allow </a:t>
            </a:r>
            <a:r>
              <a:rPr lang="en-AU" dirty="0"/>
              <a:t>the </a:t>
            </a:r>
            <a:r>
              <a:rPr lang="en-AU" dirty="0" smtClean="0"/>
              <a:t>channel to be reserved before </a:t>
            </a:r>
            <a:r>
              <a:rPr lang="en-AU" dirty="0"/>
              <a:t>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</a:t>
            </a:r>
            <a:r>
              <a:rPr lang="en-AU" dirty="0" smtClean="0"/>
              <a:t>to Wi-Fi </a:t>
            </a:r>
            <a:endParaRPr lang="en-AU" dirty="0"/>
          </a:p>
          <a:p>
            <a:pPr lvl="1"/>
            <a:r>
              <a:rPr lang="en-AU" dirty="0"/>
              <a:t>This is contrary to </a:t>
            </a:r>
            <a:r>
              <a:rPr lang="en-AU" dirty="0" smtClean="0"/>
              <a:t>the widely accepted  </a:t>
            </a:r>
            <a:r>
              <a:rPr lang="en-AU" dirty="0"/>
              <a:t>principle in unlicensed spectrum to accept interference </a:t>
            </a:r>
            <a:r>
              <a:rPr lang="en-AU" dirty="0" smtClean="0"/>
              <a:t>from others but </a:t>
            </a:r>
            <a:r>
              <a:rPr lang="en-AU" dirty="0"/>
              <a:t>to avoid causing </a:t>
            </a:r>
            <a:r>
              <a:rPr lang="en-AU" dirty="0" smtClean="0"/>
              <a:t>interference to others</a:t>
            </a:r>
            <a:endParaRPr lang="en-AU" dirty="0"/>
          </a:p>
          <a:p>
            <a:pPr lvl="1"/>
            <a:r>
              <a:rPr lang="en-AU" b="1" dirty="0" smtClean="0"/>
              <a:t>Proposal</a:t>
            </a:r>
            <a:r>
              <a:rPr lang="en-AU" dirty="0" smtClean="0"/>
              <a:t>: It </a:t>
            </a:r>
            <a:r>
              <a:rPr lang="en-AU" dirty="0"/>
              <a:t>is proposed that any system reserving or using a channel must only make use of it for necessary and legitimate data and management transmission </a:t>
            </a:r>
            <a:r>
              <a:rPr lang="en-AU" dirty="0" smtClean="0"/>
              <a:t>purposes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“802.11-like</a:t>
            </a:r>
            <a:r>
              <a:rPr lang="en-AU" sz="1600" dirty="0">
                <a:solidFill>
                  <a:schemeClr val="tx1"/>
                </a:solidFill>
              </a:rPr>
              <a:t>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419350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common goal of LAA &amp; Wi-Fi sharing the </a:t>
            </a:r>
            <a:r>
              <a:rPr lang="en-AU" sz="1600" dirty="0">
                <a:solidFill>
                  <a:schemeClr val="tx1"/>
                </a:solidFill>
              </a:rPr>
              <a:t>5GHz unlicensed </a:t>
            </a:r>
            <a:r>
              <a:rPr lang="en-AU" sz="1600" dirty="0" smtClean="0">
                <a:solidFill>
                  <a:schemeClr val="tx1"/>
                </a:solidFill>
              </a:rPr>
              <a:t>spectrum fairly 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2971800" y="2513899"/>
            <a:ext cx="5734671" cy="3432353"/>
            <a:chOff x="2971800" y="2513899"/>
            <a:chExt cx="5734671" cy="3432353"/>
          </a:xfrm>
        </p:grpSpPr>
        <p:grpSp>
          <p:nvGrpSpPr>
            <p:cNvPr id="67" name="Group 66"/>
            <p:cNvGrpSpPr/>
            <p:nvPr/>
          </p:nvGrpSpPr>
          <p:grpSpPr>
            <a:xfrm>
              <a:off x="2971800" y="2513899"/>
              <a:ext cx="5734671" cy="3432353"/>
              <a:chOff x="2971800" y="2513899"/>
              <a:chExt cx="5734671" cy="3432353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2971800" y="2895599"/>
                <a:ext cx="5734671" cy="3050653"/>
                <a:chOff x="2971800" y="2895599"/>
                <a:chExt cx="5734671" cy="3050653"/>
              </a:xfrm>
            </p:grpSpPr>
            <p:sp>
              <p:nvSpPr>
                <p:cNvPr id="90" name="Rectangle 89"/>
                <p:cNvSpPr/>
                <p:nvPr/>
              </p:nvSpPr>
              <p:spPr bwMode="auto">
                <a:xfrm>
                  <a:off x="2971800" y="2895599"/>
                  <a:ext cx="1066800" cy="43451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1" name="Rectangle 90"/>
                <p:cNvSpPr/>
                <p:nvPr/>
              </p:nvSpPr>
              <p:spPr bwMode="auto">
                <a:xfrm>
                  <a:off x="7772400" y="5413558"/>
                  <a:ext cx="934071" cy="53269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A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92" name="Straight Connector 91"/>
                <p:cNvCxnSpPr>
                  <a:stCxn id="90" idx="3"/>
                  <a:endCxn id="91" idx="1"/>
                </p:cNvCxnSpPr>
                <p:nvPr/>
              </p:nvCxnSpPr>
              <p:spPr bwMode="auto">
                <a:xfrm>
                  <a:off x="4038600" y="3112857"/>
                  <a:ext cx="3733800" cy="256704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83" name="Rectangle 82"/>
              <p:cNvSpPr/>
              <p:nvPr/>
            </p:nvSpPr>
            <p:spPr bwMode="auto">
              <a:xfrm>
                <a:off x="5506374" y="2513899"/>
                <a:ext cx="2850683" cy="3817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+mj-lt"/>
                  </a:rPr>
                  <a:t>Similar</a:t>
                </a:r>
                <a:endPara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93" name="Rectangle 92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Same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5800" y="2514600"/>
            <a:ext cx="7727483" cy="3733800"/>
            <a:chOff x="685800" y="2514600"/>
            <a:chExt cx="7727483" cy="3733800"/>
          </a:xfrm>
        </p:grpSpPr>
        <p:grpSp>
          <p:nvGrpSpPr>
            <p:cNvPr id="60" name="Group 59"/>
            <p:cNvGrpSpPr/>
            <p:nvPr/>
          </p:nvGrpSpPr>
          <p:grpSpPr>
            <a:xfrm>
              <a:off x="685800" y="4836176"/>
              <a:ext cx="5791910" cy="1412224"/>
              <a:chOff x="685800" y="4836176"/>
              <a:chExt cx="5791910" cy="1412224"/>
            </a:xfrm>
          </p:grpSpPr>
          <p:sp>
            <p:nvSpPr>
              <p:cNvPr id="49" name="Rectangle 48"/>
              <p:cNvSpPr/>
              <p:nvPr/>
            </p:nvSpPr>
            <p:spPr bwMode="auto">
              <a:xfrm>
                <a:off x="685800" y="4836176"/>
                <a:ext cx="2133600" cy="1336023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4114800" y="5051046"/>
                <a:ext cx="2362910" cy="1197354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2" name="Straight Connector 51"/>
              <p:cNvCxnSpPr>
                <a:stCxn id="49" idx="3"/>
                <a:endCxn id="50" idx="1"/>
              </p:cNvCxnSpPr>
              <p:nvPr/>
            </p:nvCxnSpPr>
            <p:spPr bwMode="auto">
              <a:xfrm>
                <a:off x="2819400" y="5504188"/>
                <a:ext cx="1295400" cy="14553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8" name="Rectangle 87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DCF vs EDCA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219200" y="2514600"/>
            <a:ext cx="7194083" cy="2523256"/>
            <a:chOff x="1219200" y="2514600"/>
            <a:chExt cx="7194083" cy="2523256"/>
          </a:xfrm>
        </p:grpSpPr>
        <p:grpSp>
          <p:nvGrpSpPr>
            <p:cNvPr id="59" name="Group 58"/>
            <p:cNvGrpSpPr/>
            <p:nvPr/>
          </p:nvGrpSpPr>
          <p:grpSpPr>
            <a:xfrm>
              <a:off x="1219200" y="4264740"/>
              <a:ext cx="5258510" cy="773116"/>
              <a:chOff x="1219200" y="4264740"/>
              <a:chExt cx="5258510" cy="773116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19200" y="4264740"/>
                <a:ext cx="1219200" cy="576482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410200" y="4637926"/>
                <a:ext cx="1067510" cy="39993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56" name="Straight Connector 55"/>
              <p:cNvCxnSpPr>
                <a:stCxn id="54" idx="3"/>
                <a:endCxn id="55" idx="1"/>
              </p:cNvCxnSpPr>
              <p:nvPr/>
            </p:nvCxnSpPr>
            <p:spPr bwMode="auto">
              <a:xfrm>
                <a:off x="2438400" y="4552981"/>
                <a:ext cx="2971800" cy="28491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6" name="Rectangle 85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295400" y="2514600"/>
            <a:ext cx="7117883" cy="2123325"/>
            <a:chOff x="1295400" y="2514600"/>
            <a:chExt cx="7117883" cy="2123325"/>
          </a:xfrm>
        </p:grpSpPr>
        <p:grpSp>
          <p:nvGrpSpPr>
            <p:cNvPr id="61" name="Group 60"/>
            <p:cNvGrpSpPr/>
            <p:nvPr/>
          </p:nvGrpSpPr>
          <p:grpSpPr>
            <a:xfrm>
              <a:off x="1295400" y="3900792"/>
              <a:ext cx="5182310" cy="737133"/>
              <a:chOff x="1295400" y="3900792"/>
              <a:chExt cx="5182310" cy="737133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1295400" y="3900792"/>
                <a:ext cx="990600" cy="363947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410200" y="4213105"/>
                <a:ext cx="1067510" cy="42482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4" name="Straight Connector 63"/>
              <p:cNvCxnSpPr>
                <a:stCxn id="62" idx="3"/>
                <a:endCxn id="63" idx="1"/>
              </p:cNvCxnSpPr>
              <p:nvPr/>
            </p:nvCxnSpPr>
            <p:spPr bwMode="auto">
              <a:xfrm>
                <a:off x="2286000" y="4082766"/>
                <a:ext cx="3124200" cy="34274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85" name="Rectangle 84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Same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181100" y="2514600"/>
            <a:ext cx="7232183" cy="1698506"/>
            <a:chOff x="1181100" y="2514600"/>
            <a:chExt cx="7232183" cy="1698506"/>
          </a:xfrm>
        </p:grpSpPr>
        <p:grpSp>
          <p:nvGrpSpPr>
            <p:cNvPr id="58" name="Group 57"/>
            <p:cNvGrpSpPr/>
            <p:nvPr/>
          </p:nvGrpSpPr>
          <p:grpSpPr>
            <a:xfrm>
              <a:off x="1181100" y="3330114"/>
              <a:ext cx="5296610" cy="882992"/>
              <a:chOff x="1181100" y="3330114"/>
              <a:chExt cx="5296610" cy="882992"/>
            </a:xfrm>
          </p:grpSpPr>
          <p:sp>
            <p:nvSpPr>
              <p:cNvPr id="80" name="Rectangle 79"/>
              <p:cNvSpPr/>
              <p:nvPr/>
            </p:nvSpPr>
            <p:spPr bwMode="auto">
              <a:xfrm>
                <a:off x="1181100" y="3330114"/>
                <a:ext cx="1262714" cy="570678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5410200" y="3618356"/>
                <a:ext cx="1067510" cy="59475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2" name="Straight Connector 81"/>
              <p:cNvCxnSpPr>
                <a:stCxn id="80" idx="3"/>
                <a:endCxn id="81" idx="1"/>
              </p:cNvCxnSpPr>
              <p:nvPr/>
            </p:nvCxnSpPr>
            <p:spPr bwMode="auto">
              <a:xfrm>
                <a:off x="2443814" y="3615453"/>
                <a:ext cx="2966386" cy="30027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98" name="Rectangle 97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Similar, but different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913690" y="2362198"/>
            <a:ext cx="7443364" cy="1256157"/>
            <a:chOff x="913690" y="2362198"/>
            <a:chExt cx="7443364" cy="1256157"/>
          </a:xfrm>
        </p:grpSpPr>
        <p:grpSp>
          <p:nvGrpSpPr>
            <p:cNvPr id="51" name="Group 50"/>
            <p:cNvGrpSpPr/>
            <p:nvPr/>
          </p:nvGrpSpPr>
          <p:grpSpPr>
            <a:xfrm>
              <a:off x="913690" y="2362198"/>
              <a:ext cx="5564020" cy="1256157"/>
              <a:chOff x="913690" y="2362198"/>
              <a:chExt cx="5564020" cy="1256157"/>
            </a:xfrm>
          </p:grpSpPr>
          <p:sp>
            <p:nvSpPr>
              <p:cNvPr id="71" name="Rectangle 70"/>
              <p:cNvSpPr/>
              <p:nvPr/>
            </p:nvSpPr>
            <p:spPr bwMode="auto">
              <a:xfrm>
                <a:off x="913690" y="2362198"/>
                <a:ext cx="1372310" cy="916301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5410200" y="3200399"/>
                <a:ext cx="1067510" cy="417956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73" name="Straight Connector 72"/>
              <p:cNvCxnSpPr>
                <a:stCxn id="71" idx="3"/>
                <a:endCxn id="72" idx="1"/>
              </p:cNvCxnSpPr>
              <p:nvPr/>
            </p:nvCxnSpPr>
            <p:spPr bwMode="auto">
              <a:xfrm>
                <a:off x="2286000" y="2820349"/>
                <a:ext cx="3124200" cy="58902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65" name="Rectangle 64"/>
            <p:cNvSpPr/>
            <p:nvPr/>
          </p:nvSpPr>
          <p:spPr bwMode="auto">
            <a:xfrm>
              <a:off x="5506371" y="2513899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3899"/>
            <a:ext cx="4221523" cy="36583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Backup: 3GPP and IEEE 802 flow charts are similar, but sufficiently different to require collaboration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191000" y="3276600"/>
            <a:ext cx="4607080" cy="2895599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2" name="Elbow Connector 11"/>
            <p:cNvCxnSpPr>
              <a:stCxn id="48" idx="1"/>
              <a:endCxn id="16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16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1" idx="2"/>
              <a:endCxn id="48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ecision 15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Elbow Connector 16"/>
            <p:cNvCxnSpPr>
              <a:stCxn id="16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owchart: Decision 17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Elbow Connector 18"/>
            <p:cNvCxnSpPr>
              <a:stCxn id="8" idx="3"/>
              <a:endCxn id="18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8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Decision 22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6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6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Transmit frame</a:t>
              </a:r>
            </a:p>
          </p:txBody>
        </p:sp>
        <p:cxnSp>
          <p:nvCxnSpPr>
            <p:cNvPr id="25" name="Elbow Connector 24"/>
            <p:cNvCxnSpPr>
              <a:stCxn id="24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3" idx="0"/>
              <a:endCxn id="33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1" idx="3"/>
              <a:endCxn id="23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8" idx="3"/>
              <a:endCxn id="33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3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owchart: Preparation 29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1" name="Elbow Connector 30"/>
            <p:cNvCxnSpPr>
              <a:stCxn id="30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lowchart: Decision 32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Is higher priority q=0?</a:t>
              </a:r>
            </a:p>
          </p:txBody>
        </p:sp>
        <p:cxnSp>
          <p:nvCxnSpPr>
            <p:cNvPr id="34" name="Elbow Connector 33"/>
            <p:cNvCxnSpPr>
              <a:stCxn id="33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33" idx="1"/>
              <a:endCxn id="24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635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6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6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381000" y="1904999"/>
            <a:ext cx="4034548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 Category 4 Flow Chart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4724400" y="1904999"/>
            <a:ext cx="4034548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conceptual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flow chart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531317" y="2514600"/>
            <a:ext cx="3249758" cy="2684745"/>
            <a:chOff x="5531317" y="2514600"/>
            <a:chExt cx="3249758" cy="2684745"/>
          </a:xfrm>
        </p:grpSpPr>
        <p:sp>
          <p:nvSpPr>
            <p:cNvPr id="77" name="Rectangle 76"/>
            <p:cNvSpPr/>
            <p:nvPr/>
          </p:nvSpPr>
          <p:spPr bwMode="auto">
            <a:xfrm>
              <a:off x="7764650" y="4637925"/>
              <a:ext cx="1016425" cy="561420"/>
            </a:xfrm>
            <a:prstGeom prst="rect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5531317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Missing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562600" y="2514600"/>
            <a:ext cx="3257507" cy="1665176"/>
            <a:chOff x="5531317" y="2514600"/>
            <a:chExt cx="3257507" cy="1665176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7772399" y="3618356"/>
              <a:ext cx="1016425" cy="561420"/>
            </a:xfrm>
            <a:prstGeom prst="rect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5531317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Missing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971800" y="2514600"/>
            <a:ext cx="5441483" cy="2642145"/>
            <a:chOff x="2971800" y="2514600"/>
            <a:chExt cx="5441483" cy="2642145"/>
          </a:xfrm>
        </p:grpSpPr>
        <p:grpSp>
          <p:nvGrpSpPr>
            <p:cNvPr id="57" name="Group 56"/>
            <p:cNvGrpSpPr/>
            <p:nvPr/>
          </p:nvGrpSpPr>
          <p:grpSpPr>
            <a:xfrm>
              <a:off x="2971800" y="3330114"/>
              <a:ext cx="4709848" cy="1826631"/>
              <a:chOff x="2971800" y="3330114"/>
              <a:chExt cx="4709848" cy="1826631"/>
            </a:xfrm>
          </p:grpSpPr>
          <p:sp>
            <p:nvSpPr>
              <p:cNvPr id="95" name="Rectangle 94"/>
              <p:cNvSpPr/>
              <p:nvPr/>
            </p:nvSpPr>
            <p:spPr bwMode="auto">
              <a:xfrm>
                <a:off x="2971800" y="3330114"/>
                <a:ext cx="1066800" cy="522995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609729" y="4724398"/>
                <a:ext cx="1071919" cy="432347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A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7" name="Straight Connector 96"/>
              <p:cNvCxnSpPr>
                <a:stCxn id="95" idx="3"/>
                <a:endCxn id="96" idx="1"/>
              </p:cNvCxnSpPr>
              <p:nvPr/>
            </p:nvCxnSpPr>
            <p:spPr bwMode="auto">
              <a:xfrm>
                <a:off x="4038600" y="3591612"/>
                <a:ext cx="2571129" cy="134896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94" name="Rectangle 93"/>
            <p:cNvSpPr/>
            <p:nvPr/>
          </p:nvSpPr>
          <p:spPr bwMode="auto">
            <a:xfrm>
              <a:off x="5562600" y="2514600"/>
              <a:ext cx="2850683" cy="3817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6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+mj-lt"/>
                </a:rPr>
                <a:t>Essentially the same</a:t>
              </a:r>
              <a:endPara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+mj-lt"/>
              </a:endParaRPr>
            </a:p>
          </p:txBody>
        </p:sp>
      </p:grpSp>
      <p:sp>
        <p:nvSpPr>
          <p:cNvPr id="105" name="Rectangle 104"/>
          <p:cNvSpPr/>
          <p:nvPr/>
        </p:nvSpPr>
        <p:spPr bwMode="auto">
          <a:xfrm>
            <a:off x="685800" y="6248399"/>
            <a:ext cx="4034548" cy="227014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slide contains animations</a:t>
            </a:r>
            <a:endParaRPr kumimoji="0" lang="en-A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22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Has the feasibility of the macro cell scenarios in 3GPP TR 36.889 been established</a:t>
            </a:r>
            <a:r>
              <a:rPr lang="en-US" dirty="0" smtClean="0"/>
              <a:t>?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>
                <a:sym typeface="Helvetica Light"/>
              </a:rPr>
              <a:t>Roger B. </a:t>
            </a:r>
            <a:r>
              <a:rPr lang="en-AU" dirty="0" smtClean="0">
                <a:sym typeface="Helvetica Light"/>
              </a:rPr>
              <a:t>Marks (</a:t>
            </a:r>
            <a:r>
              <a:rPr lang="en-AU" dirty="0" err="1" smtClean="0">
                <a:sym typeface="Helvetica Light"/>
              </a:rPr>
              <a:t>BaiCell</a:t>
            </a:r>
            <a:r>
              <a:rPr lang="en-AU" dirty="0" smtClean="0">
                <a:sym typeface="Helvetica Light"/>
              </a:rPr>
              <a:t>)</a:t>
            </a:r>
            <a:r>
              <a:rPr lang="en-AU" dirty="0">
                <a:sym typeface="Helvetica Light"/>
              </a:rPr>
              <a:t>
</a:t>
            </a:r>
            <a:r>
              <a:rPr lang="en-AU" dirty="0" smtClean="0">
                <a:sym typeface="Helvetica Light"/>
              </a:rPr>
              <a:t>r.b.marks@ieee.org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Has </a:t>
            </a:r>
            <a:r>
              <a:rPr lang="en-US" dirty="0"/>
              <a:t>the feasibility of the </a:t>
            </a:r>
            <a:r>
              <a:rPr lang="en-US" dirty="0" smtClean="0"/>
              <a:t>macro cell </a:t>
            </a:r>
            <a:r>
              <a:rPr lang="en-US" dirty="0"/>
              <a:t>scenarios </a:t>
            </a:r>
            <a:r>
              <a:rPr lang="en-US" dirty="0" smtClean="0"/>
              <a:t>in </a:t>
            </a:r>
            <a:r>
              <a:rPr lang="en-US" dirty="0"/>
              <a:t>3GPP TR 36.889 </a:t>
            </a:r>
            <a:r>
              <a:rPr lang="en-US" dirty="0" smtClean="0"/>
              <a:t>been </a:t>
            </a:r>
            <a:r>
              <a:rPr lang="en-US" dirty="0"/>
              <a:t>established?</a:t>
            </a:r>
            <a:br>
              <a:rPr lang="en-US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3GPP TR 36.889 V1.0.1 (2015-06) provides a carrier aggregation feasibility </a:t>
            </a:r>
            <a:r>
              <a:rPr lang="en-US" dirty="0" smtClean="0"/>
              <a:t>study</a:t>
            </a:r>
            <a:endParaRPr lang="en-US" dirty="0" smtClean="0"/>
          </a:p>
          <a:p>
            <a:pPr lvl="1"/>
            <a:r>
              <a:rPr lang="en-US" dirty="0" smtClean="0"/>
              <a:t>Macrocell scenarios are </a:t>
            </a:r>
            <a:r>
              <a:rPr lang="en-US" dirty="0" smtClean="0"/>
              <a:t>included</a:t>
            </a:r>
            <a:endParaRPr lang="en-US" dirty="0" smtClean="0"/>
          </a:p>
          <a:p>
            <a:pPr lvl="1"/>
            <a:r>
              <a:rPr lang="en-US" dirty="0" smtClean="0"/>
              <a:t>The one macrocell scenario evaluated in TR 36.889 requires different licensed bands for macrocell and small </a:t>
            </a:r>
            <a:r>
              <a:rPr lang="en-US" dirty="0" smtClean="0"/>
              <a:t>cell</a:t>
            </a:r>
            <a:endParaRPr lang="en-US" dirty="0" smtClean="0"/>
          </a:p>
          <a:p>
            <a:pPr lvl="1"/>
            <a:r>
              <a:rPr lang="en-US" dirty="0" smtClean="0"/>
              <a:t>The other macrocell scenarios may result in unique challenges for </a:t>
            </a:r>
            <a:r>
              <a:rPr lang="en-US" dirty="0" smtClean="0"/>
              <a:t>LBT</a:t>
            </a:r>
            <a:endParaRPr lang="en-US" dirty="0" smtClean="0"/>
          </a:p>
          <a:p>
            <a:pPr lvl="1"/>
            <a:r>
              <a:rPr lang="en-US" dirty="0" smtClean="0"/>
              <a:t>Has the feasibility of the </a:t>
            </a:r>
            <a:r>
              <a:rPr lang="en-US" dirty="0" smtClean="0"/>
              <a:t>macro cell </a:t>
            </a:r>
            <a:r>
              <a:rPr lang="en-US" dirty="0" smtClean="0"/>
              <a:t>scenarios been established?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3GPP TR 36.889 </a:t>
            </a:r>
            <a:r>
              <a:rPr lang="en-US" dirty="0" smtClean="0"/>
              <a:t>defines four LAA </a:t>
            </a:r>
            <a:r>
              <a:rPr lang="en-US" dirty="0"/>
              <a:t>d</a:t>
            </a:r>
            <a:r>
              <a:rPr lang="en-US" dirty="0" smtClean="0"/>
              <a:t>eployment scenarios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6172200"/>
            <a:ext cx="3048000" cy="381000"/>
          </a:xfrm>
        </p:spPr>
        <p:txBody>
          <a:bodyPr/>
          <a:lstStyle/>
          <a:p>
            <a:pPr lvl="1" algn="r">
              <a:buNone/>
            </a:pPr>
            <a:r>
              <a:rPr lang="en-US" sz="1200" dirty="0" smtClean="0"/>
              <a:t>source: 3GPP TR 36.889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647825"/>
            <a:ext cx="7467600" cy="452437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76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TR 36.889 conclusions are based on two LAA evaluation s</a:t>
            </a:r>
            <a:r>
              <a:rPr lang="en-US" dirty="0" smtClean="0"/>
              <a:t>cenarios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600200"/>
          </a:xfrm>
        </p:spPr>
        <p:txBody>
          <a:bodyPr/>
          <a:lstStyle/>
          <a:p>
            <a:pPr lvl="1"/>
            <a:r>
              <a:rPr lang="en-US" dirty="0" smtClean="0"/>
              <a:t>per TR 36.889, indoor scenario based on Scenario 3 of TR 36.872</a:t>
            </a:r>
          </a:p>
          <a:p>
            <a:pPr lvl="2"/>
            <a:r>
              <a:rPr lang="en-US" dirty="0" smtClean="0"/>
              <a:t>but comparable to Scenario 2 of TR 36.889</a:t>
            </a:r>
          </a:p>
          <a:p>
            <a:pPr lvl="1"/>
            <a:r>
              <a:rPr lang="en-US" dirty="0" smtClean="0"/>
              <a:t>per TR 36.889, outdoor scenario based on Scenario 2a of TR 36.872 </a:t>
            </a:r>
          </a:p>
          <a:p>
            <a:pPr lvl="2"/>
            <a:r>
              <a:rPr lang="en-US" dirty="0" smtClean="0"/>
              <a:t>but comparable to Scenario 4 of TR 36.889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480" y="1322832"/>
            <a:ext cx="8321040" cy="34015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270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macr</a:t>
            </a:r>
            <a:r>
              <a:rPr lang="en-US" dirty="0" smtClean="0"/>
              <a:t>o-</a:t>
            </a:r>
            <a:r>
              <a:rPr lang="en-US" dirty="0" smtClean="0"/>
              <a:t>cell scenarios are not evaluated or have limited applicability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pPr lvl="1"/>
            <a:r>
              <a:rPr lang="en-US" dirty="0" smtClean="0"/>
              <a:t>Scenario 4 is evaluated in TR 36.889</a:t>
            </a:r>
          </a:p>
          <a:p>
            <a:pPr lvl="2"/>
            <a:r>
              <a:rPr lang="en-US" dirty="0" smtClean="0"/>
              <a:t>requires different licensed channels for macro and small cell</a:t>
            </a:r>
          </a:p>
          <a:p>
            <a:pPr lvl="3"/>
            <a:r>
              <a:rPr lang="en-US" dirty="0" smtClean="0"/>
              <a:t>limited applicability: not all operators have multiple licensed channels available</a:t>
            </a:r>
          </a:p>
          <a:p>
            <a:pPr lvl="1"/>
            <a:r>
              <a:rPr lang="en-US" dirty="0" smtClean="0"/>
              <a:t>Scenario 1 is not evaluated in TR 36.889</a:t>
            </a:r>
          </a:p>
          <a:p>
            <a:pPr lvl="2"/>
            <a:r>
              <a:rPr lang="en-US" dirty="0" smtClean="0"/>
              <a:t>Requires “ideal backhaul” between the macro site and the unlicensed small cell.</a:t>
            </a:r>
          </a:p>
          <a:p>
            <a:pPr lvl="2"/>
            <a:r>
              <a:rPr lang="en-US" dirty="0" smtClean="0"/>
              <a:t>DL and UL scheduling take place at the macro site, not at remote radio head.</a:t>
            </a:r>
          </a:p>
          <a:p>
            <a:pPr lvl="2"/>
            <a:r>
              <a:rPr lang="en-US" dirty="0" smtClean="0"/>
              <a:t>CCA takes place at the small cell, and at remote UE for uplink.</a:t>
            </a:r>
          </a:p>
          <a:p>
            <a:pPr lvl="1"/>
            <a:r>
              <a:rPr lang="en-US" dirty="0" smtClean="0"/>
              <a:t>Scenario 3 is not evaluated in TR 36.889</a:t>
            </a:r>
          </a:p>
          <a:p>
            <a:pPr lvl="2"/>
            <a:r>
              <a:rPr lang="en-US" dirty="0" smtClean="0"/>
              <a:t>Macrocell and small cell share the same licensed channel.</a:t>
            </a:r>
          </a:p>
          <a:p>
            <a:pPr lvl="3"/>
            <a:r>
              <a:rPr lang="en-US" dirty="0" smtClean="0"/>
              <a:t>may require coordination of scheduling between macrocell and small-cell licensed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9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There are open questions relating to macro-cell scenarios 1 &amp; </a:t>
            </a:r>
            <a:r>
              <a:rPr lang="en-US" dirty="0" smtClean="0"/>
              <a:t>3 that could be subject to collaboration</a:t>
            </a:r>
            <a:r>
              <a:rPr lang="en-US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Is the scheduler, at the macrocell, aware of remote CCA status?</a:t>
            </a:r>
          </a:p>
          <a:p>
            <a:pPr lvl="1"/>
            <a:r>
              <a:rPr lang="en-US" dirty="0" smtClean="0"/>
              <a:t>Have simulations studied LBT in Scenario 1? Do these consider:</a:t>
            </a:r>
          </a:p>
          <a:p>
            <a:pPr lvl="2"/>
            <a:r>
              <a:rPr lang="en-US" dirty="0" smtClean="0"/>
              <a:t>“ideal” but realistic backhaul latency</a:t>
            </a:r>
          </a:p>
          <a:p>
            <a:pPr lvl="2"/>
            <a:r>
              <a:rPr lang="en-US" dirty="0" smtClean="0"/>
              <a:t>when unlicensed uplink is supported, latency in passing CCA status from UE over the air (using licensed or unlicensed uplink)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Scenario </a:t>
            </a:r>
            <a:r>
              <a:rPr lang="en-US" dirty="0"/>
              <a:t>3</a:t>
            </a:r>
          </a:p>
          <a:p>
            <a:pPr lvl="1"/>
            <a:r>
              <a:rPr lang="en-US" dirty="0"/>
              <a:t>In case of “ideal” backhaul, see questions from Scenario 1.</a:t>
            </a:r>
          </a:p>
          <a:p>
            <a:pPr lvl="1"/>
            <a:r>
              <a:rPr lang="en-US" dirty="0"/>
              <a:t>In case of “non-ideal” backhaul, have simulations studied LBT?</a:t>
            </a:r>
          </a:p>
          <a:p>
            <a:pPr lvl="2"/>
            <a:r>
              <a:rPr lang="en-US" dirty="0"/>
              <a:t>Can the presence of the </a:t>
            </a:r>
            <a:r>
              <a:rPr lang="en-US" dirty="0" err="1"/>
              <a:t>macrocell</a:t>
            </a:r>
            <a:r>
              <a:rPr lang="en-US" dirty="0"/>
              <a:t> affect the latency of the DL and UL LBT operation, considering that small-cell licensed and unlicensed carriers are carrier-aggregated while licensed small-cell operation is not independent but must be coordinated with co-channel </a:t>
            </a:r>
            <a:r>
              <a:rPr lang="en-US" dirty="0" err="1"/>
              <a:t>macrocell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07854" y="153354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4744943"/>
            <a:ext cx="1371600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599" y="1829166"/>
            <a:ext cx="1371600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599" y="1828800"/>
            <a:ext cx="1362516" cy="150345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599" y="4744943"/>
            <a:ext cx="1362516" cy="150345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1116" y="1828800"/>
            <a:ext cx="7334666" cy="15034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grow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1116" y="4744944"/>
            <a:ext cx="7334665" cy="150345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devices in use today, and growing!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6" y="3581400"/>
            <a:ext cx="2666496" cy="914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neutral test platform could provide a basis for collaboration between LAA &amp; 802.11 stakeholders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>
                <a:sym typeface="Helvetica Light"/>
              </a:rPr>
              <a:t>Ben Lampert (</a:t>
            </a:r>
            <a:r>
              <a:rPr lang="en-US" dirty="0" err="1" smtClean="0"/>
              <a:t>octoScope</a:t>
            </a:r>
            <a:r>
              <a:rPr lang="en-AU" dirty="0" smtClean="0">
                <a:sym typeface="Helvetica Light"/>
              </a:rPr>
              <a:t>)</a:t>
            </a:r>
            <a:r>
              <a:rPr lang="en-AU" dirty="0">
                <a:sym typeface="Helvetica Light"/>
              </a:rPr>
              <a:t>
</a:t>
            </a:r>
            <a:r>
              <a:rPr lang="en-US" dirty="0" smtClean="0"/>
              <a:t>Ben.Lampert@octoScope.com</a:t>
            </a: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 neutral test </a:t>
            </a:r>
            <a:r>
              <a:rPr lang="en-US" dirty="0" smtClean="0"/>
              <a:t>platform could provide a basis for collaboration between LAA &amp; 802.11 stakeholders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coexistence discussion is not going to end once </a:t>
            </a:r>
            <a:r>
              <a:rPr lang="en-US" dirty="0" smtClean="0"/>
              <a:t>LAA </a:t>
            </a:r>
            <a:r>
              <a:rPr lang="en-US" dirty="0"/>
              <a:t>is </a:t>
            </a:r>
            <a:r>
              <a:rPr lang="en-US" dirty="0" smtClean="0"/>
              <a:t>defined …</a:t>
            </a:r>
            <a:endParaRPr lang="en-US" dirty="0"/>
          </a:p>
          <a:p>
            <a:pPr lvl="2"/>
            <a:r>
              <a:rPr lang="en-US" dirty="0"/>
              <a:t>Let’s look forward and find ways to communicate issues between groups</a:t>
            </a:r>
          </a:p>
          <a:p>
            <a:pPr lvl="2"/>
            <a:r>
              <a:rPr lang="en-US" dirty="0"/>
              <a:t>Common testbed promotes goodwill and collaboration</a:t>
            </a:r>
          </a:p>
          <a:p>
            <a:pPr lvl="1"/>
            <a:r>
              <a:rPr lang="en-US" dirty="0" smtClean="0"/>
              <a:t>… and e</a:t>
            </a:r>
            <a:r>
              <a:rPr lang="en-US" dirty="0" smtClean="0"/>
              <a:t>veryone </a:t>
            </a:r>
            <a:r>
              <a:rPr lang="en-US" dirty="0"/>
              <a:t>benefits from </a:t>
            </a:r>
            <a:r>
              <a:rPr lang="en-US" dirty="0" smtClean="0"/>
              <a:t>testing </a:t>
            </a:r>
            <a:r>
              <a:rPr lang="en-US" dirty="0"/>
              <a:t>real devices and </a:t>
            </a:r>
            <a:r>
              <a:rPr lang="en-US" dirty="0" smtClean="0"/>
              <a:t>applications</a:t>
            </a:r>
            <a:endParaRPr lang="en-US" dirty="0"/>
          </a:p>
          <a:p>
            <a:pPr lvl="2"/>
            <a:r>
              <a:rPr lang="en-US" dirty="0" smtClean="0"/>
              <a:t>Simulations are </a:t>
            </a:r>
            <a:r>
              <a:rPr lang="en-US" dirty="0" smtClean="0"/>
              <a:t>useful …</a:t>
            </a:r>
          </a:p>
          <a:p>
            <a:pPr lvl="2"/>
            <a:r>
              <a:rPr lang="en-US" dirty="0" smtClean="0"/>
              <a:t>… </a:t>
            </a:r>
            <a:r>
              <a:rPr lang="en-US" dirty="0" smtClean="0"/>
              <a:t>but don’t capture real </a:t>
            </a:r>
            <a:r>
              <a:rPr lang="en-US" dirty="0" smtClean="0"/>
              <a:t>device </a:t>
            </a:r>
            <a:r>
              <a:rPr lang="en-US" dirty="0" smtClean="0"/>
              <a:t>behavior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/>
              <a:t>neutral test platform can provide fair sharing data for both </a:t>
            </a:r>
            <a:r>
              <a:rPr lang="en-US" b="1" dirty="0" smtClean="0"/>
              <a:t>the 802.11 and 3GPP communities to </a:t>
            </a:r>
            <a:r>
              <a:rPr lang="en-US" b="1" dirty="0"/>
              <a:t>help inform </a:t>
            </a:r>
            <a:r>
              <a:rPr lang="en-US" b="1" dirty="0" smtClean="0"/>
              <a:t>future decisions</a:t>
            </a:r>
            <a:endParaRPr lang="en-AU" b="1" dirty="0"/>
          </a:p>
          <a:p>
            <a:pPr lvl="2"/>
            <a:r>
              <a:rPr lang="en-AU" dirty="0" smtClean="0"/>
              <a:t>The </a:t>
            </a:r>
            <a:r>
              <a:rPr lang="en-AU" dirty="0" smtClean="0"/>
              <a:t>802.11 </a:t>
            </a:r>
            <a:r>
              <a:rPr lang="en-AU" dirty="0" smtClean="0"/>
              <a:t>community </a:t>
            </a:r>
            <a:r>
              <a:rPr lang="en-AU" dirty="0" smtClean="0"/>
              <a:t>will benefit from “hands on” experience with Unlicensed LTE to evaluate their own applications and devices</a:t>
            </a:r>
          </a:p>
          <a:p>
            <a:pPr lvl="2"/>
            <a:r>
              <a:rPr lang="en-US" dirty="0" smtClean="0"/>
              <a:t>The 3GPP community will </a:t>
            </a:r>
            <a:r>
              <a:rPr lang="en-US" dirty="0"/>
              <a:t>benefit by alleviating concerns about coexistence mechanisms </a:t>
            </a:r>
            <a:r>
              <a:rPr lang="en-US" dirty="0" smtClean="0"/>
              <a:t>and </a:t>
            </a:r>
            <a:r>
              <a:rPr lang="en-US" dirty="0" smtClean="0"/>
              <a:t>using the </a:t>
            </a:r>
            <a:r>
              <a:rPr lang="en-US" dirty="0"/>
              <a:t>data to inform </a:t>
            </a:r>
            <a:r>
              <a:rPr lang="en-US" dirty="0" smtClean="0"/>
              <a:t>decisions about LAA</a:t>
            </a:r>
            <a:endParaRPr lang="en-US" dirty="0"/>
          </a:p>
          <a:p>
            <a:pPr marL="1588" lvl="1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1" y="6475414"/>
            <a:ext cx="1433085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recommends 3GPP work </a:t>
            </a:r>
            <a:r>
              <a:rPr lang="en-AU" dirty="0" smtClean="0"/>
              <a:t>with IEEE 802 to </a:t>
            </a:r>
            <a:r>
              <a:rPr lang="en-AU" dirty="0" smtClean="0"/>
              <a:t>define a </a:t>
            </a:r>
            <a:r>
              <a:rPr lang="en-AU" dirty="0" smtClean="0"/>
              <a:t>neutral coexistence </a:t>
            </a:r>
            <a:r>
              <a:rPr lang="en-AU" dirty="0"/>
              <a:t>t</a:t>
            </a:r>
            <a:r>
              <a:rPr lang="en-AU" dirty="0" smtClean="0"/>
              <a:t>estbed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An agreed neutral coexistence </a:t>
            </a:r>
            <a:r>
              <a:rPr lang="en-AU" dirty="0"/>
              <a:t>testbed will </a:t>
            </a:r>
            <a:r>
              <a:rPr lang="en-AU" dirty="0" smtClean="0"/>
              <a:t>allow for any early </a:t>
            </a:r>
            <a:r>
              <a:rPr lang="en-AU" dirty="0" smtClean="0"/>
              <a:t>LAA </a:t>
            </a:r>
            <a:r>
              <a:rPr lang="en-AU" dirty="0" smtClean="0"/>
              <a:t>development units to be </a:t>
            </a:r>
            <a:r>
              <a:rPr lang="en-AU" dirty="0" smtClean="0"/>
              <a:t>tested</a:t>
            </a:r>
            <a:endParaRPr lang="en-AU" dirty="0"/>
          </a:p>
          <a:p>
            <a:pPr lvl="1"/>
            <a:r>
              <a:rPr lang="en-AU" dirty="0" smtClean="0"/>
              <a:t>It can also be used with existing 802.11/LTE-U </a:t>
            </a:r>
            <a:r>
              <a:rPr lang="en-AU" dirty="0" smtClean="0"/>
              <a:t>devices to help drive </a:t>
            </a:r>
            <a:r>
              <a:rPr lang="en-AU" dirty="0" smtClean="0"/>
              <a:t>LAA </a:t>
            </a:r>
            <a:r>
              <a:rPr lang="en-AU" dirty="0" smtClean="0"/>
              <a:t>decisions based on real interactions</a:t>
            </a:r>
          </a:p>
          <a:p>
            <a:pPr lvl="2"/>
            <a:r>
              <a:rPr lang="en-AU" dirty="0" smtClean="0"/>
              <a:t>Best </a:t>
            </a:r>
            <a:r>
              <a:rPr lang="en-AU" dirty="0" smtClean="0"/>
              <a:t>coexistence mechanisms</a:t>
            </a:r>
            <a:endParaRPr lang="en-AU" dirty="0" smtClean="0"/>
          </a:p>
          <a:p>
            <a:pPr lvl="2"/>
            <a:r>
              <a:rPr lang="en-AU" dirty="0" smtClean="0"/>
              <a:t>Best </a:t>
            </a:r>
            <a:r>
              <a:rPr lang="en-AU" dirty="0" smtClean="0"/>
              <a:t>energy detection </a:t>
            </a:r>
            <a:r>
              <a:rPr lang="en-AU" dirty="0" smtClean="0"/>
              <a:t>thresholds</a:t>
            </a:r>
          </a:p>
          <a:p>
            <a:pPr lvl="2"/>
            <a:r>
              <a:rPr lang="en-AU" dirty="0" smtClean="0"/>
              <a:t>Real device traffic patterns and application behaviour</a:t>
            </a:r>
          </a:p>
          <a:p>
            <a:pPr lvl="2"/>
            <a:r>
              <a:rPr lang="en-AU" dirty="0" smtClean="0"/>
              <a:t>Channel selection algorithms</a:t>
            </a:r>
          </a:p>
          <a:p>
            <a:pPr lvl="1"/>
            <a:r>
              <a:rPr lang="en-AU" dirty="0" smtClean="0"/>
              <a:t>Some LTE-U </a:t>
            </a:r>
            <a:r>
              <a:rPr lang="en-AU" dirty="0"/>
              <a:t>c</a:t>
            </a:r>
            <a:r>
              <a:rPr lang="en-AU" dirty="0" smtClean="0"/>
              <a:t>oexistence </a:t>
            </a:r>
            <a:r>
              <a:rPr lang="en-AU" dirty="0" smtClean="0"/>
              <a:t>testing already has been </a:t>
            </a:r>
            <a:r>
              <a:rPr lang="en-AU" dirty="0" smtClean="0"/>
              <a:t>started …</a:t>
            </a:r>
          </a:p>
          <a:p>
            <a:pPr lvl="2"/>
            <a:r>
              <a:rPr lang="en-AU" dirty="0" smtClean="0"/>
              <a:t>See </a:t>
            </a:r>
            <a:r>
              <a:rPr lang="en-US" dirty="0" smtClean="0">
                <a:hlinkClick r:id="rId2"/>
              </a:rPr>
              <a:t>LTE-U </a:t>
            </a:r>
            <a:r>
              <a:rPr lang="en-US" dirty="0">
                <a:hlinkClick r:id="rId2"/>
              </a:rPr>
              <a:t>Technology and Coexistence</a:t>
            </a:r>
            <a:r>
              <a:rPr lang="en-US" dirty="0"/>
              <a:t>, LTE-U </a:t>
            </a:r>
            <a:r>
              <a:rPr lang="en-US" dirty="0" smtClean="0"/>
              <a:t>Forum, 28 </a:t>
            </a:r>
            <a:r>
              <a:rPr lang="en-US" dirty="0"/>
              <a:t>May </a:t>
            </a:r>
            <a:r>
              <a:rPr lang="en-US" dirty="0" smtClean="0"/>
              <a:t>2015</a:t>
            </a:r>
            <a:endParaRPr lang="en-AU" dirty="0"/>
          </a:p>
          <a:p>
            <a:pPr lvl="1"/>
            <a:r>
              <a:rPr lang="en-AU" dirty="0" smtClean="0"/>
              <a:t>… but we n</a:t>
            </a:r>
            <a:r>
              <a:rPr lang="en-AU" dirty="0" smtClean="0"/>
              <a:t>eed </a:t>
            </a:r>
            <a:r>
              <a:rPr lang="en-AU" dirty="0" smtClean="0"/>
              <a:t>to </a:t>
            </a:r>
            <a:r>
              <a:rPr lang="en-AU" dirty="0" smtClean="0"/>
              <a:t>continue and expand </a:t>
            </a:r>
            <a:r>
              <a:rPr lang="en-AU" dirty="0" smtClean="0"/>
              <a:t>these tests to understand full impact </a:t>
            </a:r>
            <a:r>
              <a:rPr lang="en-AU" dirty="0" smtClean="0"/>
              <a:t>of all LAA design decisions on Wi-Fi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1" y="6475414"/>
            <a:ext cx="1433085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</a:t>
            </a:r>
            <a:r>
              <a:rPr lang="en-AU" dirty="0" smtClean="0"/>
              <a:t>would a </a:t>
            </a:r>
            <a:r>
              <a:rPr lang="en-AU" dirty="0" smtClean="0"/>
              <a:t>neutral coexistence </a:t>
            </a:r>
            <a:r>
              <a:rPr lang="en-AU" dirty="0"/>
              <a:t>testbed </a:t>
            </a:r>
            <a:r>
              <a:rPr lang="en-AU" dirty="0" smtClean="0"/>
              <a:t>look like?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neural coexistence testbed would use a controlled </a:t>
            </a:r>
            <a:r>
              <a:rPr lang="en-AU" dirty="0" smtClean="0"/>
              <a:t>RF environment to study </a:t>
            </a:r>
            <a:r>
              <a:rPr lang="en-AU" dirty="0" smtClean="0"/>
              <a:t>Unlicensed-LTE/Wi-Fi </a:t>
            </a:r>
            <a:r>
              <a:rPr lang="en-AU" dirty="0" smtClean="0"/>
              <a:t>and Wi-Fi/Wi-Fi </a:t>
            </a:r>
            <a:r>
              <a:rPr lang="en-AU" dirty="0" smtClean="0"/>
              <a:t>interactions, possibly located </a:t>
            </a:r>
            <a:r>
              <a:rPr lang="en-AU" dirty="0" smtClean="0"/>
              <a:t>in a</a:t>
            </a:r>
            <a:r>
              <a:rPr lang="en-AU" dirty="0" smtClean="0"/>
              <a:t> </a:t>
            </a:r>
            <a:r>
              <a:rPr lang="en-AU" dirty="0" smtClean="0"/>
              <a:t>neutral test </a:t>
            </a:r>
            <a:r>
              <a:rPr lang="en-AU" dirty="0" smtClean="0"/>
              <a:t>or </a:t>
            </a:r>
            <a:r>
              <a:rPr lang="en-AU" dirty="0" smtClean="0"/>
              <a:t>certification lab</a:t>
            </a:r>
          </a:p>
          <a:p>
            <a:pPr lvl="1"/>
            <a:r>
              <a:rPr lang="en-AU" dirty="0" smtClean="0"/>
              <a:t>It must have at least the following characteristics</a:t>
            </a:r>
            <a:endParaRPr lang="en-AU" dirty="0" smtClean="0"/>
          </a:p>
          <a:p>
            <a:pPr lvl="2"/>
            <a:r>
              <a:rPr lang="en-AU" dirty="0" smtClean="0"/>
              <a:t>High isolation from external devices</a:t>
            </a:r>
          </a:p>
          <a:p>
            <a:pPr lvl="2"/>
            <a:r>
              <a:rPr lang="en-AU" dirty="0" smtClean="0"/>
              <a:t>Good control over power levels across devices</a:t>
            </a:r>
          </a:p>
          <a:p>
            <a:pPr lvl="2"/>
            <a:r>
              <a:rPr lang="en-AU" dirty="0" smtClean="0"/>
              <a:t>Multipath </a:t>
            </a:r>
            <a:r>
              <a:rPr lang="en-AU" dirty="0" smtClean="0"/>
              <a:t>environment </a:t>
            </a:r>
            <a:r>
              <a:rPr lang="en-AU" dirty="0" smtClean="0"/>
              <a:t>to test MIMO STA’s</a:t>
            </a:r>
          </a:p>
          <a:p>
            <a:pPr lvl="2"/>
            <a:r>
              <a:rPr lang="en-AU" dirty="0" smtClean="0"/>
              <a:t>Ability to test real applications (VoIP, Video streaming, file transfer,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Flexibility to test high channel load environments</a:t>
            </a:r>
          </a:p>
          <a:p>
            <a:pPr lvl="2"/>
            <a:r>
              <a:rPr lang="en-AU" dirty="0" smtClean="0"/>
              <a:t>Repeatable configuration that can be reproduced across labs</a:t>
            </a:r>
          </a:p>
          <a:p>
            <a:pPr lvl="1"/>
            <a:r>
              <a:rPr lang="en-AU" dirty="0" smtClean="0"/>
              <a:t>Ther</a:t>
            </a:r>
            <a:r>
              <a:rPr lang="en-AU" dirty="0" smtClean="0"/>
              <a:t>e are many </a:t>
            </a:r>
            <a:r>
              <a:rPr lang="en-AU" dirty="0" smtClean="0"/>
              <a:t>possible </a:t>
            </a:r>
            <a:r>
              <a:rPr lang="en-AU" dirty="0" smtClean="0"/>
              <a:t>test scenarios already in discussion</a:t>
            </a:r>
          </a:p>
          <a:p>
            <a:pPr lvl="2"/>
            <a:r>
              <a:rPr lang="en-AU" dirty="0" smtClean="0"/>
              <a:t>Fairness testing of Wi-Fi vs Wi-Fi/LTE-U (TPT, jitter, latency, air-time,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Above/</a:t>
            </a:r>
            <a:r>
              <a:rPr lang="en-AU" dirty="0"/>
              <a:t>b</a:t>
            </a:r>
            <a:r>
              <a:rPr lang="en-AU" dirty="0" smtClean="0"/>
              <a:t>elow </a:t>
            </a:r>
            <a:r>
              <a:rPr lang="en-AU" dirty="0" smtClean="0"/>
              <a:t>ED device performance across vendors/devices</a:t>
            </a:r>
          </a:p>
          <a:p>
            <a:pPr lvl="2"/>
            <a:r>
              <a:rPr lang="en-AU" dirty="0"/>
              <a:t>Hidden </a:t>
            </a:r>
            <a:r>
              <a:rPr lang="en-AU" dirty="0" smtClean="0"/>
              <a:t>node </a:t>
            </a:r>
            <a:r>
              <a:rPr lang="en-AU" dirty="0"/>
              <a:t>testing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1" y="6475414"/>
            <a:ext cx="1433085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… and the significant benefit today from Wi-Fi of “</a:t>
            </a:r>
            <a:r>
              <a:rPr lang="en-AU" i="1" dirty="0" smtClean="0"/>
              <a:t>anyone, anytime, any place</a:t>
            </a:r>
            <a:r>
              <a:rPr lang="en-AU" dirty="0" smtClean="0"/>
              <a:t>” must not be put at risk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</a:t>
            </a:r>
            <a:r>
              <a:rPr lang="en-AU" sz="1600" b="1" dirty="0" smtClean="0">
                <a:solidFill>
                  <a:schemeClr val="bg1"/>
                </a:solidFill>
              </a:rPr>
              <a:t>Wi-Fi </a:t>
            </a:r>
            <a:r>
              <a:rPr lang="en-AU" sz="1600" b="1" dirty="0" smtClean="0">
                <a:solidFill>
                  <a:schemeClr val="bg1"/>
                </a:solidFill>
              </a:rPr>
              <a:t>meets users’ needs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some efficiency in favour of “good enough” performance (that still meets users’ needs) and fair sharing with other Wi-Fi networks and other technology networks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 is also low 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An evidence based approach suggests </a:t>
            </a:r>
            <a:r>
              <a:rPr lang="en-AU" dirty="0" smtClean="0"/>
              <a:t>“802.11-like” access will </a:t>
            </a:r>
            <a:r>
              <a:rPr lang="en-AU" dirty="0"/>
              <a:t>promote fair </a:t>
            </a:r>
            <a:r>
              <a:rPr lang="en-AU" dirty="0" smtClean="0"/>
              <a:t>sharing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confirm unlicensed spectrum is shared fairly by LAA &amp; Wi-Fi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emphasized both by 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“802.11-like”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690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</a:t>
            </a:r>
            <a:r>
              <a:rPr lang="en-AU" sz="1600" dirty="0" smtClean="0">
                <a:solidFill>
                  <a:schemeClr val="tx1"/>
                </a:solidFill>
              </a:rPr>
              <a:t>an “802.11</a:t>
            </a:r>
            <a:r>
              <a:rPr lang="en-AU" sz="1600" dirty="0">
                <a:solidFill>
                  <a:schemeClr val="tx1"/>
                </a:solidFill>
              </a:rPr>
              <a:t>-</a:t>
            </a:r>
            <a:r>
              <a:rPr lang="en-AU" sz="1600" dirty="0" smtClean="0">
                <a:solidFill>
                  <a:schemeClr val="tx1"/>
                </a:solidFill>
              </a:rPr>
              <a:t>like</a:t>
            </a:r>
            <a:r>
              <a:rPr lang="en-AU" sz="1600" dirty="0">
                <a:solidFill>
                  <a:schemeClr val="tx1"/>
                </a:solidFill>
              </a:rPr>
              <a:t>” access </a:t>
            </a:r>
            <a:r>
              <a:rPr lang="en-AU" sz="1600" dirty="0" smtClean="0">
                <a:solidFill>
                  <a:schemeClr val="tx1"/>
                </a:solidFill>
              </a:rPr>
              <a:t>mechanism is </a:t>
            </a:r>
            <a:r>
              <a:rPr lang="en-AU" sz="1600" dirty="0">
                <a:solidFill>
                  <a:schemeClr val="tx1"/>
                </a:solidFill>
              </a:rPr>
              <a:t>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</a:t>
            </a: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experience that </a:t>
            </a:r>
            <a:r>
              <a:rPr lang="en-AU" sz="1600" dirty="0" smtClean="0">
                <a:solidFill>
                  <a:schemeClr val="tx1"/>
                </a:solidFill>
              </a:rPr>
              <a:t>LBT (Listen Before Talk) </a:t>
            </a:r>
            <a:r>
              <a:rPr lang="en-AU" sz="1600" dirty="0">
                <a:solidFill>
                  <a:schemeClr val="tx1"/>
                </a:solidFill>
              </a:rPr>
              <a:t>with truncated exponential back off </a:t>
            </a:r>
            <a:r>
              <a:rPr lang="en-AU" sz="1600" dirty="0" smtClean="0">
                <a:solidFill>
                  <a:schemeClr val="tx1"/>
                </a:solidFill>
              </a:rPr>
              <a:t>is a good solution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690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</a:t>
            </a:r>
            <a:r>
              <a:rPr lang="en-AU" sz="1600" dirty="0" smtClean="0">
                <a:solidFill>
                  <a:schemeClr val="tx1"/>
                </a:solidFill>
              </a:rPr>
              <a:t>considered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</a:t>
            </a:r>
            <a:r>
              <a:rPr lang="en-AU" sz="1600" dirty="0" smtClean="0">
                <a:solidFill>
                  <a:schemeClr val="tx1"/>
                </a:solidFill>
              </a:rPr>
              <a:t>detailed </a:t>
            </a:r>
            <a:r>
              <a:rPr lang="en-AU" sz="1600" dirty="0">
                <a:solidFill>
                  <a:schemeClr val="tx1"/>
                </a:solidFill>
              </a:rPr>
              <a:t>study and 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4864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for the efficacy of “802.11-like” access today!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4864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a new access mechanism in the planned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“</a:t>
            </a:r>
            <a:r>
              <a:rPr lang="en-AU" dirty="0"/>
              <a:t>802.11-like” access </a:t>
            </a:r>
            <a:r>
              <a:rPr lang="en-AU" dirty="0" smtClean="0"/>
              <a:t>is </a:t>
            </a:r>
            <a:r>
              <a:rPr lang="en-AU" dirty="0"/>
              <a:t>suitable for sharing 5GHz </a:t>
            </a:r>
            <a:r>
              <a:rPr lang="en-AU" dirty="0" smtClean="0"/>
              <a:t>channels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recommends a Category </a:t>
            </a:r>
            <a:r>
              <a:rPr lang="en-AU" dirty="0" smtClean="0"/>
              <a:t>4 LBT mechanism,</a:t>
            </a:r>
            <a:br>
              <a:rPr lang="en-AU" dirty="0" smtClean="0"/>
            </a:br>
            <a:r>
              <a:rPr lang="en-AU" dirty="0" smtClean="0"/>
              <a:t>with many similarities to 802.11, for downlink </a:t>
            </a:r>
            <a:r>
              <a:rPr lang="en-AU" dirty="0"/>
              <a:t>(DL) </a:t>
            </a:r>
            <a:r>
              <a:rPr lang="en-AU" dirty="0" smtClean="0"/>
              <a:t>data based</a:t>
            </a:r>
            <a:br>
              <a:rPr lang="en-AU" dirty="0" smtClean="0"/>
            </a:br>
            <a:r>
              <a:rPr lang="en-AU" dirty="0" smtClean="0"/>
              <a:t>on work undertaken by 3GPP during the first half of 2015</a:t>
            </a:r>
            <a:endParaRPr lang="en-AU" dirty="0"/>
          </a:p>
          <a:p>
            <a:pPr lvl="1"/>
            <a:r>
              <a:rPr lang="en-AU" dirty="0"/>
              <a:t>The TR leaves some parameters open for further study but the evidence currently suggests </a:t>
            </a:r>
            <a:r>
              <a:rPr lang="en-AU" dirty="0" smtClean="0"/>
              <a:t>“802.11-like</a:t>
            </a:r>
            <a:r>
              <a:rPr lang="en-AU" dirty="0"/>
              <a:t>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</a:t>
            </a:r>
            <a:r>
              <a:rPr lang="en-US" dirty="0" smtClean="0"/>
              <a:t>Category </a:t>
            </a:r>
            <a:r>
              <a:rPr lang="en-US" dirty="0"/>
              <a:t>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</a:t>
            </a:r>
            <a:r>
              <a:rPr lang="en-AU" dirty="0" smtClean="0"/>
              <a:t>Category </a:t>
            </a:r>
            <a:r>
              <a:rPr lang="en-AU" dirty="0"/>
              <a:t>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</a:t>
            </a:r>
            <a:r>
              <a:rPr lang="en-AU" dirty="0" smtClean="0"/>
              <a:t>Category </a:t>
            </a:r>
            <a:r>
              <a:rPr lang="en-AU" dirty="0"/>
              <a:t>4 use </a:t>
            </a:r>
            <a:r>
              <a:rPr lang="en-AU" dirty="0" smtClean="0"/>
              <a:t>(delayed) ACK/NACK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</a:t>
            </a:r>
            <a:r>
              <a:rPr lang="en-AU" dirty="0" smtClean="0"/>
              <a:t>Category </a:t>
            </a:r>
            <a:r>
              <a:rPr lang="en-AU" dirty="0"/>
              <a:t>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</a:t>
            </a:r>
            <a:r>
              <a:rPr lang="en-AU" dirty="0" smtClean="0"/>
              <a:t>9us 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… confirming 15 years of Wi-Fi experience that LBT with truncated exponential back off </a:t>
            </a:r>
            <a:r>
              <a:rPr lang="en-AU" dirty="0" smtClean="0"/>
              <a:t>is a good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</a:t>
            </a:r>
            <a:r>
              <a:rPr lang="en-AU" dirty="0" smtClean="0"/>
              <a:t>the 802.11 access </a:t>
            </a:r>
            <a:r>
              <a:rPr lang="en-AU" dirty="0"/>
              <a:t>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off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</a:t>
            </a:r>
            <a:r>
              <a:rPr lang="en-AU" dirty="0" smtClean="0"/>
              <a:t>good performance that meets users’ needs</a:t>
            </a:r>
            <a:endParaRPr lang="en-AU" dirty="0"/>
          </a:p>
          <a:p>
            <a:pPr lvl="1"/>
            <a:r>
              <a:rPr lang="en-AU" dirty="0"/>
              <a:t>The </a:t>
            </a:r>
            <a:r>
              <a:rPr lang="en-AU" dirty="0" smtClean="0"/>
              <a:t>802.11 access </a:t>
            </a:r>
            <a:r>
              <a:rPr lang="en-AU" dirty="0"/>
              <a:t>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</a:t>
            </a:r>
            <a:r>
              <a:rPr lang="en-AU" dirty="0" smtClean="0"/>
              <a:t>been shown </a:t>
            </a:r>
            <a:r>
              <a:rPr lang="en-AU" dirty="0"/>
              <a:t>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of:</a:t>
            </a:r>
            <a:endParaRPr lang="en-AU" dirty="0"/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</a:t>
            </a:r>
            <a:r>
              <a:rPr lang="en-AU" dirty="0" smtClean="0"/>
              <a:t>traffic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15200" y="1905000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614" y="3428999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3251" y="2590799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4724400"/>
            <a:ext cx="4953000" cy="16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AU" sz="1600" dirty="0" smtClean="0">
                <a:latin typeface="+mn-lt"/>
              </a:rPr>
              <a:t>is evidence that scheduled access does not work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well in unlicensed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spectrum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based on market failures of (including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approximate year of “death”)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−"/>
              <a:tabLst/>
            </a:pPr>
            <a:r>
              <a:rPr lang="en-AU" sz="1400" dirty="0" smtClean="0">
                <a:latin typeface="+mn-lt"/>
              </a:rPr>
              <a:t>ETSI Hiperlan 2 (~2000)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IEEE 802.11 </a:t>
            </a:r>
            <a:r>
              <a:rPr lang="en-AU" sz="1400" dirty="0" smtClean="0">
                <a:latin typeface="+mn-lt"/>
              </a:rPr>
              <a:t>PCF (~1999)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AU" sz="1400" dirty="0" smtClean="0">
                <a:latin typeface="+mn-lt"/>
              </a:rPr>
              <a:t>IEEE 802.11 HCCA (~2007)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6242</Words>
  <Application>Microsoft Office PowerPoint</Application>
  <PresentationFormat>On-screen Show (4:3)</PresentationFormat>
  <Paragraphs>712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802-11-Submission</vt:lpstr>
      <vt:lpstr>IEEE 802 submission to 3GPP LAA Workshop in Beijing, China on 29 August 2015</vt:lpstr>
      <vt:lpstr>The key to unlicensed sharing between LAA &amp; 802.11 is effective collaboration between 3GPP &amp; IEEE 802 </vt:lpstr>
      <vt:lpstr>3GPP should consider “802.11-like” access for LAA, using a collaborative development process  Approved by IEEE 802 EC</vt:lpstr>
      <vt:lpstr>3GPP should consider “802.11-like” access for LAA, using a collaborative development process </vt:lpstr>
      <vt:lpstr>Wi-Fi has been a massive socio-economic success in the US, in Europe and globally …</vt:lpstr>
      <vt:lpstr>… and the significant benefit today from Wi-Fi of “anyone, anytime, any place” must not be put at risk</vt:lpstr>
      <vt:lpstr>An evidence based approach suggests “802.11-like” access will promote fair sharing </vt:lpstr>
      <vt:lpstr>Evidence from 3GPP suggests “802.11-like” access is suitable for sharing 5GHz channels …</vt:lpstr>
      <vt:lpstr>… confirming 15 years of Wi-Fi experience that LBT with truncated exponential back off is a good solution</vt:lpstr>
      <vt:lpstr>Aside: 3GPP should develop processes for all stakeholders to have a voice in LAA coexistence</vt:lpstr>
      <vt:lpstr>Aside: Fair access to 5GHz band could be decided by regulators alone or by industry consensus</vt:lpstr>
      <vt:lpstr>Aside: Intervention by regulators is not ideal, but is a real possibility without effective collaboration</vt:lpstr>
      <vt:lpstr>Aside: IEEE 802 is concerned that 3GPP do not have processes that promote effective collaboration</vt:lpstr>
      <vt:lpstr>Aside: IEEE 802 requests 3GPP allow formal external review for LAA, possibly based on IEEE- SA processes</vt:lpstr>
      <vt:lpstr>IEEE 802 recommends that 3GPP adopt an “802.11-like” access mechanism for LAA</vt:lpstr>
      <vt:lpstr>It is proposed that LAA adopt “802.11-like” parameters to maximise probability of coexistence</vt:lpstr>
      <vt:lpstr>Principle: adopt “802.11-like” timing parameters to maximise probability of coexistence</vt:lpstr>
      <vt:lpstr>Proposal: define “busy” &amp; “free” periods based on received energy &amp; channel reservations</vt:lpstr>
      <vt:lpstr>Proposal: divide the “free” period into slots</vt:lpstr>
      <vt:lpstr>Proposal: define a “defer period”</vt:lpstr>
      <vt:lpstr>Proposal: define Energy Detect (ED) &amp; Preamble Detect (PD) thresholds</vt:lpstr>
      <vt:lpstr>It is proposed that LAA use “802.11-like” access rules because they are effective in unlicensed spectrum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</vt:lpstr>
      <vt:lpstr>Principle: set minimum parameters for QoS</vt:lpstr>
      <vt:lpstr>Principle: devices must undertake LBT before accessing secondary channels</vt:lpstr>
      <vt:lpstr>Summary: “Access engine” operation can be illustrated by a conceptual flow diagram</vt:lpstr>
      <vt:lpstr>Summary: The revised flow chart removes iCCA because it is ambiguous and overly conservative</vt:lpstr>
      <vt:lpstr>Summary: The revised flow chart ensures transmissions occur on slot boundaries</vt:lpstr>
      <vt:lpstr>Summary: The revised flow chart incorporates EDCA as the basis for access</vt:lpstr>
      <vt:lpstr>Summary: The revised flow chart incorporates QoS by enabling multiple parallel “access engines”</vt:lpstr>
      <vt:lpstr>It is proposed that LAA adopt a variety of other principles to promote fair sharing</vt:lpstr>
      <vt:lpstr>Proposal: define the maximum transmission time of about 4ms for each TxOP</vt:lpstr>
      <vt:lpstr>Principle: do not require LAA to respect NAV received from 802.11</vt:lpstr>
      <vt:lpstr>Principle: devices shall have respect for reservations made by others using common mechanisms </vt:lpstr>
      <vt:lpstr>Proposal: Collaboration is needed to discuss LBT on TxOPs continued on UL</vt:lpstr>
      <vt:lpstr>Proposal: devices using or reserving a channel shall only use it for necessary transmission purposes</vt:lpstr>
      <vt:lpstr>IEEE 802 welcomes the opportunity to collaborate with 3GPP to ensure LAA &amp; Wi-Fi share fairly</vt:lpstr>
      <vt:lpstr>Backup: 3GPP and IEEE 802 flow charts are similar, but sufficiently different to require collaboration</vt:lpstr>
      <vt:lpstr>Has the feasibility of the macro cell scenarios in 3GPP TR 36.889 been established?  Roger B. Marks (BaiCell)
r.b.marks@ieee.org</vt:lpstr>
      <vt:lpstr>Has the feasibility of the macro cell scenarios in 3GPP TR 36.889 been established? </vt:lpstr>
      <vt:lpstr>3GPP TR 36.889 defines four LAA deployment scenarios</vt:lpstr>
      <vt:lpstr>3GPP TR 36.889 conclusions are based on two LAA evaluation scenarios</vt:lpstr>
      <vt:lpstr>The three macro-cell scenarios are not evaluated or have limited applicability</vt:lpstr>
      <vt:lpstr>There are open questions relating to macro-cell scenarios 1 &amp; 3 that could be subject to collaboration </vt:lpstr>
      <vt:lpstr>A neutral test platform could provide a basis for collaboration between LAA &amp; 802.11 stakeholders  Ben Lampert (octoScope)
Ben.Lampert@octoScope.com</vt:lpstr>
      <vt:lpstr>A neutral test platform could provide a basis for collaboration between LAA &amp; 802.11 stakeholders</vt:lpstr>
      <vt:lpstr>IEEE 802 recommends 3GPP work with IEEE 802 to define a neutral coexistence testbed</vt:lpstr>
      <vt:lpstr>What would a neutral coexistence testbed look like?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2015-08-10T03:35:01Z</dcterms:modified>
</cp:coreProperties>
</file>