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omments/comment4.xml" ContentType="application/vnd.openxmlformats-officedocument.presentationml.comments+xml"/>
  <Override PartName="/ppt/comments/comment5.xml" ContentType="application/vnd.openxmlformats-officedocument.presentationml.comments+xml"/>
  <Override PartName="/ppt/comments/comment6.xml" ContentType="application/vnd.openxmlformats-officedocument.presentationml.comments+xml"/>
  <Override PartName="/ppt/comments/comment7.xml" ContentType="application/vnd.openxmlformats-officedocument.presentationml.comments+xml"/>
  <Override PartName="/ppt/comments/comment8.xml" ContentType="application/vnd.openxmlformats-officedocument.presentationml.comments+xml"/>
  <Override PartName="/ppt/comments/comment9.xml" ContentType="application/vnd.openxmlformats-officedocument.presentationml.comments+xml"/>
  <Override PartName="/ppt/comments/comment10.xml" ContentType="application/vnd.openxmlformats-officedocument.presentationml.comments+xml"/>
  <Override PartName="/ppt/comments/comment11.xml" ContentType="application/vnd.openxmlformats-officedocument.presentationml.comments+xml"/>
  <Override PartName="/ppt/comments/comment12.xml" ContentType="application/vnd.openxmlformats-officedocument.presentationml.comments+xml"/>
  <Override PartName="/ppt/comments/comment13.xml" ContentType="application/vnd.openxmlformats-officedocument.presentationml.comments+xml"/>
  <Override PartName="/ppt/comments/comment14.xml" ContentType="application/vnd.openxmlformats-officedocument.presentationml.comments+xml"/>
  <Override PartName="/ppt/comments/comment15.xml" ContentType="application/vnd.openxmlformats-officedocument.presentationml.comments+xml"/>
  <Override PartName="/ppt/comments/comment16.xml" ContentType="application/vnd.openxmlformats-officedocument.presentationml.comments+xml"/>
  <Override PartName="/ppt/comments/comment17.xml" ContentType="application/vnd.openxmlformats-officedocument.presentationml.comments+xml"/>
  <Override PartName="/ppt/comments/comment18.xml" ContentType="application/vnd.openxmlformats-officedocument.presentationml.comments+xml"/>
  <Override PartName="/ppt/comments/comment19.xml" ContentType="application/vnd.openxmlformats-officedocument.presentationml.comments+xml"/>
  <Override PartName="/ppt/comments/comment20.xml" ContentType="application/vnd.openxmlformats-officedocument.presentationml.comments+xml"/>
  <Override PartName="/ppt/comments/comment21.xml" ContentType="application/vnd.openxmlformats-officedocument.presentationml.comments+xml"/>
  <Override PartName="/ppt/comments/comment22.xml" ContentType="application/vnd.openxmlformats-officedocument.presentationml.comments+xml"/>
  <Override PartName="/ppt/comments/comment23.xml" ContentType="application/vnd.openxmlformats-officedocument.presentationml.comments+xml"/>
  <Override PartName="/ppt/comments/comment24.xml" ContentType="application/vnd.openxmlformats-officedocument.presentationml.comments+xml"/>
  <Override PartName="/ppt/comments/comment25.xml" ContentType="application/vnd.openxmlformats-officedocument.presentationml.comments+xml"/>
  <Override PartName="/ppt/comments/comment26.xml" ContentType="application/vnd.openxmlformats-officedocument.presentationml.comments+xml"/>
  <Override PartName="/ppt/comments/comment27.xml" ContentType="application/vnd.openxmlformats-officedocument.presentationml.comments+xml"/>
  <Override PartName="/ppt/comments/comment28.xml" ContentType="application/vnd.openxmlformats-officedocument.presentationml.comments+xml"/>
  <Override PartName="/ppt/comments/comment29.xml" ContentType="application/vnd.openxmlformats-officedocument.presentationml.comments+xml"/>
  <Override PartName="/ppt/comments/comment30.xml" ContentType="application/vnd.openxmlformats-officedocument.presentationml.comments+xml"/>
  <Override PartName="/ppt/comments/comment31.xml" ContentType="application/vnd.openxmlformats-officedocument.presentationml.comments+xml"/>
  <Override PartName="/ppt/comments/comment32.xml" ContentType="application/vnd.openxmlformats-officedocument.presentationml.comments+xml"/>
  <Override PartName="/ppt/comments/comment33.xml" ContentType="application/vnd.openxmlformats-officedocument.presentationml.comments+xml"/>
  <Override PartName="/ppt/comments/comment34.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44"/>
  </p:notesMasterIdLst>
  <p:handoutMasterIdLst>
    <p:handoutMasterId r:id="rId45"/>
  </p:handoutMasterIdLst>
  <p:sldIdLst>
    <p:sldId id="269" r:id="rId2"/>
    <p:sldId id="378" r:id="rId3"/>
    <p:sldId id="340" r:id="rId4"/>
    <p:sldId id="341" r:id="rId5"/>
    <p:sldId id="342" r:id="rId6"/>
    <p:sldId id="345" r:id="rId7"/>
    <p:sldId id="344" r:id="rId8"/>
    <p:sldId id="346" r:id="rId9"/>
    <p:sldId id="386" r:id="rId10"/>
    <p:sldId id="383" r:id="rId11"/>
    <p:sldId id="384" r:id="rId12"/>
    <p:sldId id="385" r:id="rId13"/>
    <p:sldId id="387" r:id="rId14"/>
    <p:sldId id="337" r:id="rId15"/>
    <p:sldId id="351" r:id="rId16"/>
    <p:sldId id="352" r:id="rId17"/>
    <p:sldId id="353" r:id="rId18"/>
    <p:sldId id="354" r:id="rId19"/>
    <p:sldId id="355" r:id="rId20"/>
    <p:sldId id="356" r:id="rId21"/>
    <p:sldId id="357" r:id="rId22"/>
    <p:sldId id="358" r:id="rId23"/>
    <p:sldId id="359" r:id="rId24"/>
    <p:sldId id="360" r:id="rId25"/>
    <p:sldId id="361" r:id="rId26"/>
    <p:sldId id="362" r:id="rId27"/>
    <p:sldId id="363" r:id="rId28"/>
    <p:sldId id="364" r:id="rId29"/>
    <p:sldId id="365" r:id="rId30"/>
    <p:sldId id="366" r:id="rId31"/>
    <p:sldId id="373" r:id="rId32"/>
    <p:sldId id="374" r:id="rId33"/>
    <p:sldId id="375" r:id="rId34"/>
    <p:sldId id="379" r:id="rId35"/>
    <p:sldId id="367" r:id="rId36"/>
    <p:sldId id="368" r:id="rId37"/>
    <p:sldId id="369" r:id="rId38"/>
    <p:sldId id="371" r:id="rId39"/>
    <p:sldId id="372" r:id="rId40"/>
    <p:sldId id="376" r:id="rId41"/>
    <p:sldId id="377" r:id="rId42"/>
    <p:sldId id="388" r:id="rId43"/>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2"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FF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84" autoAdjust="0"/>
    <p:restoredTop sz="94660" autoAdjust="0"/>
  </p:normalViewPr>
  <p:slideViewPr>
    <p:cSldViewPr snapToObjects="1">
      <p:cViewPr varScale="1">
        <p:scale>
          <a:sx n="115" d="100"/>
          <a:sy n="115" d="100"/>
        </p:scale>
        <p:origin x="-372" y="-96"/>
      </p:cViewPr>
      <p:guideLst>
        <p:guide orient="horz" pos="2160"/>
        <p:guide pos="2880"/>
      </p:guideLst>
    </p:cSldViewPr>
  </p:slideViewPr>
  <p:outlineViewPr>
    <p:cViewPr>
      <p:scale>
        <a:sx n="50" d="100"/>
        <a:sy n="50" d="100"/>
      </p:scale>
      <p:origin x="0" y="5190"/>
    </p:cViewPr>
  </p:outlineViewPr>
  <p:notesTextViewPr>
    <p:cViewPr>
      <p:scale>
        <a:sx n="100" d="100"/>
        <a:sy n="100" d="100"/>
      </p:scale>
      <p:origin x="0" y="0"/>
    </p:cViewPr>
  </p:notesTextViewPr>
  <p:sorterViewPr>
    <p:cViewPr>
      <p:scale>
        <a:sx n="100" d="100"/>
        <a:sy n="100" d="100"/>
      </p:scale>
      <p:origin x="0" y="7032"/>
    </p:cViewPr>
  </p:sorterViewPr>
  <p:notesViewPr>
    <p:cSldViewPr snapToObjects="1">
      <p:cViewPr>
        <p:scale>
          <a:sx n="100" d="100"/>
          <a:sy n="100" d="100"/>
        </p:scale>
        <p:origin x="-2724"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5-08-03T12:59:08.886" idx="8">
    <p:pos x="10" y="10"/>
    <p:text>3/8: changed date
3/8: changes month in header</p:text>
  </p:cm>
</p:cmLst>
</file>

<file path=ppt/comments/comment10.xml><?xml version="1.0" encoding="utf-8"?>
<p:cmLst xmlns:a="http://schemas.openxmlformats.org/drawingml/2006/main" xmlns:r="http://schemas.openxmlformats.org/officeDocument/2006/relationships" xmlns:p="http://schemas.openxmlformats.org/presentationml/2006/main">
  <p:cm authorId="1" dt="2015-08-05T12:41:21.841" idx="7">
    <p:pos x="10" y="10"/>
    <p:text>
Editorial changes
5/8: Wi-Fi like -&gt; 802.11-like</p:text>
  </p:cm>
</p:cmLst>
</file>

<file path=ppt/comments/comment11.xml><?xml version="1.0" encoding="utf-8"?>
<p:cmLst xmlns:a="http://schemas.openxmlformats.org/drawingml/2006/main" xmlns:r="http://schemas.openxmlformats.org/officeDocument/2006/relationships" xmlns:p="http://schemas.openxmlformats.org/presentationml/2006/main">
  <p:cm authorId="1" dt="2015-08-05T12:47:58.744" idx="9">
    <p:pos x="10" y="10"/>
    <p:text>
Editorial changes
Highlighted definitions
5/8: Wi-Fi like -&gt; 802.11-like
5/8: removed duplicated "and an additional "defer" period" in the four dash points</p:text>
  </p:cm>
</p:cmLst>
</file>

<file path=ppt/comments/comment12.xml><?xml version="1.0" encoding="utf-8"?>
<p:cmLst xmlns:a="http://schemas.openxmlformats.org/drawingml/2006/main" xmlns:r="http://schemas.openxmlformats.org/officeDocument/2006/relationships" xmlns:p="http://schemas.openxmlformats.org/presentationml/2006/main">
  <p:cm authorId="1" dt="2015-08-05T12:52:01.298" idx="8">
    <p:pos x="10" y="10"/>
    <p:text>
Editorial changes
Highlighted definitions
5/8: Wi-Fi like -&gt; 802.11-like
5/8: made the request explictly for a 9us slot, rather than &gt;9us
5/8: moved dash points around</p:text>
  </p:cm>
</p:cmLst>
</file>

<file path=ppt/comments/comment13.xml><?xml version="1.0" encoding="utf-8"?>
<p:cmLst xmlns:a="http://schemas.openxmlformats.org/drawingml/2006/main" xmlns:r="http://schemas.openxmlformats.org/officeDocument/2006/relationships" xmlns:p="http://schemas.openxmlformats.org/presentationml/2006/main">
  <p:cm authorId="1" dt="2015-08-05T12:56:43.103" idx="10">
    <p:pos x="10" y="10"/>
    <p:text>
Editorial changes
Highlighted definition
3/8: made note clearer
5/8 Wi-Fi like -&gt; 802.11-like</p:text>
  </p:cm>
</p:cmLst>
</file>

<file path=ppt/comments/comment14.xml><?xml version="1.0" encoding="utf-8"?>
<p:cmLst xmlns:a="http://schemas.openxmlformats.org/drawingml/2006/main" xmlns:r="http://schemas.openxmlformats.org/officeDocument/2006/relationships" xmlns:p="http://schemas.openxmlformats.org/presentationml/2006/main">
  <p:cm authorId="1" dt="2015-08-05T13:14:31.918" idx="11">
    <p:pos x="10" y="10"/>
    <p:text>
Editorial changes
Highlighted definition
Need to look for references in TR to better justify -77dBm 
3/8: the -77dBm is justifed by some work by Broadcom that was submitted to 3GPP
3/8: R1-152936, R1-152937, and R1-152938 all showed the ED at least needs to be as low as -77 dBm to achieve good coexistence.
5/8: editorial clean up removing duplicated text
5/8: Wi-Fi -&gt; 802.11 in multiple places</p:text>
  </p:cm>
</p:cmLst>
</file>

<file path=ppt/comments/comment15.xml><?xml version="1.0" encoding="utf-8"?>
<p:cmLst xmlns:a="http://schemas.openxmlformats.org/drawingml/2006/main" xmlns:r="http://schemas.openxmlformats.org/officeDocument/2006/relationships" xmlns:p="http://schemas.openxmlformats.org/presentationml/2006/main">
  <p:cm authorId="1" dt="2015-08-05T13:16:06.915" idx="12">
    <p:pos x="10" y="10"/>
    <p:text>
Editorial changes
3/8: Modified title to refket earlier change in summary
3/8: editorial fix
5/8: Wi-Fi -&gt; 802.11</p:text>
  </p:cm>
</p:cmLst>
</file>

<file path=ppt/comments/comment16.xml><?xml version="1.0" encoding="utf-8"?>
<p:cmLst xmlns:a="http://schemas.openxmlformats.org/drawingml/2006/main" xmlns:r="http://schemas.openxmlformats.org/officeDocument/2006/relationships" xmlns:p="http://schemas.openxmlformats.org/presentationml/2006/main">
  <p:cm authorId="1" dt="2015-07-23T11:58:07.204" idx="13">
    <p:pos x="10" y="10"/>
    <p:text>
Editoriial
Explicitly note that the materia in this deck is similar to but not the same as DCF and EDCA
Removed QoS discussion until later</p:text>
  </p:cm>
</p:cmLst>
</file>

<file path=ppt/comments/comment17.xml><?xml version="1.0" encoding="utf-8"?>
<p:cmLst xmlns:a="http://schemas.openxmlformats.org/drawingml/2006/main" xmlns:r="http://schemas.openxmlformats.org/officeDocument/2006/relationships" xmlns:p="http://schemas.openxmlformats.org/presentationml/2006/main">
  <p:cm authorId="1" dt="2015-08-03T14:39:29.062" idx="4">
    <p:pos x="63" y="74"/>
    <p:text>3/8: tx -&gt; transmission </p:text>
  </p:cm>
</p:cmLst>
</file>

<file path=ppt/comments/comment18.xml><?xml version="1.0" encoding="utf-8"?>
<p:cmLst xmlns:a="http://schemas.openxmlformats.org/drawingml/2006/main" xmlns:r="http://schemas.openxmlformats.org/officeDocument/2006/relationships" xmlns:p="http://schemas.openxmlformats.org/presentationml/2006/main">
  <p:cm authorId="1" dt="2015-08-05T13:19:23.792" idx="1">
    <p:pos x="10" y="10"/>
    <p:text>
Editorial cleanup
Removed TxOP material - covered elsewhere
5/8: Wi-Fi -&gt; 802.11</p:text>
  </p:cm>
</p:cmLst>
</file>

<file path=ppt/comments/comment19.xml><?xml version="1.0" encoding="utf-8"?>
<p:cmLst xmlns:a="http://schemas.openxmlformats.org/drawingml/2006/main" xmlns:r="http://schemas.openxmlformats.org/officeDocument/2006/relationships" xmlns:p="http://schemas.openxmlformats.org/presentationml/2006/main">
  <p:cm authorId="1" dt="2015-07-23T12:00:04.553" idx="15">
    <p:pos x="10" y="10"/>
    <p:text>
Editorial cleanup</p:text>
  </p:cm>
</p:cmLst>
</file>

<file path=ppt/comments/comment2.xml><?xml version="1.0" encoding="utf-8"?>
<p:cmLst xmlns:a="http://schemas.openxmlformats.org/drawingml/2006/main" xmlns:r="http://schemas.openxmlformats.org/officeDocument/2006/relationships" xmlns:p="http://schemas.openxmlformats.org/presentationml/2006/main">
  <p:cm authorId="1" dt="2015-08-05T12:14:16.968" idx="2">
    <p:pos x="10" y="10"/>
    <p:text>Matched changes in language on later slides on this deck
29/7: comment made in teleconference:  added conneection between Wi-Fi brand and IEEE 802.11 standard
5/8: changed Wi-Fi to IEEE 802.11 in some cases
5/8: changed "real say" to "say" to avoid questions about what real means</p:text>
  </p:cm>
</p:cmLst>
</file>

<file path=ppt/comments/comment20.xml><?xml version="1.0" encoding="utf-8"?>
<p:cmLst xmlns:a="http://schemas.openxmlformats.org/drawingml/2006/main" xmlns:r="http://schemas.openxmlformats.org/officeDocument/2006/relationships" xmlns:p="http://schemas.openxmlformats.org/presentationml/2006/main">
  <p:cm authorId="1" dt="2015-08-05T13:46:19.445" idx="2">
    <p:pos x="10" y="10"/>
    <p:text>5/8: corrected the behaviour for an internal collision</p:text>
  </p:cm>
</p:cmLst>
</file>

<file path=ppt/comments/comment21.xml><?xml version="1.0" encoding="utf-8"?>
<p:cmLst xmlns:a="http://schemas.openxmlformats.org/drawingml/2006/main" xmlns:r="http://schemas.openxmlformats.org/officeDocument/2006/relationships" xmlns:p="http://schemas.openxmlformats.org/presentationml/2006/main">
  <p:cm authorId="1" dt="2015-08-05T14:41:52.919" idx="1">
    <p:pos x="10" y="10"/>
    <p:text>
Clarified that teh 3GPP sims do not appear to define QoS for LAA
Editorial update
Added queston asing if 3GPP want QoS for DL
3/8: added max ToOP as a parameter
5/8: added EDCA acronym</p:text>
  </p:cm>
</p:cmLst>
</file>

<file path=ppt/comments/comment22.xml><?xml version="1.0" encoding="utf-8"?>
<p:cmLst xmlns:a="http://schemas.openxmlformats.org/drawingml/2006/main" xmlns:r="http://schemas.openxmlformats.org/officeDocument/2006/relationships" xmlns:p="http://schemas.openxmlformats.org/presentationml/2006/main">
  <p:cm authorId="1" dt="2015-08-03T14:46:18.816" idx="5">
    <p:pos x="10" y="10"/>
    <p:text>Editorial changes
Covered the issue of AP using  different parameters
Highlighted conceptual nature of proposal; solid proposal was to adopt EDCA
3/8/15: converted paramters to be aligned with EDCA
3/8: added TxOP as a parameter</p:text>
  </p:cm>
</p:cmLst>
</file>

<file path=ppt/comments/comment23.xml><?xml version="1.0" encoding="utf-8"?>
<p:cmLst xmlns:a="http://schemas.openxmlformats.org/drawingml/2006/main" xmlns:r="http://schemas.openxmlformats.org/officeDocument/2006/relationships" xmlns:p="http://schemas.openxmlformats.org/presentationml/2006/main">
  <p:cm authorId="1" dt="2015-08-05T13:51:49.482" idx="3">
    <p:pos x="10" y="10"/>
    <p:text>No changes
It has been suggested that this item be marked as "future work" as wider channels are not a short term focus
3/8: Mhz -&gt; MHz
5/8: Wi-Fi -&gt; 802.11</p:text>
  </p:cm>
</p:cmLst>
</file>

<file path=ppt/comments/comment24.xml><?xml version="1.0" encoding="utf-8"?>
<p:cmLst xmlns:a="http://schemas.openxmlformats.org/drawingml/2006/main" xmlns:r="http://schemas.openxmlformats.org/officeDocument/2006/relationships" xmlns:p="http://schemas.openxmlformats.org/presentationml/2006/main">
  <p:cm authorId="1" dt="2015-08-03T12:40:55.449" idx="4">
    <p:pos x="10" y="10"/>
    <p:text>No changes
3/8/15: Changed from "Is higher priorty tx ready?" to "Is higher priority q=0?" based on comment from Sony employee that previou text is ambiguous
3/8/15: modified access to make it reflect EDCA, rather than the weird combination of EDCA and DCF
3/8/15: Added note in bottom right to respond to comment that CW doublig is not defined on this page</p:text>
  </p:cm>
</p:cmLst>
</file>

<file path=ppt/comments/comment25.xml><?xml version="1.0" encoding="utf-8"?>
<p:cmLst xmlns:a="http://schemas.openxmlformats.org/drawingml/2006/main" xmlns:r="http://schemas.openxmlformats.org/officeDocument/2006/relationships" xmlns:p="http://schemas.openxmlformats.org/presentationml/2006/main">
  <p:cm authorId="1" dt="2015-08-06T10:26:20.058" idx="1">
    <p:pos x="106" y="106"/>
    <p:text>Added call out highligting iCCA difference
6/8: changed the dot point about ambiguity to  "If the flow chart means that an iCCA is always required after the frame becomes available for transmission, then this is overly conservative"  based on received comment
</p:text>
  </p:cm>
</p:cmLst>
</file>

<file path=ppt/comments/comment26.xml><?xml version="1.0" encoding="utf-8"?>
<p:cmLst xmlns:a="http://schemas.openxmlformats.org/drawingml/2006/main" xmlns:r="http://schemas.openxmlformats.org/officeDocument/2006/relationships" xmlns:p="http://schemas.openxmlformats.org/presentationml/2006/main">
  <p:cm authorId="1" dt="2015-08-03T12:49:46.480" idx="5">
    <p:pos x="10" y="10"/>
    <p:text>Added callout highlighting slot sync issue
3/8: Added text explaining why slot sync is important based on comment received</p:text>
  </p:cm>
</p:cmLst>
</file>

<file path=ppt/comments/comment27.xml><?xml version="1.0" encoding="utf-8"?>
<p:cmLst xmlns:a="http://schemas.openxmlformats.org/drawingml/2006/main" xmlns:r="http://schemas.openxmlformats.org/officeDocument/2006/relationships" xmlns:p="http://schemas.openxmlformats.org/presentationml/2006/main">
  <p:cm authorId="1" dt="2015-08-05T13:53:43.744" idx="4">
    <p:pos x="10" y="10"/>
    <p:text>Addded callout highlighting conceptual nature of access propsal
Emphasies reecommendation to adopt EDCA
Emphasis need to COLLABORATE
3/8: fixed title to reflect content</p:text>
  </p:cm>
</p:cmLst>
</file>

<file path=ppt/comments/comment28.xml><?xml version="1.0" encoding="utf-8"?>
<p:cmLst xmlns:a="http://schemas.openxmlformats.org/drawingml/2006/main" xmlns:r="http://schemas.openxmlformats.org/officeDocument/2006/relationships" xmlns:p="http://schemas.openxmlformats.org/presentationml/2006/main">
  <p:cm authorId="1" dt="2015-07-28T14:49:32.594" idx="1">
    <p:pos x="10" y="10"/>
    <p:text>Added slide</p:text>
  </p:cm>
</p:cmLst>
</file>

<file path=ppt/comments/comment29.xml><?xml version="1.0" encoding="utf-8"?>
<p:cmLst xmlns:a="http://schemas.openxmlformats.org/drawingml/2006/main" xmlns:r="http://schemas.openxmlformats.org/officeDocument/2006/relationships" xmlns:p="http://schemas.openxmlformats.org/presentationml/2006/main">
  <p:cm authorId="1" dt="2015-08-03T13:10:15.011" idx="10">
    <p:pos x="10" y="10"/>
    <p:text>Editorials
3/8: sharing -&gt; fair sharing
3/8: 5ms -&gt; 4ms  based on multiple comments from Japanese companies</p:text>
  </p:cm>
</p:cmLst>
</file>

<file path=ppt/comments/comment3.xml><?xml version="1.0" encoding="utf-8"?>
<p:cmLst xmlns:a="http://schemas.openxmlformats.org/drawingml/2006/main" xmlns:r="http://schemas.openxmlformats.org/officeDocument/2006/relationships" xmlns:p="http://schemas.openxmlformats.org/presentationml/2006/main">
  <p:cm authorId="1" dt="2015-08-03T11:25:36.110" idx="1">
    <p:pos x="10" y="10"/>
    <p:text>Added quote from Neelie Kroes
Added numnber of Wi-Fi devices sold and still being used
Added EC quote "Europe loves Wi-Fi"
Deleted references to Katz and Plum reports
29/7: Max R expressed concern that "More than 5 billion Wi-Fi devices still in use today" suggested Wi-Fi declining. So refined slightly 
3/8: Editorial fixes</p:text>
  </p:cm>
</p:cmLst>
</file>

<file path=ppt/comments/comment30.xml><?xml version="1.0" encoding="utf-8"?>
<p:cmLst xmlns:a="http://schemas.openxmlformats.org/drawingml/2006/main" xmlns:r="http://schemas.openxmlformats.org/officeDocument/2006/relationships" xmlns:p="http://schemas.openxmlformats.org/presentationml/2006/main">
  <p:cm authorId="1" dt="2015-08-03T13:10:41.773" idx="7">
    <p:pos x="10" y="10"/>
    <p:text>Editorials
Added Qualcomm quote
3/8: assume -&gt; assumed
3/8: added Japanese restriction of 4ms
3/8: 5ms -&gt; 4ms  based on multiple comments from Japanese companies</p:text>
  </p:cm>
</p:cmLst>
</file>

<file path=ppt/comments/comment31.xml><?xml version="1.0" encoding="utf-8"?>
<p:cmLst xmlns:a="http://schemas.openxmlformats.org/drawingml/2006/main" xmlns:r="http://schemas.openxmlformats.org/officeDocument/2006/relationships" xmlns:p="http://schemas.openxmlformats.org/presentationml/2006/main">
  <p:cm authorId="1" dt="2015-07-23T14:12:24.300" idx="1">
    <p:pos x="10" y="10"/>
    <p:text>Made pint in ine slide rather than two slides
Editorial changes</p:text>
  </p:cm>
</p:cmLst>
</file>

<file path=ppt/comments/comment32.xml><?xml version="1.0" encoding="utf-8"?>
<p:cmLst xmlns:a="http://schemas.openxmlformats.org/drawingml/2006/main" xmlns:r="http://schemas.openxmlformats.org/officeDocument/2006/relationships" xmlns:p="http://schemas.openxmlformats.org/presentationml/2006/main">
  <p:cm authorId="1" dt="2015-08-05T14:00:33.186" idx="1">
    <p:pos x="10" y="10"/>
    <p:text>No changes
5/8: Wi-Fi -&gt; 802.11
</p:text>
  </p:cm>
</p:cmLst>
</file>

<file path=ppt/comments/comment33.xml><?xml version="1.0" encoding="utf-8"?>
<p:cmLst xmlns:a="http://schemas.openxmlformats.org/drawingml/2006/main" xmlns:r="http://schemas.openxmlformats.org/officeDocument/2006/relationships" xmlns:p="http://schemas.openxmlformats.org/presentationml/2006/main">
  <p:cm authorId="1" dt="2015-08-07T16:29:34.494" idx="1">
    <p:pos x="10" y="10"/>
    <p:text>6/8: Made the proposal "tentative" based on comments received ... then emphasised need for interested parties to work together
7/8: changed proposal to say more study required</p:text>
  </p:cm>
</p:cmLst>
</file>

<file path=ppt/comments/comment34.xml><?xml version="1.0" encoding="utf-8"?>
<p:cmLst xmlns:a="http://schemas.openxmlformats.org/drawingml/2006/main" xmlns:r="http://schemas.openxmlformats.org/officeDocument/2006/relationships" xmlns:p="http://schemas.openxmlformats.org/presentationml/2006/main">
  <p:cm authorId="1" dt="2015-07-22T14:46:14.690" idx="1">
    <p:pos x="10" y="10"/>
    <p:text>Matched changes in language on later slides on this deck</p:text>
  </p:cm>
</p:cmLst>
</file>

<file path=ppt/comments/comment4.xml><?xml version="1.0" encoding="utf-8"?>
<p:cmLst xmlns:a="http://schemas.openxmlformats.org/drawingml/2006/main" xmlns:r="http://schemas.openxmlformats.org/officeDocument/2006/relationships" xmlns:p="http://schemas.openxmlformats.org/presentationml/2006/main">
  <p:cm authorId="1" dt="2015-07-29T12:25:24.241" idx="2">
    <p:pos x="10" y="10"/>
    <p:text>Changed "benefit" to "benefit from Wi-F"
Added "generally not requiring a subscription or a cellular operator!" to emphasis its accessibility
Removed text from "Anyone" box
Kept "good enough" but clarified with "to meet user needs"
29/7: Alireza worried about admitting Wi-Fi doe snot have optimal efficiency: replaced, "Wi-Fi trades some  efficiency in favour of “good enough” performance (to meet users’ needs) and fair sharing between Wi-Fi networks and other technologies"  with "Wi-Fi meets diverse user needs by assuring fair sharing between Wi-Fi networks and other technologies
</p:text>
  </p:cm>
</p:cmLst>
</file>

<file path=ppt/comments/comment5.xml><?xml version="1.0" encoding="utf-8"?>
<p:cmLst xmlns:a="http://schemas.openxmlformats.org/drawingml/2006/main" xmlns:r="http://schemas.openxmlformats.org/officeDocument/2006/relationships" xmlns:p="http://schemas.openxmlformats.org/presentationml/2006/main">
  <p:cm authorId="1" dt="2015-08-05T12:22:01.879" idx="3">
    <p:pos x="10" y="10"/>
    <p:text>Made slide more visual - less blocks of text
Refined message to align with "Minto pyramid"
29/7: removed "a long period of study" to avoid making it look like we want delay
3/8: Added "is the best solution" to be consistent with a later change
3/8: editorial cleanup
5/8: changed "Wi-Fi like" to "802.11 like"
5/8: chnaged "best solution" to "good solution"</p:text>
  </p:cm>
</p:cmLst>
</file>

<file path=ppt/comments/comment6.xml><?xml version="1.0" encoding="utf-8"?>
<p:cmLst xmlns:a="http://schemas.openxmlformats.org/drawingml/2006/main" xmlns:r="http://schemas.openxmlformats.org/officeDocument/2006/relationships" xmlns:p="http://schemas.openxmlformats.org/presentationml/2006/main">
  <p:cm authorId="1" dt="2015-08-05T12:35:51.019" idx="4">
    <p:pos x="10" y="10"/>
    <p:text>Swapped with next slide
Added logo
Simplified text
3/8: Cat 4 -&gt; Category 4
5/8: ACK/NAK -&gt; (delayed) ACK/NACK
5/8: Wi-Fi like -&gt; 802.11-like</p:text>
  </p:cm>
</p:cmLst>
</file>

<file path=ppt/comments/comment7.xml><?xml version="1.0" encoding="utf-8"?>
<p:cmLst xmlns:a="http://schemas.openxmlformats.org/drawingml/2006/main" xmlns:r="http://schemas.openxmlformats.org/officeDocument/2006/relationships" xmlns:p="http://schemas.openxmlformats.org/presentationml/2006/main">
  <p:cm authorId="1" dt="2015-08-05T12:38:53.577" idx="5">
    <p:pos x="10" y="10"/>
    <p:text>Added logo
Editorial cleanup
29/7: replaced "“good enough” (not perfect)" with "good" to avoid highlighting that Wi-Fi not perfect, even though the tradeoff is justifiable
3/8: changed "actually works" in title to "the best solution" based on comment received
3/8: added box based oin comment received
5/8: changed "best soltion" in title to "good solution"
5/8: made is clear access mechanism is 802.11 based, while the overall solution is Wi-Fi
</p:text>
  </p:cm>
</p:cmLst>
</file>

<file path=ppt/comments/comment8.xml><?xml version="1.0" encoding="utf-8"?>
<p:cmLst xmlns:a="http://schemas.openxmlformats.org/drawingml/2006/main" xmlns:r="http://schemas.openxmlformats.org/officeDocument/2006/relationships" xmlns:p="http://schemas.openxmlformats.org/presentationml/2006/main">
  <p:cm authorId="1" dt="2015-08-05T12:40:02.980" idx="1">
    <p:pos x="69" y="102"/>
    <p:text>Bolded second dot point to emphasize
3/8: Changed 2nds dash point to "“Wi-Fi like” access rules because they are effective in unlicensed spectrum"
3/8: "sharing" -&gt; "fair sharing" in last dash point
5/8: Editorial change to title
5/8: Wi-Fi like -&gt; 802.11-like</p:text>
  </p:cm>
</p:cmLst>
</file>

<file path=ppt/comments/comment9.xml><?xml version="1.0" encoding="utf-8"?>
<p:cmLst xmlns:a="http://schemas.openxmlformats.org/drawingml/2006/main" xmlns:r="http://schemas.openxmlformats.org/officeDocument/2006/relationships" xmlns:p="http://schemas.openxmlformats.org/presentationml/2006/main">
  <p:cm authorId="1" dt="2015-08-05T12:41:06.938" idx="6">
    <p:pos x="10" y="10"/>
    <p:text>
Editorial changes
5/8: Wi-Fi like -&gt; 802.11-like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15885" y="177284"/>
            <a:ext cx="2022990"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802.19-15/0063r7</a:t>
            </a:r>
            <a:endParaRPr lang="en-US" dirty="0"/>
          </a:p>
        </p:txBody>
      </p:sp>
      <p:sp>
        <p:nvSpPr>
          <p:cNvPr id="3075" name="Rectangle 3"/>
          <p:cNvSpPr>
            <a:spLocks noGrp="1" noChangeArrowheads="1"/>
          </p:cNvSpPr>
          <p:nvPr>
            <p:ph type="dt" sz="quarter" idx="1"/>
          </p:nvPr>
        </p:nvSpPr>
        <p:spPr bwMode="auto">
          <a:xfrm>
            <a:off x="695325" y="177284"/>
            <a:ext cx="913712"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August 2015</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58748" y="97909"/>
            <a:ext cx="2022990"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802.19-15/0063r7</a:t>
            </a:r>
            <a:endParaRPr lang="en-US" dirty="0"/>
          </a:p>
        </p:txBody>
      </p:sp>
      <p:sp>
        <p:nvSpPr>
          <p:cNvPr id="2051" name="Rectangle 3"/>
          <p:cNvSpPr>
            <a:spLocks noGrp="1" noChangeArrowheads="1"/>
          </p:cNvSpPr>
          <p:nvPr>
            <p:ph type="dt" idx="1"/>
          </p:nvPr>
        </p:nvSpPr>
        <p:spPr bwMode="auto">
          <a:xfrm>
            <a:off x="654050" y="97909"/>
            <a:ext cx="913712"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August 2015</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2054" name="Rectangle 6"/>
          <p:cNvSpPr>
            <a:spLocks noGrp="1" noChangeArrowheads="1"/>
          </p:cNvSpPr>
          <p:nvPr>
            <p:ph type="ftr" sz="quarter" idx="4"/>
          </p:nvPr>
        </p:nvSpPr>
        <p:spPr bwMode="auto">
          <a:xfrm>
            <a:off x="5223756" y="8985250"/>
            <a:ext cx="1057982"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sz="1100">
                <a:latin typeface="Arial" panose="020B0604020202020204" pitchFamily="34" charset="0"/>
                <a:cs typeface="Arial" panose="020B0604020202020204" pitchFamily="34" charset="0"/>
              </a:defRPr>
            </a:lvl5pPr>
          </a:lstStyle>
          <a:p>
            <a:pPr lvl="4">
              <a:defRPr/>
            </a:pPr>
            <a:r>
              <a:rPr lang="en-US" smtClean="0"/>
              <a:t>IEEE 802</a:t>
            </a:r>
            <a:endParaRPr lang="en-US" dirty="0"/>
          </a:p>
        </p:txBody>
      </p:sp>
      <p:sp>
        <p:nvSpPr>
          <p:cNvPr id="2055" name="Rectangle 7"/>
          <p:cNvSpPr>
            <a:spLocks noGrp="1" noChangeArrowheads="1"/>
          </p:cNvSpPr>
          <p:nvPr>
            <p:ph type="sldNum" sz="quarter" idx="5"/>
          </p:nvPr>
        </p:nvSpPr>
        <p:spPr bwMode="auto">
          <a:xfrm>
            <a:off x="3195177" y="8985250"/>
            <a:ext cx="540211" cy="169277"/>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sz="1100">
                <a:latin typeface="Arial" panose="020B0604020202020204" pitchFamily="34" charset="0"/>
                <a:cs typeface="Arial" panose="020B0604020202020204" pitchFamily="34" charset="0"/>
              </a:defRPr>
            </a:lvl1pPr>
          </a:lstStyle>
          <a:p>
            <a:pPr>
              <a:defRPr/>
            </a:pPr>
            <a:r>
              <a:rPr lang="en-US" smtClean="0"/>
              <a:t>Page </a:t>
            </a:r>
            <a:fld id="{18D10512-F400-46E6-9813-0191A717DA9A}" type="slidenum">
              <a:rPr lang="en-US" smtClean="0"/>
              <a:pPr>
                <a:defRPr/>
              </a:pPr>
              <a:t>‹#›</a:t>
            </a:fld>
            <a:endParaRPr lang="en-US"/>
          </a:p>
        </p:txBody>
      </p:sp>
      <p:sp>
        <p:nvSpPr>
          <p:cNvPr id="67592" name="Rectangle 8"/>
          <p:cNvSpPr>
            <a:spLocks noChangeArrowheads="1"/>
          </p:cNvSpPr>
          <p:nvPr/>
        </p:nvSpPr>
        <p:spPr bwMode="auto">
          <a:xfrm>
            <a:off x="723900" y="8985250"/>
            <a:ext cx="730969"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100">
                <a:latin typeface="Arial" panose="020B0604020202020204" pitchFamily="34" charset="0"/>
                <a:cs typeface="Arial" panose="020B0604020202020204" pitchFamily="34" charset="0"/>
              </a:rPr>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100">
              <a:latin typeface="Arial" panose="020B0604020202020204" pitchFamily="34" charset="0"/>
              <a:cs typeface="Arial" panose="020B0604020202020204" pitchFamily="34" charset="0"/>
            </a:endParaRPr>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xfrm>
            <a:off x="7894708" y="6475413"/>
            <a:ext cx="649217" cy="184666"/>
          </a:xfrm>
          <a:ln/>
        </p:spPr>
        <p:txBody>
          <a:bodyPr/>
          <a:lstStyle>
            <a:lvl1pPr>
              <a:defRPr/>
            </a:lvl1pPr>
          </a:lstStyle>
          <a:p>
            <a:pPr>
              <a:defRPr/>
            </a:pPr>
            <a:r>
              <a:rPr lang="en-US" dirty="0" smtClean="0"/>
              <a:t>IEEE 802</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xfrm>
            <a:off x="7894709" y="6475413"/>
            <a:ext cx="649216" cy="184666"/>
          </a:xfrm>
          <a:ln/>
        </p:spPr>
        <p:txBody>
          <a:bodyPr/>
          <a:lstStyle>
            <a:lvl1pPr>
              <a:defRPr/>
            </a:lvl1pPr>
          </a:lstStyle>
          <a:p>
            <a:pPr>
              <a:defRPr/>
            </a:pPr>
            <a:r>
              <a:rPr lang="en-US" dirty="0" smtClean="0"/>
              <a:t>IEEE 802</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xfrm>
            <a:off x="7894708" y="6475413"/>
            <a:ext cx="649217" cy="184666"/>
          </a:xfrm>
          <a:ln/>
        </p:spPr>
        <p:txBody>
          <a:bodyPr/>
          <a:lstStyle>
            <a:lvl1pPr>
              <a:defRPr/>
            </a:lvl1pPr>
          </a:lstStyle>
          <a:p>
            <a:pPr>
              <a:defRPr/>
            </a:pPr>
            <a:r>
              <a:rPr lang="en-US" dirty="0" smtClean="0"/>
              <a:t>IEEE 802</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16168166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29" name="Rectangle 5"/>
          <p:cNvSpPr>
            <a:spLocks noGrp="1" noChangeArrowheads="1"/>
          </p:cNvSpPr>
          <p:nvPr>
            <p:ph type="ftr" sz="quarter" idx="3"/>
          </p:nvPr>
        </p:nvSpPr>
        <p:spPr bwMode="auto">
          <a:xfrm>
            <a:off x="7894708" y="6475413"/>
            <a:ext cx="6492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dirty="0" smtClean="0"/>
              <a:t>IEEE 802</a:t>
            </a:r>
            <a:endParaRPr lang="en-US" dirty="0"/>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81172" y="363379"/>
            <a:ext cx="316432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802.19-15/0063r7</a:t>
            </a:r>
            <a:endParaRPr lang="en-US" sz="1600" b="1" dirty="0" smtClean="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121828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August 2015</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omments" Target="../comments/comment8.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omments" Target="../comments/comment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comments" Target="../comments/comment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comments" Target="../comments/comment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comments" Target="../comments/comment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omments" Target="../comments/comment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comments" Target="../comments/comment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comments" Target="../comments/comment16.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comments" Target="../comments/comment17.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comments" Target="../comments/comment18.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comments" Target="../comments/comment19.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comments" Target="../comments/comment20.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comments" Target="../comments/comment2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comments" Target="../comments/comment2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omments" Target="../comments/comment23.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comments" Target="../comments/comment2.xml"/><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2" Type="http://schemas.openxmlformats.org/officeDocument/2006/relationships/comments" Target="../comments/comment2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comments" Target="../comments/comment25.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comments" Target="../comments/comment26.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comments" Target="../comments/comment27.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comments" Target="../comments/comment28.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comments" Target="../comments/comment29.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comments" Target="../comments/comment30.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comments" Target="../comments/comment31.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comments" Target="../comments/comment32.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comments" Target="../comments/comment3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1.xml"/><Relationship Id="rId5" Type="http://schemas.openxmlformats.org/officeDocument/2006/relationships/comments" Target="../comments/comment3.xml"/><Relationship Id="rId4" Type="http://schemas.openxmlformats.org/officeDocument/2006/relationships/image" Target="../media/image7.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comments" Target="../comments/comment34.xml"/><Relationship Id="rId4" Type="http://schemas.openxmlformats.org/officeDocument/2006/relationships/image" Target="../media/image3.png"/></Relationships>
</file>

<file path=ppt/slides/_rels/slide4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image" Target="../media/image19.pn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png"/><Relationship Id="rId2"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 Id="rId14" Type="http://schemas.openxmlformats.org/officeDocument/2006/relationships/comments" Target="../comments/comment4.xml"/></Relationships>
</file>

<file path=ppt/slides/_rels/slide6.xml.rels><?xml version="1.0" encoding="UTF-8" standalone="yes"?>
<Relationships xmlns="http://schemas.openxmlformats.org/package/2006/relationships"><Relationship Id="rId2" Type="http://schemas.openxmlformats.org/officeDocument/2006/relationships/comments" Target="../comments/comment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omments" Target="../comments/comment6.xm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comments" Target="../comments/commen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r>
              <a:rPr lang="en-US" dirty="0"/>
              <a:t>IEEE 802</a:t>
            </a:r>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2">
                    <a:lumMod val="75000"/>
                  </a:schemeClr>
                </a:solidFill>
              </a:rPr>
              <a:t>Proposal for IEEE 802 submission to 3GPP Workshop on LAA in August 2015</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5 August 2015</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smtClean="0">
                <a:latin typeface="Arial" pitchFamily="34" charset="0"/>
              </a:rPr>
              <a:t>Editor:</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3336747932"/>
              </p:ext>
            </p:extLst>
          </p:nvPr>
        </p:nvGraphicFramePr>
        <p:xfrm>
          <a:off x="685800" y="3200400"/>
          <a:ext cx="7696200" cy="741364"/>
        </p:xfrm>
        <a:graphic>
          <a:graphicData uri="http://schemas.openxmlformats.org/drawingml/2006/table">
            <a:tbl>
              <a:tblPr firstRow="1" bandRow="1">
                <a:tableStyleId>{21E4AEA4-8DFA-4A89-87EB-49C32662AFE0}</a:tableStyleId>
              </a:tblPr>
              <a:tblGrid>
                <a:gridCol w="1924050"/>
                <a:gridCol w="1924050"/>
                <a:gridCol w="1924050"/>
                <a:gridCol w="1924050"/>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a:effectLst/>
                        </a:rPr>
                        <a:t>Phone</a:t>
                      </a:r>
                      <a:endParaRPr lang="en-AU" sz="1200">
                        <a:effectLst/>
                        <a:latin typeface="Times New Roman"/>
                        <a:ea typeface="Times New Roman"/>
                      </a:endParaRPr>
                    </a:p>
                  </a:txBody>
                  <a:tcPr marL="68580" marR="68580" marT="0" marB="0" anchor="ctr"/>
                </a:tc>
                <a:tc>
                  <a:txBody>
                    <a:bodyPr/>
                    <a:lstStyle/>
                    <a:p>
                      <a:pPr>
                        <a:spcAft>
                          <a:spcPts val="0"/>
                        </a:spcAft>
                      </a:pPr>
                      <a:r>
                        <a:rPr lang="en-US" sz="1200">
                          <a:effectLst/>
                        </a:rPr>
                        <a:t>email</a:t>
                      </a:r>
                      <a:endParaRPr lang="en-AU" sz="1200">
                        <a:effectLst/>
                        <a:latin typeface="Times New Roman"/>
                        <a:ea typeface="Times New Roman"/>
                      </a:endParaRPr>
                    </a:p>
                  </a:txBody>
                  <a:tcPr marL="68580" marR="68580" marT="0" marB="0" anchor="ctr"/>
                </a:tc>
              </a:tr>
              <a:tr h="370682">
                <a:tc>
                  <a:txBody>
                    <a:bodyPr/>
                    <a:lstStyle/>
                    <a:p>
                      <a:pPr>
                        <a:spcAft>
                          <a:spcPts val="0"/>
                        </a:spcAft>
                      </a:pPr>
                      <a:r>
                        <a:rPr lang="en-US" sz="1200">
                          <a:effectLst/>
                        </a:rPr>
                        <a:t>Andrew Myles</a:t>
                      </a:r>
                      <a:endParaRPr lang="en-AU" sz="1200">
                        <a:effectLst/>
                        <a:latin typeface="Times New Roman"/>
                        <a:ea typeface="Times New Roman"/>
                      </a:endParaRPr>
                    </a:p>
                  </a:txBody>
                  <a:tcPr marL="68580" marR="68580" marT="0" marB="0" anchor="ct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tc>
                <a:tc>
                  <a:txBody>
                    <a:bodyPr/>
                    <a:lstStyle/>
                    <a:p>
                      <a:pPr marL="21590" indent="-21590">
                        <a:spcAft>
                          <a:spcPts val="0"/>
                        </a:spcAft>
                      </a:pPr>
                      <a:r>
                        <a:rPr lang="en-US" sz="1200">
                          <a:effectLst/>
                        </a:rPr>
                        <a:t>+61 2 84461010</a:t>
                      </a:r>
                      <a:endParaRPr lang="en-AU" sz="1200">
                        <a:effectLst/>
                      </a:endParaRPr>
                    </a:p>
                    <a:p>
                      <a:pPr marL="21590" indent="-21590">
                        <a:spcAft>
                          <a:spcPts val="0"/>
                        </a:spcAft>
                      </a:pPr>
                      <a:r>
                        <a:rPr lang="en-US" sz="1200">
                          <a:effectLst/>
                        </a:rPr>
                        <a:t>+61 418 656587</a:t>
                      </a:r>
                      <a:endParaRPr lang="en-AU" sz="1200">
                        <a:effectLst/>
                        <a:latin typeface="Times New Roman"/>
                        <a:ea typeface="Times New Roman"/>
                      </a:endParaRPr>
                    </a:p>
                  </a:txBody>
                  <a:tcPr marL="68580" marR="68580" marT="0" marB="0" anchor="ct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tc>
              </a:tr>
            </a:tbl>
          </a:graphicData>
        </a:graphic>
      </p:graphicFrame>
      <p:sp>
        <p:nvSpPr>
          <p:cNvPr id="3" name="Rectangle 2"/>
          <p:cNvSpPr/>
          <p:nvPr/>
        </p:nvSpPr>
        <p:spPr bwMode="auto">
          <a:xfrm>
            <a:off x="685800" y="4114800"/>
            <a:ext cx="7696200" cy="2133600"/>
          </a:xfrm>
          <a:prstGeom prst="rect">
            <a:avLst/>
          </a:prstGeom>
          <a:solidFill>
            <a:schemeClr val="bg1"/>
          </a:solidFill>
          <a:ln w="12700"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marR="0" indent="-171450"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US" sz="1600" dirty="0" smtClean="0">
                <a:latin typeface="+mj-lt"/>
              </a:rPr>
              <a:t>This slide deck contains a proposal for the IEEE 802 submission to the 3GPP Workshop on LAA</a:t>
            </a:r>
          </a:p>
          <a:p>
            <a:pPr marL="171450" marR="0" indent="-171450"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kumimoji="0" lang="en-US" sz="1600" b="0" i="0" u="none" strike="noStrike" cap="none" normalizeH="0" baseline="0" dirty="0" smtClean="0">
                <a:ln>
                  <a:noFill/>
                </a:ln>
                <a:solidFill>
                  <a:schemeClr val="tx1"/>
                </a:solidFill>
                <a:effectLst/>
                <a:latin typeface="+mj-lt"/>
              </a:rPr>
              <a:t>It was</a:t>
            </a:r>
            <a:r>
              <a:rPr kumimoji="0" lang="en-US" sz="1600" b="0" i="0" u="none" strike="noStrike" cap="none" normalizeH="0" dirty="0" smtClean="0">
                <a:ln>
                  <a:noFill/>
                </a:ln>
                <a:solidFill>
                  <a:schemeClr val="tx1"/>
                </a:solidFill>
                <a:effectLst/>
                <a:latin typeface="+mj-lt"/>
              </a:rPr>
              <a:t> initially discussed at the IEEE 802 plenary in Hawaii in July 2015</a:t>
            </a:r>
          </a:p>
          <a:p>
            <a:pPr marL="171450" marR="0" indent="-171450" algn="l" defTabSz="914400" rtl="0" eaLnBrk="0" fontAlgn="base" latinLnBrk="0" hangingPunct="0">
              <a:lnSpc>
                <a:spcPct val="100000"/>
              </a:lnSpc>
              <a:spcBef>
                <a:spcPts val="800"/>
              </a:spcBef>
              <a:spcAft>
                <a:spcPct val="0"/>
              </a:spcAft>
              <a:buClrTx/>
              <a:buSzTx/>
              <a:buFont typeface="Arial" panose="020B0604020202020204" pitchFamily="34" charset="0"/>
              <a:buChar char="•"/>
              <a:tabLst/>
            </a:pPr>
            <a:r>
              <a:rPr lang="en-US" sz="1600" baseline="0" dirty="0" smtClean="0">
                <a:latin typeface="+mj-lt"/>
              </a:rPr>
              <a:t>It needs</a:t>
            </a:r>
            <a:r>
              <a:rPr lang="en-US" sz="1600" dirty="0" smtClean="0">
                <a:latin typeface="+mj-lt"/>
              </a:rPr>
              <a:t> to be approved by the IEEE 802.19 WG by about 10 </a:t>
            </a:r>
            <a:r>
              <a:rPr lang="en-US" sz="1600" smtClean="0">
                <a:latin typeface="+mj-lt"/>
              </a:rPr>
              <a:t>August 2015 to </a:t>
            </a:r>
            <a:r>
              <a:rPr lang="en-US" sz="1600" dirty="0" smtClean="0">
                <a:latin typeface="+mj-lt"/>
              </a:rPr>
              <a:t>meet the IEEE 802 EC approval deadlines</a:t>
            </a:r>
            <a:endParaRPr kumimoji="0" lang="en-AU" sz="1600" b="0" i="0" u="none" strike="noStrike" cap="none" normalizeH="0" baseline="0" dirty="0" smtClean="0">
              <a:ln>
                <a:noFill/>
              </a:ln>
              <a:solidFill>
                <a:schemeClr val="tx1"/>
              </a:solidFill>
              <a:effectLst/>
              <a:latin typeface="+mj-l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rgbClr val="FF0000"/>
                </a:solidFill>
              </a:rPr>
              <a:t>Aside: </a:t>
            </a:r>
            <a:r>
              <a:rPr lang="en-AU" dirty="0" smtClean="0"/>
              <a:t>Fair access to 5GHz band could be decided by regulators alone or by industry consensus</a:t>
            </a:r>
            <a:endParaRPr lang="en-AU" dirty="0"/>
          </a:p>
        </p:txBody>
      </p:sp>
      <p:sp>
        <p:nvSpPr>
          <p:cNvPr id="3" name="Content Placeholder 2"/>
          <p:cNvSpPr>
            <a:spLocks noGrp="1"/>
          </p:cNvSpPr>
          <p:nvPr>
            <p:ph idx="1"/>
          </p:nvPr>
        </p:nvSpPr>
        <p:spPr/>
        <p:txBody>
          <a:bodyPr/>
          <a:lstStyle/>
          <a:p>
            <a:pPr lvl="1"/>
            <a:r>
              <a:rPr lang="en-US" dirty="0" smtClean="0"/>
              <a:t>The 5GHz band is a community resource that must be available for “fair” sharing by all stakeholders</a:t>
            </a:r>
          </a:p>
          <a:p>
            <a:pPr lvl="1"/>
            <a:r>
              <a:rPr lang="en-US" dirty="0" smtClean="0"/>
              <a:t>However, defining what is “fair” is a difficult problem with many dimensions and conflicting interests</a:t>
            </a:r>
          </a:p>
          <a:p>
            <a:pPr lvl="2"/>
            <a:r>
              <a:rPr lang="en-US" dirty="0" err="1" smtClean="0"/>
              <a:t>eg</a:t>
            </a:r>
            <a:r>
              <a:rPr lang="en-US" dirty="0" smtClean="0"/>
              <a:t>, “fair” means absolute priority for radars in 5GHz band </a:t>
            </a:r>
          </a:p>
          <a:p>
            <a:pPr lvl="2"/>
            <a:r>
              <a:rPr lang="en-US" dirty="0" err="1" smtClean="0"/>
              <a:t>eg</a:t>
            </a:r>
            <a:r>
              <a:rPr lang="en-US" dirty="0" smtClean="0"/>
              <a:t>, “fair” means similar throughout &amp; delay for many stakeholders</a:t>
            </a:r>
          </a:p>
          <a:p>
            <a:pPr lvl="2"/>
            <a:r>
              <a:rPr lang="en-US" dirty="0" err="1" smtClean="0"/>
              <a:t>eg</a:t>
            </a:r>
            <a:r>
              <a:rPr lang="en-US" dirty="0" smtClean="0"/>
              <a:t>, “fair” means no unlicensed user has special rights for many stakeholders</a:t>
            </a:r>
          </a:p>
          <a:p>
            <a:pPr lvl="1"/>
            <a:r>
              <a:rPr lang="en-US" dirty="0" smtClean="0"/>
              <a:t>It is generally agreed that it is unacceptable for one part of industry to decide how “fair” sharing should occur on behalf of the rest</a:t>
            </a:r>
          </a:p>
          <a:p>
            <a:pPr lvl="1"/>
            <a:r>
              <a:rPr lang="en-US" dirty="0" smtClean="0"/>
              <a:t>That  leaves two main methods to decide how share the unlicensed 5GHz band:</a:t>
            </a:r>
          </a:p>
          <a:p>
            <a:pPr lvl="2"/>
            <a:r>
              <a:rPr lang="en-US" dirty="0" smtClean="0"/>
              <a:t>The regulator decides the rules on behalf of all stakeholders</a:t>
            </a:r>
          </a:p>
          <a:p>
            <a:pPr lvl="2"/>
            <a:r>
              <a:rPr lang="en-US" dirty="0" smtClean="0"/>
              <a:t>The industry &amp; the regulator comes to a consensus on the rules after a process of collaboration</a:t>
            </a:r>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10</a:t>
            </a:fld>
            <a:endParaRPr lang="en-US"/>
          </a:p>
        </p:txBody>
      </p:sp>
    </p:spTree>
    <p:extLst>
      <p:ext uri="{BB962C8B-B14F-4D97-AF65-F5344CB8AC3E}">
        <p14:creationId xmlns:p14="http://schemas.microsoft.com/office/powerpoint/2010/main" val="1045752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rgbClr val="FF0000"/>
                </a:solidFill>
              </a:rPr>
              <a:t>Aside:</a:t>
            </a:r>
            <a:r>
              <a:rPr lang="en-AU" dirty="0" smtClean="0"/>
              <a:t> Intervention by regulators is not ideal, but is a real possibility without effective collaboration</a:t>
            </a:r>
            <a:endParaRPr lang="en-AU" dirty="0"/>
          </a:p>
        </p:txBody>
      </p:sp>
      <p:sp>
        <p:nvSpPr>
          <p:cNvPr id="3" name="Content Placeholder 2"/>
          <p:cNvSpPr>
            <a:spLocks noGrp="1"/>
          </p:cNvSpPr>
          <p:nvPr>
            <p:ph idx="1"/>
          </p:nvPr>
        </p:nvSpPr>
        <p:spPr/>
        <p:txBody>
          <a:bodyPr/>
          <a:lstStyle/>
          <a:p>
            <a:pPr lvl="1"/>
            <a:r>
              <a:rPr lang="en-AU" dirty="0" smtClean="0"/>
              <a:t>Regulators have a general responsibility to set regulations to ensure the interests of all stakeholders are protected</a:t>
            </a:r>
          </a:p>
          <a:p>
            <a:pPr lvl="1"/>
            <a:r>
              <a:rPr lang="en-AU" dirty="0" smtClean="0"/>
              <a:t>Regulators usually prefer that the stakeholders collaborate, leading to a consensus that the regulator can simply implement</a:t>
            </a:r>
          </a:p>
          <a:p>
            <a:pPr lvl="2"/>
            <a:r>
              <a:rPr lang="en-AU" dirty="0" smtClean="0"/>
              <a:t>They also usually prefer a consensus that results in less need for detailed regulations because they are hard to enforce and may stifle innovation</a:t>
            </a:r>
          </a:p>
          <a:p>
            <a:pPr lvl="1"/>
            <a:r>
              <a:rPr lang="en-AU" dirty="0" smtClean="0"/>
              <a:t>The lack of industry collaboration or consensus on “fair” sharing of the 5GHz band means that regulators could start imposing  rules</a:t>
            </a:r>
          </a:p>
          <a:p>
            <a:pPr lvl="2"/>
            <a:r>
              <a:rPr lang="en-AU" dirty="0" smtClean="0"/>
              <a:t>It appears that the FCC is exploring this possibility in the US based on the recent Public Notice; many submissions note the lack of collaboration</a:t>
            </a:r>
          </a:p>
          <a:p>
            <a:pPr lvl="2"/>
            <a:r>
              <a:rPr lang="en-AU" dirty="0" smtClean="0"/>
              <a:t>The European regulators already impose some rules, although they are developed using a process in which industry can participate (ETSI BRAN)</a:t>
            </a:r>
          </a:p>
          <a:p>
            <a:pPr lvl="1"/>
            <a:r>
              <a:rPr lang="en-US" dirty="0" smtClean="0"/>
              <a:t>Regulators imposing rules not ideal because it takes decisions about LAA &amp; 802.11 away from the experts in 3GPP and IEEE 802</a:t>
            </a:r>
            <a:endParaRPr lang="en-AU" dirty="0" smtClean="0"/>
          </a:p>
        </p:txBody>
      </p:sp>
      <p:sp>
        <p:nvSpPr>
          <p:cNvPr id="4" name="Footer Placeholder 3"/>
          <p:cNvSpPr>
            <a:spLocks noGrp="1"/>
          </p:cNvSpPr>
          <p:nvPr>
            <p:ph type="ftr" sz="quarter" idx="10"/>
          </p:nvPr>
        </p:nvSpPr>
        <p:spPr/>
        <p:txBody>
          <a:bodyPr/>
          <a:lstStyle/>
          <a:p>
            <a:r>
              <a:rPr lang="en-US" smtClean="0"/>
              <a:t>IEEE 802</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11</a:t>
            </a:fld>
            <a:endParaRPr lang="en-US"/>
          </a:p>
        </p:txBody>
      </p:sp>
    </p:spTree>
    <p:extLst>
      <p:ext uri="{BB962C8B-B14F-4D97-AF65-F5344CB8AC3E}">
        <p14:creationId xmlns:p14="http://schemas.microsoft.com/office/powerpoint/2010/main" val="37326707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FF0000"/>
                </a:solidFill>
              </a:rPr>
              <a:t>Aside: </a:t>
            </a:r>
            <a:r>
              <a:rPr lang="en-AU" dirty="0" smtClean="0"/>
              <a:t>IEEE 802 is concerned that 3GPP do not have processes that promote effective collaboration</a:t>
            </a:r>
            <a:endParaRPr lang="en-AU" dirty="0"/>
          </a:p>
        </p:txBody>
      </p:sp>
      <p:sp>
        <p:nvSpPr>
          <p:cNvPr id="3" name="Content Placeholder 2"/>
          <p:cNvSpPr>
            <a:spLocks noGrp="1"/>
          </p:cNvSpPr>
          <p:nvPr>
            <p:ph idx="1"/>
          </p:nvPr>
        </p:nvSpPr>
        <p:spPr>
          <a:xfrm>
            <a:off x="685800" y="1752600"/>
            <a:ext cx="7772400" cy="4114800"/>
          </a:xfrm>
        </p:spPr>
        <p:txBody>
          <a:bodyPr/>
          <a:lstStyle/>
          <a:p>
            <a:pPr lvl="1"/>
            <a:r>
              <a:rPr lang="en-US" dirty="0" smtClean="0"/>
              <a:t>Effective collaboration on sharing the 5GHz band </a:t>
            </a:r>
            <a:r>
              <a:rPr lang="en-US" dirty="0"/>
              <a:t>is the </a:t>
            </a:r>
            <a:r>
              <a:rPr lang="en-US" dirty="0" smtClean="0"/>
              <a:t>best way to ensure </a:t>
            </a:r>
            <a:r>
              <a:rPr lang="en-US" dirty="0"/>
              <a:t>all stakeholders are happy with the outcome</a:t>
            </a:r>
          </a:p>
          <a:p>
            <a:pPr lvl="2"/>
            <a:r>
              <a:rPr lang="en-US" dirty="0" smtClean="0"/>
              <a:t>“Collaboration” </a:t>
            </a:r>
            <a:r>
              <a:rPr lang="en-US" dirty="0"/>
              <a:t>implies joint work and consensus </a:t>
            </a:r>
            <a:r>
              <a:rPr lang="en-US" dirty="0" smtClean="0"/>
              <a:t>outputs; communication” </a:t>
            </a:r>
            <a:r>
              <a:rPr lang="en-US" dirty="0"/>
              <a:t>is not the same as collaboration</a:t>
            </a:r>
            <a:r>
              <a:rPr lang="en-US" dirty="0" smtClean="0"/>
              <a:t>!</a:t>
            </a:r>
          </a:p>
          <a:p>
            <a:pPr lvl="1"/>
            <a:r>
              <a:rPr lang="en-US" dirty="0" smtClean="0"/>
              <a:t>IEEE 802 would like to collaborate effectively with 3GPP on mechanisms for LAA and 802.11 to “fairly” share the 5GHz band</a:t>
            </a:r>
          </a:p>
          <a:p>
            <a:pPr lvl="1"/>
            <a:r>
              <a:rPr lang="en-US" dirty="0" smtClean="0"/>
              <a:t>However, IEEE 802 is concerned that </a:t>
            </a:r>
            <a:r>
              <a:rPr lang="en-AU" dirty="0"/>
              <a:t>3GPP do not have processes that </a:t>
            </a:r>
            <a:r>
              <a:rPr lang="en-AU" dirty="0" smtClean="0"/>
              <a:t>encourage collaboration on issues related to 802.11 &amp; LAA sharing</a:t>
            </a:r>
            <a:endParaRPr lang="en-AU" dirty="0"/>
          </a:p>
          <a:p>
            <a:pPr lvl="2"/>
            <a:r>
              <a:rPr lang="en-AU" dirty="0"/>
              <a:t>It appears 3GPP has no formal </a:t>
            </a:r>
            <a:r>
              <a:rPr lang="en-AU" dirty="0" smtClean="0"/>
              <a:t>LAA review </a:t>
            </a:r>
            <a:r>
              <a:rPr lang="en-AU" dirty="0"/>
              <a:t>processes accessible to </a:t>
            </a:r>
            <a:r>
              <a:rPr lang="en-AU" dirty="0" smtClean="0"/>
              <a:t>external stakeholders</a:t>
            </a:r>
            <a:r>
              <a:rPr lang="en-AU" dirty="0"/>
              <a:t>, particularly other users of 5Ghz unlicensed </a:t>
            </a:r>
            <a:r>
              <a:rPr lang="en-AU" dirty="0" smtClean="0"/>
              <a:t>spectrum</a:t>
            </a:r>
          </a:p>
          <a:p>
            <a:pPr lvl="2"/>
            <a:r>
              <a:rPr lang="en-US" dirty="0" smtClean="0"/>
              <a:t>IEEE </a:t>
            </a:r>
            <a:r>
              <a:rPr lang="en-US" dirty="0"/>
              <a:t>802 </a:t>
            </a:r>
            <a:r>
              <a:rPr lang="en-US" dirty="0" smtClean="0"/>
              <a:t>were told </a:t>
            </a:r>
            <a:r>
              <a:rPr lang="en-US" dirty="0"/>
              <a:t>in 2014 </a:t>
            </a:r>
            <a:r>
              <a:rPr lang="en-US" dirty="0" smtClean="0"/>
              <a:t>during a presentation from 3GPP that influencing </a:t>
            </a:r>
            <a:r>
              <a:rPr lang="en-US" dirty="0"/>
              <a:t>LAA </a:t>
            </a:r>
            <a:r>
              <a:rPr lang="en-US" dirty="0" smtClean="0"/>
              <a:t>required participation </a:t>
            </a:r>
            <a:r>
              <a:rPr lang="en-US" dirty="0"/>
              <a:t>in </a:t>
            </a:r>
            <a:r>
              <a:rPr lang="en-US" dirty="0" smtClean="0"/>
              <a:t>3GPP, </a:t>
            </a:r>
            <a:r>
              <a:rPr lang="en-US" dirty="0"/>
              <a:t>and </a:t>
            </a:r>
            <a:r>
              <a:rPr lang="en-US" dirty="0" smtClean="0"/>
              <a:t>alignment </a:t>
            </a:r>
            <a:r>
              <a:rPr lang="en-US" dirty="0"/>
              <a:t>with </a:t>
            </a:r>
            <a:r>
              <a:rPr lang="en-US" dirty="0" smtClean="0"/>
              <a:t>LTE </a:t>
            </a:r>
            <a:r>
              <a:rPr lang="en-US" dirty="0"/>
              <a:t>operators </a:t>
            </a:r>
            <a:endParaRPr lang="en-AU" dirty="0"/>
          </a:p>
          <a:p>
            <a:pPr lvl="2"/>
            <a:r>
              <a:rPr lang="en-AU" dirty="0"/>
              <a:t>Many </a:t>
            </a:r>
            <a:r>
              <a:rPr lang="en-AU" dirty="0" smtClean="0"/>
              <a:t>IEEE 802 participants believe </a:t>
            </a:r>
            <a:r>
              <a:rPr lang="en-AU" dirty="0"/>
              <a:t>that 3GPP has </a:t>
            </a:r>
            <a:r>
              <a:rPr lang="en-AU" dirty="0" smtClean="0"/>
              <a:t>arbitrarily dismissed </a:t>
            </a:r>
            <a:r>
              <a:rPr lang="en-AU" dirty="0"/>
              <a:t>at </a:t>
            </a:r>
            <a:r>
              <a:rPr lang="en-AU" dirty="0" smtClean="0"/>
              <a:t>many of the comments </a:t>
            </a:r>
            <a:r>
              <a:rPr lang="en-AU" dirty="0"/>
              <a:t>received via LS’s from IEEE 802</a:t>
            </a:r>
          </a:p>
          <a:p>
            <a:pPr lvl="2"/>
            <a:r>
              <a:rPr lang="en-US" dirty="0"/>
              <a:t>The </a:t>
            </a:r>
            <a:r>
              <a:rPr lang="en-US" dirty="0" smtClean="0"/>
              <a:t>current 3GPP </a:t>
            </a:r>
            <a:r>
              <a:rPr lang="en-US" dirty="0"/>
              <a:t>timelines for LAA </a:t>
            </a:r>
            <a:r>
              <a:rPr lang="en-US" dirty="0" smtClean="0"/>
              <a:t>appear </a:t>
            </a:r>
            <a:r>
              <a:rPr lang="en-US" dirty="0"/>
              <a:t>to have </a:t>
            </a:r>
            <a:r>
              <a:rPr lang="en-US" dirty="0" smtClean="0"/>
              <a:t>insufficient </a:t>
            </a:r>
            <a:r>
              <a:rPr lang="en-US" dirty="0"/>
              <a:t>time for proper review by </a:t>
            </a:r>
            <a:r>
              <a:rPr lang="en-US" dirty="0" smtClean="0"/>
              <a:t>IEEE 802 or other external stakeholders </a:t>
            </a:r>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IEEE 802</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1022631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pPr lvl="1"/>
            <a:r>
              <a:rPr lang="en-AU" dirty="0">
                <a:solidFill>
                  <a:srgbClr val="FF0000"/>
                </a:solidFill>
              </a:rPr>
              <a:t>Aside: </a:t>
            </a:r>
            <a:r>
              <a:rPr lang="en-AU" dirty="0" smtClean="0"/>
              <a:t>IEEE 802 </a:t>
            </a:r>
            <a:r>
              <a:rPr lang="en-AU" dirty="0"/>
              <a:t>requests 3GPP </a:t>
            </a:r>
            <a:r>
              <a:rPr lang="en-AU" dirty="0" smtClean="0"/>
              <a:t>allow formal external review for LAA, possibly based on IEEE- SA processes</a:t>
            </a:r>
            <a:endParaRPr lang="en-AU" dirty="0"/>
          </a:p>
        </p:txBody>
      </p:sp>
      <p:sp>
        <p:nvSpPr>
          <p:cNvPr id="3" name="Content Placeholder 2"/>
          <p:cNvSpPr>
            <a:spLocks noGrp="1"/>
          </p:cNvSpPr>
          <p:nvPr>
            <p:ph idx="1"/>
          </p:nvPr>
        </p:nvSpPr>
        <p:spPr>
          <a:xfrm>
            <a:off x="685800" y="1981200"/>
            <a:ext cx="3048000" cy="4114800"/>
          </a:xfrm>
        </p:spPr>
        <p:txBody>
          <a:bodyPr/>
          <a:lstStyle/>
          <a:p>
            <a:pPr lvl="1"/>
            <a:r>
              <a:rPr lang="en-AU" dirty="0"/>
              <a:t>IEEE 802 requests </a:t>
            </a:r>
            <a:r>
              <a:rPr lang="en-AU" dirty="0" smtClean="0"/>
              <a:t>3GPP </a:t>
            </a:r>
            <a:r>
              <a:rPr lang="en-AU" dirty="0"/>
              <a:t>develop processes </a:t>
            </a:r>
            <a:r>
              <a:rPr lang="en-AU" dirty="0" smtClean="0"/>
              <a:t>allowing  </a:t>
            </a:r>
            <a:r>
              <a:rPr lang="en-AU" dirty="0"/>
              <a:t>all stakeholders </a:t>
            </a:r>
            <a:r>
              <a:rPr lang="en-AU" dirty="0" smtClean="0"/>
              <a:t>to have an opportunity </a:t>
            </a:r>
            <a:r>
              <a:rPr lang="en-AU" dirty="0"/>
              <a:t>to </a:t>
            </a:r>
            <a:r>
              <a:rPr lang="en-AU" dirty="0" smtClean="0"/>
              <a:t>review and </a:t>
            </a:r>
            <a:r>
              <a:rPr lang="en-AU" dirty="0"/>
              <a:t>influence </a:t>
            </a:r>
            <a:r>
              <a:rPr lang="en-AU" dirty="0" smtClean="0"/>
              <a:t>LAA</a:t>
            </a:r>
            <a:endParaRPr lang="en-AU" dirty="0"/>
          </a:p>
          <a:p>
            <a:pPr lvl="1"/>
            <a:r>
              <a:rPr lang="en-AU" dirty="0"/>
              <a:t>The focus should be </a:t>
            </a:r>
            <a:r>
              <a:rPr lang="en-AU" dirty="0" smtClean="0"/>
              <a:t>on collaboration related to fairly </a:t>
            </a:r>
            <a:r>
              <a:rPr lang="en-AU" dirty="0"/>
              <a:t>sharing </a:t>
            </a:r>
            <a:r>
              <a:rPr lang="en-AU" dirty="0" smtClean="0"/>
              <a:t>the 5GHz band</a:t>
            </a:r>
          </a:p>
          <a:p>
            <a:pPr lvl="1"/>
            <a:r>
              <a:rPr lang="en-AU" dirty="0" smtClean="0"/>
              <a:t>IEEE 802 suggests 3GPP consider using external review processes similar to those used by IEEE-SA</a:t>
            </a:r>
            <a:endParaRPr lang="en-AU" dirty="0"/>
          </a:p>
        </p:txBody>
      </p:sp>
      <p:sp>
        <p:nvSpPr>
          <p:cNvPr id="4" name="Footer Placeholder 3"/>
          <p:cNvSpPr>
            <a:spLocks noGrp="1"/>
          </p:cNvSpPr>
          <p:nvPr>
            <p:ph type="ftr" sz="quarter" idx="10"/>
          </p:nvPr>
        </p:nvSpPr>
        <p:spPr/>
        <p:txBody>
          <a:bodyPr/>
          <a:lstStyle/>
          <a:p>
            <a:pPr>
              <a:defRPr/>
            </a:pPr>
            <a:r>
              <a:rPr lang="en-US" smtClean="0"/>
              <a:t>IEEE 802</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
        <p:nvSpPr>
          <p:cNvPr id="6" name="Rectangle 5"/>
          <p:cNvSpPr/>
          <p:nvPr/>
        </p:nvSpPr>
        <p:spPr bwMode="auto">
          <a:xfrm>
            <a:off x="3886200" y="2057400"/>
            <a:ext cx="4953000" cy="41910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r>
              <a:rPr lang="en-AU" sz="1600" b="1" dirty="0" smtClean="0">
                <a:latin typeface="+mj-lt"/>
              </a:rPr>
              <a:t>IEEE has external review processes</a:t>
            </a:r>
          </a:p>
          <a:p>
            <a:pPr marL="171450" indent="-171450">
              <a:spcBef>
                <a:spcPts val="800"/>
              </a:spcBef>
              <a:buFont typeface="Arial" panose="020B0604020202020204" pitchFamily="34" charset="0"/>
              <a:buChar char="•"/>
            </a:pPr>
            <a:r>
              <a:rPr lang="en-AU" sz="1600" dirty="0" smtClean="0">
                <a:latin typeface="+mj-lt"/>
              </a:rPr>
              <a:t>IEEE-SA </a:t>
            </a:r>
            <a:r>
              <a:rPr lang="en-AU" sz="1600" dirty="0">
                <a:latin typeface="+mj-lt"/>
              </a:rPr>
              <a:t>has defined </a:t>
            </a:r>
            <a:r>
              <a:rPr lang="en-AU" sz="1600" dirty="0" smtClean="0">
                <a:latin typeface="+mj-lt"/>
              </a:rPr>
              <a:t>processes that</a:t>
            </a:r>
            <a:br>
              <a:rPr lang="en-AU" sz="1600" dirty="0" smtClean="0">
                <a:latin typeface="+mj-lt"/>
              </a:rPr>
            </a:br>
            <a:r>
              <a:rPr lang="en-AU" sz="1600" dirty="0" smtClean="0">
                <a:latin typeface="+mj-lt"/>
              </a:rPr>
              <a:t>allow a diversity </a:t>
            </a:r>
            <a:r>
              <a:rPr lang="en-AU" sz="1600" dirty="0">
                <a:latin typeface="+mj-lt"/>
              </a:rPr>
              <a:t>of stakeholders </a:t>
            </a:r>
            <a:r>
              <a:rPr lang="en-AU" sz="1600" dirty="0" smtClean="0">
                <a:latin typeface="+mj-lt"/>
              </a:rPr>
              <a:t>to</a:t>
            </a:r>
            <a:br>
              <a:rPr lang="en-AU" sz="1600" dirty="0" smtClean="0">
                <a:latin typeface="+mj-lt"/>
              </a:rPr>
            </a:br>
            <a:r>
              <a:rPr lang="en-AU" sz="1600" dirty="0" smtClean="0">
                <a:latin typeface="+mj-lt"/>
              </a:rPr>
              <a:t>have </a:t>
            </a:r>
            <a:r>
              <a:rPr lang="en-AU" sz="1600" dirty="0">
                <a:latin typeface="+mj-lt"/>
              </a:rPr>
              <a:t>a </a:t>
            </a:r>
            <a:r>
              <a:rPr lang="en-AU" sz="1600" dirty="0" smtClean="0">
                <a:latin typeface="+mj-lt"/>
              </a:rPr>
              <a:t>voice:</a:t>
            </a:r>
            <a:endParaRPr lang="en-AU" sz="1600" dirty="0">
              <a:latin typeface="+mj-lt"/>
            </a:endParaRPr>
          </a:p>
          <a:p>
            <a:pPr marL="357188" lvl="1" indent="-174625">
              <a:spcBef>
                <a:spcPts val="400"/>
              </a:spcBef>
              <a:buFont typeface="Arial" panose="020B0604020202020204" pitchFamily="34" charset="0"/>
              <a:buChar char="−"/>
            </a:pPr>
            <a:r>
              <a:rPr lang="en-US" sz="1600" dirty="0">
                <a:latin typeface="+mj-lt"/>
              </a:rPr>
              <a:t>The </a:t>
            </a:r>
            <a:r>
              <a:rPr lang="en-US" sz="1600" i="1" dirty="0">
                <a:latin typeface="+mj-lt"/>
              </a:rPr>
              <a:t>Sponsor Ballot </a:t>
            </a:r>
            <a:r>
              <a:rPr lang="en-US" sz="1600" dirty="0" smtClean="0">
                <a:latin typeface="+mj-lt"/>
              </a:rPr>
              <a:t>allows </a:t>
            </a:r>
            <a:r>
              <a:rPr lang="en-US" sz="1600" dirty="0">
                <a:latin typeface="+mj-lt"/>
              </a:rPr>
              <a:t>all </a:t>
            </a:r>
            <a:r>
              <a:rPr lang="en-US" sz="1600" dirty="0" smtClean="0">
                <a:latin typeface="+mj-lt"/>
              </a:rPr>
              <a:t>stakeholders to </a:t>
            </a:r>
            <a:r>
              <a:rPr lang="en-US" sz="1600" dirty="0">
                <a:latin typeface="+mj-lt"/>
              </a:rPr>
              <a:t>comment on and have a vote on draft standards</a:t>
            </a:r>
          </a:p>
          <a:p>
            <a:pPr marL="357188" lvl="1" indent="-174625">
              <a:spcBef>
                <a:spcPts val="400"/>
              </a:spcBef>
              <a:buFont typeface="Arial" panose="020B0604020202020204" pitchFamily="34" charset="0"/>
              <a:buChar char="−"/>
            </a:pPr>
            <a:r>
              <a:rPr lang="en-US" sz="1600" dirty="0">
                <a:latin typeface="+mj-lt"/>
              </a:rPr>
              <a:t>Historically, any stakeholder could enter a “</a:t>
            </a:r>
            <a:r>
              <a:rPr lang="en-US" sz="1600" i="1" dirty="0">
                <a:latin typeface="+mj-lt"/>
              </a:rPr>
              <a:t>rogue comment</a:t>
            </a:r>
            <a:r>
              <a:rPr lang="en-US" sz="1600" dirty="0">
                <a:latin typeface="+mj-lt"/>
              </a:rPr>
              <a:t>”, which must be resolved in the same </a:t>
            </a:r>
            <a:r>
              <a:rPr lang="en-US" sz="1600" dirty="0" smtClean="0">
                <a:latin typeface="+mj-lt"/>
              </a:rPr>
              <a:t>way </a:t>
            </a:r>
            <a:r>
              <a:rPr lang="en-US" sz="1600" dirty="0">
                <a:latin typeface="+mj-lt"/>
              </a:rPr>
              <a:t>comments by voters are resolved</a:t>
            </a:r>
          </a:p>
          <a:p>
            <a:pPr marL="357188" lvl="1" indent="-174625">
              <a:spcBef>
                <a:spcPts val="400"/>
              </a:spcBef>
              <a:buFont typeface="Arial" panose="020B0604020202020204" pitchFamily="34" charset="0"/>
              <a:buChar char="−"/>
            </a:pPr>
            <a:r>
              <a:rPr lang="en-US" sz="1600" dirty="0">
                <a:latin typeface="+mj-lt"/>
              </a:rPr>
              <a:t>The rogue comment process has recently been formalized by IEEE-SA as part of the </a:t>
            </a:r>
            <a:r>
              <a:rPr lang="en-US" sz="1600" i="1" dirty="0">
                <a:latin typeface="+mj-lt"/>
              </a:rPr>
              <a:t>Pubic Review Process</a:t>
            </a:r>
            <a:endParaRPr lang="en-AU" sz="1600" i="1" dirty="0">
              <a:latin typeface="+mj-lt"/>
            </a:endParaRPr>
          </a:p>
          <a:p>
            <a:pPr marL="171450" indent="-171450">
              <a:spcBef>
                <a:spcPts val="800"/>
              </a:spcBef>
              <a:buFont typeface="Arial" panose="020B0604020202020204" pitchFamily="34" charset="0"/>
              <a:buChar char="•"/>
            </a:pPr>
            <a:r>
              <a:rPr lang="en-AU" sz="1600" dirty="0">
                <a:latin typeface="+mj-lt"/>
              </a:rPr>
              <a:t>These processes </a:t>
            </a:r>
            <a:r>
              <a:rPr lang="en-AU" sz="1600" dirty="0" smtClean="0">
                <a:latin typeface="+mj-lt"/>
              </a:rPr>
              <a:t>are </a:t>
            </a:r>
            <a:r>
              <a:rPr lang="en-AU" sz="1600" dirty="0">
                <a:latin typeface="+mj-lt"/>
              </a:rPr>
              <a:t>particularly important for </a:t>
            </a:r>
            <a:r>
              <a:rPr lang="en-AU" sz="1600" dirty="0" smtClean="0">
                <a:latin typeface="+mj-lt"/>
              </a:rPr>
              <a:t>issues related </a:t>
            </a:r>
            <a:r>
              <a:rPr lang="en-AU" sz="1600" dirty="0">
                <a:latin typeface="+mj-lt"/>
              </a:rPr>
              <a:t>coexist </a:t>
            </a:r>
            <a:r>
              <a:rPr lang="en-AU" sz="1600" dirty="0" smtClean="0">
                <a:latin typeface="+mj-lt"/>
              </a:rPr>
              <a:t>between systems </a:t>
            </a:r>
            <a:r>
              <a:rPr lang="en-AU" sz="1600" dirty="0">
                <a:latin typeface="+mj-lt"/>
              </a:rPr>
              <a:t>based on IEEE </a:t>
            </a:r>
            <a:r>
              <a:rPr lang="en-AU" sz="1600" dirty="0" smtClean="0">
                <a:latin typeface="+mj-lt"/>
              </a:rPr>
              <a:t>standards and other standards</a:t>
            </a:r>
            <a:endParaRPr lang="en-AU" sz="1600" dirty="0">
              <a:latin typeface="+mj-lt"/>
            </a:endParaRPr>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0" y="2133600"/>
            <a:ext cx="10668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16875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 recommends </a:t>
            </a:r>
            <a:r>
              <a:rPr lang="en-AU" dirty="0" smtClean="0"/>
              <a:t>that 3GPP adopt an “802.11-like</a:t>
            </a:r>
            <a:r>
              <a:rPr lang="en-AU" dirty="0"/>
              <a:t>” access </a:t>
            </a:r>
            <a:r>
              <a:rPr lang="en-AU" dirty="0" smtClean="0"/>
              <a:t>mechanism for </a:t>
            </a:r>
            <a:r>
              <a:rPr lang="en-AU" dirty="0"/>
              <a:t>LAA</a:t>
            </a:r>
          </a:p>
        </p:txBody>
      </p:sp>
      <p:sp>
        <p:nvSpPr>
          <p:cNvPr id="3" name="Content Placeholder 2"/>
          <p:cNvSpPr>
            <a:spLocks noGrp="1"/>
          </p:cNvSpPr>
          <p:nvPr>
            <p:ph idx="1"/>
          </p:nvPr>
        </p:nvSpPr>
        <p:spPr/>
        <p:txBody>
          <a:bodyPr/>
          <a:lstStyle/>
          <a:p>
            <a:pPr lvl="1"/>
            <a:r>
              <a:rPr lang="en-AU" dirty="0" smtClean="0"/>
              <a:t>The following slides contain a set of principles that IEEE 802 recommends be considered for adoption by 3GPP for LAA</a:t>
            </a:r>
          </a:p>
          <a:p>
            <a:pPr lvl="1"/>
            <a:r>
              <a:rPr lang="en-AU" b="1" dirty="0" smtClean="0">
                <a:solidFill>
                  <a:srgbClr val="FF0000"/>
                </a:solidFill>
              </a:rPr>
              <a:t>The principles are not intended to represent detailed specifications because that is the responsibility of 3GPP, and not IEEE 802</a:t>
            </a:r>
          </a:p>
          <a:p>
            <a:pPr lvl="1"/>
            <a:r>
              <a:rPr lang="en-AU" dirty="0" smtClean="0"/>
              <a:t>The goal of these recommendations are to enable LAA &amp; Wi-Fi to share the unlicensed 5GHz band fairly …</a:t>
            </a:r>
          </a:p>
          <a:p>
            <a:pPr lvl="1"/>
            <a:r>
              <a:rPr lang="en-AU" dirty="0" smtClean="0"/>
              <a:t>… and ultimately to </a:t>
            </a:r>
            <a:r>
              <a:rPr lang="en-AU" dirty="0"/>
              <a:t>allow </a:t>
            </a:r>
            <a:r>
              <a:rPr lang="en-AU" dirty="0" smtClean="0"/>
              <a:t>the </a:t>
            </a:r>
            <a:r>
              <a:rPr lang="en-AU" dirty="0"/>
              <a:t>unlicensed 5GHz band to </a:t>
            </a:r>
            <a:r>
              <a:rPr lang="en-AU" dirty="0" smtClean="0"/>
              <a:t>continue to be a community resource available for all!</a:t>
            </a:r>
          </a:p>
          <a:p>
            <a:pPr lvl="1"/>
            <a:r>
              <a:rPr lang="en-AU" dirty="0"/>
              <a:t>In </a:t>
            </a:r>
            <a:r>
              <a:rPr lang="en-AU" dirty="0" smtClean="0"/>
              <a:t>summary, various principles are proposed that LAA adopt:</a:t>
            </a:r>
          </a:p>
          <a:p>
            <a:pPr lvl="2"/>
            <a:r>
              <a:rPr lang="en-AU" dirty="0" smtClean="0"/>
              <a:t>“802.11-like” </a:t>
            </a:r>
            <a:r>
              <a:rPr lang="en-AU" dirty="0"/>
              <a:t>parameters to maximise probability of </a:t>
            </a:r>
            <a:r>
              <a:rPr lang="en-AU" dirty="0" smtClean="0"/>
              <a:t>coexistence</a:t>
            </a:r>
          </a:p>
          <a:p>
            <a:pPr lvl="2"/>
            <a:r>
              <a:rPr lang="en-AU" dirty="0" smtClean="0"/>
              <a:t>“802.11-like” access rules because they are effective in unlicensed spectrum</a:t>
            </a:r>
          </a:p>
          <a:p>
            <a:pPr lvl="2"/>
            <a:r>
              <a:rPr lang="en-AU" dirty="0" smtClean="0"/>
              <a:t>A </a:t>
            </a:r>
            <a:r>
              <a:rPr lang="en-AU" dirty="0"/>
              <a:t>variety of other </a:t>
            </a:r>
            <a:r>
              <a:rPr lang="en-AU" dirty="0" smtClean="0"/>
              <a:t>mechanisms to </a:t>
            </a:r>
            <a:r>
              <a:rPr lang="en-AU" dirty="0"/>
              <a:t>promote </a:t>
            </a:r>
            <a:r>
              <a:rPr lang="en-AU" dirty="0" smtClean="0"/>
              <a:t>fair sharing</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2030120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proposed that LAA adopt </a:t>
            </a:r>
            <a:r>
              <a:rPr lang="en-AU" dirty="0" smtClean="0"/>
              <a:t>“802.11</a:t>
            </a:r>
            <a:r>
              <a:rPr lang="en-AU" dirty="0"/>
              <a:t>-</a:t>
            </a:r>
            <a:r>
              <a:rPr lang="en-AU" dirty="0" smtClean="0"/>
              <a:t>like</a:t>
            </a:r>
            <a:r>
              <a:rPr lang="en-AU" dirty="0"/>
              <a:t>” parameters to maximise probability of coexistence</a:t>
            </a:r>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569923164"/>
              </p:ext>
            </p:extLst>
          </p:nvPr>
        </p:nvGraphicFramePr>
        <p:xfrm>
          <a:off x="304798" y="2392762"/>
          <a:ext cx="8610601" cy="2892504"/>
        </p:xfrm>
        <a:graphic>
          <a:graphicData uri="http://schemas.openxmlformats.org/drawingml/2006/table">
            <a:tbl>
              <a:tblPr bandRow="1">
                <a:tableStyleId>{21E4AEA4-8DFA-4A89-87EB-49C32662AFE0}</a:tableStyleId>
              </a:tblPr>
              <a:tblGrid>
                <a:gridCol w="1337403"/>
                <a:gridCol w="1131387"/>
                <a:gridCol w="6141811"/>
              </a:tblGrid>
              <a:tr h="557768">
                <a:tc>
                  <a:txBody>
                    <a:bodyPr/>
                    <a:lstStyle/>
                    <a:p>
                      <a:r>
                        <a:rPr lang="en-US" sz="1600" b="1" dirty="0" smtClean="0"/>
                        <a:t>Summary</a:t>
                      </a:r>
                      <a:endParaRPr lang="en-AU" sz="1600" b="1" dirty="0">
                        <a:solidFill>
                          <a:schemeClr val="tx1"/>
                        </a:solidFill>
                      </a:endParaRPr>
                    </a:p>
                  </a:txBody>
                  <a:tcPr marT="60960" marB="60960"/>
                </a:tc>
                <a:tc>
                  <a:txBody>
                    <a:bodyPr/>
                    <a:lstStyle/>
                    <a:p>
                      <a:r>
                        <a:rPr lang="en-AU" sz="1600" b="1" dirty="0" smtClean="0"/>
                        <a:t>Principle</a:t>
                      </a:r>
                      <a:endParaRPr lang="en-AU" sz="1600" b="1" dirty="0">
                        <a:solidFill>
                          <a:schemeClr val="tx1"/>
                        </a:solidFill>
                      </a:endParaRPr>
                    </a:p>
                  </a:txBody>
                  <a:tcPr marT="60960" marB="60960"/>
                </a:tc>
                <a:tc>
                  <a:txBody>
                    <a:bodyPr/>
                    <a:lstStyle/>
                    <a:p>
                      <a:r>
                        <a:rPr lang="en-AU" sz="1600" dirty="0" smtClean="0"/>
                        <a:t>Adopt “802.11-like” timing parameters to maximise probability of coexistence</a:t>
                      </a:r>
                      <a:endParaRPr lang="en-AU" sz="1600" dirty="0"/>
                    </a:p>
                  </a:txBody>
                  <a:tcPr marT="60960" marB="60960"/>
                </a:tc>
              </a:tr>
              <a:tr h="557768">
                <a:tc rowSpan="4">
                  <a:txBody>
                    <a:bodyPr/>
                    <a:lstStyle/>
                    <a:p>
                      <a:r>
                        <a:rPr lang="en-US" sz="1600" b="1" dirty="0" smtClean="0"/>
                        <a:t>Definitions based</a:t>
                      </a:r>
                      <a:r>
                        <a:rPr lang="en-US" sz="1600" b="1" baseline="0" dirty="0" smtClean="0"/>
                        <a:t> on 802.11</a:t>
                      </a:r>
                      <a:endParaRPr lang="en-AU" sz="1600" b="1" dirty="0">
                        <a:solidFill>
                          <a:schemeClr val="tx1"/>
                        </a:solidFill>
                      </a:endParaRPr>
                    </a:p>
                  </a:txBody>
                  <a:tcPr marT="60960" marB="60960"/>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Define “busy” &amp; “free” states based on received energy &amp; channel reservations</a:t>
                      </a:r>
                      <a:endParaRPr lang="en-AU" sz="1600" dirty="0"/>
                    </a:p>
                  </a:txBody>
                  <a:tcPr marT="60960" marB="60960"/>
                </a:tc>
              </a:tr>
              <a:tr h="557768">
                <a:tc vMerge="1">
                  <a:txBody>
                    <a:bodyPr/>
                    <a:lstStyle/>
                    <a:p>
                      <a:endParaRPr lang="en-AU" b="1" dirty="0">
                        <a:solidFill>
                          <a:srgbClr val="00B05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Divide the “free” period into slots</a:t>
                      </a:r>
                      <a:endParaRPr lang="en-AU" sz="1600" dirty="0"/>
                    </a:p>
                  </a:txBody>
                  <a:tcPr marT="60960" marB="60960"/>
                </a:tc>
              </a:tr>
              <a:tr h="557768">
                <a:tc vMerge="1">
                  <a:txBody>
                    <a:bodyPr/>
                    <a:lstStyle/>
                    <a:p>
                      <a:pPr marL="0" marR="0" indent="0" algn="l" defTabSz="685891" rtl="0" eaLnBrk="1" fontAlgn="auto" latinLnBrk="0" hangingPunct="1">
                        <a:lnSpc>
                          <a:spcPct val="100000"/>
                        </a:lnSpc>
                        <a:spcBef>
                          <a:spcPts val="0"/>
                        </a:spcBef>
                        <a:spcAft>
                          <a:spcPts val="0"/>
                        </a:spcAft>
                        <a:buClrTx/>
                        <a:buSzTx/>
                        <a:buFontTx/>
                        <a:buNone/>
                        <a:tabLst/>
                        <a:defRPr/>
                      </a:pPr>
                      <a:endParaRPr lang="en-AU" b="1" dirty="0" smtClean="0">
                        <a:solidFill>
                          <a:srgbClr val="00B050"/>
                        </a:solidFill>
                      </a:endParaRPr>
                    </a:p>
                  </a:txBody>
                  <a:tcPr/>
                </a:tc>
                <a:tc>
                  <a:txBody>
                    <a:bodyPr/>
                    <a:lstStyle/>
                    <a:p>
                      <a:pPr marL="0" marR="0" indent="0" algn="l" defTabSz="685891" rtl="0" eaLnBrk="1" fontAlgn="auto" latinLnBrk="0" hangingPunct="1">
                        <a:lnSpc>
                          <a:spcPct val="100000"/>
                        </a:lnSpc>
                        <a:spcBef>
                          <a:spcPts val="0"/>
                        </a:spcBef>
                        <a:spcAft>
                          <a:spcPts val="0"/>
                        </a:spcAft>
                        <a:buClrTx/>
                        <a:buSzTx/>
                        <a:buFontTx/>
                        <a:buNone/>
                        <a:tabLst/>
                        <a:defRPr/>
                      </a:pPr>
                      <a:r>
                        <a:rPr lang="en-AU" sz="1600" b="1" dirty="0" smtClean="0"/>
                        <a:t>Proposal</a:t>
                      </a:r>
                      <a:endParaRPr lang="en-AU" sz="1600" b="1" dirty="0" smtClean="0">
                        <a:solidFill>
                          <a:schemeClr val="tx1"/>
                        </a:solidFill>
                      </a:endParaRPr>
                    </a:p>
                  </a:txBody>
                  <a:tcPr marT="60960" marB="60960"/>
                </a:tc>
                <a:tc>
                  <a:txBody>
                    <a:bodyPr/>
                    <a:lstStyle/>
                    <a:p>
                      <a:r>
                        <a:rPr lang="en-US" sz="1600" dirty="0" smtClean="0"/>
                        <a:t>Define a “defer” period</a:t>
                      </a:r>
                      <a:endParaRPr lang="en-AU" sz="1600" dirty="0"/>
                    </a:p>
                  </a:txBody>
                  <a:tcPr marT="60960" marB="60960"/>
                </a:tc>
              </a:tr>
              <a:tr h="557768">
                <a:tc vMerge="1">
                  <a:txBody>
                    <a:bodyPr/>
                    <a:lstStyle/>
                    <a:p>
                      <a:endParaRPr lang="en-AU" b="1" dirty="0">
                        <a:solidFill>
                          <a:srgbClr val="00B05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Define Energy Detect (ED) &amp; Preamble Detect (PD) thresholds</a:t>
                      </a:r>
                      <a:endParaRPr lang="en-AU" sz="1600" dirty="0"/>
                    </a:p>
                  </a:txBody>
                  <a:tcPr marT="60960" marB="60960"/>
                </a:tc>
              </a:tr>
            </a:tbl>
          </a:graphicData>
        </a:graphic>
      </p:graphicFrame>
    </p:spTree>
    <p:extLst>
      <p:ext uri="{BB962C8B-B14F-4D97-AF65-F5344CB8AC3E}">
        <p14:creationId xmlns:p14="http://schemas.microsoft.com/office/powerpoint/2010/main" val="4219468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Principle</a:t>
            </a:r>
            <a:r>
              <a:rPr lang="en-AU" dirty="0"/>
              <a:t>: adopt </a:t>
            </a:r>
            <a:r>
              <a:rPr lang="en-AU" dirty="0" smtClean="0"/>
              <a:t>“802.11-like</a:t>
            </a:r>
            <a:r>
              <a:rPr lang="en-AU" dirty="0"/>
              <a:t>” timing parameters to maximise probability of coexistence</a:t>
            </a:r>
          </a:p>
        </p:txBody>
      </p:sp>
      <p:sp>
        <p:nvSpPr>
          <p:cNvPr id="3" name="Content Placeholder 2"/>
          <p:cNvSpPr>
            <a:spLocks noGrp="1"/>
          </p:cNvSpPr>
          <p:nvPr>
            <p:ph idx="1"/>
          </p:nvPr>
        </p:nvSpPr>
        <p:spPr/>
        <p:txBody>
          <a:bodyPr/>
          <a:lstStyle/>
          <a:p>
            <a:pPr lvl="1"/>
            <a:r>
              <a:rPr lang="en-AU" dirty="0"/>
              <a:t>The reality is that </a:t>
            </a:r>
            <a:r>
              <a:rPr lang="en-AU" dirty="0" smtClean="0"/>
              <a:t>802.11 </a:t>
            </a:r>
            <a:r>
              <a:rPr lang="en-AU" dirty="0"/>
              <a:t>standard has defined various timing parameters that are deployed in billions of Wi-Fi devices</a:t>
            </a:r>
          </a:p>
          <a:p>
            <a:pPr lvl="2"/>
            <a:r>
              <a:rPr lang="en-AU" dirty="0" err="1"/>
              <a:t>eg</a:t>
            </a:r>
            <a:r>
              <a:rPr lang="en-AU" dirty="0"/>
              <a:t> slot times, CCA mechanism, AIFS mechanism</a:t>
            </a:r>
          </a:p>
          <a:p>
            <a:pPr lvl="1"/>
            <a:r>
              <a:rPr lang="en-AU" dirty="0"/>
              <a:t>Defining LAA to use completely different timing parameters to </a:t>
            </a:r>
            <a:r>
              <a:rPr lang="en-AU" dirty="0" smtClean="0"/>
              <a:t>those used in 802.11 </a:t>
            </a:r>
            <a:r>
              <a:rPr lang="en-AU" dirty="0"/>
              <a:t>is likely to make fair sharing much harder ...</a:t>
            </a:r>
          </a:p>
          <a:p>
            <a:pPr lvl="1"/>
            <a:r>
              <a:rPr lang="en-AU" dirty="0"/>
              <a:t>… and forcing LAA to use similar timing parameters to </a:t>
            </a:r>
            <a:r>
              <a:rPr lang="en-AU" dirty="0" smtClean="0"/>
              <a:t>802.11 </a:t>
            </a:r>
            <a:r>
              <a:rPr lang="en-AU" dirty="0"/>
              <a:t>is unlikely to make LAA any less functional</a:t>
            </a:r>
          </a:p>
          <a:p>
            <a:pPr lvl="1"/>
            <a:r>
              <a:rPr lang="en-AU" b="1" dirty="0" smtClean="0"/>
              <a:t>Principle</a:t>
            </a:r>
            <a:r>
              <a:rPr lang="en-AU" dirty="0" smtClean="0"/>
              <a:t>: IEEE </a:t>
            </a:r>
            <a:r>
              <a:rPr lang="en-AU" dirty="0"/>
              <a:t>802 recommends 3GPP adopt a limited number of timing parameters taken directly from the </a:t>
            </a:r>
            <a:r>
              <a:rPr lang="en-AU" dirty="0" smtClean="0"/>
              <a:t>802.11 </a:t>
            </a:r>
            <a:r>
              <a:rPr lang="en-AU" dirty="0"/>
              <a:t>access mechanism</a:t>
            </a:r>
          </a:p>
          <a:p>
            <a:pPr lvl="2"/>
            <a:r>
              <a:rPr lang="en-AU" dirty="0"/>
              <a:t>This approach is aligned with the Ericsson proposal in 3GPP and ETSI BRAN in relation to “defer” and “slot” </a:t>
            </a:r>
            <a:r>
              <a:rPr lang="en-AU" dirty="0" smtClean="0"/>
              <a:t>times …</a:t>
            </a:r>
            <a:endParaRPr lang="en-AU" dirty="0"/>
          </a:p>
          <a:p>
            <a:pPr lvl="2"/>
            <a:r>
              <a:rPr lang="en-AU" dirty="0"/>
              <a:t>… and much of the simulation work undertaken during the 3GPP Study Item</a:t>
            </a:r>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27606525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534400" cy="1066800"/>
          </a:xfrm>
        </p:spPr>
        <p:txBody>
          <a:bodyPr/>
          <a:lstStyle/>
          <a:p>
            <a:r>
              <a:rPr lang="en-AU" dirty="0">
                <a:solidFill>
                  <a:srgbClr val="00B050"/>
                </a:solidFill>
              </a:rPr>
              <a:t>Proposal</a:t>
            </a:r>
            <a:r>
              <a:rPr lang="en-AU" dirty="0"/>
              <a:t>: define “busy” &amp; “free” periods based on received energy &amp; channel </a:t>
            </a:r>
            <a:r>
              <a:rPr lang="en-AU" dirty="0" smtClean="0"/>
              <a:t>reservations</a:t>
            </a:r>
            <a:endParaRPr lang="en-AU" dirty="0"/>
          </a:p>
        </p:txBody>
      </p:sp>
      <p:sp>
        <p:nvSpPr>
          <p:cNvPr id="3" name="Content Placeholder 2"/>
          <p:cNvSpPr>
            <a:spLocks noGrp="1"/>
          </p:cNvSpPr>
          <p:nvPr>
            <p:ph idx="1"/>
          </p:nvPr>
        </p:nvSpPr>
        <p:spPr/>
        <p:txBody>
          <a:bodyPr/>
          <a:lstStyle/>
          <a:p>
            <a:pPr lvl="1"/>
            <a:r>
              <a:rPr lang="en-AU" dirty="0"/>
              <a:t>It is proposed by IEEE 802 that LAA use concepts of a “busy” and “free” medium similar to those used in </a:t>
            </a:r>
            <a:r>
              <a:rPr lang="en-AU" dirty="0" smtClean="0"/>
              <a:t>802.11 </a:t>
            </a:r>
            <a:endParaRPr lang="en-AU" dirty="0"/>
          </a:p>
          <a:p>
            <a:pPr lvl="2"/>
            <a:r>
              <a:rPr lang="en-AU" dirty="0" smtClean="0"/>
              <a:t>Note: 3GPP does not need to adopt </a:t>
            </a:r>
            <a:r>
              <a:rPr lang="en-AU" dirty="0"/>
              <a:t>exactly the same terms as </a:t>
            </a:r>
            <a:r>
              <a:rPr lang="en-AU" dirty="0" smtClean="0"/>
              <a:t>802.11</a:t>
            </a:r>
            <a:endParaRPr lang="en-AU" dirty="0"/>
          </a:p>
          <a:p>
            <a:pPr lvl="1"/>
            <a:r>
              <a:rPr lang="en-AU" b="1" dirty="0"/>
              <a:t>Def:</a:t>
            </a:r>
            <a:r>
              <a:rPr lang="en-AU" dirty="0"/>
              <a:t> a wireless medium is deemed to be “busy” for the period a device:</a:t>
            </a:r>
          </a:p>
          <a:p>
            <a:pPr lvl="2"/>
            <a:r>
              <a:rPr lang="en-AU" dirty="0"/>
              <a:t>Receives energy above an energy </a:t>
            </a:r>
            <a:r>
              <a:rPr lang="en-AU" dirty="0" smtClean="0"/>
              <a:t>threshold</a:t>
            </a:r>
            <a:endParaRPr lang="en-AU" dirty="0"/>
          </a:p>
          <a:p>
            <a:pPr lvl="2"/>
            <a:r>
              <a:rPr lang="en-AU" dirty="0"/>
              <a:t>Transmits energy on the </a:t>
            </a:r>
            <a:r>
              <a:rPr lang="en-AU" dirty="0" smtClean="0"/>
              <a:t>medium</a:t>
            </a:r>
            <a:endParaRPr lang="en-AU" dirty="0"/>
          </a:p>
          <a:p>
            <a:pPr lvl="2"/>
            <a:r>
              <a:rPr lang="en-AU" dirty="0"/>
              <a:t>The device is aware another device has “reserved” the </a:t>
            </a:r>
            <a:r>
              <a:rPr lang="en-AU" dirty="0" smtClean="0"/>
              <a:t>channel</a:t>
            </a:r>
            <a:endParaRPr lang="en-AU" dirty="0"/>
          </a:p>
          <a:p>
            <a:pPr lvl="3"/>
            <a:r>
              <a:rPr lang="en-AU" dirty="0"/>
              <a:t>R</a:t>
            </a:r>
            <a:r>
              <a:rPr lang="en-AU" dirty="0" smtClean="0"/>
              <a:t>eservation </a:t>
            </a:r>
            <a:r>
              <a:rPr lang="en-AU" dirty="0"/>
              <a:t>occurs by the use of NAV in </a:t>
            </a:r>
            <a:r>
              <a:rPr lang="en-AU" dirty="0" smtClean="0"/>
              <a:t>802.11</a:t>
            </a:r>
            <a:endParaRPr lang="en-AU" dirty="0"/>
          </a:p>
          <a:p>
            <a:pPr lvl="2"/>
            <a:r>
              <a:rPr lang="en-AU" dirty="0" smtClean="0"/>
              <a:t>The </a:t>
            </a:r>
            <a:r>
              <a:rPr lang="en-AU" dirty="0"/>
              <a:t>device is aware another device is probably transmitting on a </a:t>
            </a:r>
            <a:r>
              <a:rPr lang="en-AU" dirty="0" smtClean="0"/>
              <a:t>channel</a:t>
            </a:r>
            <a:endParaRPr lang="en-AU" dirty="0"/>
          </a:p>
          <a:p>
            <a:pPr lvl="3"/>
            <a:r>
              <a:rPr lang="en-AU" dirty="0"/>
              <a:t>This idea encapsulates the EIFS concept in </a:t>
            </a:r>
            <a:r>
              <a:rPr lang="en-AU" dirty="0" smtClean="0"/>
              <a:t>802.11</a:t>
            </a:r>
          </a:p>
          <a:p>
            <a:pPr marL="184150" lvl="1" indent="0">
              <a:buNone/>
            </a:pPr>
            <a:r>
              <a:rPr lang="en-AU" dirty="0"/>
              <a:t>… and an additional “defer” </a:t>
            </a:r>
            <a:r>
              <a:rPr lang="en-AU" dirty="0" smtClean="0"/>
              <a:t>period</a:t>
            </a:r>
            <a:endParaRPr lang="en-AU" dirty="0"/>
          </a:p>
          <a:p>
            <a:pPr lvl="3"/>
            <a:r>
              <a:rPr lang="en-AU" dirty="0" smtClean="0"/>
              <a:t>Defined </a:t>
            </a:r>
            <a:r>
              <a:rPr lang="en-AU" dirty="0"/>
              <a:t>on </a:t>
            </a:r>
            <a:r>
              <a:rPr lang="en-AU" dirty="0" smtClean="0"/>
              <a:t>a following slide</a:t>
            </a:r>
            <a:endParaRPr lang="en-AU" b="1" dirty="0" smtClean="0"/>
          </a:p>
          <a:p>
            <a:pPr lvl="1"/>
            <a:r>
              <a:rPr lang="en-AU" b="1" dirty="0" smtClean="0"/>
              <a:t>Def</a:t>
            </a:r>
            <a:r>
              <a:rPr lang="en-AU" b="1" dirty="0"/>
              <a:t>: </a:t>
            </a:r>
            <a:r>
              <a:rPr lang="en-AU" dirty="0"/>
              <a:t>In all other circumstances the medium is deemed to be “free”</a:t>
            </a:r>
          </a:p>
          <a:p>
            <a:endParaRPr lang="en-AU" dirty="0"/>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36868586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divide the “free” period into </a:t>
            </a:r>
            <a:r>
              <a:rPr lang="en-AU" dirty="0" smtClean="0"/>
              <a:t>slots</a:t>
            </a:r>
            <a:endParaRPr lang="en-AU" dirty="0"/>
          </a:p>
        </p:txBody>
      </p:sp>
      <p:sp>
        <p:nvSpPr>
          <p:cNvPr id="3" name="Content Placeholder 2"/>
          <p:cNvSpPr>
            <a:spLocks noGrp="1"/>
          </p:cNvSpPr>
          <p:nvPr>
            <p:ph idx="1"/>
          </p:nvPr>
        </p:nvSpPr>
        <p:spPr/>
        <p:txBody>
          <a:bodyPr/>
          <a:lstStyle/>
          <a:p>
            <a:pPr lvl="1"/>
            <a:r>
              <a:rPr lang="en-AU" dirty="0"/>
              <a:t>It is </a:t>
            </a:r>
            <a:r>
              <a:rPr lang="en-AU" dirty="0" smtClean="0"/>
              <a:t>recommended by </a:t>
            </a:r>
            <a:r>
              <a:rPr lang="en-AU" dirty="0"/>
              <a:t>IEEE 802 that LAA </a:t>
            </a:r>
            <a:r>
              <a:rPr lang="en-AU" dirty="0" smtClean="0"/>
              <a:t>adopt concepts </a:t>
            </a:r>
            <a:r>
              <a:rPr lang="en-AU" dirty="0"/>
              <a:t>of a “slot” similar to that used in </a:t>
            </a:r>
            <a:r>
              <a:rPr lang="en-AU" dirty="0" smtClean="0"/>
              <a:t>802.11</a:t>
            </a:r>
            <a:endParaRPr lang="en-AU" dirty="0"/>
          </a:p>
          <a:p>
            <a:pPr lvl="1"/>
            <a:r>
              <a:rPr lang="en-AU" b="1" dirty="0"/>
              <a:t>Def: </a:t>
            </a:r>
            <a:r>
              <a:rPr lang="en-AU" dirty="0"/>
              <a:t>The period the medium is “free” is divided into slots</a:t>
            </a:r>
          </a:p>
          <a:p>
            <a:pPr lvl="1"/>
            <a:r>
              <a:rPr lang="en-AU" b="1" dirty="0"/>
              <a:t>Def: </a:t>
            </a:r>
            <a:r>
              <a:rPr lang="en-AU" dirty="0"/>
              <a:t>Energy </a:t>
            </a:r>
            <a:r>
              <a:rPr lang="en-AU" dirty="0" smtClean="0"/>
              <a:t>Detection (ED) shall </a:t>
            </a:r>
            <a:r>
              <a:rPr lang="en-AU" dirty="0"/>
              <a:t>occur during each </a:t>
            </a:r>
            <a:r>
              <a:rPr lang="en-AU" dirty="0" smtClean="0"/>
              <a:t>slot</a:t>
            </a:r>
          </a:p>
          <a:p>
            <a:pPr lvl="2"/>
            <a:r>
              <a:rPr lang="en-AU" dirty="0" smtClean="0"/>
              <a:t>An 802.11 system must </a:t>
            </a:r>
            <a:r>
              <a:rPr lang="en-AU" dirty="0"/>
              <a:t>be capable of detecting energy (with 90% probability) and executing any other necessary actions, such as processing and turnaround, within </a:t>
            </a:r>
            <a:r>
              <a:rPr lang="en-AU" dirty="0" smtClean="0"/>
              <a:t>each slot </a:t>
            </a:r>
            <a:r>
              <a:rPr lang="en-AU" dirty="0"/>
              <a:t>period</a:t>
            </a:r>
          </a:p>
          <a:p>
            <a:pPr lvl="1"/>
            <a:r>
              <a:rPr lang="en-AU" b="1" dirty="0" smtClean="0"/>
              <a:t>Def</a:t>
            </a:r>
            <a:r>
              <a:rPr lang="en-AU" b="1" dirty="0"/>
              <a:t>: </a:t>
            </a:r>
            <a:r>
              <a:rPr lang="en-AU" dirty="0"/>
              <a:t>Each slot has a period of </a:t>
            </a:r>
            <a:r>
              <a:rPr lang="en-AU" dirty="0" smtClean="0"/>
              <a:t>9us</a:t>
            </a:r>
            <a:r>
              <a:rPr lang="en-AU" dirty="0"/>
              <a:t>, similar to </a:t>
            </a:r>
            <a:r>
              <a:rPr lang="en-AU" dirty="0" smtClean="0"/>
              <a:t>802.11</a:t>
            </a:r>
            <a:endParaRPr lang="en-AU" dirty="0"/>
          </a:p>
          <a:p>
            <a:pPr lvl="2"/>
            <a:r>
              <a:rPr lang="en-AU" dirty="0" smtClean="0"/>
              <a:t>Note</a:t>
            </a:r>
            <a:r>
              <a:rPr lang="en-AU" dirty="0"/>
              <a:t>: </a:t>
            </a:r>
            <a:r>
              <a:rPr lang="en-AU" dirty="0" smtClean="0"/>
              <a:t>802.11 systems must </a:t>
            </a:r>
            <a:r>
              <a:rPr lang="en-AU" dirty="0"/>
              <a:t>detect energy </a:t>
            </a:r>
            <a:r>
              <a:rPr lang="en-AU" dirty="0" smtClean="0"/>
              <a:t>in </a:t>
            </a:r>
            <a:r>
              <a:rPr lang="en-AU" dirty="0"/>
              <a:t>each slot within 4us, leaving 5us for propagation delay, processing time </a:t>
            </a:r>
            <a:r>
              <a:rPr lang="en-AU" dirty="0" smtClean="0"/>
              <a:t>&amp; turnaround </a:t>
            </a:r>
            <a:r>
              <a:rPr lang="en-AU" dirty="0"/>
              <a:t>time; other technologies may use different </a:t>
            </a:r>
            <a:r>
              <a:rPr lang="en-AU" dirty="0" smtClean="0"/>
              <a:t>timing</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18000603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define a “defer period</a:t>
            </a:r>
            <a:r>
              <a:rPr lang="en-AU" dirty="0" smtClean="0"/>
              <a:t>”</a:t>
            </a:r>
            <a:endParaRPr lang="en-AU" dirty="0"/>
          </a:p>
        </p:txBody>
      </p:sp>
      <p:sp>
        <p:nvSpPr>
          <p:cNvPr id="3" name="Content Placeholder 2"/>
          <p:cNvSpPr>
            <a:spLocks noGrp="1"/>
          </p:cNvSpPr>
          <p:nvPr>
            <p:ph idx="1"/>
          </p:nvPr>
        </p:nvSpPr>
        <p:spPr/>
        <p:txBody>
          <a:bodyPr/>
          <a:lstStyle/>
          <a:p>
            <a:pPr lvl="1"/>
            <a:r>
              <a:rPr lang="en-AU" dirty="0"/>
              <a:t>It is proposed by IEEE 802 that LAA adopt concepts of a “defer period” similar to that used in </a:t>
            </a:r>
            <a:r>
              <a:rPr lang="en-AU" dirty="0" smtClean="0"/>
              <a:t>802.11 </a:t>
            </a:r>
            <a:endParaRPr lang="en-AU" dirty="0"/>
          </a:p>
          <a:p>
            <a:pPr lvl="2"/>
            <a:r>
              <a:rPr lang="en-AU" dirty="0"/>
              <a:t>PIFS, DIFS in the DCF version of </a:t>
            </a:r>
            <a:r>
              <a:rPr lang="en-AU" dirty="0" smtClean="0"/>
              <a:t>802.11</a:t>
            </a:r>
            <a:endParaRPr lang="en-AU" dirty="0"/>
          </a:p>
          <a:p>
            <a:pPr lvl="2"/>
            <a:r>
              <a:rPr lang="en-AU" dirty="0"/>
              <a:t>AIFS in the EDCA version of </a:t>
            </a:r>
            <a:r>
              <a:rPr lang="en-AU" dirty="0" smtClean="0"/>
              <a:t>802.11</a:t>
            </a:r>
            <a:endParaRPr lang="en-AU" dirty="0"/>
          </a:p>
          <a:p>
            <a:pPr lvl="1"/>
            <a:r>
              <a:rPr lang="en-AU" b="1" dirty="0"/>
              <a:t>Def: </a:t>
            </a:r>
            <a:r>
              <a:rPr lang="en-AU" dirty="0"/>
              <a:t>The “defer period” is defined to be of length (16us + n * slot times),</a:t>
            </a:r>
            <a:br>
              <a:rPr lang="en-AU" dirty="0"/>
            </a:br>
            <a:r>
              <a:rPr lang="en-AU" dirty="0"/>
              <a:t>n &gt;= 1, and consists of </a:t>
            </a:r>
          </a:p>
          <a:p>
            <a:pPr lvl="2"/>
            <a:r>
              <a:rPr lang="en-AU" dirty="0"/>
              <a:t>16us that is analogous to SIFS in </a:t>
            </a:r>
            <a:r>
              <a:rPr lang="en-AU" dirty="0" smtClean="0"/>
              <a:t>802.11 </a:t>
            </a:r>
            <a:r>
              <a:rPr lang="en-AU" dirty="0"/>
              <a:t>followed by …</a:t>
            </a:r>
          </a:p>
          <a:p>
            <a:pPr lvl="2"/>
            <a:r>
              <a:rPr lang="en-AU" dirty="0"/>
              <a:t>… one or more </a:t>
            </a:r>
            <a:r>
              <a:rPr lang="en-AU" dirty="0" smtClean="0"/>
              <a:t>slots</a:t>
            </a:r>
            <a:endParaRPr lang="en-AU" dirty="0"/>
          </a:p>
          <a:p>
            <a:pPr lvl="1"/>
            <a:r>
              <a:rPr lang="en-AU" dirty="0"/>
              <a:t>The value of “n” depends on the priority level</a:t>
            </a:r>
          </a:p>
          <a:p>
            <a:pPr lvl="2"/>
            <a:r>
              <a:rPr lang="en-US" dirty="0" smtClean="0"/>
              <a:t>See later in this deck for discussion related to priority</a:t>
            </a:r>
          </a:p>
          <a:p>
            <a:pPr lvl="1"/>
            <a:r>
              <a:rPr lang="en-AU" dirty="0"/>
              <a:t>E</a:t>
            </a:r>
            <a:r>
              <a:rPr lang="en-AU" dirty="0" smtClean="0"/>
              <a:t>nergy detection is assumed to occur during each of the slots in the “defer period”</a:t>
            </a:r>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2220654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 notes</a:t>
            </a:r>
            <a:endParaRPr lang="en-AU" dirty="0"/>
          </a:p>
        </p:txBody>
      </p:sp>
      <p:sp>
        <p:nvSpPr>
          <p:cNvPr id="3" name="Content Placeholder 2"/>
          <p:cNvSpPr>
            <a:spLocks noGrp="1"/>
          </p:cNvSpPr>
          <p:nvPr>
            <p:ph idx="1"/>
          </p:nvPr>
        </p:nvSpPr>
        <p:spPr/>
        <p:txBody>
          <a:bodyPr/>
          <a:lstStyle/>
          <a:p>
            <a:pPr lvl="1"/>
            <a:r>
              <a:rPr lang="en-US" dirty="0" smtClean="0"/>
              <a:t>R0: presented to IEEE 802.19 WG at Hawaii plenary</a:t>
            </a:r>
          </a:p>
          <a:p>
            <a:pPr lvl="1"/>
            <a:r>
              <a:rPr lang="en-US" dirty="0" smtClean="0"/>
              <a:t>R1: incorporates comments made in Hawaii and afterwards</a:t>
            </a:r>
          </a:p>
          <a:p>
            <a:pPr lvl="1"/>
            <a:r>
              <a:rPr lang="en-US" dirty="0" smtClean="0"/>
              <a:t>R2: mainly editorial fixes</a:t>
            </a:r>
          </a:p>
          <a:p>
            <a:pPr lvl="1"/>
            <a:r>
              <a:rPr lang="en-US" dirty="0" smtClean="0"/>
              <a:t>R3: </a:t>
            </a:r>
            <a:r>
              <a:rPr lang="en-US" dirty="0"/>
              <a:t>reflected more comments </a:t>
            </a:r>
            <a:r>
              <a:rPr lang="en-US" dirty="0" smtClean="0"/>
              <a:t>received before teleconference on 28 July</a:t>
            </a:r>
          </a:p>
          <a:p>
            <a:pPr lvl="1"/>
            <a:r>
              <a:rPr lang="en-US" dirty="0" smtClean="0"/>
              <a:t>R4: reflected </a:t>
            </a:r>
            <a:r>
              <a:rPr lang="en-US" dirty="0"/>
              <a:t>more comments received before teleconference on </a:t>
            </a:r>
            <a:r>
              <a:rPr lang="en-US" dirty="0" smtClean="0"/>
              <a:t>4 Aug</a:t>
            </a:r>
          </a:p>
          <a:p>
            <a:pPr lvl="1"/>
            <a:r>
              <a:rPr lang="en-US" dirty="0" smtClean="0"/>
              <a:t>R5: inserted EDCA into flow diagram</a:t>
            </a:r>
          </a:p>
          <a:p>
            <a:pPr lvl="1"/>
            <a:r>
              <a:rPr lang="en-US" dirty="0" smtClean="0"/>
              <a:t>R6: mostly editorial; changing Wi-Fi to 802.11 in many places; also softened the request for collaboration by reordering/rewriting the </a:t>
            </a:r>
            <a:r>
              <a:rPr lang="en-US" dirty="0" smtClean="0"/>
              <a:t>material</a:t>
            </a:r>
          </a:p>
          <a:p>
            <a:pPr lvl="1"/>
            <a:r>
              <a:rPr lang="en-US" dirty="0" smtClean="0"/>
              <a:t>R7: replaced slide on UL LBT</a:t>
            </a:r>
            <a:endParaRPr lang="en-US" dirty="0"/>
          </a:p>
          <a:p>
            <a:pPr lvl="1"/>
            <a:endParaRPr lang="en-AU" dirty="0"/>
          </a:p>
        </p:txBody>
      </p:sp>
      <p:sp>
        <p:nvSpPr>
          <p:cNvPr id="4" name="Footer Placeholder 3"/>
          <p:cNvSpPr>
            <a:spLocks noGrp="1"/>
          </p:cNvSpPr>
          <p:nvPr>
            <p:ph type="ftr" sz="quarter" idx="10"/>
          </p:nvPr>
        </p:nvSpPr>
        <p:spPr/>
        <p:txBody>
          <a:bodyPr/>
          <a:lstStyle/>
          <a:p>
            <a:pPr>
              <a:defRPr/>
            </a:pPr>
            <a:r>
              <a:rPr lang="en-US" smtClean="0"/>
              <a:t>IEEE 802</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a:t>
            </a:fld>
            <a:endParaRPr lang="en-US"/>
          </a:p>
        </p:txBody>
      </p:sp>
    </p:spTree>
    <p:extLst>
      <p:ext uri="{BB962C8B-B14F-4D97-AF65-F5344CB8AC3E}">
        <p14:creationId xmlns:p14="http://schemas.microsoft.com/office/powerpoint/2010/main" val="26380586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define Energy Detect (ED) &amp; Preamble Detect (PD) </a:t>
            </a:r>
            <a:r>
              <a:rPr lang="en-AU" dirty="0" smtClean="0"/>
              <a:t>thresholds</a:t>
            </a:r>
            <a:endParaRPr lang="en-AU" dirty="0"/>
          </a:p>
        </p:txBody>
      </p:sp>
      <p:sp>
        <p:nvSpPr>
          <p:cNvPr id="3" name="Content Placeholder 2"/>
          <p:cNvSpPr>
            <a:spLocks noGrp="1"/>
          </p:cNvSpPr>
          <p:nvPr>
            <p:ph idx="1"/>
          </p:nvPr>
        </p:nvSpPr>
        <p:spPr/>
        <p:txBody>
          <a:bodyPr/>
          <a:lstStyle/>
          <a:p>
            <a:pPr lvl="1"/>
            <a:r>
              <a:rPr lang="en-AU" dirty="0"/>
              <a:t>Simulations with 20MHz channels </a:t>
            </a:r>
            <a:r>
              <a:rPr lang="en-AU" dirty="0" smtClean="0"/>
              <a:t>in 3GPP during the Study </a:t>
            </a:r>
            <a:r>
              <a:rPr lang="en-AU" dirty="0"/>
              <a:t>I</a:t>
            </a:r>
            <a:r>
              <a:rPr lang="en-AU" dirty="0" smtClean="0"/>
              <a:t>tem suggest fairness will be enhanced by LAA adopting:</a:t>
            </a:r>
            <a:endParaRPr lang="en-AU" dirty="0"/>
          </a:p>
          <a:p>
            <a:pPr lvl="2"/>
            <a:r>
              <a:rPr lang="en-AU" dirty="0" smtClean="0"/>
              <a:t>Energy </a:t>
            </a:r>
            <a:r>
              <a:rPr lang="en-AU" dirty="0"/>
              <a:t>detection (ED) </a:t>
            </a:r>
            <a:r>
              <a:rPr lang="en-AU" dirty="0" smtClean="0"/>
              <a:t>less </a:t>
            </a:r>
            <a:r>
              <a:rPr lang="en-AU" dirty="0"/>
              <a:t>than -</a:t>
            </a:r>
            <a:r>
              <a:rPr lang="en-AU" dirty="0" smtClean="0"/>
              <a:t>77dBm OR</a:t>
            </a:r>
            <a:endParaRPr lang="en-AU" dirty="0"/>
          </a:p>
          <a:p>
            <a:pPr lvl="3"/>
            <a:r>
              <a:rPr lang="en-AU" dirty="0"/>
              <a:t>Based on work during 3GPP SI; see </a:t>
            </a:r>
            <a:r>
              <a:rPr lang="en-US" dirty="0"/>
              <a:t>R1-152936, R1-152937 &amp; R1-152938</a:t>
            </a:r>
            <a:endParaRPr lang="en-AU" dirty="0"/>
          </a:p>
          <a:p>
            <a:pPr lvl="2"/>
            <a:r>
              <a:rPr lang="en-AU" dirty="0"/>
              <a:t>P</a:t>
            </a:r>
            <a:r>
              <a:rPr lang="en-AU" dirty="0" smtClean="0"/>
              <a:t>reamble </a:t>
            </a:r>
            <a:r>
              <a:rPr lang="en-AU" dirty="0"/>
              <a:t>detection (PD) at -82dBm &amp; </a:t>
            </a:r>
            <a:r>
              <a:rPr lang="en-AU" dirty="0" smtClean="0"/>
              <a:t>ED at -62dBm </a:t>
            </a:r>
            <a:r>
              <a:rPr lang="en-AU" dirty="0"/>
              <a:t>(same as </a:t>
            </a:r>
            <a:r>
              <a:rPr lang="en-AU" dirty="0" smtClean="0"/>
              <a:t>802.11)</a:t>
            </a:r>
            <a:endParaRPr lang="en-AU" dirty="0"/>
          </a:p>
          <a:p>
            <a:pPr lvl="1"/>
            <a:r>
              <a:rPr lang="en-AU" b="1" dirty="0" smtClean="0"/>
              <a:t>Proposal: </a:t>
            </a:r>
            <a:r>
              <a:rPr lang="en-AU" dirty="0" smtClean="0"/>
              <a:t>It is proposed that 3GPP adopt one of the above mechanisms and the associated thresholds:</a:t>
            </a:r>
          </a:p>
          <a:p>
            <a:pPr lvl="2"/>
            <a:r>
              <a:rPr lang="en-AU" dirty="0" smtClean="0"/>
              <a:t>An ED less than -62dBm has </a:t>
            </a:r>
            <a:r>
              <a:rPr lang="en-AU" dirty="0"/>
              <a:t>the beneficial side effect of assisting LAA </a:t>
            </a:r>
            <a:r>
              <a:rPr lang="en-AU" dirty="0" smtClean="0"/>
              <a:t>systems mitigate </a:t>
            </a:r>
            <a:r>
              <a:rPr lang="en-AU" dirty="0"/>
              <a:t>hidden station </a:t>
            </a:r>
            <a:r>
              <a:rPr lang="en-AU" dirty="0" smtClean="0"/>
              <a:t>issues with Wi-Fi systems</a:t>
            </a:r>
            <a:endParaRPr lang="en-AU" dirty="0"/>
          </a:p>
          <a:p>
            <a:pPr lvl="2"/>
            <a:r>
              <a:rPr lang="en-US" dirty="0" smtClean="0"/>
              <a:t>PD </a:t>
            </a:r>
            <a:r>
              <a:rPr lang="en-US" dirty="0"/>
              <a:t>is not strictly technology neutral but </a:t>
            </a:r>
            <a:r>
              <a:rPr lang="en-US" dirty="0" smtClean="0"/>
              <a:t>its use pragmatically recognizes </a:t>
            </a:r>
            <a:r>
              <a:rPr lang="en-US" dirty="0"/>
              <a:t>there </a:t>
            </a:r>
            <a:r>
              <a:rPr lang="en-US" dirty="0" smtClean="0"/>
              <a:t>is legacy equipment </a:t>
            </a:r>
            <a:r>
              <a:rPr lang="en-US" dirty="0"/>
              <a:t>that can’t be </a:t>
            </a:r>
            <a:r>
              <a:rPr lang="en-US" dirty="0" smtClean="0"/>
              <a:t>changed; it also assists hidden </a:t>
            </a:r>
            <a:r>
              <a:rPr lang="en-US" dirty="0"/>
              <a:t>station mitigation, at least with other </a:t>
            </a:r>
            <a:r>
              <a:rPr lang="en-US" dirty="0" smtClean="0"/>
              <a:t>Wi-Fi devices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a:t>It is proposed that LAA use </a:t>
            </a:r>
            <a:r>
              <a:rPr lang="en-AU" dirty="0" smtClean="0"/>
              <a:t>“802.11-like</a:t>
            </a:r>
            <a:r>
              <a:rPr lang="en-AU" dirty="0"/>
              <a:t>” access rules because they are effective in unlicensed spectrum</a:t>
            </a:r>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3590229519"/>
              </p:ext>
            </p:extLst>
          </p:nvPr>
        </p:nvGraphicFramePr>
        <p:xfrm>
          <a:off x="152400" y="1823931"/>
          <a:ext cx="8839200" cy="4571025"/>
        </p:xfrm>
        <a:graphic>
          <a:graphicData uri="http://schemas.openxmlformats.org/drawingml/2006/table">
            <a:tbl>
              <a:tblPr bandRow="1">
                <a:tableStyleId>{21E4AEA4-8DFA-4A89-87EB-49C32662AFE0}</a:tableStyleId>
              </a:tblPr>
              <a:tblGrid>
                <a:gridCol w="1372908"/>
                <a:gridCol w="1161423"/>
                <a:gridCol w="6304869"/>
              </a:tblGrid>
              <a:tr h="592011">
                <a:tc rowSpan="8">
                  <a:txBody>
                    <a:bodyPr/>
                    <a:lstStyle/>
                    <a:p>
                      <a:r>
                        <a:rPr lang="en-US" sz="1600" b="1" dirty="0" smtClean="0"/>
                        <a:t>Medium</a:t>
                      </a:r>
                      <a:r>
                        <a:rPr lang="en-US" sz="1600" b="1" baseline="0" dirty="0" smtClean="0"/>
                        <a:t> a</a:t>
                      </a:r>
                      <a:r>
                        <a:rPr lang="en-US" sz="1600" b="1" dirty="0" smtClean="0"/>
                        <a:t>ccess based</a:t>
                      </a:r>
                      <a:r>
                        <a:rPr lang="en-US" sz="1600" b="1" baseline="0" dirty="0" smtClean="0"/>
                        <a:t> on 802.11</a:t>
                      </a:r>
                      <a:endParaRPr lang="en-AU" sz="1600" b="1" dirty="0">
                        <a:solidFill>
                          <a:schemeClr val="tx1"/>
                        </a:solidFill>
                      </a:endParaRPr>
                    </a:p>
                  </a:txBody>
                  <a:tcPr marT="60960" marB="60960"/>
                </a:tc>
                <a:tc>
                  <a:txBody>
                    <a:bodyPr/>
                    <a:lstStyle/>
                    <a:p>
                      <a:r>
                        <a:rPr lang="en-AU" sz="1600" b="1" dirty="0" smtClean="0"/>
                        <a:t>Principle</a:t>
                      </a:r>
                      <a:endParaRPr lang="en-AU" sz="1600" b="1" dirty="0">
                        <a:solidFill>
                          <a:schemeClr val="tx1"/>
                        </a:solidFill>
                      </a:endParaRPr>
                    </a:p>
                  </a:txBody>
                  <a:tcPr marT="60960" marB="60960"/>
                </a:tc>
                <a:tc>
                  <a:txBody>
                    <a:bodyPr/>
                    <a:lstStyle/>
                    <a:p>
                      <a:r>
                        <a:rPr lang="en-AU" sz="1600" dirty="0" smtClean="0"/>
                        <a:t>Define LBT rules in terms that allow flexibility and innovation, within limits</a:t>
                      </a:r>
                      <a:endParaRPr lang="en-AU" sz="1600" dirty="0"/>
                    </a:p>
                  </a:txBody>
                  <a:tcPr marT="60960" marB="60960"/>
                </a:tc>
              </a:tr>
              <a:tr h="592011">
                <a:tc vMerge="1">
                  <a:txBody>
                    <a:bodyPr/>
                    <a:lstStyle/>
                    <a:p>
                      <a:endParaRPr lang="en-AU" b="1" dirty="0">
                        <a:solidFill>
                          <a:srgbClr val="00B05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Execute LBT and exponential back-off mechanisms before any transmission</a:t>
                      </a:r>
                      <a:endParaRPr lang="en-AU" sz="1600" dirty="0"/>
                    </a:p>
                  </a:txBody>
                  <a:tcPr marT="60960" marB="60960"/>
                </a:tc>
              </a:tr>
              <a:tr h="592011">
                <a:tc vMerge="1">
                  <a:txBody>
                    <a:bodyPr/>
                    <a:lstStyle/>
                    <a:p>
                      <a:endParaRPr lang="en-AU"/>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sz="1600" b="1" dirty="0" smtClean="0"/>
                        <a:t>Proposal</a:t>
                      </a:r>
                      <a:endParaRPr lang="en-AU" sz="1600" b="1" dirty="0" smtClean="0">
                        <a:solidFill>
                          <a:schemeClr val="tx1"/>
                        </a:solidFill>
                      </a:endParaRPr>
                    </a:p>
                  </a:txBody>
                  <a:tcPr marT="60960" marB="60960"/>
                </a:tc>
                <a:tc>
                  <a:txBody>
                    <a:bodyPr/>
                    <a:lstStyle/>
                    <a:p>
                      <a:r>
                        <a:rPr lang="en-AU" sz="1600" dirty="0" smtClean="0"/>
                        <a:t>Allow some</a:t>
                      </a:r>
                      <a:r>
                        <a:rPr lang="en-AU" sz="1600" baseline="0" dirty="0" smtClean="0"/>
                        <a:t> </a:t>
                      </a:r>
                      <a:r>
                        <a:rPr lang="en-AU" sz="1600" dirty="0" smtClean="0"/>
                        <a:t>control frames to be transmitted without any LBT</a:t>
                      </a:r>
                      <a:endParaRPr lang="en-AU" sz="1600" dirty="0"/>
                    </a:p>
                  </a:txBody>
                  <a:tcPr marT="60960" marB="60960"/>
                </a:tc>
              </a:tr>
              <a:tr h="592011">
                <a:tc vMerge="1">
                  <a:txBody>
                    <a:bodyPr/>
                    <a:lstStyle/>
                    <a:p>
                      <a:endParaRPr lang="en-AU" b="1" dirty="0">
                        <a:solidFill>
                          <a:srgbClr val="00B05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Count a random number of slots within a contention window as a back-off procedure </a:t>
                      </a:r>
                      <a:endParaRPr lang="en-AU" sz="1600" dirty="0"/>
                    </a:p>
                  </a:txBody>
                  <a:tcPr marT="60960" marB="60960"/>
                </a:tc>
              </a:tr>
              <a:tr h="592011">
                <a:tc vMerge="1">
                  <a:txBody>
                    <a:bodyPr/>
                    <a:lstStyle/>
                    <a:p>
                      <a:endParaRPr lang="en-AU" b="1" dirty="0">
                        <a:solidFill>
                          <a:srgbClr val="00B05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Adjust contention window based on successful &amp; unsuccessful transmission of frames</a:t>
                      </a:r>
                      <a:endParaRPr lang="en-AU" sz="1600" dirty="0"/>
                    </a:p>
                  </a:txBody>
                  <a:tcPr marT="60960" marB="60960"/>
                </a:tc>
              </a:tr>
              <a:tr h="513538">
                <a:tc vMerge="1">
                  <a:txBody>
                    <a:bodyPr/>
                    <a:lstStyle/>
                    <a:p>
                      <a:endParaRPr lang="en-AU"/>
                    </a:p>
                  </a:txBody>
                  <a:tcPr/>
                </a:tc>
                <a:tc>
                  <a:txBody>
                    <a:bodyPr/>
                    <a:lstStyle/>
                    <a:p>
                      <a:r>
                        <a:rPr lang="en-US" sz="1600" b="1" dirty="0" smtClean="0"/>
                        <a:t>Principle</a:t>
                      </a:r>
                      <a:endParaRPr lang="en-AU" sz="1600" b="1" dirty="0">
                        <a:solidFill>
                          <a:schemeClr val="tx1"/>
                        </a:solidFill>
                      </a:endParaRPr>
                    </a:p>
                  </a:txBody>
                  <a:tcPr marT="60960" marB="60960"/>
                </a:tc>
                <a:tc>
                  <a:txBody>
                    <a:bodyPr/>
                    <a:lstStyle/>
                    <a:p>
                      <a:r>
                        <a:rPr lang="en-US" sz="1600" dirty="0" smtClean="0"/>
                        <a:t>Enable </a:t>
                      </a:r>
                      <a:r>
                        <a:rPr lang="en-US" sz="1600" dirty="0" err="1" smtClean="0"/>
                        <a:t>QoS</a:t>
                      </a:r>
                      <a:r>
                        <a:rPr lang="en-US" sz="1600" dirty="0" smtClean="0"/>
                        <a:t> using multiple access engines in a device</a:t>
                      </a:r>
                      <a:endParaRPr lang="en-AU" sz="1600" dirty="0"/>
                    </a:p>
                  </a:txBody>
                  <a:tcPr marT="60960" marB="60960"/>
                </a:tc>
              </a:tr>
              <a:tr h="513538">
                <a:tc vMerge="1">
                  <a:txBody>
                    <a:bodyPr/>
                    <a:lstStyle/>
                    <a:p>
                      <a:endParaRPr lang="en-AU" b="1" dirty="0">
                        <a:solidFill>
                          <a:srgbClr val="00B050"/>
                        </a:solidFill>
                      </a:endParaRPr>
                    </a:p>
                  </a:txBody>
                  <a:tcPr/>
                </a:tc>
                <a:tc>
                  <a:txBody>
                    <a:bodyPr/>
                    <a:lstStyle/>
                    <a:p>
                      <a:r>
                        <a:rPr lang="en-AU" sz="1600" b="1" dirty="0" smtClean="0"/>
                        <a:t>Principle</a:t>
                      </a:r>
                      <a:endParaRPr lang="en-AU" sz="1600" b="1" dirty="0">
                        <a:solidFill>
                          <a:schemeClr val="tx1"/>
                        </a:solidFill>
                      </a:endParaRPr>
                    </a:p>
                  </a:txBody>
                  <a:tcPr marT="60960" marB="60960"/>
                </a:tc>
                <a:tc>
                  <a:txBody>
                    <a:bodyPr/>
                    <a:lstStyle/>
                    <a:p>
                      <a:r>
                        <a:rPr lang="en-AU" sz="1600" dirty="0" smtClean="0"/>
                        <a:t>Set minimum parameters for </a:t>
                      </a:r>
                      <a:r>
                        <a:rPr lang="en-AU" sz="1600" dirty="0" err="1" smtClean="0"/>
                        <a:t>QoS</a:t>
                      </a:r>
                      <a:endParaRPr lang="en-AU" sz="1600" dirty="0"/>
                    </a:p>
                  </a:txBody>
                  <a:tcPr marT="60960" marB="60960"/>
                </a:tc>
              </a:tr>
              <a:tr h="513538">
                <a:tc vMerge="1">
                  <a:txBody>
                    <a:bodyPr/>
                    <a:lstStyle/>
                    <a:p>
                      <a:endParaRPr lang="en-AU" sz="1600" b="1" dirty="0">
                        <a:solidFill>
                          <a:schemeClr val="tx1"/>
                        </a:solidFill>
                      </a:endParaRPr>
                    </a:p>
                  </a:txBody>
                  <a:tcPr marT="60960" marB="60960"/>
                </a:tc>
                <a:tc>
                  <a:txBody>
                    <a:bodyPr/>
                    <a:lstStyle/>
                    <a:p>
                      <a:r>
                        <a:rPr lang="en-AU" sz="1600" b="1" dirty="0" smtClean="0"/>
                        <a:t>Principle</a:t>
                      </a:r>
                      <a:endParaRPr lang="en-AU" sz="1600" b="1" dirty="0">
                        <a:solidFill>
                          <a:schemeClr val="tx1"/>
                        </a:solidFill>
                      </a:endParaRPr>
                    </a:p>
                  </a:txBody>
                  <a:tcPr marT="60960" marB="60960"/>
                </a:tc>
                <a:tc>
                  <a:txBody>
                    <a:bodyPr/>
                    <a:lstStyle/>
                    <a:p>
                      <a:r>
                        <a:rPr lang="en-AU" sz="1600" dirty="0" smtClean="0"/>
                        <a:t>Devices must undertake LBT before accessing secondary channels</a:t>
                      </a:r>
                      <a:endParaRPr lang="en-AU" sz="1600" dirty="0"/>
                    </a:p>
                  </a:txBody>
                  <a:tcPr marT="60960" marB="60960"/>
                </a:tc>
              </a:tr>
            </a:tbl>
          </a:graphicData>
        </a:graphic>
      </p:graphicFrame>
    </p:spTree>
    <p:extLst>
      <p:ext uri="{BB962C8B-B14F-4D97-AF65-F5344CB8AC3E}">
        <p14:creationId xmlns:p14="http://schemas.microsoft.com/office/powerpoint/2010/main" val="22206547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Principle</a:t>
            </a:r>
            <a:r>
              <a:rPr lang="en-AU" dirty="0"/>
              <a:t>: define LBT rules in terms that allow flexibility and innovation, within limits</a:t>
            </a:r>
          </a:p>
        </p:txBody>
      </p:sp>
      <p:sp>
        <p:nvSpPr>
          <p:cNvPr id="3" name="Content Placeholder 2"/>
          <p:cNvSpPr>
            <a:spLocks noGrp="1"/>
          </p:cNvSpPr>
          <p:nvPr>
            <p:ph idx="1"/>
          </p:nvPr>
        </p:nvSpPr>
        <p:spPr/>
        <p:txBody>
          <a:bodyPr/>
          <a:lstStyle/>
          <a:p>
            <a:pPr lvl="1"/>
            <a:r>
              <a:rPr lang="en-AU" b="1" dirty="0" smtClean="0"/>
              <a:t>Principle</a:t>
            </a:r>
            <a:r>
              <a:rPr lang="en-AU" dirty="0" smtClean="0"/>
              <a:t>: IEEE </a:t>
            </a:r>
            <a:r>
              <a:rPr lang="en-AU" dirty="0"/>
              <a:t>802 proposes that an LAA device use an LBT plus “truncated, exponential back-off” mechanism for medium access</a:t>
            </a:r>
          </a:p>
          <a:p>
            <a:pPr lvl="2"/>
            <a:r>
              <a:rPr lang="en-AU" dirty="0"/>
              <a:t>This proposal is roughly aligned with DCF and </a:t>
            </a:r>
            <a:r>
              <a:rPr lang="en-AU" dirty="0" smtClean="0"/>
              <a:t>EDCA in 802.11, and WMM from the Wi-Fi Alliance</a:t>
            </a:r>
            <a:endParaRPr lang="en-AU" dirty="0"/>
          </a:p>
          <a:p>
            <a:pPr lvl="2"/>
            <a:r>
              <a:rPr lang="en-AU" dirty="0"/>
              <a:t>It is also roughly aligned with the </a:t>
            </a:r>
            <a:r>
              <a:rPr lang="en-AU" dirty="0" smtClean="0"/>
              <a:t>Category </a:t>
            </a:r>
            <a:r>
              <a:rPr lang="en-AU" dirty="0"/>
              <a:t>4 LAA concept in 3GPP Study Item</a:t>
            </a:r>
          </a:p>
          <a:p>
            <a:pPr lvl="1"/>
            <a:r>
              <a:rPr lang="en-AU" dirty="0"/>
              <a:t>The rest of this submission defines the mechanism in terms that allows LAA a significant degree of flexibility in implementation details</a:t>
            </a:r>
          </a:p>
          <a:p>
            <a:pPr lvl="2"/>
            <a:r>
              <a:rPr lang="en-AU" dirty="0"/>
              <a:t>This approach enables innovative solutions, while also achieving the goal of fair sharing of unlicensed spectrum </a:t>
            </a:r>
          </a:p>
          <a:p>
            <a:pPr lvl="2"/>
            <a:r>
              <a:rPr lang="en-AU" dirty="0"/>
              <a:t>Fair sharing is a goal article that is agreed in many regulatory domains, including under 3.2 of the </a:t>
            </a:r>
            <a:r>
              <a:rPr lang="en-AU" dirty="0" smtClean="0"/>
              <a:t>RE-Directive </a:t>
            </a:r>
            <a:r>
              <a:rPr lang="en-AU" dirty="0"/>
              <a:t>in </a:t>
            </a:r>
            <a:r>
              <a:rPr lang="en-AU" dirty="0" smtClean="0"/>
              <a:t>Europe</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2206547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execute LBT and exponential back-off mechanisms before and after any transmission</a:t>
            </a:r>
          </a:p>
        </p:txBody>
      </p:sp>
      <p:sp>
        <p:nvSpPr>
          <p:cNvPr id="3" name="Content Placeholder 2"/>
          <p:cNvSpPr>
            <a:spLocks noGrp="1"/>
          </p:cNvSpPr>
          <p:nvPr>
            <p:ph idx="1"/>
          </p:nvPr>
        </p:nvSpPr>
        <p:spPr/>
        <p:txBody>
          <a:bodyPr/>
          <a:lstStyle/>
          <a:p>
            <a:pPr lvl="1"/>
            <a:r>
              <a:rPr lang="en-AU" b="1" dirty="0"/>
              <a:t>Def: </a:t>
            </a:r>
            <a:r>
              <a:rPr lang="en-AU" dirty="0"/>
              <a:t>An “access engine” within a device may transmit consecutive multiple frames (within a </a:t>
            </a:r>
            <a:r>
              <a:rPr lang="en-AU" dirty="0" err="1"/>
              <a:t>TxOP</a:t>
            </a:r>
            <a:r>
              <a:rPr lang="en-AU" dirty="0"/>
              <a:t>) starting on a slot boundary if:</a:t>
            </a:r>
          </a:p>
          <a:p>
            <a:pPr lvl="2"/>
            <a:r>
              <a:rPr lang="en-AU" dirty="0"/>
              <a:t>The medium is “free” AND</a:t>
            </a:r>
          </a:p>
          <a:p>
            <a:pPr lvl="2"/>
            <a:r>
              <a:rPr lang="en-AU" dirty="0"/>
              <a:t>Any back-off procedure has completed AND</a:t>
            </a:r>
          </a:p>
          <a:p>
            <a:pPr lvl="2"/>
            <a:r>
              <a:rPr lang="en-US" dirty="0"/>
              <a:t>No higher priority “access engine” in the same device is eligible to transmit</a:t>
            </a:r>
            <a:endParaRPr lang="en-AU" dirty="0"/>
          </a:p>
          <a:p>
            <a:pPr lvl="1"/>
            <a:r>
              <a:rPr lang="en-AU" b="1" dirty="0"/>
              <a:t>Def: </a:t>
            </a:r>
            <a:r>
              <a:rPr lang="en-AU" dirty="0"/>
              <a:t>An “access engine” within a device must execute a back-off procedure:</a:t>
            </a:r>
          </a:p>
          <a:p>
            <a:pPr lvl="2"/>
            <a:r>
              <a:rPr lang="en-AU" dirty="0"/>
              <a:t>When the medium is “busy” at the time it queues the first frame in the </a:t>
            </a:r>
            <a:r>
              <a:rPr lang="en-AU" dirty="0" err="1"/>
              <a:t>TxOP</a:t>
            </a:r>
            <a:r>
              <a:rPr lang="en-AU" dirty="0"/>
              <a:t> for transmission OR</a:t>
            </a:r>
          </a:p>
          <a:p>
            <a:pPr lvl="2"/>
            <a:r>
              <a:rPr lang="en-AU" dirty="0"/>
              <a:t>After transmission of a complete </a:t>
            </a:r>
            <a:r>
              <a:rPr lang="en-AU" dirty="0" err="1"/>
              <a:t>TxOP</a:t>
            </a:r>
            <a:r>
              <a:rPr lang="en-AU" dirty="0"/>
              <a:t> OR</a:t>
            </a:r>
          </a:p>
          <a:p>
            <a:pPr lvl="2"/>
            <a:r>
              <a:rPr lang="en-US" dirty="0"/>
              <a:t>When an “access engine” in the same device at a higher priority level causes a </a:t>
            </a:r>
            <a:r>
              <a:rPr lang="en-US" dirty="0" smtClean="0"/>
              <a:t>transmission deferral </a:t>
            </a:r>
            <a:r>
              <a:rPr lang="en-US" dirty="0"/>
              <a:t>(see later discussion </a:t>
            </a:r>
            <a:r>
              <a:rPr lang="en-US" dirty="0" err="1"/>
              <a:t>wrt</a:t>
            </a:r>
            <a:r>
              <a:rPr lang="en-US" dirty="0"/>
              <a:t> </a:t>
            </a:r>
            <a:r>
              <a:rPr lang="en-US" dirty="0" err="1"/>
              <a:t>QoS</a:t>
            </a:r>
            <a:r>
              <a:rPr lang="en-US" dirty="0" smtClean="0"/>
              <a:t>)</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allow some control frames to be transmitted without any LBT</a:t>
            </a:r>
          </a:p>
        </p:txBody>
      </p:sp>
      <p:sp>
        <p:nvSpPr>
          <p:cNvPr id="3" name="Content Placeholder 2"/>
          <p:cNvSpPr>
            <a:spLocks noGrp="1"/>
          </p:cNvSpPr>
          <p:nvPr>
            <p:ph idx="1"/>
          </p:nvPr>
        </p:nvSpPr>
        <p:spPr/>
        <p:txBody>
          <a:bodyPr/>
          <a:lstStyle/>
          <a:p>
            <a:pPr lvl="1"/>
            <a:r>
              <a:rPr lang="en-AU" dirty="0"/>
              <a:t>Normally the access mechanism must operate before any transmission but there are exceptions in </a:t>
            </a:r>
            <a:r>
              <a:rPr lang="en-AU" dirty="0" smtClean="0"/>
              <a:t>802.11</a:t>
            </a:r>
            <a:endParaRPr lang="en-AU" dirty="0"/>
          </a:p>
          <a:p>
            <a:pPr lvl="2"/>
            <a:r>
              <a:rPr lang="en-AU" dirty="0"/>
              <a:t>This is to provide for ACKs, CTSs, </a:t>
            </a:r>
            <a:r>
              <a:rPr lang="en-AU" dirty="0" err="1"/>
              <a:t>etc</a:t>
            </a:r>
            <a:r>
              <a:rPr lang="en-AU" dirty="0"/>
              <a:t> in </a:t>
            </a:r>
            <a:r>
              <a:rPr lang="en-AU" dirty="0" smtClean="0"/>
              <a:t>802.11</a:t>
            </a:r>
            <a:endParaRPr lang="en-AU" dirty="0"/>
          </a:p>
          <a:p>
            <a:pPr lvl="2"/>
            <a:r>
              <a:rPr lang="en-AU" dirty="0"/>
              <a:t>Similar exceptions are in ETSI BRAN </a:t>
            </a:r>
            <a:r>
              <a:rPr lang="en-AU" dirty="0" smtClean="0"/>
              <a:t>rules</a:t>
            </a:r>
            <a:endParaRPr lang="en-AU" dirty="0"/>
          </a:p>
          <a:p>
            <a:pPr lvl="1"/>
            <a:r>
              <a:rPr lang="en-AU" b="1" dirty="0" smtClean="0"/>
              <a:t>Proposal:</a:t>
            </a:r>
            <a:r>
              <a:rPr lang="en-AU" dirty="0" smtClean="0"/>
              <a:t> </a:t>
            </a:r>
            <a:r>
              <a:rPr lang="en-AU" dirty="0"/>
              <a:t>a short control frame may be transmitted immediately after a reception of a frame from another access engine without checking for a “free” medium</a:t>
            </a:r>
          </a:p>
          <a:p>
            <a:pPr lvl="2"/>
            <a:r>
              <a:rPr lang="en-AU" dirty="0"/>
              <a:t>In </a:t>
            </a:r>
            <a:r>
              <a:rPr lang="en-AU" dirty="0" smtClean="0"/>
              <a:t>802.11, </a:t>
            </a:r>
            <a:r>
              <a:rPr lang="en-AU" dirty="0"/>
              <a:t>the control frames </a:t>
            </a:r>
            <a:r>
              <a:rPr lang="en-AU" dirty="0" smtClean="0"/>
              <a:t>are sent at </a:t>
            </a:r>
            <a:r>
              <a:rPr lang="en-AU" dirty="0"/>
              <a:t>SIFS, ensuring other systems cannot grab the medium during the turnaround</a:t>
            </a:r>
          </a:p>
          <a:p>
            <a:pPr lvl="1"/>
            <a:r>
              <a:rPr lang="en-AU" dirty="0"/>
              <a:t>Note: </a:t>
            </a:r>
            <a:r>
              <a:rPr lang="en-AU" dirty="0" smtClean="0"/>
              <a:t>an alternative approach might </a:t>
            </a:r>
            <a:r>
              <a:rPr lang="en-AU" dirty="0"/>
              <a:t>be to allow a limited duty cycle for control </a:t>
            </a:r>
            <a:r>
              <a:rPr lang="en-AU" dirty="0" smtClean="0"/>
              <a:t>frames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22206547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count a random number of slots within a contention window as a back-off procedure </a:t>
            </a:r>
          </a:p>
        </p:txBody>
      </p:sp>
      <p:sp>
        <p:nvSpPr>
          <p:cNvPr id="3" name="Content Placeholder 2"/>
          <p:cNvSpPr>
            <a:spLocks noGrp="1"/>
          </p:cNvSpPr>
          <p:nvPr>
            <p:ph idx="1"/>
          </p:nvPr>
        </p:nvSpPr>
        <p:spPr/>
        <p:txBody>
          <a:bodyPr/>
          <a:lstStyle/>
          <a:p>
            <a:pPr lvl="1"/>
            <a:r>
              <a:rPr lang="en-AU" b="1" dirty="0"/>
              <a:t>Def: </a:t>
            </a:r>
            <a:r>
              <a:rPr lang="en-AU" dirty="0"/>
              <a:t>The back-off procedure in each “access engine” in a device is driven by a parameter called CW </a:t>
            </a:r>
            <a:r>
              <a:rPr lang="en-AU" dirty="0" smtClean="0"/>
              <a:t>(Contention </a:t>
            </a:r>
            <a:r>
              <a:rPr lang="en-AU" dirty="0"/>
              <a:t>W</a:t>
            </a:r>
            <a:r>
              <a:rPr lang="en-AU" dirty="0" smtClean="0"/>
              <a:t>indow</a:t>
            </a:r>
            <a:r>
              <a:rPr lang="en-AU" dirty="0"/>
              <a:t>), which may take values between</a:t>
            </a:r>
          </a:p>
          <a:p>
            <a:pPr lvl="2"/>
            <a:r>
              <a:rPr lang="en-AU" dirty="0" err="1"/>
              <a:t>CWmin</a:t>
            </a:r>
            <a:r>
              <a:rPr lang="en-AU" dirty="0"/>
              <a:t>: minimum value of CW</a:t>
            </a:r>
          </a:p>
          <a:p>
            <a:pPr lvl="2"/>
            <a:r>
              <a:rPr lang="en-AU" dirty="0" err="1"/>
              <a:t>CWmax</a:t>
            </a:r>
            <a:r>
              <a:rPr lang="en-AU" dirty="0"/>
              <a:t>: maximum value of CW</a:t>
            </a:r>
          </a:p>
          <a:p>
            <a:pPr lvl="1"/>
            <a:r>
              <a:rPr lang="en-AU" b="1" dirty="0"/>
              <a:t>Def: </a:t>
            </a:r>
            <a:r>
              <a:rPr lang="en-AU" dirty="0"/>
              <a:t>A back-off procedure in each “access engine” operates as follows</a:t>
            </a:r>
          </a:p>
          <a:p>
            <a:pPr lvl="2"/>
            <a:r>
              <a:rPr lang="en-AU" dirty="0"/>
              <a:t>Choose a random number q between 0 and CW</a:t>
            </a:r>
          </a:p>
          <a:p>
            <a:pPr lvl="2" algn="just"/>
            <a:r>
              <a:rPr lang="en-AU" dirty="0"/>
              <a:t>Count q slots</a:t>
            </a:r>
          </a:p>
          <a:p>
            <a:pPr lvl="1" algn="just"/>
            <a:r>
              <a:rPr lang="en-AU" dirty="0"/>
              <a:t>Note: a back-off procedure will implicitly countdown only while the medium is “free” because slots are defined to be “free”</a:t>
            </a:r>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22206547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adjust contention window based on successful &amp; unsuccessful transmission of frames</a:t>
            </a:r>
          </a:p>
        </p:txBody>
      </p:sp>
      <p:sp>
        <p:nvSpPr>
          <p:cNvPr id="3" name="Content Placeholder 2"/>
          <p:cNvSpPr>
            <a:spLocks noGrp="1"/>
          </p:cNvSpPr>
          <p:nvPr>
            <p:ph idx="1"/>
          </p:nvPr>
        </p:nvSpPr>
        <p:spPr/>
        <p:txBody>
          <a:bodyPr/>
          <a:lstStyle/>
          <a:p>
            <a:pPr lvl="1"/>
            <a:r>
              <a:rPr lang="en-AU" dirty="0"/>
              <a:t>Each “access engine” in a device adjusts </a:t>
            </a:r>
            <a:r>
              <a:rPr lang="en-AU" dirty="0" smtClean="0"/>
              <a:t>its CW independently</a:t>
            </a:r>
            <a:endParaRPr lang="en-AU" dirty="0"/>
          </a:p>
          <a:p>
            <a:pPr lvl="1"/>
            <a:r>
              <a:rPr lang="en-AU" b="1" dirty="0"/>
              <a:t>Def: </a:t>
            </a:r>
            <a:r>
              <a:rPr lang="en-AU" dirty="0"/>
              <a:t>CW is initially reset to </a:t>
            </a:r>
            <a:r>
              <a:rPr lang="en-AU" dirty="0" err="1"/>
              <a:t>CWmin</a:t>
            </a:r>
            <a:r>
              <a:rPr lang="en-AU" dirty="0"/>
              <a:t>, and has a maximum of </a:t>
            </a:r>
            <a:r>
              <a:rPr lang="en-AU" dirty="0" err="1"/>
              <a:t>CWmax</a:t>
            </a:r>
            <a:endParaRPr lang="en-AU" dirty="0"/>
          </a:p>
          <a:p>
            <a:pPr lvl="1"/>
            <a:r>
              <a:rPr lang="en-AU" b="1" dirty="0"/>
              <a:t>Def: </a:t>
            </a:r>
            <a:r>
              <a:rPr lang="en-AU" dirty="0"/>
              <a:t>CW is reset to </a:t>
            </a:r>
            <a:r>
              <a:rPr lang="en-AU" dirty="0" err="1"/>
              <a:t>CWmin</a:t>
            </a:r>
            <a:r>
              <a:rPr lang="en-AU" dirty="0"/>
              <a:t> when evidence is received that the first frame in a past </a:t>
            </a:r>
            <a:r>
              <a:rPr lang="en-AU" dirty="0" err="1"/>
              <a:t>TxOP</a:t>
            </a:r>
            <a:r>
              <a:rPr lang="en-AU" dirty="0"/>
              <a:t> has been successfully received</a:t>
            </a:r>
          </a:p>
          <a:p>
            <a:pPr lvl="2"/>
            <a:r>
              <a:rPr lang="en-AU" dirty="0" err="1"/>
              <a:t>eg</a:t>
            </a:r>
            <a:r>
              <a:rPr lang="en-AU" dirty="0"/>
              <a:t> an immediate ACK in </a:t>
            </a:r>
            <a:r>
              <a:rPr lang="en-AU" dirty="0" smtClean="0"/>
              <a:t>802.11, </a:t>
            </a:r>
            <a:r>
              <a:rPr lang="en-AU" dirty="0"/>
              <a:t>a delayed ACK in LAA</a:t>
            </a:r>
          </a:p>
          <a:p>
            <a:pPr lvl="1"/>
            <a:r>
              <a:rPr lang="en-AU" b="1" dirty="0"/>
              <a:t>Def: </a:t>
            </a:r>
            <a:r>
              <a:rPr lang="en-AU" dirty="0"/>
              <a:t>CW may also be reset after a system defined number of consecutive transmission failures</a:t>
            </a:r>
          </a:p>
          <a:p>
            <a:pPr lvl="2"/>
            <a:r>
              <a:rPr lang="en-US" dirty="0"/>
              <a:t>Note: this is analogous to the retry counts in </a:t>
            </a:r>
            <a:r>
              <a:rPr lang="en-US" dirty="0" smtClean="0"/>
              <a:t>802.11</a:t>
            </a:r>
            <a:endParaRPr lang="en-AU" dirty="0"/>
          </a:p>
          <a:p>
            <a:pPr lvl="1"/>
            <a:r>
              <a:rPr lang="en-AU" b="1" dirty="0"/>
              <a:t>Def: </a:t>
            </a:r>
            <a:r>
              <a:rPr lang="en-AU" dirty="0"/>
              <a:t>CW is doubled (plus one) each </a:t>
            </a:r>
            <a:r>
              <a:rPr lang="en-AU" dirty="0" smtClean="0"/>
              <a:t>time:</a:t>
            </a:r>
          </a:p>
          <a:p>
            <a:pPr lvl="2"/>
            <a:r>
              <a:rPr lang="en-AU" dirty="0" smtClean="0"/>
              <a:t>Evidence </a:t>
            </a:r>
            <a:r>
              <a:rPr lang="en-AU" dirty="0"/>
              <a:t>is received that the first frame in a past </a:t>
            </a:r>
            <a:r>
              <a:rPr lang="en-AU" dirty="0" err="1"/>
              <a:t>TxOP</a:t>
            </a:r>
            <a:r>
              <a:rPr lang="en-AU" dirty="0"/>
              <a:t> has not been successfully received</a:t>
            </a:r>
          </a:p>
          <a:p>
            <a:pPr lvl="3"/>
            <a:r>
              <a:rPr lang="en-AU" dirty="0" err="1"/>
              <a:t>eg</a:t>
            </a:r>
            <a:r>
              <a:rPr lang="en-AU" dirty="0"/>
              <a:t> evidence could be from missing ACK in 802.11, a delayed NACK in </a:t>
            </a:r>
            <a:r>
              <a:rPr lang="en-AU" dirty="0" smtClean="0"/>
              <a:t>LAA</a:t>
            </a:r>
          </a:p>
          <a:p>
            <a:pPr lvl="2"/>
            <a:r>
              <a:rPr lang="en-AU" dirty="0" smtClean="0"/>
              <a:t>An “access engine” has an internal collision with higher priority </a:t>
            </a:r>
            <a:r>
              <a:rPr lang="en-AU" dirty="0"/>
              <a:t>“access engine”</a:t>
            </a:r>
            <a:r>
              <a:rPr lang="en-AU" dirty="0" smtClean="0"/>
              <a:t> </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B050"/>
                </a:solidFill>
              </a:rPr>
              <a:t>Principle</a:t>
            </a:r>
            <a:r>
              <a:rPr lang="en-US" dirty="0"/>
              <a:t>: enable </a:t>
            </a:r>
            <a:r>
              <a:rPr lang="en-US" dirty="0" err="1"/>
              <a:t>QoS</a:t>
            </a:r>
            <a:r>
              <a:rPr lang="en-US" dirty="0"/>
              <a:t> using multiple “access engines” in a </a:t>
            </a:r>
            <a:r>
              <a:rPr lang="en-US" dirty="0" smtClean="0"/>
              <a:t>device</a:t>
            </a:r>
            <a:endParaRPr lang="en-AU" dirty="0"/>
          </a:p>
        </p:txBody>
      </p:sp>
      <p:sp>
        <p:nvSpPr>
          <p:cNvPr id="3" name="Content Placeholder 2"/>
          <p:cNvSpPr>
            <a:spLocks noGrp="1"/>
          </p:cNvSpPr>
          <p:nvPr>
            <p:ph idx="1"/>
          </p:nvPr>
        </p:nvSpPr>
        <p:spPr/>
        <p:txBody>
          <a:bodyPr/>
          <a:lstStyle/>
          <a:p>
            <a:pPr lvl="1"/>
            <a:r>
              <a:rPr lang="en-US" dirty="0"/>
              <a:t>3GPP </a:t>
            </a:r>
            <a:r>
              <a:rPr lang="en-US" dirty="0" smtClean="0"/>
              <a:t>does </a:t>
            </a:r>
            <a:r>
              <a:rPr lang="en-US" dirty="0"/>
              <a:t>not appear to have considered </a:t>
            </a:r>
            <a:r>
              <a:rPr lang="en-US" dirty="0" err="1"/>
              <a:t>QoS</a:t>
            </a:r>
            <a:r>
              <a:rPr lang="en-US" dirty="0"/>
              <a:t> for LAA in their simulations to date</a:t>
            </a:r>
          </a:p>
          <a:p>
            <a:pPr lvl="1"/>
            <a:r>
              <a:rPr lang="en-US" dirty="0" err="1"/>
              <a:t>QoS</a:t>
            </a:r>
            <a:r>
              <a:rPr lang="en-US" dirty="0"/>
              <a:t> is enabled in </a:t>
            </a:r>
            <a:r>
              <a:rPr lang="en-US" dirty="0" smtClean="0"/>
              <a:t>802.11 </a:t>
            </a:r>
            <a:r>
              <a:rPr lang="en-US" dirty="0"/>
              <a:t>using </a:t>
            </a:r>
            <a:r>
              <a:rPr lang="en-US" dirty="0" smtClean="0"/>
              <a:t>EDCA (</a:t>
            </a:r>
            <a:r>
              <a:rPr lang="en-AU" dirty="0"/>
              <a:t>Enhanced D</a:t>
            </a:r>
            <a:r>
              <a:rPr lang="en-AU" dirty="0" smtClean="0"/>
              <a:t>istributed Channel Access)</a:t>
            </a:r>
            <a:r>
              <a:rPr lang="en-US" dirty="0" smtClean="0"/>
              <a:t> </a:t>
            </a:r>
            <a:r>
              <a:rPr lang="en-US" dirty="0"/>
              <a:t>via four “access engines” operating in parallel within a device</a:t>
            </a:r>
          </a:p>
          <a:p>
            <a:pPr lvl="2"/>
            <a:r>
              <a:rPr lang="en-US" dirty="0"/>
              <a:t>The priority levels are </a:t>
            </a:r>
            <a:r>
              <a:rPr lang="en-US" i="1" dirty="0"/>
              <a:t>voice</a:t>
            </a:r>
            <a:r>
              <a:rPr lang="en-US" dirty="0"/>
              <a:t>, </a:t>
            </a:r>
            <a:r>
              <a:rPr lang="en-US" i="1" dirty="0"/>
              <a:t>video</a:t>
            </a:r>
            <a:r>
              <a:rPr lang="en-US" dirty="0"/>
              <a:t>, </a:t>
            </a:r>
            <a:r>
              <a:rPr lang="en-US" i="1" dirty="0"/>
              <a:t>best effort </a:t>
            </a:r>
            <a:r>
              <a:rPr lang="en-US" dirty="0"/>
              <a:t>(typical) and </a:t>
            </a:r>
            <a:r>
              <a:rPr lang="en-US" i="1" dirty="0"/>
              <a:t>background</a:t>
            </a:r>
          </a:p>
          <a:p>
            <a:pPr lvl="2"/>
            <a:r>
              <a:rPr lang="en-AU" dirty="0"/>
              <a:t>Each priority level is defined by tuple </a:t>
            </a:r>
            <a:r>
              <a:rPr lang="en-AU" dirty="0" smtClean="0"/>
              <a:t>of:</a:t>
            </a:r>
            <a:br>
              <a:rPr lang="en-AU" dirty="0" smtClean="0"/>
            </a:br>
            <a:r>
              <a:rPr lang="en-AU" dirty="0" smtClean="0"/>
              <a:t>(</a:t>
            </a:r>
            <a:r>
              <a:rPr lang="en-AU" dirty="0" err="1" smtClean="0"/>
              <a:t>CWmin</a:t>
            </a:r>
            <a:r>
              <a:rPr lang="en-AU" dirty="0"/>
              <a:t>, </a:t>
            </a:r>
            <a:r>
              <a:rPr lang="en-AU" dirty="0" err="1"/>
              <a:t>CWmax</a:t>
            </a:r>
            <a:r>
              <a:rPr lang="en-AU" dirty="0"/>
              <a:t> , defer </a:t>
            </a:r>
            <a:r>
              <a:rPr lang="en-AU" dirty="0" smtClean="0"/>
              <a:t>period, max </a:t>
            </a:r>
            <a:r>
              <a:rPr lang="en-AU" dirty="0" err="1" smtClean="0"/>
              <a:t>TxOP</a:t>
            </a:r>
            <a:r>
              <a:rPr lang="en-AU" dirty="0" smtClean="0"/>
              <a:t>)</a:t>
            </a:r>
            <a:endParaRPr lang="en-AU" dirty="0"/>
          </a:p>
          <a:p>
            <a:pPr lvl="1"/>
            <a:r>
              <a:rPr lang="en-US" b="1" dirty="0" smtClean="0"/>
              <a:t>Principle</a:t>
            </a:r>
            <a:r>
              <a:rPr lang="en-US" dirty="0" smtClean="0"/>
              <a:t>: 3GPP should adopt </a:t>
            </a:r>
            <a:r>
              <a:rPr lang="en-US" dirty="0"/>
              <a:t>a similar </a:t>
            </a:r>
            <a:r>
              <a:rPr lang="en-US" dirty="0" err="1"/>
              <a:t>QoS</a:t>
            </a:r>
            <a:r>
              <a:rPr lang="en-US" dirty="0"/>
              <a:t> concept , if </a:t>
            </a:r>
            <a:r>
              <a:rPr lang="en-US" dirty="0" err="1"/>
              <a:t>QoS</a:t>
            </a:r>
            <a:r>
              <a:rPr lang="en-US" dirty="0"/>
              <a:t> is required in LAA, because it is a proven and mature </a:t>
            </a:r>
            <a:r>
              <a:rPr lang="en-US" dirty="0" smtClean="0"/>
              <a:t>mechanism</a:t>
            </a:r>
          </a:p>
          <a:p>
            <a:pPr lvl="2"/>
            <a:r>
              <a:rPr lang="en-US" dirty="0" smtClean="0"/>
              <a:t>Question: Does 3GPP want DL </a:t>
            </a:r>
            <a:r>
              <a:rPr lang="en-US" dirty="0" err="1" smtClean="0"/>
              <a:t>QoS</a:t>
            </a:r>
            <a:r>
              <a:rPr lang="en-US" dirty="0" smtClean="0"/>
              <a:t>, or is “best effort” enough?</a:t>
            </a:r>
            <a:endParaRPr lang="en-US" dirty="0"/>
          </a:p>
          <a:p>
            <a:pPr lvl="1"/>
            <a:r>
              <a:rPr lang="en-US" dirty="0" smtClean="0"/>
              <a:t>While </a:t>
            </a:r>
            <a:r>
              <a:rPr lang="en-US" dirty="0"/>
              <a:t>this proposal does not limit when higher priority access may be used, it is expected that devices would use high priority responsibly</a:t>
            </a:r>
            <a:endParaRPr lang="en-AU" dirty="0"/>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rgbClr val="00B050"/>
                </a:solidFill>
              </a:rPr>
              <a:t>Principle</a:t>
            </a:r>
            <a:r>
              <a:rPr lang="en-AU" dirty="0" smtClean="0"/>
              <a:t>: </a:t>
            </a:r>
            <a:r>
              <a:rPr lang="en-AU" dirty="0"/>
              <a:t>set minimum parameters for </a:t>
            </a:r>
            <a:r>
              <a:rPr lang="en-AU" dirty="0" err="1" smtClean="0"/>
              <a:t>QoS</a:t>
            </a:r>
            <a:endParaRPr lang="en-AU" dirty="0"/>
          </a:p>
        </p:txBody>
      </p:sp>
      <p:sp>
        <p:nvSpPr>
          <p:cNvPr id="3" name="Content Placeholder 2"/>
          <p:cNvSpPr>
            <a:spLocks noGrp="1"/>
          </p:cNvSpPr>
          <p:nvPr>
            <p:ph idx="1"/>
          </p:nvPr>
        </p:nvSpPr>
        <p:spPr>
          <a:xfrm>
            <a:off x="685800" y="4724400"/>
            <a:ext cx="7772400" cy="1524000"/>
          </a:xfrm>
        </p:spPr>
        <p:txBody>
          <a:bodyPr/>
          <a:lstStyle/>
          <a:p>
            <a:pPr marL="285750" indent="-285750">
              <a:buFont typeface="Arial" panose="020B0604020202020204" pitchFamily="34" charset="0"/>
              <a:buChar char="•"/>
            </a:pPr>
            <a:r>
              <a:rPr lang="en-AU" b="0" dirty="0" smtClean="0"/>
              <a:t>Note: </a:t>
            </a:r>
            <a:r>
              <a:rPr lang="en-AU" b="0" dirty="0"/>
              <a:t>t</a:t>
            </a:r>
            <a:r>
              <a:rPr lang="en-AU" b="0" dirty="0" smtClean="0"/>
              <a:t>hese parameters are defined to be the similar to those in 802.11 EDCA and Wi-Fi Alliance WMM</a:t>
            </a:r>
          </a:p>
          <a:p>
            <a:pPr marL="285750" indent="-285750">
              <a:buFont typeface="Arial" panose="020B0604020202020204" pitchFamily="34" charset="0"/>
              <a:buChar char="•"/>
            </a:pPr>
            <a:r>
              <a:rPr lang="en-AU" b="0" dirty="0" smtClean="0"/>
              <a:t>Note: </a:t>
            </a:r>
            <a:r>
              <a:rPr lang="en-AU" b="0" dirty="0"/>
              <a:t>Wi-Fi Alliance WMM </a:t>
            </a:r>
            <a:r>
              <a:rPr lang="en-AU" b="0" dirty="0" smtClean="0"/>
              <a:t>defines slightly relaxed parameters for APs</a:t>
            </a:r>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235204932"/>
              </p:ext>
            </p:extLst>
          </p:nvPr>
        </p:nvGraphicFramePr>
        <p:xfrm>
          <a:off x="1066800" y="1752600"/>
          <a:ext cx="7010404" cy="2783807"/>
        </p:xfrm>
        <a:graphic>
          <a:graphicData uri="http://schemas.openxmlformats.org/drawingml/2006/table">
            <a:tbl>
              <a:tblPr firstRow="1" bandRow="1">
                <a:tableStyleId>{21E4AEA4-8DFA-4A89-87EB-49C32662AFE0}</a:tableStyleId>
              </a:tblPr>
              <a:tblGrid>
                <a:gridCol w="1066800"/>
                <a:gridCol w="1295400"/>
                <a:gridCol w="1162051"/>
                <a:gridCol w="1162051"/>
                <a:gridCol w="1162051"/>
                <a:gridCol w="1162051"/>
              </a:tblGrid>
              <a:tr h="432879">
                <a:tc>
                  <a:txBody>
                    <a:bodyPr/>
                    <a:lstStyle/>
                    <a:p>
                      <a:pPr algn="ctr"/>
                      <a:r>
                        <a:rPr lang="en-US" sz="1600" dirty="0" smtClean="0"/>
                        <a:t>Level</a:t>
                      </a:r>
                      <a:endParaRPr lang="en-AU" sz="1600" dirty="0"/>
                    </a:p>
                  </a:txBody>
                  <a:tcPr marT="60960" marB="60960"/>
                </a:tc>
                <a:tc>
                  <a:txBody>
                    <a:bodyPr/>
                    <a:lstStyle/>
                    <a:p>
                      <a:pPr algn="ctr"/>
                      <a:r>
                        <a:rPr lang="en-US" sz="1600" dirty="0" smtClean="0"/>
                        <a:t>Priority</a:t>
                      </a:r>
                      <a:endParaRPr lang="en-AU" sz="1600" dirty="0"/>
                    </a:p>
                  </a:txBody>
                  <a:tcPr marT="60960" marB="60960"/>
                </a:tc>
                <a:tc>
                  <a:txBody>
                    <a:bodyPr/>
                    <a:lstStyle/>
                    <a:p>
                      <a:pPr algn="ctr"/>
                      <a:r>
                        <a:rPr lang="en-US" sz="1600" dirty="0" smtClean="0"/>
                        <a:t>n</a:t>
                      </a:r>
                      <a:endParaRPr lang="en-AU" sz="1600" b="1" dirty="0">
                        <a:solidFill>
                          <a:schemeClr val="bg1"/>
                        </a:solidFill>
                      </a:endParaRPr>
                    </a:p>
                  </a:txBody>
                  <a:tcPr marT="60960" marB="60960"/>
                </a:tc>
                <a:tc>
                  <a:txBody>
                    <a:bodyPr/>
                    <a:lstStyle/>
                    <a:p>
                      <a:pPr algn="ctr"/>
                      <a:r>
                        <a:rPr lang="en-US" sz="1600" dirty="0" err="1" smtClean="0"/>
                        <a:t>CWmin</a:t>
                      </a:r>
                      <a:endParaRPr lang="en-AU" sz="1600" b="1" dirty="0">
                        <a:solidFill>
                          <a:schemeClr val="bg1"/>
                        </a:solidFill>
                      </a:endParaRPr>
                    </a:p>
                  </a:txBody>
                  <a:tcPr marT="60960" marB="60960"/>
                </a:tc>
                <a:tc>
                  <a:txBody>
                    <a:bodyPr/>
                    <a:lstStyle/>
                    <a:p>
                      <a:pPr algn="ctr"/>
                      <a:r>
                        <a:rPr lang="en-US" sz="1600" dirty="0" err="1" smtClean="0"/>
                        <a:t>CWmax</a:t>
                      </a:r>
                      <a:endParaRPr lang="en-AU" sz="1600" b="1" dirty="0">
                        <a:solidFill>
                          <a:schemeClr val="bg1"/>
                        </a:solidFill>
                      </a:endParaRPr>
                    </a:p>
                  </a:txBody>
                  <a:tcPr marT="60960" marB="60960"/>
                </a:tc>
                <a:tc>
                  <a:txBody>
                    <a:bodyPr/>
                    <a:lstStyle/>
                    <a:p>
                      <a:pPr algn="ctr"/>
                      <a:r>
                        <a:rPr lang="en-AU" sz="1600" b="1" dirty="0" smtClean="0">
                          <a:solidFill>
                            <a:schemeClr val="bg1"/>
                          </a:solidFill>
                        </a:rPr>
                        <a:t>Max </a:t>
                      </a:r>
                      <a:r>
                        <a:rPr lang="en-AU" sz="1600" b="1" dirty="0" err="1" smtClean="0">
                          <a:solidFill>
                            <a:schemeClr val="bg1"/>
                          </a:solidFill>
                        </a:rPr>
                        <a:t>TxOP</a:t>
                      </a:r>
                      <a:endParaRPr lang="en-AU" sz="1600" b="1" dirty="0">
                        <a:solidFill>
                          <a:schemeClr val="bg1"/>
                        </a:solidFill>
                      </a:endParaRPr>
                    </a:p>
                  </a:txBody>
                  <a:tcPr marT="60960" marB="60960"/>
                </a:tc>
              </a:tr>
              <a:tr h="432879">
                <a:tc>
                  <a:txBody>
                    <a:bodyPr/>
                    <a:lstStyle/>
                    <a:p>
                      <a:pPr algn="ctr"/>
                      <a:r>
                        <a:rPr lang="en-US" sz="1600" dirty="0" smtClean="0"/>
                        <a:t>Highest</a:t>
                      </a:r>
                      <a:endParaRPr lang="en-AU" sz="1600" dirty="0"/>
                    </a:p>
                  </a:txBody>
                  <a:tcPr marT="60960" marB="60960"/>
                </a:tc>
                <a:tc>
                  <a:txBody>
                    <a:bodyPr/>
                    <a:lstStyle/>
                    <a:p>
                      <a:pPr algn="ctr"/>
                      <a:r>
                        <a:rPr lang="en-US" sz="1600" dirty="0" smtClean="0"/>
                        <a:t>Voice</a:t>
                      </a:r>
                      <a:endParaRPr lang="en-AU" sz="1600" dirty="0"/>
                    </a:p>
                  </a:txBody>
                  <a:tcPr marT="60960" marB="60960"/>
                </a:tc>
                <a:tc>
                  <a:txBody>
                    <a:bodyPr/>
                    <a:lstStyle/>
                    <a:p>
                      <a:pPr algn="ctr"/>
                      <a:r>
                        <a:rPr lang="en-US" sz="1600" dirty="0" smtClean="0"/>
                        <a:t>2</a:t>
                      </a:r>
                      <a:endParaRPr lang="en-AU" sz="1600" dirty="0"/>
                    </a:p>
                  </a:txBody>
                  <a:tcPr marT="60960" marB="60960"/>
                </a:tc>
                <a:tc>
                  <a:txBody>
                    <a:bodyPr/>
                    <a:lstStyle/>
                    <a:p>
                      <a:pPr algn="ctr"/>
                      <a:r>
                        <a:rPr lang="en-US" sz="1600" dirty="0" smtClean="0"/>
                        <a:t>3</a:t>
                      </a:r>
                      <a:endParaRPr lang="en-AU" sz="1600" dirty="0"/>
                    </a:p>
                  </a:txBody>
                  <a:tcPr marT="60960" marB="60960"/>
                </a:tc>
                <a:tc>
                  <a:txBody>
                    <a:bodyPr/>
                    <a:lstStyle/>
                    <a:p>
                      <a:pPr algn="ctr"/>
                      <a:r>
                        <a:rPr lang="en-US" sz="1600" dirty="0" smtClean="0"/>
                        <a:t>7</a:t>
                      </a:r>
                      <a:endParaRPr lang="en-AU" sz="1600" dirty="0"/>
                    </a:p>
                  </a:txBody>
                  <a:tcPr marT="60960" marB="60960"/>
                </a:tc>
                <a:tc>
                  <a:txBody>
                    <a:bodyPr/>
                    <a:lstStyle/>
                    <a:p>
                      <a:pPr algn="ctr"/>
                      <a:r>
                        <a:rPr lang="en-AU" sz="1600" dirty="0" smtClean="0"/>
                        <a:t>1.5ms</a:t>
                      </a:r>
                      <a:endParaRPr lang="en-AU" sz="1600" dirty="0"/>
                    </a:p>
                  </a:txBody>
                  <a:tcPr marT="60960" marB="60960"/>
                </a:tc>
              </a:tr>
              <a:tr h="565864">
                <a:tc>
                  <a:txBody>
                    <a:bodyPr/>
                    <a:lstStyle/>
                    <a:p>
                      <a:pPr algn="ctr"/>
                      <a:r>
                        <a:rPr lang="en-US" sz="1600" dirty="0" smtClean="0"/>
                        <a:t>Next highest</a:t>
                      </a:r>
                      <a:endParaRPr lang="en-AU" sz="1600" dirty="0"/>
                    </a:p>
                  </a:txBody>
                  <a:tcPr marT="60960" marB="60960"/>
                </a:tc>
                <a:tc>
                  <a:txBody>
                    <a:bodyPr/>
                    <a:lstStyle/>
                    <a:p>
                      <a:pPr algn="ctr"/>
                      <a:r>
                        <a:rPr lang="en-US" sz="1600" dirty="0" smtClean="0"/>
                        <a:t>Video</a:t>
                      </a:r>
                      <a:endParaRPr lang="en-AU" sz="1600" dirty="0"/>
                    </a:p>
                  </a:txBody>
                  <a:tcPr marT="60960" marB="60960"/>
                </a:tc>
                <a:tc>
                  <a:txBody>
                    <a:bodyPr/>
                    <a:lstStyle/>
                    <a:p>
                      <a:pPr algn="ctr"/>
                      <a:r>
                        <a:rPr lang="en-US" sz="1600" dirty="0" smtClean="0"/>
                        <a:t>2</a:t>
                      </a:r>
                      <a:endParaRPr lang="en-AU" sz="1600" dirty="0"/>
                    </a:p>
                  </a:txBody>
                  <a:tcPr marT="60960" marB="60960"/>
                </a:tc>
                <a:tc>
                  <a:txBody>
                    <a:bodyPr/>
                    <a:lstStyle/>
                    <a:p>
                      <a:pPr algn="ctr"/>
                      <a:r>
                        <a:rPr lang="en-US" sz="1600" dirty="0" smtClean="0"/>
                        <a:t>7</a:t>
                      </a:r>
                      <a:endParaRPr lang="en-AU" sz="1600" dirty="0"/>
                    </a:p>
                  </a:txBody>
                  <a:tcPr marT="60960" marB="60960"/>
                </a:tc>
                <a:tc>
                  <a:txBody>
                    <a:bodyPr/>
                    <a:lstStyle/>
                    <a:p>
                      <a:pPr algn="ctr"/>
                      <a:r>
                        <a:rPr lang="en-US" sz="1600" dirty="0" smtClean="0"/>
                        <a:t>15</a:t>
                      </a:r>
                      <a:endParaRPr lang="en-AU" sz="1600" dirty="0"/>
                    </a:p>
                  </a:txBody>
                  <a:tcPr marT="60960" marB="60960"/>
                </a:tc>
                <a:tc>
                  <a:txBody>
                    <a:bodyPr/>
                    <a:lstStyle/>
                    <a:p>
                      <a:pPr algn="ctr"/>
                      <a:r>
                        <a:rPr lang="en-AU" sz="1600" dirty="0" smtClean="0"/>
                        <a:t>3.0ms</a:t>
                      </a:r>
                      <a:endParaRPr lang="en-AU" sz="1600" dirty="0"/>
                    </a:p>
                  </a:txBody>
                  <a:tcPr marT="60960" marB="60960"/>
                </a:tc>
              </a:tr>
              <a:tr h="565864">
                <a:tc>
                  <a:txBody>
                    <a:bodyPr/>
                    <a:lstStyle/>
                    <a:p>
                      <a:pPr algn="ctr"/>
                      <a:r>
                        <a:rPr lang="en-US" sz="1600" dirty="0" smtClean="0"/>
                        <a:t>Typical</a:t>
                      </a:r>
                      <a:r>
                        <a:rPr lang="en-US" sz="1600" baseline="0" dirty="0" smtClean="0"/>
                        <a:t> </a:t>
                      </a:r>
                      <a:endParaRPr lang="en-AU" sz="1600" dirty="0"/>
                    </a:p>
                  </a:txBody>
                  <a:tcPr marT="60960" marB="60960"/>
                </a:tc>
                <a:tc>
                  <a:txBody>
                    <a:bodyPr/>
                    <a:lstStyle/>
                    <a:p>
                      <a:pPr algn="ctr"/>
                      <a:r>
                        <a:rPr lang="en-US" sz="1600" dirty="0" smtClean="0"/>
                        <a:t>Best effort</a:t>
                      </a:r>
                      <a:endParaRPr lang="en-AU" sz="1600" dirty="0"/>
                    </a:p>
                  </a:txBody>
                  <a:tcPr marT="60960" marB="60960"/>
                </a:tc>
                <a:tc>
                  <a:txBody>
                    <a:bodyPr/>
                    <a:lstStyle/>
                    <a:p>
                      <a:pPr algn="ctr"/>
                      <a:r>
                        <a:rPr lang="en-US" sz="1600" dirty="0" smtClean="0"/>
                        <a:t>3</a:t>
                      </a:r>
                      <a:endParaRPr lang="en-AU" sz="1600" dirty="0"/>
                    </a:p>
                  </a:txBody>
                  <a:tcPr marT="60960" marB="60960"/>
                </a:tc>
                <a:tc>
                  <a:txBody>
                    <a:bodyPr/>
                    <a:lstStyle/>
                    <a:p>
                      <a:pPr algn="ctr"/>
                      <a:r>
                        <a:rPr lang="en-US" sz="1600" dirty="0" smtClean="0"/>
                        <a:t>15</a:t>
                      </a:r>
                      <a:endParaRPr lang="en-AU" sz="1600" dirty="0"/>
                    </a:p>
                  </a:txBody>
                  <a:tcPr marT="60960" marB="60960"/>
                </a:tc>
                <a:tc>
                  <a:txBody>
                    <a:bodyPr/>
                    <a:lstStyle/>
                    <a:p>
                      <a:pPr algn="ctr"/>
                      <a:r>
                        <a:rPr lang="en-US" sz="1600" dirty="0" smtClean="0"/>
                        <a:t>1023</a:t>
                      </a:r>
                      <a:endParaRPr lang="en-AU" sz="1600" dirty="0"/>
                    </a:p>
                  </a:txBody>
                  <a:tcPr marT="60960" marB="60960"/>
                </a:tc>
                <a:tc>
                  <a:txBody>
                    <a:bodyPr/>
                    <a:lstStyle/>
                    <a:p>
                      <a:pPr algn="ctr"/>
                      <a:r>
                        <a:rPr lang="en-AU" sz="1600" dirty="0" smtClean="0"/>
                        <a:t>4.0ms</a:t>
                      </a:r>
                      <a:endParaRPr lang="en-AU" sz="1600" dirty="0"/>
                    </a:p>
                  </a:txBody>
                  <a:tcPr marT="60960" marB="60960"/>
                </a:tc>
              </a:tr>
              <a:tr h="565864">
                <a:tc>
                  <a:txBody>
                    <a:bodyPr/>
                    <a:lstStyle/>
                    <a:p>
                      <a:pPr algn="ctr"/>
                      <a:r>
                        <a:rPr lang="en-US" sz="1600" dirty="0" smtClean="0"/>
                        <a:t>Lowest</a:t>
                      </a:r>
                      <a:endParaRPr lang="en-AU" sz="1600" dirty="0"/>
                    </a:p>
                  </a:txBody>
                  <a:tcPr marT="60960" marB="60960"/>
                </a:tc>
                <a:tc>
                  <a:txBody>
                    <a:bodyPr/>
                    <a:lstStyle/>
                    <a:p>
                      <a:pPr algn="ctr"/>
                      <a:r>
                        <a:rPr lang="en-US" sz="1600" dirty="0" smtClean="0"/>
                        <a:t>Background</a:t>
                      </a:r>
                      <a:endParaRPr lang="en-AU" sz="1600" dirty="0"/>
                    </a:p>
                  </a:txBody>
                  <a:tcPr marT="60960" marB="60960"/>
                </a:tc>
                <a:tc>
                  <a:txBody>
                    <a:bodyPr/>
                    <a:lstStyle/>
                    <a:p>
                      <a:pPr algn="ctr"/>
                      <a:r>
                        <a:rPr lang="en-US" sz="1600" dirty="0" smtClean="0"/>
                        <a:t>7</a:t>
                      </a:r>
                      <a:endParaRPr lang="en-AU" sz="1600" dirty="0"/>
                    </a:p>
                  </a:txBody>
                  <a:tcPr marT="60960" marB="60960"/>
                </a:tc>
                <a:tc>
                  <a:txBody>
                    <a:bodyPr/>
                    <a:lstStyle/>
                    <a:p>
                      <a:pPr algn="ctr"/>
                      <a:r>
                        <a:rPr lang="en-US" sz="1600" dirty="0" smtClean="0"/>
                        <a:t>15</a:t>
                      </a:r>
                      <a:endParaRPr lang="en-AU" sz="1600" dirty="0"/>
                    </a:p>
                  </a:txBody>
                  <a:tcPr marT="60960" marB="60960"/>
                </a:tc>
                <a:tc>
                  <a:txBody>
                    <a:bodyPr/>
                    <a:lstStyle/>
                    <a:p>
                      <a:pPr algn="ctr"/>
                      <a:r>
                        <a:rPr lang="en-US" sz="1600" dirty="0" smtClean="0"/>
                        <a:t>1023</a:t>
                      </a:r>
                      <a:endParaRPr lang="en-AU" sz="1600" dirty="0"/>
                    </a:p>
                  </a:txBody>
                  <a:tcPr marT="60960" marB="60960"/>
                </a:tc>
                <a:tc>
                  <a:txBody>
                    <a:bodyPr/>
                    <a:lstStyle/>
                    <a:p>
                      <a:pPr algn="ctr"/>
                      <a:r>
                        <a:rPr lang="en-AU" sz="1600" dirty="0" smtClean="0"/>
                        <a:t>4.0ms</a:t>
                      </a:r>
                      <a:endParaRPr lang="en-AU" sz="1600" dirty="0"/>
                    </a:p>
                  </a:txBody>
                  <a:tcPr marT="60960" marB="60960"/>
                </a:tc>
              </a:tr>
            </a:tbl>
          </a:graphicData>
        </a:graphic>
      </p:graphicFrame>
    </p:spTree>
    <p:extLst>
      <p:ext uri="{BB962C8B-B14F-4D97-AF65-F5344CB8AC3E}">
        <p14:creationId xmlns:p14="http://schemas.microsoft.com/office/powerpoint/2010/main" val="22206547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Principle</a:t>
            </a:r>
            <a:r>
              <a:rPr lang="en-AU" dirty="0"/>
              <a:t>: devices must undertake LBT before accessing secondary channels</a:t>
            </a:r>
          </a:p>
        </p:txBody>
      </p:sp>
      <p:sp>
        <p:nvSpPr>
          <p:cNvPr id="3" name="Content Placeholder 2"/>
          <p:cNvSpPr>
            <a:spLocks noGrp="1"/>
          </p:cNvSpPr>
          <p:nvPr>
            <p:ph idx="1"/>
          </p:nvPr>
        </p:nvSpPr>
        <p:spPr/>
        <p:txBody>
          <a:bodyPr/>
          <a:lstStyle/>
          <a:p>
            <a:pPr lvl="1"/>
            <a:r>
              <a:rPr lang="en-AU" dirty="0"/>
              <a:t>The access mechanisms described in this document are based on access to a 20MHz channel</a:t>
            </a:r>
          </a:p>
          <a:p>
            <a:pPr lvl="1"/>
            <a:r>
              <a:rPr lang="en-AU" dirty="0"/>
              <a:t>However, </a:t>
            </a:r>
            <a:r>
              <a:rPr lang="en-AU" dirty="0" smtClean="0"/>
              <a:t>802.11 </a:t>
            </a:r>
            <a:r>
              <a:rPr lang="en-AU" dirty="0"/>
              <a:t>accesses 40MHz, 80MHz, </a:t>
            </a:r>
            <a:r>
              <a:rPr lang="en-AU" dirty="0" smtClean="0"/>
              <a:t>160MHz </a:t>
            </a:r>
            <a:r>
              <a:rPr lang="en-AU" dirty="0"/>
              <a:t>too, and presumably LAA will want the same flexibility</a:t>
            </a:r>
          </a:p>
          <a:p>
            <a:pPr lvl="1"/>
            <a:r>
              <a:rPr lang="en-AU" dirty="0"/>
              <a:t>It is proposed that LAA use a similar mechanism to </a:t>
            </a:r>
            <a:r>
              <a:rPr lang="en-AU" dirty="0" smtClean="0"/>
              <a:t>802.11 </a:t>
            </a:r>
            <a:r>
              <a:rPr lang="en-AU" dirty="0"/>
              <a:t>to access secondary </a:t>
            </a:r>
            <a:r>
              <a:rPr lang="en-AU" dirty="0" smtClean="0"/>
              <a:t>channels</a:t>
            </a:r>
          </a:p>
          <a:p>
            <a:pPr lvl="2"/>
            <a:r>
              <a:rPr lang="en-US" dirty="0" err="1" smtClean="0"/>
              <a:t>ie</a:t>
            </a:r>
            <a:r>
              <a:rPr lang="en-US" dirty="0" smtClean="0"/>
              <a:t> channels in which the basic access mechanism is not used</a:t>
            </a:r>
            <a:endParaRPr lang="en-AU" dirty="0"/>
          </a:p>
          <a:p>
            <a:pPr lvl="1"/>
            <a:r>
              <a:rPr lang="en-AU" b="1" dirty="0" smtClean="0"/>
              <a:t>Principle</a:t>
            </a:r>
            <a:r>
              <a:rPr lang="en-AU" dirty="0" smtClean="0"/>
              <a:t>: This </a:t>
            </a:r>
            <a:r>
              <a:rPr lang="en-AU" dirty="0"/>
              <a:t>means that at least a short LBT is undertaken in secondary channels after execution of a full access </a:t>
            </a:r>
            <a:r>
              <a:rPr lang="en-AU" dirty="0" smtClean="0"/>
              <a:t>procedure in </a:t>
            </a:r>
            <a:r>
              <a:rPr lang="en-AU" dirty="0"/>
              <a:t>the primary </a:t>
            </a:r>
            <a:r>
              <a:rPr lang="en-AU" dirty="0" smtClean="0"/>
              <a:t>channel</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Down Arrow 9"/>
          <p:cNvSpPr/>
          <p:nvPr/>
        </p:nvSpPr>
        <p:spPr bwMode="auto">
          <a:xfrm>
            <a:off x="1752600" y="2971800"/>
            <a:ext cx="1828800" cy="4572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6" name="Rectangle 5"/>
          <p:cNvSpPr/>
          <p:nvPr/>
        </p:nvSpPr>
        <p:spPr>
          <a:xfrm>
            <a:off x="609600" y="1752600"/>
            <a:ext cx="8001000" cy="1219200"/>
          </a:xfrm>
          <a:prstGeom prst="rect">
            <a:avLst/>
          </a:prstGeom>
          <a:solidFill>
            <a:schemeClr val="bg1"/>
          </a:solidFill>
          <a:ln w="28575">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spcBef>
                <a:spcPts val="800"/>
              </a:spcBef>
              <a:buFont typeface="Arial" panose="020B0604020202020204" pitchFamily="34" charset="0"/>
              <a:buChar char="•"/>
            </a:pPr>
            <a:r>
              <a:rPr lang="en-AU" sz="1600" dirty="0" smtClean="0">
                <a:solidFill>
                  <a:schemeClr val="tx1"/>
                </a:solidFill>
              </a:rPr>
              <a:t>Wi-Fi (based on the IEEE 802.11 standard) has </a:t>
            </a:r>
            <a:r>
              <a:rPr lang="en-AU" sz="1600" dirty="0">
                <a:solidFill>
                  <a:schemeClr val="tx1"/>
                </a:solidFill>
              </a:rPr>
              <a:t>been </a:t>
            </a:r>
            <a:r>
              <a:rPr lang="en-AU" sz="1600" dirty="0" smtClean="0">
                <a:solidFill>
                  <a:schemeClr val="tx1"/>
                </a:solidFill>
              </a:rPr>
              <a:t>a</a:t>
            </a:r>
            <a:br>
              <a:rPr lang="en-AU" sz="1600" dirty="0" smtClean="0">
                <a:solidFill>
                  <a:schemeClr val="tx1"/>
                </a:solidFill>
              </a:rPr>
            </a:br>
            <a:r>
              <a:rPr lang="en-AU" sz="1600" dirty="0" smtClean="0">
                <a:solidFill>
                  <a:schemeClr val="tx1"/>
                </a:solidFill>
              </a:rPr>
              <a:t>massive economic success globally</a:t>
            </a:r>
            <a:endParaRPr lang="en-AU" sz="1600" dirty="0">
              <a:solidFill>
                <a:schemeClr val="tx1"/>
              </a:solidFill>
            </a:endParaRPr>
          </a:p>
          <a:p>
            <a:pPr marL="174625" indent="-174625">
              <a:spcBef>
                <a:spcPts val="800"/>
              </a:spcBef>
              <a:buFont typeface="Arial" panose="020B0604020202020204" pitchFamily="34" charset="0"/>
              <a:buChar char="•"/>
            </a:pPr>
            <a:r>
              <a:rPr lang="en-AU" sz="1600" dirty="0" smtClean="0">
                <a:solidFill>
                  <a:schemeClr val="tx1"/>
                </a:solidFill>
              </a:rPr>
              <a:t>The significant benefit today from Wi-Fi of </a:t>
            </a:r>
            <a:r>
              <a:rPr lang="en-AU" sz="1600" dirty="0">
                <a:solidFill>
                  <a:schemeClr val="tx1"/>
                </a:solidFill>
              </a:rPr>
              <a:t>“</a:t>
            </a:r>
            <a:r>
              <a:rPr lang="en-AU" sz="1600" i="1" dirty="0" smtClean="0">
                <a:solidFill>
                  <a:schemeClr val="tx1"/>
                </a:solidFill>
              </a:rPr>
              <a:t>anyone,</a:t>
            </a:r>
            <a:br>
              <a:rPr lang="en-AU" sz="1600" i="1" dirty="0" smtClean="0">
                <a:solidFill>
                  <a:schemeClr val="tx1"/>
                </a:solidFill>
              </a:rPr>
            </a:br>
            <a:r>
              <a:rPr lang="en-AU" sz="1600" i="1" dirty="0" smtClean="0">
                <a:solidFill>
                  <a:schemeClr val="tx1"/>
                </a:solidFill>
              </a:rPr>
              <a:t>anytime, any place</a:t>
            </a:r>
            <a:r>
              <a:rPr lang="en-AU" sz="1600" dirty="0" smtClean="0">
                <a:solidFill>
                  <a:schemeClr val="tx1"/>
                </a:solidFill>
              </a:rPr>
              <a:t>” must </a:t>
            </a:r>
            <a:r>
              <a:rPr lang="en-AU" sz="1600" dirty="0">
                <a:solidFill>
                  <a:schemeClr val="tx1"/>
                </a:solidFill>
              </a:rPr>
              <a:t>not </a:t>
            </a:r>
            <a:r>
              <a:rPr lang="en-AU" sz="1600" dirty="0" smtClean="0">
                <a:solidFill>
                  <a:schemeClr val="tx1"/>
                </a:solidFill>
              </a:rPr>
              <a:t>be put at risk</a:t>
            </a:r>
            <a:endParaRPr lang="en-AU" sz="1400" dirty="0">
              <a:solidFill>
                <a:schemeClr val="tx1"/>
              </a:solidFill>
            </a:endParaRPr>
          </a:p>
        </p:txBody>
      </p:sp>
      <p:sp>
        <p:nvSpPr>
          <p:cNvPr id="2" name="Title 1"/>
          <p:cNvSpPr>
            <a:spLocks noGrp="1"/>
          </p:cNvSpPr>
          <p:nvPr>
            <p:ph type="title"/>
          </p:nvPr>
        </p:nvSpPr>
        <p:spPr/>
        <p:txBody>
          <a:bodyPr/>
          <a:lstStyle/>
          <a:p>
            <a:r>
              <a:rPr lang="en-AU" dirty="0"/>
              <a:t>IEEE 802 welcomes the opportunity to collaborate with 3GPP to ensure LAA &amp; </a:t>
            </a:r>
            <a:r>
              <a:rPr lang="en-AU" dirty="0" smtClean="0"/>
              <a:t>Wi-Fi </a:t>
            </a:r>
            <a:r>
              <a:rPr lang="en-AU" dirty="0"/>
              <a:t>share fairly</a:t>
            </a:r>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sp>
        <p:nvSpPr>
          <p:cNvPr id="9" name="Rectangle 8"/>
          <p:cNvSpPr/>
          <p:nvPr/>
        </p:nvSpPr>
        <p:spPr>
          <a:xfrm>
            <a:off x="4953000" y="5105400"/>
            <a:ext cx="3657600" cy="1219200"/>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spcBef>
                <a:spcPts val="800"/>
              </a:spcBef>
              <a:buFont typeface="Arial" panose="020B0604020202020204" pitchFamily="34" charset="0"/>
              <a:buChar char="•"/>
            </a:pPr>
            <a:r>
              <a:rPr lang="en-AU" sz="1600" b="1" dirty="0">
                <a:solidFill>
                  <a:schemeClr val="tx1"/>
                </a:solidFill>
              </a:rPr>
              <a:t> </a:t>
            </a:r>
            <a:r>
              <a:rPr lang="en-AU" sz="1600" b="1" dirty="0" smtClean="0">
                <a:solidFill>
                  <a:srgbClr val="FF0000"/>
                </a:solidFill>
              </a:rPr>
              <a:t>Aside</a:t>
            </a:r>
            <a:r>
              <a:rPr lang="en-AU" sz="1600" dirty="0">
                <a:solidFill>
                  <a:srgbClr val="FF0000"/>
                </a:solidFill>
              </a:rPr>
              <a:t>:</a:t>
            </a:r>
            <a:r>
              <a:rPr lang="en-AU" sz="1600" dirty="0">
                <a:solidFill>
                  <a:schemeClr val="tx1"/>
                </a:solidFill>
              </a:rPr>
              <a:t> IEEE 802 </a:t>
            </a:r>
            <a:r>
              <a:rPr lang="en-AU" sz="1600" dirty="0" smtClean="0">
                <a:solidFill>
                  <a:schemeClr val="tx1"/>
                </a:solidFill>
              </a:rPr>
              <a:t>requests </a:t>
            </a:r>
            <a:r>
              <a:rPr lang="en-AU" sz="1600" dirty="0">
                <a:solidFill>
                  <a:schemeClr val="tx1"/>
                </a:solidFill>
              </a:rPr>
              <a:t>3GPP </a:t>
            </a:r>
            <a:r>
              <a:rPr lang="en-AU" sz="1600" dirty="0" smtClean="0">
                <a:solidFill>
                  <a:schemeClr val="tx1"/>
                </a:solidFill>
              </a:rPr>
              <a:t>develop collaborative processes for </a:t>
            </a:r>
            <a:r>
              <a:rPr lang="en-AU" sz="1600" dirty="0">
                <a:solidFill>
                  <a:schemeClr val="tx1"/>
                </a:solidFill>
              </a:rPr>
              <a:t>all stakeholders to have a </a:t>
            </a:r>
            <a:r>
              <a:rPr lang="en-AU" sz="1600" dirty="0" smtClean="0">
                <a:solidFill>
                  <a:schemeClr val="tx1"/>
                </a:solidFill>
              </a:rPr>
              <a:t>voice in </a:t>
            </a:r>
            <a:r>
              <a:rPr lang="en-AU" sz="1600" dirty="0">
                <a:solidFill>
                  <a:schemeClr val="tx1"/>
                </a:solidFill>
              </a:rPr>
              <a:t>LAA </a:t>
            </a:r>
            <a:r>
              <a:rPr lang="en-AU" sz="1600" dirty="0" smtClean="0">
                <a:solidFill>
                  <a:schemeClr val="tx1"/>
                </a:solidFill>
              </a:rPr>
              <a:t>coexistence mechanisms</a:t>
            </a:r>
            <a:endParaRPr lang="en-AU" sz="1600" dirty="0">
              <a:solidFill>
                <a:schemeClr val="tx1"/>
              </a:solidFill>
            </a:endParaRPr>
          </a:p>
        </p:txBody>
      </p:sp>
      <p:sp>
        <p:nvSpPr>
          <p:cNvPr id="11" name="Down Arrow 10"/>
          <p:cNvSpPr/>
          <p:nvPr/>
        </p:nvSpPr>
        <p:spPr bwMode="auto">
          <a:xfrm>
            <a:off x="1752600" y="4648200"/>
            <a:ext cx="1828800" cy="4572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pic>
        <p:nvPicPr>
          <p:cNvPr id="12"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7587257" y="2057400"/>
            <a:ext cx="870943"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27986" y="3695700"/>
            <a:ext cx="1202377"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5294384"/>
            <a:ext cx="841231" cy="841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05852" y="1941584"/>
            <a:ext cx="841231" cy="841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6" name="TextBox 15"/>
          <p:cNvSpPr txBox="1"/>
          <p:nvPr/>
        </p:nvSpPr>
        <p:spPr>
          <a:xfrm>
            <a:off x="7024327" y="2035314"/>
            <a:ext cx="484428" cy="707886"/>
          </a:xfrm>
          <a:prstGeom prst="rect">
            <a:avLst/>
          </a:prstGeom>
          <a:noFill/>
        </p:spPr>
        <p:txBody>
          <a:bodyPr wrap="none" rtlCol="0">
            <a:spAutoFit/>
          </a:bodyPr>
          <a:lstStyle/>
          <a:p>
            <a:r>
              <a:rPr lang="en-US" sz="4000" b="1" dirty="0" smtClean="0">
                <a:latin typeface="+mj-lt"/>
              </a:rPr>
              <a:t>+</a:t>
            </a:r>
            <a:endParaRPr lang="en-AU" sz="600" b="1" dirty="0">
              <a:latin typeface="+mj-lt"/>
            </a:endParaRPr>
          </a:p>
        </p:txBody>
      </p:sp>
      <p:sp>
        <p:nvSpPr>
          <p:cNvPr id="7" name="Rectangle 6"/>
          <p:cNvSpPr/>
          <p:nvPr/>
        </p:nvSpPr>
        <p:spPr>
          <a:xfrm>
            <a:off x="609600" y="3429000"/>
            <a:ext cx="8001000" cy="1219200"/>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spcBef>
                <a:spcPts val="800"/>
              </a:spcBef>
              <a:buFont typeface="Arial" panose="020B0604020202020204" pitchFamily="34" charset="0"/>
              <a:buChar char="•"/>
            </a:pPr>
            <a:r>
              <a:rPr lang="en-AU" sz="1600" dirty="0">
                <a:solidFill>
                  <a:schemeClr val="tx1"/>
                </a:solidFill>
              </a:rPr>
              <a:t>An evidence based approach </a:t>
            </a:r>
            <a:r>
              <a:rPr lang="en-AU" sz="1600" dirty="0" smtClean="0">
                <a:solidFill>
                  <a:schemeClr val="tx1"/>
                </a:solidFill>
              </a:rPr>
              <a:t>suggests the use of an “802.11-like”</a:t>
            </a:r>
            <a:br>
              <a:rPr lang="en-AU" sz="1600" dirty="0" smtClean="0">
                <a:solidFill>
                  <a:schemeClr val="tx1"/>
                </a:solidFill>
              </a:rPr>
            </a:br>
            <a:r>
              <a:rPr lang="en-AU" sz="1600" dirty="0" smtClean="0">
                <a:solidFill>
                  <a:schemeClr val="tx1"/>
                </a:solidFill>
              </a:rPr>
              <a:t>access </a:t>
            </a:r>
            <a:r>
              <a:rPr lang="en-AU" sz="1600" dirty="0">
                <a:solidFill>
                  <a:schemeClr val="tx1"/>
                </a:solidFill>
              </a:rPr>
              <a:t>mechanism </a:t>
            </a:r>
            <a:r>
              <a:rPr lang="en-AU" sz="1600" dirty="0" smtClean="0">
                <a:solidFill>
                  <a:schemeClr val="tx1"/>
                </a:solidFill>
              </a:rPr>
              <a:t>will promote fair sharing between LAA &amp; Wi-Fi</a:t>
            </a:r>
            <a:endParaRPr lang="en-AU" sz="1400" dirty="0">
              <a:solidFill>
                <a:schemeClr val="tx1"/>
              </a:solidFill>
            </a:endParaRPr>
          </a:p>
        </p:txBody>
      </p:sp>
      <p:sp>
        <p:nvSpPr>
          <p:cNvPr id="8" name="Rectangle 7"/>
          <p:cNvSpPr/>
          <p:nvPr/>
        </p:nvSpPr>
        <p:spPr>
          <a:xfrm>
            <a:off x="609600" y="5105400"/>
            <a:ext cx="4038600" cy="1219200"/>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4625" indent="-174625">
              <a:spcBef>
                <a:spcPts val="800"/>
              </a:spcBef>
              <a:buFont typeface="Arial" panose="020B0604020202020204" pitchFamily="34" charset="0"/>
              <a:buChar char="•"/>
            </a:pPr>
            <a:r>
              <a:rPr lang="en-AU" sz="1600" dirty="0">
                <a:solidFill>
                  <a:schemeClr val="tx1"/>
                </a:solidFill>
              </a:rPr>
              <a:t>IEEE 802 </a:t>
            </a:r>
            <a:r>
              <a:rPr lang="en-AU" sz="1600" dirty="0" smtClean="0">
                <a:solidFill>
                  <a:schemeClr val="tx1"/>
                </a:solidFill>
              </a:rPr>
              <a:t>recommends</a:t>
            </a:r>
            <a:br>
              <a:rPr lang="en-AU" sz="1600" dirty="0" smtClean="0">
                <a:solidFill>
                  <a:schemeClr val="tx1"/>
                </a:solidFill>
              </a:rPr>
            </a:br>
            <a:r>
              <a:rPr lang="en-AU" sz="1600" dirty="0" smtClean="0">
                <a:solidFill>
                  <a:schemeClr val="tx1"/>
                </a:solidFill>
              </a:rPr>
              <a:t>that 3GPP adopt an</a:t>
            </a:r>
            <a:br>
              <a:rPr lang="en-AU" sz="1600" dirty="0" smtClean="0">
                <a:solidFill>
                  <a:schemeClr val="tx1"/>
                </a:solidFill>
              </a:rPr>
            </a:br>
            <a:r>
              <a:rPr lang="en-AU" sz="1600" dirty="0" smtClean="0">
                <a:solidFill>
                  <a:schemeClr val="tx1"/>
                </a:solidFill>
              </a:rPr>
              <a:t>“802.11-like</a:t>
            </a:r>
            <a:r>
              <a:rPr lang="en-AU" sz="1600" dirty="0">
                <a:solidFill>
                  <a:schemeClr val="tx1"/>
                </a:solidFill>
              </a:rPr>
              <a:t>” </a:t>
            </a:r>
            <a:r>
              <a:rPr lang="en-AU" sz="1600" dirty="0" smtClean="0">
                <a:solidFill>
                  <a:schemeClr val="tx1"/>
                </a:solidFill>
              </a:rPr>
              <a:t>access</a:t>
            </a:r>
            <a:br>
              <a:rPr lang="en-AU" sz="1600" dirty="0" smtClean="0">
                <a:solidFill>
                  <a:schemeClr val="tx1"/>
                </a:solidFill>
              </a:rPr>
            </a:br>
            <a:r>
              <a:rPr lang="en-AU" sz="1600" dirty="0" smtClean="0">
                <a:solidFill>
                  <a:schemeClr val="tx1"/>
                </a:solidFill>
              </a:rPr>
              <a:t>mechanism for LAA</a:t>
            </a:r>
            <a:endParaRPr lang="en-AU" sz="1600" dirty="0">
              <a:solidFill>
                <a:schemeClr val="tx1"/>
              </a:solidFill>
            </a:endParaRPr>
          </a:p>
        </p:txBody>
      </p:sp>
      <p:pic>
        <p:nvPicPr>
          <p:cNvPr id="1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5333999"/>
            <a:ext cx="1513485" cy="8632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descr="http://janiczek.com/wp-content/uploads/Evidence.pn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3001" r="12798"/>
          <a:stretch/>
        </p:blipFill>
        <p:spPr bwMode="auto">
          <a:xfrm>
            <a:off x="7157258" y="3505200"/>
            <a:ext cx="1273105" cy="10723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3640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Summary:</a:t>
            </a:r>
            <a:r>
              <a:rPr lang="en-AU" dirty="0"/>
              <a:t> “Access engine” operation </a:t>
            </a:r>
            <a:r>
              <a:rPr lang="en-AU" dirty="0" smtClean="0"/>
              <a:t>can be illustrated by </a:t>
            </a:r>
            <a:r>
              <a:rPr lang="en-AU" dirty="0"/>
              <a:t>a </a:t>
            </a:r>
            <a:r>
              <a:rPr lang="en-AU" dirty="0" smtClean="0"/>
              <a:t>conceptual flow </a:t>
            </a:r>
            <a:r>
              <a:rPr lang="en-AU" dirty="0"/>
              <a:t>diagram</a:t>
            </a:r>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
        <p:nvSpPr>
          <p:cNvPr id="50" name="Rectangle 49"/>
          <p:cNvSpPr/>
          <p:nvPr/>
        </p:nvSpPr>
        <p:spPr bwMode="auto">
          <a:xfrm>
            <a:off x="304800" y="2567487"/>
            <a:ext cx="2295374" cy="129589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solidFill>
                  <a:srgbClr val="FF0000"/>
                </a:solidFill>
                <a:effectLst/>
                <a:latin typeface="+mj-lt"/>
              </a:rPr>
              <a:t>Note:</a:t>
            </a:r>
            <a:r>
              <a:rPr kumimoji="0" lang="en-AU" sz="1400" b="1" i="0" u="none" strike="noStrike" cap="none" normalizeH="0" dirty="0" smtClean="0">
                <a:ln>
                  <a:noFill/>
                </a:ln>
                <a:solidFill>
                  <a:srgbClr val="FF0000"/>
                </a:solidFill>
                <a:effectLst/>
                <a:latin typeface="+mj-lt"/>
              </a:rPr>
              <a:t> </a:t>
            </a:r>
            <a:r>
              <a:rPr kumimoji="0" lang="en-AU" sz="1400" b="1" i="0" u="none" strike="noStrike" cap="none" normalizeH="0" baseline="0" dirty="0" smtClean="0">
                <a:ln>
                  <a:noFill/>
                </a:ln>
                <a:solidFill>
                  <a:srgbClr val="FF0000"/>
                </a:solidFill>
                <a:effectLst/>
                <a:latin typeface="+mj-lt"/>
              </a:rPr>
              <a:t>This</a:t>
            </a:r>
            <a:r>
              <a:rPr kumimoji="0" lang="en-AU" sz="1400" b="1" i="0" u="none" strike="noStrike" cap="none" normalizeH="0" dirty="0" smtClean="0">
                <a:ln>
                  <a:noFill/>
                </a:ln>
                <a:solidFill>
                  <a:srgbClr val="FF0000"/>
                </a:solidFill>
                <a:effectLst/>
                <a:latin typeface="+mj-lt"/>
              </a:rPr>
              <a:t> diagram is not intended as a detailed specification – but rather a statement of principles</a:t>
            </a:r>
            <a:endParaRPr kumimoji="0" lang="en-AU" sz="1400" b="1" i="0" u="none" strike="noStrike" cap="none" normalizeH="0" baseline="0" dirty="0" smtClean="0">
              <a:ln>
                <a:noFill/>
              </a:ln>
              <a:solidFill>
                <a:srgbClr val="FF0000"/>
              </a:solidFill>
              <a:effectLst/>
              <a:latin typeface="+mj-lt"/>
            </a:endParaRPr>
          </a:p>
        </p:txBody>
      </p:sp>
      <p:grpSp>
        <p:nvGrpSpPr>
          <p:cNvPr id="99" name="Group 98"/>
          <p:cNvGrpSpPr/>
          <p:nvPr/>
        </p:nvGrpSpPr>
        <p:grpSpPr>
          <a:xfrm>
            <a:off x="749657" y="1757362"/>
            <a:ext cx="7111729" cy="4344026"/>
            <a:chOff x="749657" y="1757362"/>
            <a:chExt cx="7111729" cy="4344026"/>
          </a:xfrm>
        </p:grpSpPr>
        <p:sp>
          <p:nvSpPr>
            <p:cNvPr id="7" name="Rectangle 6"/>
            <p:cNvSpPr/>
            <p:nvPr/>
          </p:nvSpPr>
          <p:spPr>
            <a:xfrm>
              <a:off x="2780134" y="1760212"/>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for frame</a:t>
              </a:r>
            </a:p>
          </p:txBody>
        </p:sp>
        <p:sp>
          <p:nvSpPr>
            <p:cNvPr id="8" name="Flowchart: Decision 7"/>
            <p:cNvSpPr/>
            <p:nvPr/>
          </p:nvSpPr>
          <p:spPr>
            <a:xfrm>
              <a:off x="2780136" y="2355047"/>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is “Busy”?</a:t>
              </a:r>
            </a:p>
          </p:txBody>
        </p:sp>
        <p:sp>
          <p:nvSpPr>
            <p:cNvPr id="9" name="Rectangle 8"/>
            <p:cNvSpPr/>
            <p:nvPr/>
          </p:nvSpPr>
          <p:spPr>
            <a:xfrm>
              <a:off x="2780134" y="3289788"/>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rand[0, CW]</a:t>
              </a:r>
            </a:p>
          </p:txBody>
        </p:sp>
        <p:sp>
          <p:nvSpPr>
            <p:cNvPr id="10" name="Rectangle 9"/>
            <p:cNvSpPr/>
            <p:nvPr/>
          </p:nvSpPr>
          <p:spPr>
            <a:xfrm>
              <a:off x="2780136" y="3884623"/>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until state is “Free”</a:t>
              </a:r>
            </a:p>
          </p:txBody>
        </p:sp>
        <p:sp>
          <p:nvSpPr>
            <p:cNvPr id="11" name="Flowchart: Decision 10"/>
            <p:cNvSpPr/>
            <p:nvPr/>
          </p:nvSpPr>
          <p:spPr>
            <a:xfrm>
              <a:off x="2780134" y="4577988"/>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q = 0?</a:t>
              </a:r>
            </a:p>
          </p:txBody>
        </p:sp>
        <p:cxnSp>
          <p:nvCxnSpPr>
            <p:cNvPr id="13" name="Elbow Connector 12"/>
            <p:cNvCxnSpPr>
              <a:stCxn id="51" idx="1"/>
              <a:endCxn id="17" idx="3"/>
            </p:cNvCxnSpPr>
            <p:nvPr/>
          </p:nvCxnSpPr>
          <p:spPr>
            <a:xfrm rot="10800000">
              <a:off x="2337041" y="5761483"/>
              <a:ext cx="443096" cy="935"/>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17" idx="0"/>
              <a:endCxn id="11" idx="1"/>
            </p:cNvCxnSpPr>
            <p:nvPr/>
          </p:nvCxnSpPr>
          <p:spPr>
            <a:xfrm rot="5400000" flipH="1" flipV="1">
              <a:off x="1960785" y="4602227"/>
              <a:ext cx="503682" cy="1135016"/>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5" name="Elbow Connector 14"/>
            <p:cNvCxnSpPr>
              <a:stCxn id="11" idx="2"/>
              <a:endCxn id="51" idx="0"/>
            </p:cNvCxnSpPr>
            <p:nvPr/>
          </p:nvCxnSpPr>
          <p:spPr>
            <a:xfrm rot="16200000" flipH="1">
              <a:off x="3325971" y="5403886"/>
              <a:ext cx="292176" cy="3"/>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6" name="Elbow Connector 15"/>
            <p:cNvCxnSpPr>
              <a:stCxn id="10" idx="2"/>
              <a:endCxn id="11" idx="0"/>
            </p:cNvCxnSpPr>
            <p:nvPr/>
          </p:nvCxnSpPr>
          <p:spPr>
            <a:xfrm rot="5400000">
              <a:off x="3337818" y="4443745"/>
              <a:ext cx="26848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7" name="Flowchart: Decision 16"/>
            <p:cNvSpPr/>
            <p:nvPr/>
          </p:nvSpPr>
          <p:spPr>
            <a:xfrm>
              <a:off x="953194" y="5421576"/>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8" name="Elbow Connector 17"/>
            <p:cNvCxnSpPr>
              <a:stCxn id="17" idx="1"/>
              <a:endCxn id="10" idx="1"/>
            </p:cNvCxnSpPr>
            <p:nvPr/>
          </p:nvCxnSpPr>
          <p:spPr>
            <a:xfrm rot="10800000" flipH="1">
              <a:off x="953194" y="4097064"/>
              <a:ext cx="1826942" cy="1664418"/>
            </a:xfrm>
            <a:prstGeom prst="bentConnector3">
              <a:avLst>
                <a:gd name="adj1" fmla="val -12513"/>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9" name="Flowchart: Decision 18"/>
            <p:cNvSpPr/>
            <p:nvPr/>
          </p:nvSpPr>
          <p:spPr>
            <a:xfrm>
              <a:off x="6332791" y="2353879"/>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20" name="Elbow Connector 19"/>
            <p:cNvCxnSpPr>
              <a:stCxn id="8" idx="3"/>
              <a:endCxn id="19" idx="1"/>
            </p:cNvCxnSpPr>
            <p:nvPr/>
          </p:nvCxnSpPr>
          <p:spPr>
            <a:xfrm flipV="1">
              <a:off x="4163983" y="2693785"/>
              <a:ext cx="2168808" cy="1168"/>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21" name="Elbow Connector 20"/>
            <p:cNvCxnSpPr>
              <a:stCxn id="19" idx="2"/>
              <a:endCxn id="9" idx="3"/>
            </p:cNvCxnSpPr>
            <p:nvPr/>
          </p:nvCxnSpPr>
          <p:spPr>
            <a:xfrm rot="5400000">
              <a:off x="5360080" y="1837594"/>
              <a:ext cx="468538" cy="2860733"/>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8" idx="2"/>
              <a:endCxn id="9" idx="0"/>
            </p:cNvCxnSpPr>
            <p:nvPr/>
          </p:nvCxnSpPr>
          <p:spPr>
            <a:xfrm rot="5400000">
              <a:off x="3344595" y="3162323"/>
              <a:ext cx="254929"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23" name="Elbow Connector 22"/>
            <p:cNvCxnSpPr>
              <a:stCxn id="9" idx="2"/>
              <a:endCxn id="10" idx="0"/>
            </p:cNvCxnSpPr>
            <p:nvPr/>
          </p:nvCxnSpPr>
          <p:spPr>
            <a:xfrm rot="16200000" flipH="1">
              <a:off x="3387083" y="3799646"/>
              <a:ext cx="16995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24" name="Flowchart: Decision 23"/>
            <p:cNvSpPr/>
            <p:nvPr/>
          </p:nvSpPr>
          <p:spPr>
            <a:xfrm>
              <a:off x="6332790" y="5055530"/>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Frame ready to </a:t>
              </a:r>
              <a:r>
                <a:rPr lang="en-AU" sz="1000" dirty="0" err="1" smtClean="0">
                  <a:solidFill>
                    <a:schemeClr val="tx1"/>
                  </a:solidFill>
                </a:rPr>
                <a:t>tx</a:t>
              </a:r>
              <a:r>
                <a:rPr lang="en-AU" sz="1000" dirty="0" smtClean="0">
                  <a:solidFill>
                    <a:schemeClr val="tx1"/>
                  </a:solidFill>
                </a:rPr>
                <a:t>?</a:t>
              </a:r>
            </a:p>
          </p:txBody>
        </p:sp>
        <p:sp>
          <p:nvSpPr>
            <p:cNvPr id="25" name="Rectangle 24"/>
            <p:cNvSpPr/>
            <p:nvPr/>
          </p:nvSpPr>
          <p:spPr>
            <a:xfrm>
              <a:off x="4559368" y="401208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Transmit frame</a:t>
              </a:r>
            </a:p>
          </p:txBody>
        </p:sp>
        <p:cxnSp>
          <p:nvCxnSpPr>
            <p:cNvPr id="26" name="Elbow Connector 25"/>
            <p:cNvCxnSpPr>
              <a:stCxn id="25" idx="1"/>
              <a:endCxn id="9" idx="3"/>
            </p:cNvCxnSpPr>
            <p:nvPr/>
          </p:nvCxnSpPr>
          <p:spPr>
            <a:xfrm rot="10800000">
              <a:off x="4163983" y="3502230"/>
              <a:ext cx="395386" cy="722299"/>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27" name="Elbow Connector 26"/>
            <p:cNvCxnSpPr>
              <a:stCxn id="24" idx="0"/>
              <a:endCxn id="34" idx="2"/>
            </p:cNvCxnSpPr>
            <p:nvPr/>
          </p:nvCxnSpPr>
          <p:spPr>
            <a:xfrm rot="16200000" flipV="1">
              <a:off x="6779167" y="4809982"/>
              <a:ext cx="491095"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11" idx="3"/>
              <a:endCxn id="24" idx="1"/>
            </p:cNvCxnSpPr>
            <p:nvPr/>
          </p:nvCxnSpPr>
          <p:spPr>
            <a:xfrm>
              <a:off x="4163981" y="4917894"/>
              <a:ext cx="2168809" cy="47754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19" idx="3"/>
              <a:endCxn id="34" idx="3"/>
            </p:cNvCxnSpPr>
            <p:nvPr/>
          </p:nvCxnSpPr>
          <p:spPr>
            <a:xfrm flipH="1">
              <a:off x="7716636" y="2693785"/>
              <a:ext cx="2" cy="1530744"/>
            </a:xfrm>
            <a:prstGeom prst="bentConnector3">
              <a:avLst>
                <a:gd name="adj1" fmla="val -1143000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30" name="Elbow Connector 29"/>
            <p:cNvCxnSpPr>
              <a:stCxn id="24" idx="3"/>
              <a:endCxn id="7" idx="3"/>
            </p:cNvCxnSpPr>
            <p:nvPr/>
          </p:nvCxnSpPr>
          <p:spPr>
            <a:xfrm flipH="1" flipV="1">
              <a:off x="4163982" y="1972653"/>
              <a:ext cx="3552655" cy="3422783"/>
            </a:xfrm>
            <a:prstGeom prst="bentConnector3">
              <a:avLst>
                <a:gd name="adj1" fmla="val -17432"/>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31" name="Flowchart: Preparation 30"/>
            <p:cNvSpPr/>
            <p:nvPr/>
          </p:nvSpPr>
          <p:spPr>
            <a:xfrm>
              <a:off x="1264493" y="1757362"/>
              <a:ext cx="807244" cy="432494"/>
            </a:xfrm>
            <a:prstGeom prst="flowChartPreparat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Start</a:t>
              </a:r>
            </a:p>
          </p:txBody>
        </p:sp>
        <p:cxnSp>
          <p:nvCxnSpPr>
            <p:cNvPr id="32" name="Elbow Connector 31"/>
            <p:cNvCxnSpPr>
              <a:stCxn id="31" idx="3"/>
              <a:endCxn id="7" idx="1"/>
            </p:cNvCxnSpPr>
            <p:nvPr/>
          </p:nvCxnSpPr>
          <p:spPr>
            <a:xfrm flipV="1">
              <a:off x="2071737" y="1972653"/>
              <a:ext cx="708397" cy="956"/>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33" name="Elbow Connector 32"/>
            <p:cNvCxnSpPr>
              <a:stCxn id="7" idx="2"/>
              <a:endCxn id="8" idx="0"/>
            </p:cNvCxnSpPr>
            <p:nvPr/>
          </p:nvCxnSpPr>
          <p:spPr>
            <a:xfrm rot="16200000" flipH="1">
              <a:off x="3387082" y="2270069"/>
              <a:ext cx="16995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34" name="Flowchart: Decision 33"/>
            <p:cNvSpPr/>
            <p:nvPr/>
          </p:nvSpPr>
          <p:spPr>
            <a:xfrm>
              <a:off x="6332789" y="3884623"/>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Is higher priority q=0?</a:t>
              </a:r>
            </a:p>
          </p:txBody>
        </p:sp>
        <p:cxnSp>
          <p:nvCxnSpPr>
            <p:cNvPr id="35" name="Elbow Connector 34"/>
            <p:cNvCxnSpPr>
              <a:stCxn id="34" idx="0"/>
              <a:endCxn id="9" idx="3"/>
            </p:cNvCxnSpPr>
            <p:nvPr/>
          </p:nvCxnSpPr>
          <p:spPr>
            <a:xfrm rot="16200000" flipV="1">
              <a:off x="5403151" y="2263060"/>
              <a:ext cx="382394" cy="2860731"/>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36" name="Elbow Connector 35"/>
            <p:cNvCxnSpPr>
              <a:stCxn id="34" idx="1"/>
              <a:endCxn id="25" idx="3"/>
            </p:cNvCxnSpPr>
            <p:nvPr/>
          </p:nvCxnSpPr>
          <p:spPr>
            <a:xfrm rot="10800000">
              <a:off x="5943217" y="4224529"/>
              <a:ext cx="38957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37" name="Rectangle 36"/>
            <p:cNvSpPr/>
            <p:nvPr/>
          </p:nvSpPr>
          <p:spPr>
            <a:xfrm>
              <a:off x="3476857" y="30348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38" name="Rectangle 37"/>
            <p:cNvSpPr/>
            <p:nvPr/>
          </p:nvSpPr>
          <p:spPr>
            <a:xfrm>
              <a:off x="4163983" y="244002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39" name="Rectangle 38"/>
            <p:cNvSpPr/>
            <p:nvPr/>
          </p:nvSpPr>
          <p:spPr>
            <a:xfrm>
              <a:off x="7682357" y="249478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40" name="Rectangle 39"/>
            <p:cNvSpPr/>
            <p:nvPr/>
          </p:nvSpPr>
          <p:spPr>
            <a:xfrm>
              <a:off x="7015853" y="29848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41" name="Rectangle 40"/>
            <p:cNvSpPr/>
            <p:nvPr/>
          </p:nvSpPr>
          <p:spPr>
            <a:xfrm>
              <a:off x="6183758" y="40195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42" name="Rectangle 41"/>
            <p:cNvSpPr/>
            <p:nvPr/>
          </p:nvSpPr>
          <p:spPr>
            <a:xfrm>
              <a:off x="7013858" y="3701124"/>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43" name="Rectangle 42"/>
            <p:cNvSpPr/>
            <p:nvPr/>
          </p:nvSpPr>
          <p:spPr>
            <a:xfrm>
              <a:off x="7696643" y="519283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44" name="Rectangle 43"/>
            <p:cNvSpPr/>
            <p:nvPr/>
          </p:nvSpPr>
          <p:spPr>
            <a:xfrm>
              <a:off x="7007000" y="4872030"/>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45" name="Rectangle 44"/>
            <p:cNvSpPr/>
            <p:nvPr/>
          </p:nvSpPr>
          <p:spPr>
            <a:xfrm>
              <a:off x="749657" y="549917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46" name="Rectangle 45"/>
            <p:cNvSpPr/>
            <p:nvPr/>
          </p:nvSpPr>
          <p:spPr>
            <a:xfrm>
              <a:off x="1621629" y="523636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47" name="Rectangle 46"/>
            <p:cNvSpPr/>
            <p:nvPr/>
          </p:nvSpPr>
          <p:spPr>
            <a:xfrm>
              <a:off x="4114800" y="47123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48" name="Rectangle 47"/>
            <p:cNvSpPr/>
            <p:nvPr/>
          </p:nvSpPr>
          <p:spPr>
            <a:xfrm>
              <a:off x="3469047" y="519813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51" name="Rectangle 50"/>
            <p:cNvSpPr/>
            <p:nvPr/>
          </p:nvSpPr>
          <p:spPr>
            <a:xfrm>
              <a:off x="2780137" y="554997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q -1</a:t>
              </a:r>
            </a:p>
          </p:txBody>
        </p:sp>
      </p:grpSp>
      <p:sp>
        <p:nvSpPr>
          <p:cNvPr id="100" name="Rectangle 99"/>
          <p:cNvSpPr/>
          <p:nvPr/>
        </p:nvSpPr>
        <p:spPr bwMode="auto">
          <a:xfrm>
            <a:off x="3810000" y="6172200"/>
            <a:ext cx="4724399" cy="27354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Note: </a:t>
            </a:r>
            <a:r>
              <a:rPr kumimoji="0" lang="en-AU" sz="1400" b="0" i="0" u="none" strike="noStrike" cap="none" normalizeH="0" dirty="0" smtClean="0">
                <a:ln>
                  <a:noFill/>
                </a:ln>
                <a:solidFill>
                  <a:schemeClr val="tx1"/>
                </a:solidFill>
                <a:effectLst/>
                <a:latin typeface="+mj-lt"/>
              </a:rPr>
              <a:t>CW, “Free” and “Busy” are defined on earlier slides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2206547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p:cNvGrpSpPr/>
          <p:nvPr/>
        </p:nvGrpSpPr>
        <p:grpSpPr>
          <a:xfrm>
            <a:off x="749657" y="1757362"/>
            <a:ext cx="7111729" cy="4344026"/>
            <a:chOff x="749657" y="1757362"/>
            <a:chExt cx="7111729" cy="4344026"/>
          </a:xfrm>
        </p:grpSpPr>
        <p:sp>
          <p:nvSpPr>
            <p:cNvPr id="55" name="Rectangle 54"/>
            <p:cNvSpPr/>
            <p:nvPr/>
          </p:nvSpPr>
          <p:spPr>
            <a:xfrm>
              <a:off x="2780134" y="1760212"/>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for frame to be queued</a:t>
              </a:r>
            </a:p>
          </p:txBody>
        </p:sp>
        <p:sp>
          <p:nvSpPr>
            <p:cNvPr id="56" name="Flowchart: Decision 55"/>
            <p:cNvSpPr/>
            <p:nvPr/>
          </p:nvSpPr>
          <p:spPr>
            <a:xfrm>
              <a:off x="2780136" y="2355047"/>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is “Busy”?</a:t>
              </a:r>
            </a:p>
          </p:txBody>
        </p:sp>
        <p:sp>
          <p:nvSpPr>
            <p:cNvPr id="57" name="Rectangle 56"/>
            <p:cNvSpPr/>
            <p:nvPr/>
          </p:nvSpPr>
          <p:spPr>
            <a:xfrm>
              <a:off x="2780134" y="3289788"/>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rand[0, CW]</a:t>
              </a:r>
            </a:p>
          </p:txBody>
        </p:sp>
        <p:sp>
          <p:nvSpPr>
            <p:cNvPr id="58" name="Rectangle 57"/>
            <p:cNvSpPr/>
            <p:nvPr/>
          </p:nvSpPr>
          <p:spPr>
            <a:xfrm>
              <a:off x="2780136" y="3884623"/>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until state is “Free”</a:t>
              </a:r>
            </a:p>
          </p:txBody>
        </p:sp>
        <p:sp>
          <p:nvSpPr>
            <p:cNvPr id="59" name="Flowchart: Decision 58"/>
            <p:cNvSpPr/>
            <p:nvPr/>
          </p:nvSpPr>
          <p:spPr>
            <a:xfrm>
              <a:off x="2780134" y="4577988"/>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q = 0?</a:t>
              </a:r>
            </a:p>
          </p:txBody>
        </p:sp>
        <p:cxnSp>
          <p:nvCxnSpPr>
            <p:cNvPr id="60" name="Elbow Connector 59"/>
            <p:cNvCxnSpPr>
              <a:stCxn id="96" idx="1"/>
              <a:endCxn id="64" idx="3"/>
            </p:cNvCxnSpPr>
            <p:nvPr/>
          </p:nvCxnSpPr>
          <p:spPr>
            <a:xfrm rot="10800000">
              <a:off x="2337041" y="5761483"/>
              <a:ext cx="443096" cy="935"/>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61" name="Elbow Connector 60"/>
            <p:cNvCxnSpPr>
              <a:stCxn id="64" idx="0"/>
              <a:endCxn id="59" idx="1"/>
            </p:cNvCxnSpPr>
            <p:nvPr/>
          </p:nvCxnSpPr>
          <p:spPr>
            <a:xfrm rot="5400000" flipH="1" flipV="1">
              <a:off x="1960785" y="4602227"/>
              <a:ext cx="503682" cy="1135016"/>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62" name="Elbow Connector 61"/>
            <p:cNvCxnSpPr>
              <a:stCxn id="59" idx="2"/>
              <a:endCxn id="96" idx="0"/>
            </p:cNvCxnSpPr>
            <p:nvPr/>
          </p:nvCxnSpPr>
          <p:spPr>
            <a:xfrm rot="16200000" flipH="1">
              <a:off x="3325971" y="5403886"/>
              <a:ext cx="292176" cy="3"/>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63" name="Elbow Connector 62"/>
            <p:cNvCxnSpPr>
              <a:stCxn id="58" idx="2"/>
              <a:endCxn id="59" idx="0"/>
            </p:cNvCxnSpPr>
            <p:nvPr/>
          </p:nvCxnSpPr>
          <p:spPr>
            <a:xfrm rot="5400000">
              <a:off x="3337818" y="4443745"/>
              <a:ext cx="26848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64" name="Flowchart: Decision 63"/>
            <p:cNvSpPr/>
            <p:nvPr/>
          </p:nvSpPr>
          <p:spPr>
            <a:xfrm>
              <a:off x="953194" y="5421576"/>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65" name="Elbow Connector 64"/>
            <p:cNvCxnSpPr>
              <a:stCxn id="64" idx="1"/>
              <a:endCxn id="58" idx="1"/>
            </p:cNvCxnSpPr>
            <p:nvPr/>
          </p:nvCxnSpPr>
          <p:spPr>
            <a:xfrm rot="10800000" flipH="1">
              <a:off x="953194" y="4097064"/>
              <a:ext cx="1826942" cy="1664418"/>
            </a:xfrm>
            <a:prstGeom prst="bentConnector3">
              <a:avLst>
                <a:gd name="adj1" fmla="val -12513"/>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66" name="Flowchart: Decision 65"/>
            <p:cNvSpPr/>
            <p:nvPr/>
          </p:nvSpPr>
          <p:spPr>
            <a:xfrm>
              <a:off x="6332791" y="2353879"/>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67" name="Elbow Connector 66"/>
            <p:cNvCxnSpPr>
              <a:stCxn id="56" idx="3"/>
              <a:endCxn id="66" idx="1"/>
            </p:cNvCxnSpPr>
            <p:nvPr/>
          </p:nvCxnSpPr>
          <p:spPr>
            <a:xfrm flipV="1">
              <a:off x="4163983" y="2693785"/>
              <a:ext cx="2168808" cy="1168"/>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68" name="Elbow Connector 67"/>
            <p:cNvCxnSpPr>
              <a:stCxn id="66" idx="2"/>
              <a:endCxn id="57" idx="3"/>
            </p:cNvCxnSpPr>
            <p:nvPr/>
          </p:nvCxnSpPr>
          <p:spPr>
            <a:xfrm rot="5400000">
              <a:off x="5360080" y="1837594"/>
              <a:ext cx="468538" cy="2860733"/>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69" name="Elbow Connector 68"/>
            <p:cNvCxnSpPr>
              <a:stCxn id="56" idx="2"/>
              <a:endCxn id="57" idx="0"/>
            </p:cNvCxnSpPr>
            <p:nvPr/>
          </p:nvCxnSpPr>
          <p:spPr>
            <a:xfrm rot="5400000">
              <a:off x="3344595" y="3162323"/>
              <a:ext cx="254929"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70" name="Elbow Connector 69"/>
            <p:cNvCxnSpPr>
              <a:stCxn id="57" idx="2"/>
              <a:endCxn id="58" idx="0"/>
            </p:cNvCxnSpPr>
            <p:nvPr/>
          </p:nvCxnSpPr>
          <p:spPr>
            <a:xfrm rot="16200000" flipH="1">
              <a:off x="3387083" y="3799646"/>
              <a:ext cx="16995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71" name="Flowchart: Decision 70"/>
            <p:cNvSpPr/>
            <p:nvPr/>
          </p:nvSpPr>
          <p:spPr>
            <a:xfrm>
              <a:off x="6332790" y="5055530"/>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Frame ready to </a:t>
              </a:r>
              <a:r>
                <a:rPr lang="en-AU" sz="1000" dirty="0" err="1" smtClean="0">
                  <a:solidFill>
                    <a:schemeClr val="tx1"/>
                  </a:solidFill>
                </a:rPr>
                <a:t>tx</a:t>
              </a:r>
              <a:r>
                <a:rPr lang="en-AU" sz="1000" dirty="0" smtClean="0">
                  <a:solidFill>
                    <a:schemeClr val="tx1"/>
                  </a:solidFill>
                </a:rPr>
                <a:t>?</a:t>
              </a:r>
            </a:p>
          </p:txBody>
        </p:sp>
        <p:sp>
          <p:nvSpPr>
            <p:cNvPr id="72" name="Rectangle 71"/>
            <p:cNvSpPr/>
            <p:nvPr/>
          </p:nvSpPr>
          <p:spPr>
            <a:xfrm>
              <a:off x="4559368" y="401208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Transmit frame</a:t>
              </a:r>
            </a:p>
          </p:txBody>
        </p:sp>
        <p:cxnSp>
          <p:nvCxnSpPr>
            <p:cNvPr id="73" name="Elbow Connector 72"/>
            <p:cNvCxnSpPr>
              <a:stCxn id="72" idx="1"/>
              <a:endCxn id="57" idx="3"/>
            </p:cNvCxnSpPr>
            <p:nvPr/>
          </p:nvCxnSpPr>
          <p:spPr>
            <a:xfrm rot="10800000">
              <a:off x="4163983" y="3502230"/>
              <a:ext cx="395386" cy="722299"/>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74" name="Elbow Connector 73"/>
            <p:cNvCxnSpPr>
              <a:stCxn id="71" idx="0"/>
              <a:endCxn id="81" idx="2"/>
            </p:cNvCxnSpPr>
            <p:nvPr/>
          </p:nvCxnSpPr>
          <p:spPr>
            <a:xfrm rot="16200000" flipV="1">
              <a:off x="6779167" y="4809982"/>
              <a:ext cx="491095"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75" name="Elbow Connector 74"/>
            <p:cNvCxnSpPr>
              <a:stCxn id="59" idx="3"/>
              <a:endCxn id="71" idx="1"/>
            </p:cNvCxnSpPr>
            <p:nvPr/>
          </p:nvCxnSpPr>
          <p:spPr>
            <a:xfrm>
              <a:off x="4163981" y="4917894"/>
              <a:ext cx="2168809" cy="47754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76" name="Elbow Connector 75"/>
            <p:cNvCxnSpPr>
              <a:stCxn id="66" idx="3"/>
              <a:endCxn id="81" idx="3"/>
            </p:cNvCxnSpPr>
            <p:nvPr/>
          </p:nvCxnSpPr>
          <p:spPr>
            <a:xfrm flipH="1">
              <a:off x="7716636" y="2693785"/>
              <a:ext cx="2" cy="1530744"/>
            </a:xfrm>
            <a:prstGeom prst="bentConnector3">
              <a:avLst>
                <a:gd name="adj1" fmla="val -1143000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77" name="Elbow Connector 76"/>
            <p:cNvCxnSpPr>
              <a:stCxn id="71" idx="3"/>
              <a:endCxn id="55" idx="3"/>
            </p:cNvCxnSpPr>
            <p:nvPr/>
          </p:nvCxnSpPr>
          <p:spPr>
            <a:xfrm flipH="1" flipV="1">
              <a:off x="4163982" y="1972653"/>
              <a:ext cx="3552655" cy="3422783"/>
            </a:xfrm>
            <a:prstGeom prst="bentConnector3">
              <a:avLst>
                <a:gd name="adj1" fmla="val -17432"/>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78" name="Flowchart: Preparation 77"/>
            <p:cNvSpPr/>
            <p:nvPr/>
          </p:nvSpPr>
          <p:spPr>
            <a:xfrm>
              <a:off x="1264493" y="1757362"/>
              <a:ext cx="807244" cy="432494"/>
            </a:xfrm>
            <a:prstGeom prst="flowChartPreparat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Start</a:t>
              </a:r>
            </a:p>
          </p:txBody>
        </p:sp>
        <p:cxnSp>
          <p:nvCxnSpPr>
            <p:cNvPr id="79" name="Elbow Connector 78"/>
            <p:cNvCxnSpPr>
              <a:stCxn id="78" idx="3"/>
              <a:endCxn id="55" idx="1"/>
            </p:cNvCxnSpPr>
            <p:nvPr/>
          </p:nvCxnSpPr>
          <p:spPr>
            <a:xfrm flipV="1">
              <a:off x="2071737" y="1972653"/>
              <a:ext cx="708397" cy="956"/>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80" name="Elbow Connector 79"/>
            <p:cNvCxnSpPr>
              <a:stCxn id="55" idx="2"/>
              <a:endCxn id="56" idx="0"/>
            </p:cNvCxnSpPr>
            <p:nvPr/>
          </p:nvCxnSpPr>
          <p:spPr>
            <a:xfrm rot="16200000" flipH="1">
              <a:off x="3387082" y="2270069"/>
              <a:ext cx="16995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81" name="Flowchart: Decision 80"/>
            <p:cNvSpPr/>
            <p:nvPr/>
          </p:nvSpPr>
          <p:spPr>
            <a:xfrm>
              <a:off x="6332789" y="3884623"/>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Is higher priority q=0?</a:t>
              </a:r>
            </a:p>
          </p:txBody>
        </p:sp>
        <p:cxnSp>
          <p:nvCxnSpPr>
            <p:cNvPr id="82" name="Elbow Connector 81"/>
            <p:cNvCxnSpPr>
              <a:stCxn id="81" idx="0"/>
              <a:endCxn id="57" idx="3"/>
            </p:cNvCxnSpPr>
            <p:nvPr/>
          </p:nvCxnSpPr>
          <p:spPr>
            <a:xfrm rot="16200000" flipV="1">
              <a:off x="5403151" y="2263060"/>
              <a:ext cx="382394" cy="2860731"/>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83" name="Elbow Connector 82"/>
            <p:cNvCxnSpPr>
              <a:stCxn id="81" idx="1"/>
              <a:endCxn id="72" idx="3"/>
            </p:cNvCxnSpPr>
            <p:nvPr/>
          </p:nvCxnSpPr>
          <p:spPr>
            <a:xfrm rot="10800000">
              <a:off x="5943217" y="4224529"/>
              <a:ext cx="38957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84" name="Rectangle 83"/>
            <p:cNvSpPr/>
            <p:nvPr/>
          </p:nvSpPr>
          <p:spPr>
            <a:xfrm>
              <a:off x="3476857" y="30348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85" name="Rectangle 84"/>
            <p:cNvSpPr/>
            <p:nvPr/>
          </p:nvSpPr>
          <p:spPr>
            <a:xfrm>
              <a:off x="4163983" y="2440023"/>
              <a:ext cx="164743" cy="254929"/>
            </a:xfrm>
            <a:prstGeom prst="rect">
              <a:avLst/>
            </a:prstGeom>
            <a:no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86" name="Rectangle 85"/>
            <p:cNvSpPr/>
            <p:nvPr/>
          </p:nvSpPr>
          <p:spPr>
            <a:xfrm>
              <a:off x="7682357" y="249478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87" name="Rectangle 86"/>
            <p:cNvSpPr/>
            <p:nvPr/>
          </p:nvSpPr>
          <p:spPr>
            <a:xfrm>
              <a:off x="7015853" y="29848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88" name="Rectangle 87"/>
            <p:cNvSpPr/>
            <p:nvPr/>
          </p:nvSpPr>
          <p:spPr>
            <a:xfrm>
              <a:off x="6183758" y="40195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89" name="Rectangle 88"/>
            <p:cNvSpPr/>
            <p:nvPr/>
          </p:nvSpPr>
          <p:spPr>
            <a:xfrm>
              <a:off x="7013858" y="3701124"/>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90" name="Rectangle 89"/>
            <p:cNvSpPr/>
            <p:nvPr/>
          </p:nvSpPr>
          <p:spPr>
            <a:xfrm>
              <a:off x="7696643" y="519283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91" name="Rectangle 90"/>
            <p:cNvSpPr/>
            <p:nvPr/>
          </p:nvSpPr>
          <p:spPr>
            <a:xfrm>
              <a:off x="7007000" y="4872030"/>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92" name="Rectangle 91"/>
            <p:cNvSpPr/>
            <p:nvPr/>
          </p:nvSpPr>
          <p:spPr>
            <a:xfrm>
              <a:off x="749657" y="549917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93" name="Rectangle 92"/>
            <p:cNvSpPr/>
            <p:nvPr/>
          </p:nvSpPr>
          <p:spPr>
            <a:xfrm>
              <a:off x="1621629" y="523636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94" name="Rectangle 93"/>
            <p:cNvSpPr/>
            <p:nvPr/>
          </p:nvSpPr>
          <p:spPr>
            <a:xfrm>
              <a:off x="4114800" y="47123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95" name="Rectangle 94"/>
            <p:cNvSpPr/>
            <p:nvPr/>
          </p:nvSpPr>
          <p:spPr>
            <a:xfrm>
              <a:off x="3469047" y="519813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96" name="Rectangle 95"/>
            <p:cNvSpPr/>
            <p:nvPr/>
          </p:nvSpPr>
          <p:spPr>
            <a:xfrm>
              <a:off x="2780137" y="554997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q -1</a:t>
              </a:r>
            </a:p>
          </p:txBody>
        </p:sp>
      </p:grpSp>
      <p:sp>
        <p:nvSpPr>
          <p:cNvPr id="2" name="Title 1"/>
          <p:cNvSpPr>
            <a:spLocks noGrp="1"/>
          </p:cNvSpPr>
          <p:nvPr>
            <p:ph type="title"/>
          </p:nvPr>
        </p:nvSpPr>
        <p:spPr/>
        <p:txBody>
          <a:bodyPr/>
          <a:lstStyle/>
          <a:p>
            <a:r>
              <a:rPr lang="en-AU" dirty="0">
                <a:solidFill>
                  <a:srgbClr val="00B050"/>
                </a:solidFill>
              </a:rPr>
              <a:t>Summary:</a:t>
            </a:r>
            <a:r>
              <a:rPr lang="en-AU" dirty="0"/>
              <a:t> </a:t>
            </a:r>
            <a:r>
              <a:rPr lang="en-AU" dirty="0" smtClean="0"/>
              <a:t>The revised flow chart removes </a:t>
            </a:r>
            <a:r>
              <a:rPr lang="en-AU" dirty="0" err="1" smtClean="0"/>
              <a:t>iCCA</a:t>
            </a:r>
            <a:r>
              <a:rPr lang="en-AU" dirty="0" smtClean="0"/>
              <a:t> because it is </a:t>
            </a:r>
            <a:r>
              <a:rPr lang="en-US" dirty="0" smtClean="0"/>
              <a:t>ambiguous and overly </a:t>
            </a:r>
            <a:r>
              <a:rPr lang="en-US" dirty="0"/>
              <a:t>conservative</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
        <p:nvSpPr>
          <p:cNvPr id="3" name="Rounded Rectangle 2"/>
          <p:cNvSpPr/>
          <p:nvPr/>
        </p:nvSpPr>
        <p:spPr bwMode="auto">
          <a:xfrm>
            <a:off x="2703392" y="2270069"/>
            <a:ext cx="1563808" cy="892253"/>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52" name="Straight Connector 51"/>
          <p:cNvCxnSpPr>
            <a:stCxn id="3" idx="3"/>
            <a:endCxn id="50" idx="1"/>
          </p:cNvCxnSpPr>
          <p:nvPr/>
        </p:nvCxnSpPr>
        <p:spPr bwMode="auto">
          <a:xfrm>
            <a:off x="4267200" y="2716196"/>
            <a:ext cx="292168" cy="1244135"/>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53" name="Rectangle 52"/>
          <p:cNvSpPr/>
          <p:nvPr/>
        </p:nvSpPr>
        <p:spPr bwMode="auto">
          <a:xfrm>
            <a:off x="304800" y="2567487"/>
            <a:ext cx="2295374" cy="129589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effectLst/>
                <a:latin typeface="+mj-lt"/>
              </a:rPr>
              <a:t>Note:</a:t>
            </a:r>
            <a:r>
              <a:rPr kumimoji="0" lang="en-AU" sz="1400" b="1" i="0" u="none" strike="noStrike" cap="none" normalizeH="0" dirty="0" smtClean="0">
                <a:ln>
                  <a:noFill/>
                </a:ln>
                <a:effectLst/>
                <a:latin typeface="+mj-lt"/>
              </a:rPr>
              <a:t> </a:t>
            </a:r>
            <a:r>
              <a:rPr kumimoji="0" lang="en-AU" sz="1400" b="1" i="0" u="none" strike="noStrike" cap="none" normalizeH="0" baseline="0" dirty="0" smtClean="0">
                <a:ln>
                  <a:noFill/>
                </a:ln>
                <a:effectLst/>
                <a:latin typeface="+mj-lt"/>
              </a:rPr>
              <a:t>This</a:t>
            </a:r>
            <a:r>
              <a:rPr kumimoji="0" lang="en-AU" sz="1400" b="1" i="0" u="none" strike="noStrike" cap="none" normalizeH="0" dirty="0" smtClean="0">
                <a:ln>
                  <a:noFill/>
                </a:ln>
                <a:effectLst/>
                <a:latin typeface="+mj-lt"/>
              </a:rPr>
              <a:t> diagram is not intended as a detailed specification – but rather a statement of principles</a:t>
            </a:r>
            <a:endParaRPr kumimoji="0" lang="en-AU" sz="1400" b="1" i="0" u="none" strike="noStrike" cap="none" normalizeH="0" baseline="0" dirty="0" smtClean="0">
              <a:ln>
                <a:noFill/>
              </a:ln>
              <a:effectLst/>
              <a:latin typeface="+mj-lt"/>
            </a:endParaRPr>
          </a:p>
        </p:txBody>
      </p:sp>
      <p:sp>
        <p:nvSpPr>
          <p:cNvPr id="97" name="Rectangle 96"/>
          <p:cNvSpPr/>
          <p:nvPr/>
        </p:nvSpPr>
        <p:spPr bwMode="auto">
          <a:xfrm>
            <a:off x="3810000" y="6172200"/>
            <a:ext cx="4724399" cy="27354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Note: </a:t>
            </a:r>
            <a:r>
              <a:rPr kumimoji="0" lang="en-AU" sz="1400" b="0" i="0" u="none" strike="noStrike" cap="none" normalizeH="0" dirty="0" smtClean="0">
                <a:ln>
                  <a:noFill/>
                </a:ln>
                <a:solidFill>
                  <a:schemeClr val="tx1"/>
                </a:solidFill>
                <a:effectLst/>
                <a:latin typeface="+mj-lt"/>
              </a:rPr>
              <a:t>CW, “Free” and “Busy” are defined on earlier slides </a:t>
            </a:r>
            <a:endParaRPr kumimoji="0" lang="en-AU" sz="1400" b="0" i="0" u="none" strike="noStrike" cap="none" normalizeH="0" baseline="0" dirty="0" smtClean="0">
              <a:ln>
                <a:noFill/>
              </a:ln>
              <a:solidFill>
                <a:schemeClr val="tx1"/>
              </a:solidFill>
              <a:effectLst/>
              <a:latin typeface="+mj-lt"/>
            </a:endParaRPr>
          </a:p>
        </p:txBody>
      </p:sp>
      <p:sp>
        <p:nvSpPr>
          <p:cNvPr id="50" name="Rounded Rectangle 49"/>
          <p:cNvSpPr/>
          <p:nvPr/>
        </p:nvSpPr>
        <p:spPr bwMode="auto">
          <a:xfrm>
            <a:off x="4559368" y="1748462"/>
            <a:ext cx="4432231" cy="4423738"/>
          </a:xfrm>
          <a:prstGeom prst="roundRect">
            <a:avLst>
              <a:gd name="adj" fmla="val 4027"/>
            </a:avLst>
          </a:prstGeom>
          <a:solidFill>
            <a:srgbClr val="FFFFFF">
              <a:alpha val="89804"/>
            </a:srgbClr>
          </a:solid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r>
              <a:rPr lang="en-US" sz="1600" dirty="0" smtClean="0">
                <a:latin typeface="+mj-lt"/>
              </a:rPr>
              <a:t>The 3GPP Category 4 flowchart includes a concept called </a:t>
            </a:r>
            <a:r>
              <a:rPr lang="en-US" sz="1600" dirty="0" err="1" smtClean="0">
                <a:latin typeface="+mj-lt"/>
              </a:rPr>
              <a:t>iCCA</a:t>
            </a:r>
            <a:endParaRPr lang="en-US" sz="1600" dirty="0" smtClean="0">
              <a:latin typeface="+mj-lt"/>
            </a:endParaRPr>
          </a:p>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r>
              <a:rPr lang="en-US" sz="1600" dirty="0" smtClean="0">
                <a:latin typeface="+mj-lt"/>
              </a:rPr>
              <a:t>It appears from discussions at ETSI BRAN that some 3GPP participants believed an </a:t>
            </a:r>
            <a:r>
              <a:rPr lang="en-US" sz="1600" dirty="0" err="1" smtClean="0">
                <a:latin typeface="+mj-lt"/>
              </a:rPr>
              <a:t>iCCA</a:t>
            </a:r>
            <a:r>
              <a:rPr lang="en-US" sz="1600" dirty="0" smtClean="0">
                <a:latin typeface="+mj-lt"/>
              </a:rPr>
              <a:t> was required in Wi-Fi after a frame became ready for transmission</a:t>
            </a:r>
          </a:p>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r>
              <a:rPr kumimoji="0" lang="en-US" sz="1600" b="0" i="0" u="none" strike="noStrike" cap="none" normalizeH="0" baseline="0" dirty="0" smtClean="0">
                <a:ln>
                  <a:noFill/>
                </a:ln>
                <a:solidFill>
                  <a:schemeClr val="tx1"/>
                </a:solidFill>
                <a:effectLst/>
                <a:latin typeface="+mj-lt"/>
              </a:rPr>
              <a:t>Thi</a:t>
            </a:r>
            <a:r>
              <a:rPr lang="en-US" sz="1600" dirty="0" smtClean="0">
                <a:latin typeface="+mj-lt"/>
              </a:rPr>
              <a:t>s is not the case; rather an instantaneous evaluation of the medium state is required</a:t>
            </a:r>
          </a:p>
          <a:p>
            <a:pPr marL="171450" indent="-171450" eaLnBrk="0" hangingPunct="0">
              <a:spcBef>
                <a:spcPts val="700"/>
              </a:spcBef>
              <a:buFont typeface="Arial" panose="020B0604020202020204" pitchFamily="34" charset="0"/>
              <a:buChar char="•"/>
            </a:pPr>
            <a:r>
              <a:rPr lang="en-AU" sz="1600" dirty="0" smtClean="0">
                <a:latin typeface="+mj-lt"/>
              </a:rPr>
              <a:t>If </a:t>
            </a:r>
            <a:r>
              <a:rPr lang="en-AU" sz="1600" dirty="0">
                <a:latin typeface="+mj-lt"/>
              </a:rPr>
              <a:t>the </a:t>
            </a:r>
            <a:r>
              <a:rPr lang="en-AU" sz="1600" dirty="0" smtClean="0">
                <a:latin typeface="+mj-lt"/>
              </a:rPr>
              <a:t>flow </a:t>
            </a:r>
            <a:r>
              <a:rPr lang="en-AU" sz="1600" dirty="0">
                <a:latin typeface="+mj-lt"/>
              </a:rPr>
              <a:t>chart means that an </a:t>
            </a:r>
            <a:r>
              <a:rPr lang="en-AU" sz="1600" dirty="0" err="1">
                <a:latin typeface="+mj-lt"/>
              </a:rPr>
              <a:t>iCCA</a:t>
            </a:r>
            <a:r>
              <a:rPr lang="en-AU" sz="1600" dirty="0">
                <a:latin typeface="+mj-lt"/>
              </a:rPr>
              <a:t> is always required after the frame becomes available for transmission, then this is overly </a:t>
            </a:r>
            <a:r>
              <a:rPr lang="en-AU" sz="1600" dirty="0" smtClean="0">
                <a:latin typeface="+mj-lt"/>
              </a:rPr>
              <a:t>conservative</a:t>
            </a:r>
          </a:p>
          <a:p>
            <a:pPr marL="171450" indent="-171450" eaLnBrk="0" hangingPunct="0">
              <a:spcBef>
                <a:spcPts val="700"/>
              </a:spcBef>
              <a:buFont typeface="Arial" panose="020B0604020202020204" pitchFamily="34" charset="0"/>
              <a:buChar char="•"/>
            </a:pPr>
            <a:r>
              <a:rPr kumimoji="0" lang="en-US" sz="1600" b="0" i="0" u="none" strike="noStrike" cap="none" normalizeH="0" baseline="0" dirty="0" smtClean="0">
                <a:ln>
                  <a:noFill/>
                </a:ln>
                <a:solidFill>
                  <a:schemeClr val="tx1"/>
                </a:solidFill>
                <a:effectLst/>
                <a:latin typeface="+mj-lt"/>
              </a:rPr>
              <a:t>IEEE 802 recommends that the </a:t>
            </a:r>
            <a:r>
              <a:rPr kumimoji="0" lang="en-US" sz="1600" b="0" i="0" u="none" strike="noStrike" cap="none" normalizeH="0" baseline="0" dirty="0" err="1" smtClean="0">
                <a:ln>
                  <a:noFill/>
                </a:ln>
                <a:solidFill>
                  <a:schemeClr val="tx1"/>
                </a:solidFill>
                <a:effectLst/>
                <a:latin typeface="+mj-lt"/>
              </a:rPr>
              <a:t>iCCA</a:t>
            </a:r>
            <a:r>
              <a:rPr kumimoji="0" lang="en-US" sz="1600" b="0" i="0" u="none" strike="noStrike" cap="none" normalizeH="0" baseline="0" dirty="0" smtClean="0">
                <a:ln>
                  <a:noFill/>
                </a:ln>
                <a:solidFill>
                  <a:schemeClr val="tx1"/>
                </a:solidFill>
                <a:effectLst/>
                <a:latin typeface="+mj-lt"/>
              </a:rPr>
              <a:t> concept</a:t>
            </a:r>
            <a:r>
              <a:rPr kumimoji="0" lang="en-US" sz="1600" b="0" i="0" u="none" strike="noStrike" cap="none" normalizeH="0" dirty="0" smtClean="0">
                <a:ln>
                  <a:noFill/>
                </a:ln>
                <a:solidFill>
                  <a:schemeClr val="tx1"/>
                </a:solidFill>
                <a:effectLst/>
                <a:latin typeface="+mj-lt"/>
              </a:rPr>
              <a:t> </a:t>
            </a:r>
            <a:r>
              <a:rPr kumimoji="0" lang="en-US" sz="1600" b="0" i="0" u="none" strike="noStrike" cap="none" normalizeH="0" baseline="0" dirty="0" smtClean="0">
                <a:ln>
                  <a:noFill/>
                </a:ln>
                <a:solidFill>
                  <a:schemeClr val="tx1"/>
                </a:solidFill>
                <a:effectLst/>
                <a:latin typeface="+mj-lt"/>
              </a:rPr>
              <a:t>be refine</a:t>
            </a:r>
            <a:r>
              <a:rPr lang="en-US" sz="1600" dirty="0" smtClean="0">
                <a:latin typeface="+mj-lt"/>
              </a:rPr>
              <a:t>d to align better with the 802.11 access mechanism</a:t>
            </a:r>
            <a:endParaRPr kumimoji="0" lang="en-AU" sz="16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30703882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5" name="Group 104"/>
          <p:cNvGrpSpPr/>
          <p:nvPr/>
        </p:nvGrpSpPr>
        <p:grpSpPr>
          <a:xfrm>
            <a:off x="749657" y="1757362"/>
            <a:ext cx="7111729" cy="4344026"/>
            <a:chOff x="749657" y="1757362"/>
            <a:chExt cx="7111729" cy="4344026"/>
          </a:xfrm>
        </p:grpSpPr>
        <p:sp>
          <p:nvSpPr>
            <p:cNvPr id="106" name="Rectangle 105"/>
            <p:cNvSpPr/>
            <p:nvPr/>
          </p:nvSpPr>
          <p:spPr>
            <a:xfrm>
              <a:off x="2780134" y="1760212"/>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Wait for frame to be queued</a:t>
              </a:r>
            </a:p>
          </p:txBody>
        </p:sp>
        <p:sp>
          <p:nvSpPr>
            <p:cNvPr id="107" name="Flowchart: Decision 106"/>
            <p:cNvSpPr/>
            <p:nvPr/>
          </p:nvSpPr>
          <p:spPr>
            <a:xfrm>
              <a:off x="2780136" y="2355047"/>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is “Busy”?</a:t>
              </a:r>
            </a:p>
          </p:txBody>
        </p:sp>
        <p:sp>
          <p:nvSpPr>
            <p:cNvPr id="108" name="Rectangle 107"/>
            <p:cNvSpPr/>
            <p:nvPr/>
          </p:nvSpPr>
          <p:spPr>
            <a:xfrm>
              <a:off x="2780134" y="3289788"/>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rand[0, CW]</a:t>
              </a:r>
            </a:p>
          </p:txBody>
        </p:sp>
        <p:sp>
          <p:nvSpPr>
            <p:cNvPr id="109" name="Rectangle 108"/>
            <p:cNvSpPr/>
            <p:nvPr/>
          </p:nvSpPr>
          <p:spPr>
            <a:xfrm>
              <a:off x="2780136" y="3884623"/>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until state is “Free”</a:t>
              </a:r>
            </a:p>
          </p:txBody>
        </p:sp>
        <p:sp>
          <p:nvSpPr>
            <p:cNvPr id="110" name="Flowchart: Decision 109"/>
            <p:cNvSpPr/>
            <p:nvPr/>
          </p:nvSpPr>
          <p:spPr>
            <a:xfrm>
              <a:off x="2780134" y="4577988"/>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q = 0?</a:t>
              </a:r>
            </a:p>
          </p:txBody>
        </p:sp>
        <p:cxnSp>
          <p:nvCxnSpPr>
            <p:cNvPr id="111" name="Elbow Connector 110"/>
            <p:cNvCxnSpPr>
              <a:stCxn id="147" idx="1"/>
              <a:endCxn id="115" idx="3"/>
            </p:cNvCxnSpPr>
            <p:nvPr/>
          </p:nvCxnSpPr>
          <p:spPr>
            <a:xfrm rot="10800000">
              <a:off x="2337041" y="5761483"/>
              <a:ext cx="443096" cy="935"/>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2" name="Elbow Connector 111"/>
            <p:cNvCxnSpPr>
              <a:stCxn id="115" idx="0"/>
              <a:endCxn id="110" idx="1"/>
            </p:cNvCxnSpPr>
            <p:nvPr/>
          </p:nvCxnSpPr>
          <p:spPr>
            <a:xfrm rot="5400000" flipH="1" flipV="1">
              <a:off x="1960785" y="4602227"/>
              <a:ext cx="503682" cy="1135016"/>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3" name="Elbow Connector 112"/>
            <p:cNvCxnSpPr>
              <a:stCxn id="110" idx="2"/>
              <a:endCxn id="147" idx="0"/>
            </p:cNvCxnSpPr>
            <p:nvPr/>
          </p:nvCxnSpPr>
          <p:spPr>
            <a:xfrm rot="16200000" flipH="1">
              <a:off x="3325971" y="5403886"/>
              <a:ext cx="292176" cy="3"/>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4" name="Elbow Connector 113"/>
            <p:cNvCxnSpPr>
              <a:stCxn id="109" idx="2"/>
              <a:endCxn id="110" idx="0"/>
            </p:cNvCxnSpPr>
            <p:nvPr/>
          </p:nvCxnSpPr>
          <p:spPr>
            <a:xfrm rot="5400000">
              <a:off x="3337818" y="4443745"/>
              <a:ext cx="26848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15" name="Flowchart: Decision 114"/>
            <p:cNvSpPr/>
            <p:nvPr/>
          </p:nvSpPr>
          <p:spPr>
            <a:xfrm>
              <a:off x="953194" y="5421576"/>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16" name="Elbow Connector 115"/>
            <p:cNvCxnSpPr>
              <a:stCxn id="115" idx="1"/>
              <a:endCxn id="109" idx="1"/>
            </p:cNvCxnSpPr>
            <p:nvPr/>
          </p:nvCxnSpPr>
          <p:spPr>
            <a:xfrm rot="10800000" flipH="1">
              <a:off x="953194" y="4097064"/>
              <a:ext cx="1826942" cy="1664418"/>
            </a:xfrm>
            <a:prstGeom prst="bentConnector3">
              <a:avLst>
                <a:gd name="adj1" fmla="val -12513"/>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17" name="Flowchart: Decision 116"/>
            <p:cNvSpPr/>
            <p:nvPr/>
          </p:nvSpPr>
          <p:spPr>
            <a:xfrm>
              <a:off x="6332791" y="2353879"/>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18" name="Elbow Connector 117"/>
            <p:cNvCxnSpPr>
              <a:stCxn id="107" idx="3"/>
              <a:endCxn id="117" idx="1"/>
            </p:cNvCxnSpPr>
            <p:nvPr/>
          </p:nvCxnSpPr>
          <p:spPr>
            <a:xfrm flipV="1">
              <a:off x="4163983" y="2693785"/>
              <a:ext cx="2168808" cy="1168"/>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9" name="Elbow Connector 118"/>
            <p:cNvCxnSpPr>
              <a:stCxn id="117" idx="2"/>
              <a:endCxn id="108" idx="3"/>
            </p:cNvCxnSpPr>
            <p:nvPr/>
          </p:nvCxnSpPr>
          <p:spPr>
            <a:xfrm rot="5400000">
              <a:off x="5360080" y="1837594"/>
              <a:ext cx="468538" cy="2860733"/>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0" name="Elbow Connector 119"/>
            <p:cNvCxnSpPr>
              <a:stCxn id="107" idx="2"/>
              <a:endCxn id="108" idx="0"/>
            </p:cNvCxnSpPr>
            <p:nvPr/>
          </p:nvCxnSpPr>
          <p:spPr>
            <a:xfrm rot="5400000">
              <a:off x="3344595" y="3162323"/>
              <a:ext cx="254929"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1" name="Elbow Connector 120"/>
            <p:cNvCxnSpPr>
              <a:stCxn id="108" idx="2"/>
              <a:endCxn id="109" idx="0"/>
            </p:cNvCxnSpPr>
            <p:nvPr/>
          </p:nvCxnSpPr>
          <p:spPr>
            <a:xfrm rot="16200000" flipH="1">
              <a:off x="3387083" y="3799646"/>
              <a:ext cx="16995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2" name="Flowchart: Decision 121"/>
            <p:cNvSpPr/>
            <p:nvPr/>
          </p:nvSpPr>
          <p:spPr>
            <a:xfrm>
              <a:off x="6332790" y="5055530"/>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Frame ready to </a:t>
              </a:r>
              <a:r>
                <a:rPr lang="en-AU" sz="1000" dirty="0" err="1" smtClean="0">
                  <a:solidFill>
                    <a:schemeClr val="tx1"/>
                  </a:solidFill>
                </a:rPr>
                <a:t>tx</a:t>
              </a:r>
              <a:r>
                <a:rPr lang="en-AU" sz="1000" dirty="0" smtClean="0">
                  <a:solidFill>
                    <a:schemeClr val="tx1"/>
                  </a:solidFill>
                </a:rPr>
                <a:t>?</a:t>
              </a:r>
            </a:p>
          </p:txBody>
        </p:sp>
        <p:sp>
          <p:nvSpPr>
            <p:cNvPr id="123" name="Rectangle 122"/>
            <p:cNvSpPr/>
            <p:nvPr/>
          </p:nvSpPr>
          <p:spPr>
            <a:xfrm>
              <a:off x="4559368" y="401208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Transmit frame</a:t>
              </a:r>
            </a:p>
          </p:txBody>
        </p:sp>
        <p:cxnSp>
          <p:nvCxnSpPr>
            <p:cNvPr id="124" name="Elbow Connector 123"/>
            <p:cNvCxnSpPr>
              <a:stCxn id="123" idx="1"/>
              <a:endCxn id="108" idx="3"/>
            </p:cNvCxnSpPr>
            <p:nvPr/>
          </p:nvCxnSpPr>
          <p:spPr>
            <a:xfrm rot="10800000">
              <a:off x="4163983" y="3502230"/>
              <a:ext cx="395386" cy="722299"/>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5" name="Elbow Connector 124"/>
            <p:cNvCxnSpPr>
              <a:stCxn id="122" idx="0"/>
              <a:endCxn id="132" idx="2"/>
            </p:cNvCxnSpPr>
            <p:nvPr/>
          </p:nvCxnSpPr>
          <p:spPr>
            <a:xfrm rot="16200000" flipV="1">
              <a:off x="6779167" y="4809982"/>
              <a:ext cx="491095"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6" name="Elbow Connector 125"/>
            <p:cNvCxnSpPr>
              <a:stCxn id="110" idx="3"/>
              <a:endCxn id="122" idx="1"/>
            </p:cNvCxnSpPr>
            <p:nvPr/>
          </p:nvCxnSpPr>
          <p:spPr>
            <a:xfrm>
              <a:off x="4163981" y="4917894"/>
              <a:ext cx="2168809" cy="47754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7" name="Elbow Connector 126"/>
            <p:cNvCxnSpPr>
              <a:stCxn id="117" idx="3"/>
              <a:endCxn id="132" idx="3"/>
            </p:cNvCxnSpPr>
            <p:nvPr/>
          </p:nvCxnSpPr>
          <p:spPr>
            <a:xfrm flipH="1">
              <a:off x="7716636" y="2693785"/>
              <a:ext cx="2" cy="1530744"/>
            </a:xfrm>
            <a:prstGeom prst="bentConnector3">
              <a:avLst>
                <a:gd name="adj1" fmla="val -1143000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8" name="Elbow Connector 127"/>
            <p:cNvCxnSpPr>
              <a:stCxn id="122" idx="3"/>
              <a:endCxn id="106" idx="3"/>
            </p:cNvCxnSpPr>
            <p:nvPr/>
          </p:nvCxnSpPr>
          <p:spPr>
            <a:xfrm flipH="1" flipV="1">
              <a:off x="4163982" y="1972653"/>
              <a:ext cx="3552655" cy="3422783"/>
            </a:xfrm>
            <a:prstGeom prst="bentConnector3">
              <a:avLst>
                <a:gd name="adj1" fmla="val -17432"/>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9" name="Flowchart: Preparation 128"/>
            <p:cNvSpPr/>
            <p:nvPr/>
          </p:nvSpPr>
          <p:spPr>
            <a:xfrm>
              <a:off x="1264493" y="1757362"/>
              <a:ext cx="807244" cy="432494"/>
            </a:xfrm>
            <a:prstGeom prst="flowChartPreparat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Start</a:t>
              </a:r>
            </a:p>
          </p:txBody>
        </p:sp>
        <p:cxnSp>
          <p:nvCxnSpPr>
            <p:cNvPr id="130" name="Elbow Connector 129"/>
            <p:cNvCxnSpPr>
              <a:stCxn id="129" idx="3"/>
              <a:endCxn id="106" idx="1"/>
            </p:cNvCxnSpPr>
            <p:nvPr/>
          </p:nvCxnSpPr>
          <p:spPr>
            <a:xfrm flipV="1">
              <a:off x="2071737" y="1972653"/>
              <a:ext cx="708397" cy="956"/>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31" name="Elbow Connector 130"/>
            <p:cNvCxnSpPr>
              <a:stCxn id="106" idx="2"/>
              <a:endCxn id="107" idx="0"/>
            </p:cNvCxnSpPr>
            <p:nvPr/>
          </p:nvCxnSpPr>
          <p:spPr>
            <a:xfrm rot="16200000" flipH="1">
              <a:off x="3387082" y="2270069"/>
              <a:ext cx="16995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32" name="Flowchart: Decision 131"/>
            <p:cNvSpPr/>
            <p:nvPr/>
          </p:nvSpPr>
          <p:spPr>
            <a:xfrm>
              <a:off x="6332789" y="3884623"/>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Is higher priority q=0?</a:t>
              </a:r>
            </a:p>
          </p:txBody>
        </p:sp>
        <p:cxnSp>
          <p:nvCxnSpPr>
            <p:cNvPr id="133" name="Elbow Connector 132"/>
            <p:cNvCxnSpPr>
              <a:stCxn id="132" idx="0"/>
              <a:endCxn id="108" idx="3"/>
            </p:cNvCxnSpPr>
            <p:nvPr/>
          </p:nvCxnSpPr>
          <p:spPr>
            <a:xfrm rot="16200000" flipV="1">
              <a:off x="5403151" y="2263060"/>
              <a:ext cx="382394" cy="2860731"/>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34" name="Elbow Connector 133"/>
            <p:cNvCxnSpPr>
              <a:stCxn id="132" idx="1"/>
              <a:endCxn id="123" idx="3"/>
            </p:cNvCxnSpPr>
            <p:nvPr/>
          </p:nvCxnSpPr>
          <p:spPr>
            <a:xfrm rot="10800000">
              <a:off x="5943217" y="4224529"/>
              <a:ext cx="38957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35" name="Rectangle 134"/>
            <p:cNvSpPr/>
            <p:nvPr/>
          </p:nvSpPr>
          <p:spPr>
            <a:xfrm>
              <a:off x="3476857" y="30348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6" name="Rectangle 135"/>
            <p:cNvSpPr/>
            <p:nvPr/>
          </p:nvSpPr>
          <p:spPr>
            <a:xfrm>
              <a:off x="4163983" y="2440023"/>
              <a:ext cx="164743" cy="254929"/>
            </a:xfrm>
            <a:prstGeom prst="rect">
              <a:avLst/>
            </a:prstGeom>
            <a:no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7" name="Rectangle 136"/>
            <p:cNvSpPr/>
            <p:nvPr/>
          </p:nvSpPr>
          <p:spPr>
            <a:xfrm>
              <a:off x="7682357" y="249478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8" name="Rectangle 137"/>
            <p:cNvSpPr/>
            <p:nvPr/>
          </p:nvSpPr>
          <p:spPr>
            <a:xfrm>
              <a:off x="7015853" y="29848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9" name="Rectangle 138"/>
            <p:cNvSpPr/>
            <p:nvPr/>
          </p:nvSpPr>
          <p:spPr>
            <a:xfrm>
              <a:off x="6183758" y="40195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0" name="Rectangle 139"/>
            <p:cNvSpPr/>
            <p:nvPr/>
          </p:nvSpPr>
          <p:spPr>
            <a:xfrm>
              <a:off x="7013858" y="3701124"/>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1" name="Rectangle 140"/>
            <p:cNvSpPr/>
            <p:nvPr/>
          </p:nvSpPr>
          <p:spPr>
            <a:xfrm>
              <a:off x="7696643" y="519283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2" name="Rectangle 141"/>
            <p:cNvSpPr/>
            <p:nvPr/>
          </p:nvSpPr>
          <p:spPr>
            <a:xfrm>
              <a:off x="7007000" y="4872030"/>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3" name="Rectangle 142"/>
            <p:cNvSpPr/>
            <p:nvPr/>
          </p:nvSpPr>
          <p:spPr>
            <a:xfrm>
              <a:off x="749657" y="549917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4" name="Rectangle 143"/>
            <p:cNvSpPr/>
            <p:nvPr/>
          </p:nvSpPr>
          <p:spPr>
            <a:xfrm>
              <a:off x="1621629" y="523636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5" name="Rectangle 144"/>
            <p:cNvSpPr/>
            <p:nvPr/>
          </p:nvSpPr>
          <p:spPr>
            <a:xfrm>
              <a:off x="4114800" y="47123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6" name="Rectangle 145"/>
            <p:cNvSpPr/>
            <p:nvPr/>
          </p:nvSpPr>
          <p:spPr>
            <a:xfrm>
              <a:off x="3469047" y="519813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7" name="Rectangle 146"/>
            <p:cNvSpPr/>
            <p:nvPr/>
          </p:nvSpPr>
          <p:spPr>
            <a:xfrm>
              <a:off x="2780137" y="554997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q -1</a:t>
              </a:r>
            </a:p>
          </p:txBody>
        </p:sp>
      </p:grpSp>
      <p:sp>
        <p:nvSpPr>
          <p:cNvPr id="2" name="Title 1"/>
          <p:cNvSpPr>
            <a:spLocks noGrp="1"/>
          </p:cNvSpPr>
          <p:nvPr>
            <p:ph type="title"/>
          </p:nvPr>
        </p:nvSpPr>
        <p:spPr/>
        <p:txBody>
          <a:bodyPr/>
          <a:lstStyle/>
          <a:p>
            <a:r>
              <a:rPr lang="en-AU" dirty="0">
                <a:solidFill>
                  <a:srgbClr val="00B050"/>
                </a:solidFill>
              </a:rPr>
              <a:t>Summary:</a:t>
            </a:r>
            <a:r>
              <a:rPr lang="en-AU" dirty="0"/>
              <a:t> The revised flow chart </a:t>
            </a:r>
            <a:r>
              <a:rPr lang="en-AU" dirty="0" smtClean="0"/>
              <a:t>ensures transmissions occur on slot boundaries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
        <p:nvSpPr>
          <p:cNvPr id="52" name="Rounded Rectangle 51"/>
          <p:cNvSpPr/>
          <p:nvPr/>
        </p:nvSpPr>
        <p:spPr bwMode="auto">
          <a:xfrm>
            <a:off x="6242808" y="2269644"/>
            <a:ext cx="1563808" cy="892253"/>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54" name="Straight Connector 53"/>
          <p:cNvCxnSpPr>
            <a:stCxn id="52" idx="2"/>
            <a:endCxn id="53" idx="0"/>
          </p:cNvCxnSpPr>
          <p:nvPr/>
        </p:nvCxnSpPr>
        <p:spPr bwMode="auto">
          <a:xfrm flipH="1">
            <a:off x="6743700" y="3161897"/>
            <a:ext cx="281012" cy="170567"/>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58" name="Rounded Rectangle 57"/>
          <p:cNvSpPr/>
          <p:nvPr/>
        </p:nvSpPr>
        <p:spPr bwMode="auto">
          <a:xfrm>
            <a:off x="874592" y="5318429"/>
            <a:ext cx="1563808" cy="892253"/>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59" name="Straight Connector 58"/>
          <p:cNvCxnSpPr>
            <a:stCxn id="58" idx="3"/>
            <a:endCxn id="53" idx="1"/>
          </p:cNvCxnSpPr>
          <p:nvPr/>
        </p:nvCxnSpPr>
        <p:spPr bwMode="auto">
          <a:xfrm flipV="1">
            <a:off x="2438400" y="4716926"/>
            <a:ext cx="2286000" cy="1047630"/>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55" name="Rectangle 54"/>
          <p:cNvSpPr/>
          <p:nvPr/>
        </p:nvSpPr>
        <p:spPr bwMode="auto">
          <a:xfrm>
            <a:off x="304800" y="2567487"/>
            <a:ext cx="2295374" cy="129589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effectLst/>
                <a:latin typeface="+mj-lt"/>
              </a:rPr>
              <a:t>Note:</a:t>
            </a:r>
            <a:r>
              <a:rPr kumimoji="0" lang="en-AU" sz="1400" b="1" i="0" u="none" strike="noStrike" cap="none" normalizeH="0" dirty="0" smtClean="0">
                <a:ln>
                  <a:noFill/>
                </a:ln>
                <a:effectLst/>
                <a:latin typeface="+mj-lt"/>
              </a:rPr>
              <a:t> </a:t>
            </a:r>
            <a:r>
              <a:rPr kumimoji="0" lang="en-AU" sz="1400" b="1" i="0" u="none" strike="noStrike" cap="none" normalizeH="0" baseline="0" dirty="0" smtClean="0">
                <a:ln>
                  <a:noFill/>
                </a:ln>
                <a:effectLst/>
                <a:latin typeface="+mj-lt"/>
              </a:rPr>
              <a:t>This</a:t>
            </a:r>
            <a:r>
              <a:rPr kumimoji="0" lang="en-AU" sz="1400" b="1" i="0" u="none" strike="noStrike" cap="none" normalizeH="0" dirty="0" smtClean="0">
                <a:ln>
                  <a:noFill/>
                </a:ln>
                <a:effectLst/>
                <a:latin typeface="+mj-lt"/>
              </a:rPr>
              <a:t> diagram is not intended as a detailed specification – but rather a statement of principles</a:t>
            </a:r>
            <a:endParaRPr kumimoji="0" lang="en-AU" sz="1400" b="1" i="0" u="none" strike="noStrike" cap="none" normalizeH="0" baseline="0" dirty="0" smtClean="0">
              <a:ln>
                <a:noFill/>
              </a:ln>
              <a:effectLst/>
              <a:latin typeface="+mj-lt"/>
            </a:endParaRPr>
          </a:p>
        </p:txBody>
      </p:sp>
      <p:sp>
        <p:nvSpPr>
          <p:cNvPr id="101" name="Rectangle 100"/>
          <p:cNvSpPr/>
          <p:nvPr/>
        </p:nvSpPr>
        <p:spPr bwMode="auto">
          <a:xfrm>
            <a:off x="3810000" y="6172200"/>
            <a:ext cx="4724399" cy="27354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Note: </a:t>
            </a:r>
            <a:r>
              <a:rPr kumimoji="0" lang="en-AU" sz="1400" b="0" i="0" u="none" strike="noStrike" cap="none" normalizeH="0" dirty="0" smtClean="0">
                <a:ln>
                  <a:noFill/>
                </a:ln>
                <a:solidFill>
                  <a:schemeClr val="tx1"/>
                </a:solidFill>
                <a:effectLst/>
                <a:latin typeface="+mj-lt"/>
              </a:rPr>
              <a:t>CW, “Free” and “Busy” are defined on earlier slides </a:t>
            </a:r>
            <a:endParaRPr kumimoji="0" lang="en-AU" sz="1400" b="0" i="0" u="none" strike="noStrike" cap="none" normalizeH="0" baseline="0" dirty="0" smtClean="0">
              <a:ln>
                <a:noFill/>
              </a:ln>
              <a:solidFill>
                <a:schemeClr val="tx1"/>
              </a:solidFill>
              <a:effectLst/>
              <a:latin typeface="+mj-lt"/>
            </a:endParaRPr>
          </a:p>
        </p:txBody>
      </p:sp>
      <p:sp>
        <p:nvSpPr>
          <p:cNvPr id="53" name="Rounded Rectangle 52"/>
          <p:cNvSpPr/>
          <p:nvPr/>
        </p:nvSpPr>
        <p:spPr bwMode="auto">
          <a:xfrm>
            <a:off x="4724400" y="3332464"/>
            <a:ext cx="4038600" cy="2768924"/>
          </a:xfrm>
          <a:prstGeom prst="roundRect">
            <a:avLst>
              <a:gd name="adj" fmla="val 5262"/>
            </a:avLst>
          </a:prstGeom>
          <a:solidFill>
            <a:srgbClr val="FFFFFF">
              <a:alpha val="89804"/>
            </a:srgbClr>
          </a:solid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indent="-171450" eaLnBrk="0" hangingPunct="0">
              <a:spcBef>
                <a:spcPts val="700"/>
              </a:spcBef>
              <a:buFont typeface="Arial" panose="020B0604020202020204" pitchFamily="34" charset="0"/>
              <a:buChar char="•"/>
            </a:pPr>
            <a:r>
              <a:rPr lang="en-US" sz="1600" dirty="0">
                <a:latin typeface="+mj-lt"/>
              </a:rPr>
              <a:t>The 3GPP </a:t>
            </a:r>
            <a:r>
              <a:rPr lang="en-US" sz="1600" dirty="0" smtClean="0">
                <a:latin typeface="+mj-lt"/>
              </a:rPr>
              <a:t>Category 4 flow </a:t>
            </a:r>
            <a:r>
              <a:rPr lang="en-US" sz="1600" dirty="0">
                <a:latin typeface="+mj-lt"/>
              </a:rPr>
              <a:t>chart </a:t>
            </a:r>
            <a:r>
              <a:rPr lang="en-US" sz="1600" dirty="0" smtClean="0">
                <a:latin typeface="+mj-lt"/>
              </a:rPr>
              <a:t>does not force transmission on the access slot boundaries in all cases</a:t>
            </a:r>
          </a:p>
          <a:p>
            <a:pPr marL="171450" indent="-171450" eaLnBrk="0" hangingPunct="0">
              <a:spcBef>
                <a:spcPts val="700"/>
              </a:spcBef>
              <a:buFont typeface="Arial" panose="020B0604020202020204" pitchFamily="34" charset="0"/>
              <a:buChar char="•"/>
            </a:pPr>
            <a:r>
              <a:rPr lang="en-US" sz="1600" dirty="0" smtClean="0">
                <a:latin typeface="+mj-lt"/>
              </a:rPr>
              <a:t>This smearing of the contention window will adversely affect both 802.11 &amp; LAA</a:t>
            </a:r>
          </a:p>
          <a:p>
            <a:pPr marL="357188" lvl="1" indent="-174625" eaLnBrk="0" hangingPunct="0">
              <a:spcBef>
                <a:spcPts val="300"/>
              </a:spcBef>
              <a:buFont typeface="Arial" panose="020B0604020202020204" pitchFamily="34" charset="0"/>
              <a:buChar char="−"/>
            </a:pPr>
            <a:r>
              <a:rPr lang="en-US" sz="1400" dirty="0">
                <a:latin typeface="+mj-lt"/>
              </a:rPr>
              <a:t>N</a:t>
            </a:r>
            <a:r>
              <a:rPr lang="en-US" sz="1400" dirty="0" smtClean="0">
                <a:latin typeface="+mj-lt"/>
              </a:rPr>
              <a:t>ot using slot sync makes access more like ALOHA, and less like slotted ALOHA</a:t>
            </a:r>
          </a:p>
          <a:p>
            <a:pPr marL="171450" indent="-171450" eaLnBrk="0" hangingPunct="0">
              <a:spcBef>
                <a:spcPts val="700"/>
              </a:spcBef>
              <a:buFont typeface="Arial" panose="020B0604020202020204" pitchFamily="34" charset="0"/>
              <a:buChar char="•"/>
            </a:pPr>
            <a:r>
              <a:rPr lang="en-US" sz="1600" dirty="0" smtClean="0">
                <a:latin typeface="+mj-lt"/>
              </a:rPr>
              <a:t>IEEE 802 recommends the Category 4 flow chart be refined to transmit only on slot </a:t>
            </a:r>
            <a:r>
              <a:rPr lang="en-US" sz="1600" dirty="0">
                <a:latin typeface="+mj-lt"/>
              </a:rPr>
              <a:t>boundaries </a:t>
            </a:r>
            <a:endParaRPr lang="en-US" sz="1600" dirty="0" smtClean="0">
              <a:latin typeface="+mj-lt"/>
            </a:endParaRPr>
          </a:p>
        </p:txBody>
      </p:sp>
    </p:spTree>
    <p:extLst>
      <p:ext uri="{BB962C8B-B14F-4D97-AF65-F5344CB8AC3E}">
        <p14:creationId xmlns:p14="http://schemas.microsoft.com/office/powerpoint/2010/main" val="23070388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3" name="Group 102"/>
          <p:cNvGrpSpPr/>
          <p:nvPr/>
        </p:nvGrpSpPr>
        <p:grpSpPr>
          <a:xfrm>
            <a:off x="749657" y="1757362"/>
            <a:ext cx="7111729" cy="4344026"/>
            <a:chOff x="749657" y="1757362"/>
            <a:chExt cx="7111729" cy="4344026"/>
          </a:xfrm>
        </p:grpSpPr>
        <p:sp>
          <p:nvSpPr>
            <p:cNvPr id="104" name="Rectangle 103"/>
            <p:cNvSpPr/>
            <p:nvPr/>
          </p:nvSpPr>
          <p:spPr>
            <a:xfrm>
              <a:off x="2780134" y="1760212"/>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Wait for frame to be queued</a:t>
              </a:r>
            </a:p>
          </p:txBody>
        </p:sp>
        <p:sp>
          <p:nvSpPr>
            <p:cNvPr id="105" name="Flowchart: Decision 104"/>
            <p:cNvSpPr/>
            <p:nvPr/>
          </p:nvSpPr>
          <p:spPr>
            <a:xfrm>
              <a:off x="2780136" y="2355047"/>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is “Busy”?</a:t>
              </a:r>
            </a:p>
          </p:txBody>
        </p:sp>
        <p:sp>
          <p:nvSpPr>
            <p:cNvPr id="106" name="Rectangle 105"/>
            <p:cNvSpPr/>
            <p:nvPr/>
          </p:nvSpPr>
          <p:spPr>
            <a:xfrm>
              <a:off x="2780134" y="3289788"/>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rand[0, CW]</a:t>
              </a:r>
            </a:p>
          </p:txBody>
        </p:sp>
        <p:sp>
          <p:nvSpPr>
            <p:cNvPr id="107" name="Rectangle 106"/>
            <p:cNvSpPr/>
            <p:nvPr/>
          </p:nvSpPr>
          <p:spPr>
            <a:xfrm>
              <a:off x="2780136" y="3884623"/>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until state is “Free”</a:t>
              </a:r>
            </a:p>
          </p:txBody>
        </p:sp>
        <p:sp>
          <p:nvSpPr>
            <p:cNvPr id="108" name="Flowchart: Decision 107"/>
            <p:cNvSpPr/>
            <p:nvPr/>
          </p:nvSpPr>
          <p:spPr>
            <a:xfrm>
              <a:off x="2780134" y="4577988"/>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q = 0?</a:t>
              </a:r>
            </a:p>
          </p:txBody>
        </p:sp>
        <p:cxnSp>
          <p:nvCxnSpPr>
            <p:cNvPr id="109" name="Elbow Connector 108"/>
            <p:cNvCxnSpPr>
              <a:stCxn id="145" idx="1"/>
              <a:endCxn id="113" idx="3"/>
            </p:cNvCxnSpPr>
            <p:nvPr/>
          </p:nvCxnSpPr>
          <p:spPr>
            <a:xfrm rot="10800000">
              <a:off x="2337041" y="5761483"/>
              <a:ext cx="443096" cy="935"/>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0" name="Elbow Connector 109"/>
            <p:cNvCxnSpPr>
              <a:stCxn id="113" idx="0"/>
              <a:endCxn id="108" idx="1"/>
            </p:cNvCxnSpPr>
            <p:nvPr/>
          </p:nvCxnSpPr>
          <p:spPr>
            <a:xfrm rot="5400000" flipH="1" flipV="1">
              <a:off x="1960785" y="4602227"/>
              <a:ext cx="503682" cy="1135016"/>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1" name="Elbow Connector 110"/>
            <p:cNvCxnSpPr>
              <a:stCxn id="108" idx="2"/>
              <a:endCxn id="145" idx="0"/>
            </p:cNvCxnSpPr>
            <p:nvPr/>
          </p:nvCxnSpPr>
          <p:spPr>
            <a:xfrm rot="16200000" flipH="1">
              <a:off x="3325971" y="5403886"/>
              <a:ext cx="292176" cy="3"/>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2" name="Elbow Connector 111"/>
            <p:cNvCxnSpPr>
              <a:stCxn id="107" idx="2"/>
              <a:endCxn id="108" idx="0"/>
            </p:cNvCxnSpPr>
            <p:nvPr/>
          </p:nvCxnSpPr>
          <p:spPr>
            <a:xfrm rot="5400000">
              <a:off x="3337818" y="4443745"/>
              <a:ext cx="26848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13" name="Flowchart: Decision 112"/>
            <p:cNvSpPr/>
            <p:nvPr/>
          </p:nvSpPr>
          <p:spPr>
            <a:xfrm>
              <a:off x="953194" y="5421576"/>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14" name="Elbow Connector 113"/>
            <p:cNvCxnSpPr>
              <a:stCxn id="113" idx="1"/>
              <a:endCxn id="107" idx="1"/>
            </p:cNvCxnSpPr>
            <p:nvPr/>
          </p:nvCxnSpPr>
          <p:spPr>
            <a:xfrm rot="10800000" flipH="1">
              <a:off x="953194" y="4097064"/>
              <a:ext cx="1826942" cy="1664418"/>
            </a:xfrm>
            <a:prstGeom prst="bentConnector3">
              <a:avLst>
                <a:gd name="adj1" fmla="val -12513"/>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15" name="Flowchart: Decision 114"/>
            <p:cNvSpPr/>
            <p:nvPr/>
          </p:nvSpPr>
          <p:spPr>
            <a:xfrm>
              <a:off x="6332791" y="2353879"/>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16" name="Elbow Connector 115"/>
            <p:cNvCxnSpPr>
              <a:stCxn id="105" idx="3"/>
              <a:endCxn id="115" idx="1"/>
            </p:cNvCxnSpPr>
            <p:nvPr/>
          </p:nvCxnSpPr>
          <p:spPr>
            <a:xfrm flipV="1">
              <a:off x="4163983" y="2693785"/>
              <a:ext cx="2168808" cy="1168"/>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7" name="Elbow Connector 116"/>
            <p:cNvCxnSpPr>
              <a:stCxn id="115" idx="2"/>
              <a:endCxn id="106" idx="3"/>
            </p:cNvCxnSpPr>
            <p:nvPr/>
          </p:nvCxnSpPr>
          <p:spPr>
            <a:xfrm rot="5400000">
              <a:off x="5360080" y="1837594"/>
              <a:ext cx="468538" cy="2860733"/>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8" name="Elbow Connector 117"/>
            <p:cNvCxnSpPr>
              <a:stCxn id="105" idx="2"/>
              <a:endCxn id="106" idx="0"/>
            </p:cNvCxnSpPr>
            <p:nvPr/>
          </p:nvCxnSpPr>
          <p:spPr>
            <a:xfrm rot="5400000">
              <a:off x="3344595" y="3162323"/>
              <a:ext cx="254929"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9" name="Elbow Connector 118"/>
            <p:cNvCxnSpPr>
              <a:stCxn id="106" idx="2"/>
              <a:endCxn id="107" idx="0"/>
            </p:cNvCxnSpPr>
            <p:nvPr/>
          </p:nvCxnSpPr>
          <p:spPr>
            <a:xfrm rot="16200000" flipH="1">
              <a:off x="3387083" y="3799646"/>
              <a:ext cx="16995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0" name="Flowchart: Decision 119"/>
            <p:cNvSpPr/>
            <p:nvPr/>
          </p:nvSpPr>
          <p:spPr>
            <a:xfrm>
              <a:off x="6332790" y="5055530"/>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Frame ready to </a:t>
              </a:r>
              <a:r>
                <a:rPr lang="en-AU" sz="1000" dirty="0" err="1" smtClean="0">
                  <a:solidFill>
                    <a:schemeClr val="tx1"/>
                  </a:solidFill>
                </a:rPr>
                <a:t>tx</a:t>
              </a:r>
              <a:r>
                <a:rPr lang="en-AU" sz="1000" dirty="0" smtClean="0">
                  <a:solidFill>
                    <a:schemeClr val="tx1"/>
                  </a:solidFill>
                </a:rPr>
                <a:t>?</a:t>
              </a:r>
            </a:p>
          </p:txBody>
        </p:sp>
        <p:sp>
          <p:nvSpPr>
            <p:cNvPr id="121" name="Rectangle 120"/>
            <p:cNvSpPr/>
            <p:nvPr/>
          </p:nvSpPr>
          <p:spPr>
            <a:xfrm>
              <a:off x="4559368" y="401208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Transmit frame</a:t>
              </a:r>
            </a:p>
          </p:txBody>
        </p:sp>
        <p:cxnSp>
          <p:nvCxnSpPr>
            <p:cNvPr id="122" name="Elbow Connector 121"/>
            <p:cNvCxnSpPr>
              <a:stCxn id="121" idx="1"/>
              <a:endCxn id="106" idx="3"/>
            </p:cNvCxnSpPr>
            <p:nvPr/>
          </p:nvCxnSpPr>
          <p:spPr>
            <a:xfrm rot="10800000">
              <a:off x="4163983" y="3502230"/>
              <a:ext cx="395386" cy="722299"/>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3" name="Elbow Connector 122"/>
            <p:cNvCxnSpPr>
              <a:stCxn id="120" idx="0"/>
              <a:endCxn id="130" idx="2"/>
            </p:cNvCxnSpPr>
            <p:nvPr/>
          </p:nvCxnSpPr>
          <p:spPr>
            <a:xfrm rot="16200000" flipV="1">
              <a:off x="6779167" y="4809982"/>
              <a:ext cx="491095"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4" name="Elbow Connector 123"/>
            <p:cNvCxnSpPr>
              <a:stCxn id="108" idx="3"/>
              <a:endCxn id="120" idx="1"/>
            </p:cNvCxnSpPr>
            <p:nvPr/>
          </p:nvCxnSpPr>
          <p:spPr>
            <a:xfrm>
              <a:off x="4163981" y="4917894"/>
              <a:ext cx="2168809" cy="47754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5" name="Elbow Connector 124"/>
            <p:cNvCxnSpPr>
              <a:stCxn id="115" idx="3"/>
              <a:endCxn id="130" idx="3"/>
            </p:cNvCxnSpPr>
            <p:nvPr/>
          </p:nvCxnSpPr>
          <p:spPr>
            <a:xfrm flipH="1">
              <a:off x="7716636" y="2693785"/>
              <a:ext cx="2" cy="1530744"/>
            </a:xfrm>
            <a:prstGeom prst="bentConnector3">
              <a:avLst>
                <a:gd name="adj1" fmla="val -1143000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6" name="Elbow Connector 125"/>
            <p:cNvCxnSpPr>
              <a:stCxn id="120" idx="3"/>
              <a:endCxn id="104" idx="3"/>
            </p:cNvCxnSpPr>
            <p:nvPr/>
          </p:nvCxnSpPr>
          <p:spPr>
            <a:xfrm flipH="1" flipV="1">
              <a:off x="4163982" y="1972653"/>
              <a:ext cx="3552655" cy="3422783"/>
            </a:xfrm>
            <a:prstGeom prst="bentConnector3">
              <a:avLst>
                <a:gd name="adj1" fmla="val -17432"/>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7" name="Flowchart: Preparation 126"/>
            <p:cNvSpPr/>
            <p:nvPr/>
          </p:nvSpPr>
          <p:spPr>
            <a:xfrm>
              <a:off x="1264493" y="1757362"/>
              <a:ext cx="807244" cy="432494"/>
            </a:xfrm>
            <a:prstGeom prst="flowChartPreparat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Start</a:t>
              </a:r>
            </a:p>
          </p:txBody>
        </p:sp>
        <p:cxnSp>
          <p:nvCxnSpPr>
            <p:cNvPr id="128" name="Elbow Connector 127"/>
            <p:cNvCxnSpPr>
              <a:stCxn id="127" idx="3"/>
              <a:endCxn id="104" idx="1"/>
            </p:cNvCxnSpPr>
            <p:nvPr/>
          </p:nvCxnSpPr>
          <p:spPr>
            <a:xfrm flipV="1">
              <a:off x="2071737" y="1972653"/>
              <a:ext cx="708397" cy="956"/>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9" name="Elbow Connector 128"/>
            <p:cNvCxnSpPr>
              <a:stCxn id="104" idx="2"/>
              <a:endCxn id="105" idx="0"/>
            </p:cNvCxnSpPr>
            <p:nvPr/>
          </p:nvCxnSpPr>
          <p:spPr>
            <a:xfrm rot="16200000" flipH="1">
              <a:off x="3387082" y="2270069"/>
              <a:ext cx="16995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30" name="Flowchart: Decision 129"/>
            <p:cNvSpPr/>
            <p:nvPr/>
          </p:nvSpPr>
          <p:spPr>
            <a:xfrm>
              <a:off x="6332789" y="3884623"/>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Is higher priority q=0?</a:t>
              </a:r>
            </a:p>
          </p:txBody>
        </p:sp>
        <p:cxnSp>
          <p:nvCxnSpPr>
            <p:cNvPr id="131" name="Elbow Connector 130"/>
            <p:cNvCxnSpPr>
              <a:stCxn id="130" idx="0"/>
              <a:endCxn id="106" idx="3"/>
            </p:cNvCxnSpPr>
            <p:nvPr/>
          </p:nvCxnSpPr>
          <p:spPr>
            <a:xfrm rot="16200000" flipV="1">
              <a:off x="5403151" y="2263060"/>
              <a:ext cx="382394" cy="2860731"/>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32" name="Elbow Connector 131"/>
            <p:cNvCxnSpPr>
              <a:stCxn id="130" idx="1"/>
              <a:endCxn id="121" idx="3"/>
            </p:cNvCxnSpPr>
            <p:nvPr/>
          </p:nvCxnSpPr>
          <p:spPr>
            <a:xfrm rot="10800000">
              <a:off x="5943217" y="4224529"/>
              <a:ext cx="38957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33" name="Rectangle 132"/>
            <p:cNvSpPr/>
            <p:nvPr/>
          </p:nvSpPr>
          <p:spPr>
            <a:xfrm>
              <a:off x="3476857" y="30348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4" name="Rectangle 133"/>
            <p:cNvSpPr/>
            <p:nvPr/>
          </p:nvSpPr>
          <p:spPr>
            <a:xfrm>
              <a:off x="4163983" y="2440023"/>
              <a:ext cx="164743" cy="254929"/>
            </a:xfrm>
            <a:prstGeom prst="rect">
              <a:avLst/>
            </a:prstGeom>
            <a:noFill/>
            <a:ln>
              <a:no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5" name="Rectangle 134"/>
            <p:cNvSpPr/>
            <p:nvPr/>
          </p:nvSpPr>
          <p:spPr>
            <a:xfrm>
              <a:off x="7682357" y="249478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6" name="Rectangle 135"/>
            <p:cNvSpPr/>
            <p:nvPr/>
          </p:nvSpPr>
          <p:spPr>
            <a:xfrm>
              <a:off x="7015853" y="29848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7" name="Rectangle 136"/>
            <p:cNvSpPr/>
            <p:nvPr/>
          </p:nvSpPr>
          <p:spPr>
            <a:xfrm>
              <a:off x="6183758" y="40195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8" name="Rectangle 137"/>
            <p:cNvSpPr/>
            <p:nvPr/>
          </p:nvSpPr>
          <p:spPr>
            <a:xfrm>
              <a:off x="7013858" y="3701124"/>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9" name="Rectangle 138"/>
            <p:cNvSpPr/>
            <p:nvPr/>
          </p:nvSpPr>
          <p:spPr>
            <a:xfrm>
              <a:off x="7696643" y="519283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0" name="Rectangle 139"/>
            <p:cNvSpPr/>
            <p:nvPr/>
          </p:nvSpPr>
          <p:spPr>
            <a:xfrm>
              <a:off x="7007000" y="4872030"/>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1" name="Rectangle 140"/>
            <p:cNvSpPr/>
            <p:nvPr/>
          </p:nvSpPr>
          <p:spPr>
            <a:xfrm>
              <a:off x="749657" y="549917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2" name="Rectangle 141"/>
            <p:cNvSpPr/>
            <p:nvPr/>
          </p:nvSpPr>
          <p:spPr>
            <a:xfrm>
              <a:off x="1621629" y="523636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3" name="Rectangle 142"/>
            <p:cNvSpPr/>
            <p:nvPr/>
          </p:nvSpPr>
          <p:spPr>
            <a:xfrm>
              <a:off x="4114800" y="47123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44" name="Rectangle 143"/>
            <p:cNvSpPr/>
            <p:nvPr/>
          </p:nvSpPr>
          <p:spPr>
            <a:xfrm>
              <a:off x="3469047" y="519813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45" name="Rectangle 144"/>
            <p:cNvSpPr/>
            <p:nvPr/>
          </p:nvSpPr>
          <p:spPr>
            <a:xfrm>
              <a:off x="2780137" y="554997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q -1</a:t>
              </a:r>
            </a:p>
          </p:txBody>
        </p:sp>
      </p:grpSp>
      <p:sp>
        <p:nvSpPr>
          <p:cNvPr id="2" name="Title 1"/>
          <p:cNvSpPr>
            <a:spLocks noGrp="1"/>
          </p:cNvSpPr>
          <p:nvPr>
            <p:ph type="title"/>
          </p:nvPr>
        </p:nvSpPr>
        <p:spPr/>
        <p:txBody>
          <a:bodyPr/>
          <a:lstStyle/>
          <a:p>
            <a:r>
              <a:rPr lang="en-AU" dirty="0" smtClean="0">
                <a:solidFill>
                  <a:srgbClr val="00B050"/>
                </a:solidFill>
              </a:rPr>
              <a:t>Summary</a:t>
            </a:r>
            <a:r>
              <a:rPr lang="en-AU" dirty="0" smtClean="0"/>
              <a:t>: The revised flow chart incorporates EDCA as the basis for access</a:t>
            </a:r>
            <a:endParaRPr lang="en-AU" dirty="0"/>
          </a:p>
        </p:txBody>
      </p:sp>
      <p:sp>
        <p:nvSpPr>
          <p:cNvPr id="4" name="Footer Placeholder 3"/>
          <p:cNvSpPr>
            <a:spLocks noGrp="1"/>
          </p:cNvSpPr>
          <p:nvPr>
            <p:ph type="ftr" sz="quarter" idx="10"/>
          </p:nvPr>
        </p:nvSpPr>
        <p:spPr/>
        <p:txBody>
          <a:bodyPr/>
          <a:lstStyle/>
          <a:p>
            <a:r>
              <a:rPr lang="en-US" smtClean="0"/>
              <a:t>IEEE 802</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33</a:t>
            </a:fld>
            <a:endParaRPr lang="en-US"/>
          </a:p>
        </p:txBody>
      </p:sp>
      <p:cxnSp>
        <p:nvCxnSpPr>
          <p:cNvPr id="52" name="Straight Connector 51"/>
          <p:cNvCxnSpPr>
            <a:stCxn id="50" idx="3"/>
            <a:endCxn id="51" idx="1"/>
          </p:cNvCxnSpPr>
          <p:nvPr/>
        </p:nvCxnSpPr>
        <p:spPr bwMode="auto">
          <a:xfrm flipV="1">
            <a:off x="4343400" y="4809982"/>
            <a:ext cx="381000" cy="200579"/>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53" name="Rectangle 52"/>
          <p:cNvSpPr/>
          <p:nvPr/>
        </p:nvSpPr>
        <p:spPr bwMode="auto">
          <a:xfrm>
            <a:off x="304800" y="2567487"/>
            <a:ext cx="2295374" cy="129589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effectLst/>
                <a:latin typeface="+mj-lt"/>
              </a:rPr>
              <a:t>Note:</a:t>
            </a:r>
            <a:r>
              <a:rPr kumimoji="0" lang="en-AU" sz="1400" b="1" i="0" u="none" strike="noStrike" cap="none" normalizeH="0" dirty="0" smtClean="0">
                <a:ln>
                  <a:noFill/>
                </a:ln>
                <a:effectLst/>
                <a:latin typeface="+mj-lt"/>
              </a:rPr>
              <a:t> </a:t>
            </a:r>
            <a:r>
              <a:rPr kumimoji="0" lang="en-AU" sz="1400" b="1" i="0" u="none" strike="noStrike" cap="none" normalizeH="0" baseline="0" dirty="0" smtClean="0">
                <a:ln>
                  <a:noFill/>
                </a:ln>
                <a:effectLst/>
                <a:latin typeface="+mj-lt"/>
              </a:rPr>
              <a:t>This</a:t>
            </a:r>
            <a:r>
              <a:rPr kumimoji="0" lang="en-AU" sz="1400" b="1" i="0" u="none" strike="noStrike" cap="none" normalizeH="0" dirty="0" smtClean="0">
                <a:ln>
                  <a:noFill/>
                </a:ln>
                <a:effectLst/>
                <a:latin typeface="+mj-lt"/>
              </a:rPr>
              <a:t> diagram is not intended as a detailed specification – but rather a statement of principles</a:t>
            </a:r>
            <a:endParaRPr kumimoji="0" lang="en-AU" sz="1400" b="1" i="0" u="none" strike="noStrike" cap="none" normalizeH="0" baseline="0" dirty="0" smtClean="0">
              <a:ln>
                <a:noFill/>
              </a:ln>
              <a:effectLst/>
              <a:latin typeface="+mj-lt"/>
            </a:endParaRPr>
          </a:p>
        </p:txBody>
      </p:sp>
      <p:sp>
        <p:nvSpPr>
          <p:cNvPr id="101" name="Rectangle 100"/>
          <p:cNvSpPr/>
          <p:nvPr/>
        </p:nvSpPr>
        <p:spPr bwMode="auto">
          <a:xfrm>
            <a:off x="3810000" y="6172200"/>
            <a:ext cx="4724399" cy="27354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Note: </a:t>
            </a:r>
            <a:r>
              <a:rPr kumimoji="0" lang="en-AU" sz="1400" b="0" i="0" u="none" strike="noStrike" cap="none" normalizeH="0" dirty="0" smtClean="0">
                <a:ln>
                  <a:noFill/>
                </a:ln>
                <a:solidFill>
                  <a:schemeClr val="tx1"/>
                </a:solidFill>
                <a:effectLst/>
                <a:latin typeface="+mj-lt"/>
              </a:rPr>
              <a:t>CW, “Free” and “Busy” are defined on earlier slides </a:t>
            </a:r>
            <a:endParaRPr kumimoji="0" lang="en-AU" sz="1400" b="0" i="0" u="none" strike="noStrike" cap="none" normalizeH="0" baseline="0" dirty="0" smtClean="0">
              <a:ln>
                <a:noFill/>
              </a:ln>
              <a:solidFill>
                <a:schemeClr val="tx1"/>
              </a:solidFill>
              <a:effectLst/>
              <a:latin typeface="+mj-lt"/>
            </a:endParaRPr>
          </a:p>
        </p:txBody>
      </p:sp>
      <p:sp>
        <p:nvSpPr>
          <p:cNvPr id="50" name="Rounded Rectangle 49"/>
          <p:cNvSpPr/>
          <p:nvPr/>
        </p:nvSpPr>
        <p:spPr bwMode="auto">
          <a:xfrm>
            <a:off x="838200" y="3799647"/>
            <a:ext cx="3505200" cy="2421828"/>
          </a:xfrm>
          <a:prstGeom prst="roundRect">
            <a:avLst>
              <a:gd name="adj" fmla="val 5340"/>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51" name="Rounded Rectangle 50"/>
          <p:cNvSpPr/>
          <p:nvPr/>
        </p:nvSpPr>
        <p:spPr bwMode="auto">
          <a:xfrm>
            <a:off x="4724400" y="3783491"/>
            <a:ext cx="4038600" cy="2052981"/>
          </a:xfrm>
          <a:prstGeom prst="roundRect">
            <a:avLst>
              <a:gd name="adj" fmla="val 5262"/>
            </a:avLst>
          </a:prstGeom>
          <a:solidFill>
            <a:srgbClr val="FFFFFF">
              <a:alpha val="89804"/>
            </a:srgbClr>
          </a:solid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indent="-171450" eaLnBrk="0" hangingPunct="0">
              <a:spcBef>
                <a:spcPts val="700"/>
              </a:spcBef>
              <a:buFont typeface="Arial" panose="020B0604020202020204" pitchFamily="34" charset="0"/>
              <a:buChar char="•"/>
            </a:pPr>
            <a:r>
              <a:rPr lang="en-US" sz="1600" dirty="0" smtClean="0">
                <a:latin typeface="+mj-lt"/>
              </a:rPr>
              <a:t>The mechanism shown here is representative of 802.11 </a:t>
            </a:r>
            <a:r>
              <a:rPr lang="en-US" sz="1600" dirty="0">
                <a:latin typeface="+mj-lt"/>
              </a:rPr>
              <a:t>EDCA</a:t>
            </a:r>
            <a:endParaRPr lang="en-US" sz="1600" dirty="0" smtClean="0">
              <a:latin typeface="+mj-lt"/>
            </a:endParaRPr>
          </a:p>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r>
              <a:rPr lang="en-US" sz="1600" dirty="0" smtClean="0">
                <a:latin typeface="+mj-lt"/>
              </a:rPr>
              <a:t>IEEE 802 would like to collaborate with 3GPP to help define LAA in a way that satisfies the particular needs of 3GPP stakeholders, while sharing the unlicensed spectrum fairly with Wi-Fi  </a:t>
            </a:r>
          </a:p>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3070388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7" name="Group 96"/>
          <p:cNvGrpSpPr/>
          <p:nvPr/>
        </p:nvGrpSpPr>
        <p:grpSpPr>
          <a:xfrm>
            <a:off x="749657" y="1757362"/>
            <a:ext cx="7111729" cy="4344026"/>
            <a:chOff x="749657" y="1757362"/>
            <a:chExt cx="7111729" cy="4344026"/>
          </a:xfrm>
        </p:grpSpPr>
        <p:sp>
          <p:nvSpPr>
            <p:cNvPr id="98" name="Rectangle 97"/>
            <p:cNvSpPr/>
            <p:nvPr/>
          </p:nvSpPr>
          <p:spPr>
            <a:xfrm>
              <a:off x="2780134" y="1760212"/>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Wait for frame to be queued</a:t>
              </a:r>
            </a:p>
          </p:txBody>
        </p:sp>
        <p:sp>
          <p:nvSpPr>
            <p:cNvPr id="99" name="Flowchart: Decision 98"/>
            <p:cNvSpPr/>
            <p:nvPr/>
          </p:nvSpPr>
          <p:spPr>
            <a:xfrm>
              <a:off x="2780136" y="2355047"/>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is “Busy”?</a:t>
              </a:r>
            </a:p>
          </p:txBody>
        </p:sp>
        <p:sp>
          <p:nvSpPr>
            <p:cNvPr id="100" name="Rectangle 99"/>
            <p:cNvSpPr/>
            <p:nvPr/>
          </p:nvSpPr>
          <p:spPr>
            <a:xfrm>
              <a:off x="2780134" y="3289788"/>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rand[0, CW]</a:t>
              </a:r>
            </a:p>
          </p:txBody>
        </p:sp>
        <p:sp>
          <p:nvSpPr>
            <p:cNvPr id="101" name="Rectangle 100"/>
            <p:cNvSpPr/>
            <p:nvPr/>
          </p:nvSpPr>
          <p:spPr>
            <a:xfrm>
              <a:off x="2780136" y="3884623"/>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Wait until state is “Free”</a:t>
              </a:r>
            </a:p>
          </p:txBody>
        </p:sp>
        <p:sp>
          <p:nvSpPr>
            <p:cNvPr id="102" name="Flowchart: Decision 101"/>
            <p:cNvSpPr/>
            <p:nvPr/>
          </p:nvSpPr>
          <p:spPr>
            <a:xfrm>
              <a:off x="2780134" y="4577988"/>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q = 0?</a:t>
              </a:r>
            </a:p>
          </p:txBody>
        </p:sp>
        <p:cxnSp>
          <p:nvCxnSpPr>
            <p:cNvPr id="103" name="Elbow Connector 102"/>
            <p:cNvCxnSpPr>
              <a:stCxn id="139" idx="1"/>
              <a:endCxn id="107" idx="3"/>
            </p:cNvCxnSpPr>
            <p:nvPr/>
          </p:nvCxnSpPr>
          <p:spPr>
            <a:xfrm rot="10800000">
              <a:off x="2337041" y="5761483"/>
              <a:ext cx="443096" cy="935"/>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04" name="Elbow Connector 103"/>
            <p:cNvCxnSpPr>
              <a:stCxn id="107" idx="0"/>
              <a:endCxn id="102" idx="1"/>
            </p:cNvCxnSpPr>
            <p:nvPr/>
          </p:nvCxnSpPr>
          <p:spPr>
            <a:xfrm rot="5400000" flipH="1" flipV="1">
              <a:off x="1960785" y="4602227"/>
              <a:ext cx="503682" cy="1135016"/>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05" name="Elbow Connector 104"/>
            <p:cNvCxnSpPr>
              <a:stCxn id="102" idx="2"/>
              <a:endCxn id="139" idx="0"/>
            </p:cNvCxnSpPr>
            <p:nvPr/>
          </p:nvCxnSpPr>
          <p:spPr>
            <a:xfrm rot="16200000" flipH="1">
              <a:off x="3325971" y="5403886"/>
              <a:ext cx="292176" cy="3"/>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06" name="Elbow Connector 105"/>
            <p:cNvCxnSpPr>
              <a:stCxn id="101" idx="2"/>
              <a:endCxn id="102" idx="0"/>
            </p:cNvCxnSpPr>
            <p:nvPr/>
          </p:nvCxnSpPr>
          <p:spPr>
            <a:xfrm rot="5400000">
              <a:off x="3337818" y="4443745"/>
              <a:ext cx="26848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07" name="Flowchart: Decision 106"/>
            <p:cNvSpPr/>
            <p:nvPr/>
          </p:nvSpPr>
          <p:spPr>
            <a:xfrm>
              <a:off x="953194" y="5421576"/>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08" name="Elbow Connector 107"/>
            <p:cNvCxnSpPr>
              <a:stCxn id="107" idx="1"/>
              <a:endCxn id="101" idx="1"/>
            </p:cNvCxnSpPr>
            <p:nvPr/>
          </p:nvCxnSpPr>
          <p:spPr>
            <a:xfrm rot="10800000" flipH="1">
              <a:off x="953194" y="4097064"/>
              <a:ext cx="1826942" cy="1664418"/>
            </a:xfrm>
            <a:prstGeom prst="bentConnector3">
              <a:avLst>
                <a:gd name="adj1" fmla="val -12513"/>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09" name="Flowchart: Decision 108"/>
            <p:cNvSpPr/>
            <p:nvPr/>
          </p:nvSpPr>
          <p:spPr>
            <a:xfrm>
              <a:off x="6332791" y="2353879"/>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State “Free” at end of slot?</a:t>
              </a:r>
              <a:endParaRPr lang="en-AU" sz="1000" dirty="0">
                <a:solidFill>
                  <a:schemeClr val="tx1"/>
                </a:solidFill>
              </a:endParaRPr>
            </a:p>
          </p:txBody>
        </p:sp>
        <p:cxnSp>
          <p:nvCxnSpPr>
            <p:cNvPr id="110" name="Elbow Connector 109"/>
            <p:cNvCxnSpPr>
              <a:stCxn id="99" idx="3"/>
              <a:endCxn id="109" idx="1"/>
            </p:cNvCxnSpPr>
            <p:nvPr/>
          </p:nvCxnSpPr>
          <p:spPr>
            <a:xfrm flipV="1">
              <a:off x="4163983" y="2693785"/>
              <a:ext cx="2168808" cy="1168"/>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1" name="Elbow Connector 110"/>
            <p:cNvCxnSpPr>
              <a:stCxn id="109" idx="2"/>
              <a:endCxn id="100" idx="3"/>
            </p:cNvCxnSpPr>
            <p:nvPr/>
          </p:nvCxnSpPr>
          <p:spPr>
            <a:xfrm rot="5400000">
              <a:off x="5360080" y="1837594"/>
              <a:ext cx="468538" cy="2860733"/>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2" name="Elbow Connector 111"/>
            <p:cNvCxnSpPr>
              <a:stCxn id="99" idx="2"/>
              <a:endCxn id="100" idx="0"/>
            </p:cNvCxnSpPr>
            <p:nvPr/>
          </p:nvCxnSpPr>
          <p:spPr>
            <a:xfrm rot="5400000">
              <a:off x="3344595" y="3162323"/>
              <a:ext cx="254929"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3" name="Elbow Connector 112"/>
            <p:cNvCxnSpPr>
              <a:stCxn id="100" idx="2"/>
              <a:endCxn id="101" idx="0"/>
            </p:cNvCxnSpPr>
            <p:nvPr/>
          </p:nvCxnSpPr>
          <p:spPr>
            <a:xfrm rot="16200000" flipH="1">
              <a:off x="3387083" y="3799646"/>
              <a:ext cx="169953" cy="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14" name="Flowchart: Decision 113"/>
            <p:cNvSpPr/>
            <p:nvPr/>
          </p:nvSpPr>
          <p:spPr>
            <a:xfrm>
              <a:off x="6332790" y="5055530"/>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Frame ready to </a:t>
              </a:r>
              <a:r>
                <a:rPr lang="en-AU" sz="1000" dirty="0" err="1" smtClean="0">
                  <a:solidFill>
                    <a:schemeClr val="tx1"/>
                  </a:solidFill>
                </a:rPr>
                <a:t>tx</a:t>
              </a:r>
              <a:r>
                <a:rPr lang="en-AU" sz="1000" dirty="0" smtClean="0">
                  <a:solidFill>
                    <a:schemeClr val="tx1"/>
                  </a:solidFill>
                </a:rPr>
                <a:t>?</a:t>
              </a:r>
            </a:p>
          </p:txBody>
        </p:sp>
        <p:sp>
          <p:nvSpPr>
            <p:cNvPr id="115" name="Rectangle 114"/>
            <p:cNvSpPr/>
            <p:nvPr/>
          </p:nvSpPr>
          <p:spPr>
            <a:xfrm>
              <a:off x="4559368" y="401208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a:solidFill>
                    <a:schemeClr val="tx1"/>
                  </a:solidFill>
                </a:rPr>
                <a:t>Transmit frame</a:t>
              </a:r>
            </a:p>
          </p:txBody>
        </p:sp>
        <p:cxnSp>
          <p:nvCxnSpPr>
            <p:cNvPr id="116" name="Elbow Connector 115"/>
            <p:cNvCxnSpPr>
              <a:stCxn id="115" idx="1"/>
              <a:endCxn id="100" idx="3"/>
            </p:cNvCxnSpPr>
            <p:nvPr/>
          </p:nvCxnSpPr>
          <p:spPr>
            <a:xfrm rot="10800000">
              <a:off x="4163983" y="3502230"/>
              <a:ext cx="395386" cy="722299"/>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7" name="Elbow Connector 116"/>
            <p:cNvCxnSpPr>
              <a:stCxn id="114" idx="0"/>
              <a:endCxn id="124" idx="2"/>
            </p:cNvCxnSpPr>
            <p:nvPr/>
          </p:nvCxnSpPr>
          <p:spPr>
            <a:xfrm rot="16200000" flipV="1">
              <a:off x="6779167" y="4809982"/>
              <a:ext cx="491095"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8" name="Elbow Connector 117"/>
            <p:cNvCxnSpPr>
              <a:stCxn id="102" idx="3"/>
              <a:endCxn id="114" idx="1"/>
            </p:cNvCxnSpPr>
            <p:nvPr/>
          </p:nvCxnSpPr>
          <p:spPr>
            <a:xfrm>
              <a:off x="4163981" y="4917894"/>
              <a:ext cx="2168809" cy="477542"/>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19" name="Elbow Connector 118"/>
            <p:cNvCxnSpPr>
              <a:stCxn id="109" idx="3"/>
              <a:endCxn id="124" idx="3"/>
            </p:cNvCxnSpPr>
            <p:nvPr/>
          </p:nvCxnSpPr>
          <p:spPr>
            <a:xfrm flipH="1">
              <a:off x="7716636" y="2693785"/>
              <a:ext cx="2" cy="1530744"/>
            </a:xfrm>
            <a:prstGeom prst="bentConnector3">
              <a:avLst>
                <a:gd name="adj1" fmla="val -1143000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0" name="Elbow Connector 119"/>
            <p:cNvCxnSpPr>
              <a:stCxn id="114" idx="3"/>
              <a:endCxn id="98" idx="3"/>
            </p:cNvCxnSpPr>
            <p:nvPr/>
          </p:nvCxnSpPr>
          <p:spPr>
            <a:xfrm flipH="1" flipV="1">
              <a:off x="4163982" y="1972653"/>
              <a:ext cx="3552655" cy="3422783"/>
            </a:xfrm>
            <a:prstGeom prst="bentConnector3">
              <a:avLst>
                <a:gd name="adj1" fmla="val -17432"/>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1" name="Flowchart: Preparation 120"/>
            <p:cNvSpPr/>
            <p:nvPr/>
          </p:nvSpPr>
          <p:spPr>
            <a:xfrm>
              <a:off x="1264493" y="1757362"/>
              <a:ext cx="807244" cy="432494"/>
            </a:xfrm>
            <a:prstGeom prst="flowChartPreparat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Start</a:t>
              </a:r>
            </a:p>
          </p:txBody>
        </p:sp>
        <p:cxnSp>
          <p:nvCxnSpPr>
            <p:cNvPr id="122" name="Elbow Connector 121"/>
            <p:cNvCxnSpPr>
              <a:stCxn id="121" idx="3"/>
              <a:endCxn id="98" idx="1"/>
            </p:cNvCxnSpPr>
            <p:nvPr/>
          </p:nvCxnSpPr>
          <p:spPr>
            <a:xfrm flipV="1">
              <a:off x="2071737" y="1972653"/>
              <a:ext cx="708397" cy="956"/>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3" name="Elbow Connector 122"/>
            <p:cNvCxnSpPr>
              <a:stCxn id="98" idx="2"/>
              <a:endCxn id="99" idx="0"/>
            </p:cNvCxnSpPr>
            <p:nvPr/>
          </p:nvCxnSpPr>
          <p:spPr>
            <a:xfrm rot="16200000" flipH="1">
              <a:off x="3387082" y="2270069"/>
              <a:ext cx="16995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4" name="Flowchart: Decision 123"/>
            <p:cNvSpPr/>
            <p:nvPr/>
          </p:nvSpPr>
          <p:spPr>
            <a:xfrm>
              <a:off x="6332789" y="3884623"/>
              <a:ext cx="1383847" cy="679812"/>
            </a:xfrm>
            <a:prstGeom prst="flowChartDecision">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Is higher priority q=0?</a:t>
              </a:r>
            </a:p>
          </p:txBody>
        </p:sp>
        <p:cxnSp>
          <p:nvCxnSpPr>
            <p:cNvPr id="125" name="Elbow Connector 124"/>
            <p:cNvCxnSpPr>
              <a:stCxn id="124" idx="0"/>
              <a:endCxn id="100" idx="3"/>
            </p:cNvCxnSpPr>
            <p:nvPr/>
          </p:nvCxnSpPr>
          <p:spPr>
            <a:xfrm rot="16200000" flipV="1">
              <a:off x="5403151" y="2263060"/>
              <a:ext cx="382394" cy="2860731"/>
            </a:xfrm>
            <a:prstGeom prst="bentConnector2">
              <a:avLst/>
            </a:prstGeom>
            <a:ln w="28575">
              <a:tailEnd type="arrow"/>
            </a:ln>
            <a:effectLst/>
          </p:spPr>
          <p:style>
            <a:lnRef idx="1">
              <a:schemeClr val="accent1"/>
            </a:lnRef>
            <a:fillRef idx="0">
              <a:schemeClr val="accent1"/>
            </a:fillRef>
            <a:effectRef idx="0">
              <a:schemeClr val="accent1"/>
            </a:effectRef>
            <a:fontRef idx="minor">
              <a:schemeClr val="tx1"/>
            </a:fontRef>
          </p:style>
        </p:cxnSp>
        <p:cxnSp>
          <p:nvCxnSpPr>
            <p:cNvPr id="126" name="Elbow Connector 125"/>
            <p:cNvCxnSpPr>
              <a:stCxn id="124" idx="1"/>
              <a:endCxn id="115" idx="3"/>
            </p:cNvCxnSpPr>
            <p:nvPr/>
          </p:nvCxnSpPr>
          <p:spPr>
            <a:xfrm rot="10800000">
              <a:off x="5943217" y="4224529"/>
              <a:ext cx="389573" cy="1"/>
            </a:xfrm>
            <a:prstGeom prst="bentConnector3">
              <a:avLst>
                <a:gd name="adj1" fmla="val 50000"/>
              </a:avLst>
            </a:prstGeom>
            <a:ln w="28575">
              <a:tailEnd type="arrow"/>
            </a:ln>
            <a:effectLst/>
          </p:spPr>
          <p:style>
            <a:lnRef idx="1">
              <a:schemeClr val="accent1"/>
            </a:lnRef>
            <a:fillRef idx="0">
              <a:schemeClr val="accent1"/>
            </a:fillRef>
            <a:effectRef idx="0">
              <a:schemeClr val="accent1"/>
            </a:effectRef>
            <a:fontRef idx="minor">
              <a:schemeClr val="tx1"/>
            </a:fontRef>
          </p:style>
        </p:cxnSp>
        <p:sp>
          <p:nvSpPr>
            <p:cNvPr id="127" name="Rectangle 126"/>
            <p:cNvSpPr/>
            <p:nvPr/>
          </p:nvSpPr>
          <p:spPr>
            <a:xfrm>
              <a:off x="3476857" y="30348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28" name="Rectangle 127"/>
            <p:cNvSpPr/>
            <p:nvPr/>
          </p:nvSpPr>
          <p:spPr>
            <a:xfrm>
              <a:off x="4163983" y="244002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29" name="Rectangle 128"/>
            <p:cNvSpPr/>
            <p:nvPr/>
          </p:nvSpPr>
          <p:spPr>
            <a:xfrm>
              <a:off x="7682357" y="249478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0" name="Rectangle 129"/>
            <p:cNvSpPr/>
            <p:nvPr/>
          </p:nvSpPr>
          <p:spPr>
            <a:xfrm>
              <a:off x="7015853" y="29848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1" name="Rectangle 130"/>
            <p:cNvSpPr/>
            <p:nvPr/>
          </p:nvSpPr>
          <p:spPr>
            <a:xfrm>
              <a:off x="6183758" y="401955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2" name="Rectangle 131"/>
            <p:cNvSpPr/>
            <p:nvPr/>
          </p:nvSpPr>
          <p:spPr>
            <a:xfrm>
              <a:off x="7013858" y="3701124"/>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3" name="Rectangle 132"/>
            <p:cNvSpPr/>
            <p:nvPr/>
          </p:nvSpPr>
          <p:spPr>
            <a:xfrm>
              <a:off x="7696643" y="5192838"/>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4" name="Rectangle 133"/>
            <p:cNvSpPr/>
            <p:nvPr/>
          </p:nvSpPr>
          <p:spPr>
            <a:xfrm>
              <a:off x="7007000" y="4872030"/>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5" name="Rectangle 134"/>
            <p:cNvSpPr/>
            <p:nvPr/>
          </p:nvSpPr>
          <p:spPr>
            <a:xfrm>
              <a:off x="749657" y="5499176"/>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6" name="Rectangle 135"/>
            <p:cNvSpPr/>
            <p:nvPr/>
          </p:nvSpPr>
          <p:spPr>
            <a:xfrm>
              <a:off x="1621629" y="5236363"/>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7" name="Rectangle 136"/>
            <p:cNvSpPr/>
            <p:nvPr/>
          </p:nvSpPr>
          <p:spPr>
            <a:xfrm>
              <a:off x="4114800" y="471235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Y</a:t>
              </a:r>
            </a:p>
          </p:txBody>
        </p:sp>
        <p:sp>
          <p:nvSpPr>
            <p:cNvPr id="138" name="Rectangle 137"/>
            <p:cNvSpPr/>
            <p:nvPr/>
          </p:nvSpPr>
          <p:spPr>
            <a:xfrm>
              <a:off x="3469047" y="5198137"/>
              <a:ext cx="164743" cy="254929"/>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000" b="1" dirty="0" smtClean="0">
                  <a:solidFill>
                    <a:schemeClr val="tx1"/>
                  </a:solidFill>
                </a:rPr>
                <a:t>N</a:t>
              </a:r>
            </a:p>
          </p:txBody>
        </p:sp>
        <p:sp>
          <p:nvSpPr>
            <p:cNvPr id="139" name="Rectangle 138"/>
            <p:cNvSpPr/>
            <p:nvPr/>
          </p:nvSpPr>
          <p:spPr>
            <a:xfrm>
              <a:off x="2780137" y="5549976"/>
              <a:ext cx="1383848" cy="424882"/>
            </a:xfrm>
            <a:prstGeom prst="rect">
              <a:avLst/>
            </a:prstGeom>
            <a:solidFill>
              <a:schemeClr val="accent5">
                <a:lumMod val="40000"/>
                <a:lumOff val="6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1000" dirty="0" smtClean="0">
                  <a:solidFill>
                    <a:schemeClr val="tx1"/>
                  </a:solidFill>
                </a:rPr>
                <a:t>Set q = q -1</a:t>
              </a:r>
            </a:p>
          </p:txBody>
        </p:sp>
      </p:grpSp>
      <p:sp>
        <p:nvSpPr>
          <p:cNvPr id="2" name="Title 1"/>
          <p:cNvSpPr>
            <a:spLocks noGrp="1"/>
          </p:cNvSpPr>
          <p:nvPr>
            <p:ph type="title"/>
          </p:nvPr>
        </p:nvSpPr>
        <p:spPr/>
        <p:txBody>
          <a:bodyPr/>
          <a:lstStyle/>
          <a:p>
            <a:r>
              <a:rPr lang="en-AU" dirty="0">
                <a:solidFill>
                  <a:srgbClr val="00B050"/>
                </a:solidFill>
              </a:rPr>
              <a:t>Summary:</a:t>
            </a:r>
            <a:r>
              <a:rPr lang="en-AU" dirty="0"/>
              <a:t> The revised flow chart </a:t>
            </a:r>
            <a:r>
              <a:rPr lang="en-AU" dirty="0" smtClean="0"/>
              <a:t>incorporates </a:t>
            </a:r>
            <a:r>
              <a:rPr lang="en-AU" dirty="0" err="1" smtClean="0"/>
              <a:t>QoS</a:t>
            </a:r>
            <a:r>
              <a:rPr lang="en-AU" dirty="0" smtClean="0"/>
              <a:t> by enabling multiple parallel “access engines”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
        <p:nvSpPr>
          <p:cNvPr id="49" name="Rectangle 48"/>
          <p:cNvSpPr/>
          <p:nvPr/>
        </p:nvSpPr>
        <p:spPr bwMode="auto">
          <a:xfrm>
            <a:off x="304800" y="2567487"/>
            <a:ext cx="2295374" cy="1295892"/>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1" i="0" u="none" strike="noStrike" cap="none" normalizeH="0" baseline="0" dirty="0" smtClean="0">
                <a:ln>
                  <a:noFill/>
                </a:ln>
                <a:effectLst/>
                <a:latin typeface="+mj-lt"/>
              </a:rPr>
              <a:t>Note:</a:t>
            </a:r>
            <a:r>
              <a:rPr kumimoji="0" lang="en-AU" sz="1400" b="1" i="0" u="none" strike="noStrike" cap="none" normalizeH="0" dirty="0" smtClean="0">
                <a:ln>
                  <a:noFill/>
                </a:ln>
                <a:effectLst/>
                <a:latin typeface="+mj-lt"/>
              </a:rPr>
              <a:t> </a:t>
            </a:r>
            <a:r>
              <a:rPr kumimoji="0" lang="en-AU" sz="1400" b="1" i="0" u="none" strike="noStrike" cap="none" normalizeH="0" baseline="0" dirty="0" smtClean="0">
                <a:ln>
                  <a:noFill/>
                </a:ln>
                <a:effectLst/>
                <a:latin typeface="+mj-lt"/>
              </a:rPr>
              <a:t>This</a:t>
            </a:r>
            <a:r>
              <a:rPr kumimoji="0" lang="en-AU" sz="1400" b="1" i="0" u="none" strike="noStrike" cap="none" normalizeH="0" dirty="0" smtClean="0">
                <a:ln>
                  <a:noFill/>
                </a:ln>
                <a:effectLst/>
                <a:latin typeface="+mj-lt"/>
              </a:rPr>
              <a:t> diagram is not intended as a detailed specification – but rather a statement of principles</a:t>
            </a:r>
            <a:endParaRPr kumimoji="0" lang="en-AU" sz="1400" b="1" i="0" u="none" strike="noStrike" cap="none" normalizeH="0" baseline="0" dirty="0" smtClean="0">
              <a:ln>
                <a:noFill/>
              </a:ln>
              <a:effectLst/>
              <a:latin typeface="+mj-lt"/>
            </a:endParaRPr>
          </a:p>
        </p:txBody>
      </p:sp>
      <p:sp>
        <p:nvSpPr>
          <p:cNvPr id="50" name="Rounded Rectangle 49"/>
          <p:cNvSpPr/>
          <p:nvPr/>
        </p:nvSpPr>
        <p:spPr bwMode="auto">
          <a:xfrm>
            <a:off x="6247081" y="3799647"/>
            <a:ext cx="1607162" cy="892252"/>
          </a:xfrm>
          <a:prstGeom prst="roundRect">
            <a:avLst>
              <a:gd name="adj" fmla="val 9459"/>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51" name="Rounded Rectangle 50"/>
          <p:cNvSpPr/>
          <p:nvPr/>
        </p:nvSpPr>
        <p:spPr bwMode="auto">
          <a:xfrm>
            <a:off x="5334000" y="2205616"/>
            <a:ext cx="2914710" cy="1147184"/>
          </a:xfrm>
          <a:prstGeom prst="roundRect">
            <a:avLst>
              <a:gd name="adj" fmla="val 5262"/>
            </a:avLst>
          </a:prstGeom>
          <a:solidFill>
            <a:srgbClr val="FFFFFF">
              <a:alpha val="89804"/>
            </a:srgbClr>
          </a:solid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r>
              <a:rPr lang="en-US" sz="1600" dirty="0" err="1" smtClean="0">
                <a:latin typeface="+mj-lt"/>
              </a:rPr>
              <a:t>QoS</a:t>
            </a:r>
            <a:r>
              <a:rPr lang="en-US" sz="1600" dirty="0" smtClean="0">
                <a:latin typeface="+mj-lt"/>
              </a:rPr>
              <a:t> is enabled by multiple parallel “access engines”, with higher priority having precedence </a:t>
            </a:r>
          </a:p>
          <a:p>
            <a:pPr marL="171450" marR="0" indent="-171450" algn="l" defTabSz="914400" rtl="0" eaLnBrk="0" fontAlgn="base" latinLnBrk="0" hangingPunct="0">
              <a:lnSpc>
                <a:spcPct val="100000"/>
              </a:lnSpc>
              <a:spcBef>
                <a:spcPts val="700"/>
              </a:spcBef>
              <a:spcAft>
                <a:spcPct val="0"/>
              </a:spcAft>
              <a:buClrTx/>
              <a:buSzTx/>
              <a:buFont typeface="Arial" panose="020B0604020202020204" pitchFamily="34" charset="0"/>
              <a:buChar char="•"/>
              <a:tabLst/>
            </a:pPr>
            <a:endParaRPr kumimoji="0" lang="en-AU" sz="1400" b="0" i="0" u="none" strike="noStrike" cap="none" normalizeH="0" baseline="0" dirty="0" smtClean="0">
              <a:ln>
                <a:noFill/>
              </a:ln>
              <a:solidFill>
                <a:schemeClr val="tx1"/>
              </a:solidFill>
              <a:effectLst/>
              <a:latin typeface="+mj-lt"/>
            </a:endParaRPr>
          </a:p>
        </p:txBody>
      </p:sp>
      <p:cxnSp>
        <p:nvCxnSpPr>
          <p:cNvPr id="52" name="Straight Connector 51"/>
          <p:cNvCxnSpPr>
            <a:stCxn id="50" idx="0"/>
            <a:endCxn id="51" idx="2"/>
          </p:cNvCxnSpPr>
          <p:nvPr/>
        </p:nvCxnSpPr>
        <p:spPr bwMode="auto">
          <a:xfrm flipH="1" flipV="1">
            <a:off x="6791355" y="3352800"/>
            <a:ext cx="259307" cy="446847"/>
          </a:xfrm>
          <a:prstGeom prst="line">
            <a:avLst/>
          </a:prstGeom>
          <a:solidFill>
            <a:schemeClr val="accent1"/>
          </a:solidFill>
          <a:ln w="28575" cap="flat" cmpd="sng" algn="ctr">
            <a:solidFill>
              <a:srgbClr val="FF0000"/>
            </a:solidFill>
            <a:prstDash val="solid"/>
            <a:round/>
            <a:headEnd type="none" w="sm" len="sm"/>
            <a:tailEnd type="none" w="sm" len="sm"/>
          </a:ln>
          <a:effectLst/>
        </p:spPr>
      </p:cxnSp>
      <p:sp>
        <p:nvSpPr>
          <p:cNvPr id="96" name="Rectangle 95"/>
          <p:cNvSpPr/>
          <p:nvPr/>
        </p:nvSpPr>
        <p:spPr bwMode="auto">
          <a:xfrm>
            <a:off x="3810000" y="6172200"/>
            <a:ext cx="4724399" cy="273542"/>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400" b="0" i="0" u="none" strike="noStrike" cap="none" normalizeH="0" baseline="0" dirty="0" smtClean="0">
                <a:ln>
                  <a:noFill/>
                </a:ln>
                <a:solidFill>
                  <a:schemeClr val="tx1"/>
                </a:solidFill>
                <a:effectLst/>
                <a:latin typeface="+mj-lt"/>
              </a:rPr>
              <a:t>Note: </a:t>
            </a:r>
            <a:r>
              <a:rPr kumimoji="0" lang="en-AU" sz="1400" b="0" i="0" u="none" strike="noStrike" cap="none" normalizeH="0" dirty="0" smtClean="0">
                <a:ln>
                  <a:noFill/>
                </a:ln>
                <a:solidFill>
                  <a:schemeClr val="tx1"/>
                </a:solidFill>
                <a:effectLst/>
                <a:latin typeface="+mj-lt"/>
              </a:rPr>
              <a:t>CW, “Free” and “Busy” are defined on earlier slides </a:t>
            </a:r>
            <a:endParaRPr kumimoji="0" lang="en-AU" sz="1400" b="0" i="0" u="none" strike="noStrike" cap="none" normalizeH="0" baseline="0" dirty="0" smtClean="0">
              <a:ln>
                <a:noFill/>
              </a:ln>
              <a:solidFill>
                <a:schemeClr val="tx1"/>
              </a:solidFill>
              <a:effectLst/>
              <a:latin typeface="+mj-lt"/>
            </a:endParaRPr>
          </a:p>
        </p:txBody>
      </p:sp>
    </p:spTree>
    <p:extLst>
      <p:ext uri="{BB962C8B-B14F-4D97-AF65-F5344CB8AC3E}">
        <p14:creationId xmlns:p14="http://schemas.microsoft.com/office/powerpoint/2010/main" val="281363575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It is proposed that LAA adopt a variety of other principles to promote </a:t>
            </a:r>
            <a:r>
              <a:rPr lang="en-AU" dirty="0" smtClean="0"/>
              <a:t>fair sharing</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316556988"/>
              </p:ext>
            </p:extLst>
          </p:nvPr>
        </p:nvGraphicFramePr>
        <p:xfrm>
          <a:off x="228600" y="2226779"/>
          <a:ext cx="8686800" cy="3259620"/>
        </p:xfrm>
        <a:graphic>
          <a:graphicData uri="http://schemas.openxmlformats.org/drawingml/2006/table">
            <a:tbl>
              <a:tblPr bandRow="1">
                <a:tableStyleId>{21E4AEA4-8DFA-4A89-87EB-49C32662AFE0}</a:tableStyleId>
              </a:tblPr>
              <a:tblGrid>
                <a:gridCol w="1349238"/>
                <a:gridCol w="1141399"/>
                <a:gridCol w="6196163"/>
              </a:tblGrid>
              <a:tr h="651924">
                <a:tc rowSpan="5">
                  <a:txBody>
                    <a:bodyPr/>
                    <a:lstStyle/>
                    <a:p>
                      <a:r>
                        <a:rPr lang="en-US" sz="1600" b="1" dirty="0" smtClean="0"/>
                        <a:t>Other principles</a:t>
                      </a:r>
                      <a:endParaRPr lang="en-AU" sz="1600" b="1" dirty="0">
                        <a:solidFill>
                          <a:schemeClr val="tx1"/>
                        </a:solidFill>
                      </a:endParaRPr>
                    </a:p>
                  </a:txBody>
                  <a:tcPr marT="60960" marB="60960"/>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Define the maximum transmission time of 4ms for each access</a:t>
                      </a:r>
                      <a:endParaRPr lang="en-AU" sz="1600" dirty="0"/>
                    </a:p>
                  </a:txBody>
                  <a:tcPr marT="60960" marB="60960"/>
                </a:tc>
              </a:tr>
              <a:tr h="651924">
                <a:tc vMerge="1">
                  <a:txBody>
                    <a:bodyPr/>
                    <a:lstStyle/>
                    <a:p>
                      <a:endParaRPr lang="en-AU" b="1" dirty="0">
                        <a:solidFill>
                          <a:srgbClr val="00B050"/>
                        </a:solidFill>
                      </a:endParaRPr>
                    </a:p>
                  </a:txBody>
                  <a:tcPr/>
                </a:tc>
                <a:tc>
                  <a:txBody>
                    <a:bodyPr/>
                    <a:lstStyle/>
                    <a:p>
                      <a:r>
                        <a:rPr lang="en-AU" sz="1600" b="1" dirty="0" smtClean="0"/>
                        <a:t>Principle</a:t>
                      </a:r>
                      <a:endParaRPr lang="en-AU" sz="1600" b="1" dirty="0">
                        <a:solidFill>
                          <a:schemeClr val="tx1"/>
                        </a:solidFill>
                      </a:endParaRPr>
                    </a:p>
                  </a:txBody>
                  <a:tcPr marT="60960" marB="60960"/>
                </a:tc>
                <a:tc>
                  <a:txBody>
                    <a:bodyPr/>
                    <a:lstStyle/>
                    <a:p>
                      <a:r>
                        <a:rPr lang="en-AU" sz="1600" dirty="0" smtClean="0"/>
                        <a:t>Do </a:t>
                      </a:r>
                      <a:r>
                        <a:rPr lang="en-AU" sz="1600" u="sng" dirty="0" smtClean="0"/>
                        <a:t>not</a:t>
                      </a:r>
                      <a:r>
                        <a:rPr lang="en-AU" sz="1600" dirty="0" smtClean="0"/>
                        <a:t> require LAA to respect NAV received from 802.11</a:t>
                      </a:r>
                      <a:endParaRPr lang="en-AU" sz="1600" dirty="0"/>
                    </a:p>
                  </a:txBody>
                  <a:tcPr marT="60960" marB="60960"/>
                </a:tc>
              </a:tr>
              <a:tr h="651924">
                <a:tc vMerge="1">
                  <a:txBody>
                    <a:bodyPr/>
                    <a:lstStyle/>
                    <a:p>
                      <a:endParaRPr lang="en-AU" b="1" dirty="0">
                        <a:solidFill>
                          <a:srgbClr val="FF0000"/>
                        </a:solidFill>
                      </a:endParaRPr>
                    </a:p>
                  </a:txBody>
                  <a:tcPr/>
                </a:tc>
                <a:tc>
                  <a:txBody>
                    <a:bodyPr/>
                    <a:lstStyle/>
                    <a:p>
                      <a:r>
                        <a:rPr lang="en-AU" sz="1600" b="1" dirty="0" smtClean="0"/>
                        <a:t>Principle</a:t>
                      </a:r>
                      <a:endParaRPr lang="en-AU" sz="1600" b="1" dirty="0">
                        <a:solidFill>
                          <a:schemeClr val="tx1"/>
                        </a:solidFill>
                      </a:endParaRPr>
                    </a:p>
                  </a:txBody>
                  <a:tcPr marT="60960" marB="60960"/>
                </a:tc>
                <a:tc>
                  <a:txBody>
                    <a:bodyPr/>
                    <a:lstStyle/>
                    <a:p>
                      <a:r>
                        <a:rPr lang="en-AU" sz="1600" dirty="0" smtClean="0"/>
                        <a:t>Devices shall have mutual respect for reservations made by others using same mechanisms </a:t>
                      </a:r>
                      <a:endParaRPr lang="en-AU" sz="1600" dirty="0"/>
                    </a:p>
                  </a:txBody>
                  <a:tcPr marT="60960" marB="60960"/>
                </a:tc>
              </a:tr>
              <a:tr h="651924">
                <a:tc vMerge="1">
                  <a:txBody>
                    <a:bodyPr/>
                    <a:lstStyle/>
                    <a:p>
                      <a:endParaRPr lang="en-AU" b="1" dirty="0">
                        <a:solidFill>
                          <a:srgbClr val="FF000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Collaboration is needed to discuss LBT on </a:t>
                      </a:r>
                      <a:r>
                        <a:rPr lang="en-AU" sz="1600" dirty="0" err="1" smtClean="0"/>
                        <a:t>TxOPs</a:t>
                      </a:r>
                      <a:r>
                        <a:rPr lang="en-AU" sz="1600" dirty="0" smtClean="0"/>
                        <a:t> continued on UL</a:t>
                      </a:r>
                      <a:endParaRPr lang="en-AU" sz="1600" dirty="0"/>
                    </a:p>
                  </a:txBody>
                  <a:tcPr marT="60960" marB="60960"/>
                </a:tc>
              </a:tr>
              <a:tr h="651924">
                <a:tc vMerge="1">
                  <a:txBody>
                    <a:bodyPr/>
                    <a:lstStyle/>
                    <a:p>
                      <a:endParaRPr lang="en-AU" b="1" dirty="0">
                        <a:solidFill>
                          <a:srgbClr val="00B050"/>
                        </a:solidFill>
                      </a:endParaRPr>
                    </a:p>
                  </a:txBody>
                  <a:tcPr/>
                </a:tc>
                <a:tc>
                  <a:txBody>
                    <a:bodyPr/>
                    <a:lstStyle/>
                    <a:p>
                      <a:r>
                        <a:rPr lang="en-AU" sz="1600" b="1" dirty="0" smtClean="0"/>
                        <a:t>Proposal</a:t>
                      </a:r>
                      <a:endParaRPr lang="en-AU" sz="1600" b="1" dirty="0">
                        <a:solidFill>
                          <a:schemeClr val="tx1"/>
                        </a:solidFill>
                      </a:endParaRPr>
                    </a:p>
                  </a:txBody>
                  <a:tcPr marT="60960" marB="60960"/>
                </a:tc>
                <a:tc>
                  <a:txBody>
                    <a:bodyPr/>
                    <a:lstStyle/>
                    <a:p>
                      <a:r>
                        <a:rPr lang="en-AU" sz="1600" dirty="0" smtClean="0"/>
                        <a:t>Devices using or reserving channel shall use it necessary transmission purposes</a:t>
                      </a:r>
                      <a:endParaRPr lang="en-AU" sz="1600" dirty="0"/>
                    </a:p>
                  </a:txBody>
                  <a:tcPr marT="60960" marB="60960"/>
                </a:tc>
              </a:tr>
            </a:tbl>
          </a:graphicData>
        </a:graphic>
      </p:graphicFrame>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Proposal</a:t>
            </a:r>
            <a:r>
              <a:rPr lang="en-AU" dirty="0"/>
              <a:t>: define the maximum transmission time of about </a:t>
            </a:r>
            <a:r>
              <a:rPr lang="en-AU" dirty="0" smtClean="0"/>
              <a:t>4ms </a:t>
            </a:r>
            <a:r>
              <a:rPr lang="en-AU" dirty="0"/>
              <a:t>for each </a:t>
            </a:r>
            <a:r>
              <a:rPr lang="en-AU" dirty="0" err="1" smtClean="0"/>
              <a:t>TxOP</a:t>
            </a:r>
            <a:endParaRPr lang="en-AU" dirty="0"/>
          </a:p>
        </p:txBody>
      </p:sp>
      <p:sp>
        <p:nvSpPr>
          <p:cNvPr id="3" name="Content Placeholder 2"/>
          <p:cNvSpPr>
            <a:spLocks noGrp="1"/>
          </p:cNvSpPr>
          <p:nvPr>
            <p:ph idx="1"/>
          </p:nvPr>
        </p:nvSpPr>
        <p:spPr/>
        <p:txBody>
          <a:bodyPr/>
          <a:lstStyle/>
          <a:p>
            <a:pPr lvl="1"/>
            <a:r>
              <a:rPr lang="en-AU" b="1" dirty="0"/>
              <a:t>Def</a:t>
            </a:r>
            <a:r>
              <a:rPr lang="en-AU" b="1" dirty="0" smtClean="0"/>
              <a:t>: </a:t>
            </a:r>
            <a:r>
              <a:rPr lang="en-AU" dirty="0" smtClean="0"/>
              <a:t>a </a:t>
            </a:r>
            <a:r>
              <a:rPr lang="en-AU" dirty="0" err="1" smtClean="0"/>
              <a:t>TxOP</a:t>
            </a:r>
            <a:r>
              <a:rPr lang="en-AU" dirty="0" smtClean="0"/>
              <a:t> is the </a:t>
            </a:r>
            <a:r>
              <a:rPr lang="en-AU" dirty="0"/>
              <a:t>contiguous </a:t>
            </a:r>
            <a:r>
              <a:rPr lang="en-AU" dirty="0" smtClean="0"/>
              <a:t>frame transmissions </a:t>
            </a:r>
            <a:r>
              <a:rPr lang="en-AU" dirty="0"/>
              <a:t>that result from an “access engine” gaining access to the medium </a:t>
            </a:r>
            <a:endParaRPr lang="en-AU" dirty="0" smtClean="0"/>
          </a:p>
          <a:p>
            <a:pPr lvl="2"/>
            <a:r>
              <a:rPr lang="en-AU" dirty="0" smtClean="0"/>
              <a:t>Note: it is assumed a </a:t>
            </a:r>
            <a:r>
              <a:rPr lang="en-AU" dirty="0" err="1" smtClean="0"/>
              <a:t>TxOP</a:t>
            </a:r>
            <a:r>
              <a:rPr lang="en-AU" dirty="0" smtClean="0"/>
              <a:t> can be split between DL </a:t>
            </a:r>
            <a:r>
              <a:rPr lang="en-AU" dirty="0"/>
              <a:t>and </a:t>
            </a:r>
            <a:r>
              <a:rPr lang="en-AU" dirty="0" smtClean="0"/>
              <a:t>UL</a:t>
            </a:r>
            <a:endParaRPr lang="en-AU" dirty="0"/>
          </a:p>
          <a:p>
            <a:pPr lvl="1"/>
            <a:r>
              <a:rPr lang="en-US" dirty="0"/>
              <a:t>The evidence suggests a maximum </a:t>
            </a:r>
            <a:r>
              <a:rPr lang="en-US" dirty="0" err="1" smtClean="0"/>
              <a:t>TxOP</a:t>
            </a:r>
            <a:r>
              <a:rPr lang="en-US" dirty="0" smtClean="0"/>
              <a:t> </a:t>
            </a:r>
            <a:r>
              <a:rPr lang="en-US" dirty="0"/>
              <a:t>transmission time of </a:t>
            </a:r>
            <a:r>
              <a:rPr lang="en-US" dirty="0" smtClean="0"/>
              <a:t>~4ms </a:t>
            </a:r>
            <a:r>
              <a:rPr lang="en-US" dirty="0"/>
              <a:t>as a reasonable compromise between fairness and efficiency</a:t>
            </a:r>
            <a:endParaRPr lang="en-AU" dirty="0"/>
          </a:p>
          <a:p>
            <a:pPr lvl="2"/>
            <a:r>
              <a:rPr lang="en-AU" dirty="0"/>
              <a:t>Most </a:t>
            </a:r>
            <a:r>
              <a:rPr lang="en-AU" dirty="0" smtClean="0"/>
              <a:t>Category </a:t>
            </a:r>
            <a:r>
              <a:rPr lang="en-AU" dirty="0"/>
              <a:t>4 simulations </a:t>
            </a:r>
            <a:r>
              <a:rPr lang="en-AU" dirty="0" smtClean="0"/>
              <a:t>used a </a:t>
            </a:r>
            <a:r>
              <a:rPr lang="en-AU" dirty="0"/>
              <a:t>maximum </a:t>
            </a:r>
            <a:r>
              <a:rPr lang="en-AU" dirty="0" err="1"/>
              <a:t>TxOP</a:t>
            </a:r>
            <a:r>
              <a:rPr lang="en-AU" dirty="0"/>
              <a:t> of about 4ms, and showed reasonable fairness and performance with exponential back-off; some simulations showed that a maximum </a:t>
            </a:r>
            <a:r>
              <a:rPr lang="en-AU" dirty="0" err="1"/>
              <a:t>TxOP</a:t>
            </a:r>
            <a:r>
              <a:rPr lang="en-AU" dirty="0"/>
              <a:t> of 10ms was too long</a:t>
            </a:r>
          </a:p>
          <a:p>
            <a:pPr lvl="2"/>
            <a:r>
              <a:rPr lang="en-AU" dirty="0"/>
              <a:t>Measurements in the field (</a:t>
            </a:r>
            <a:r>
              <a:rPr lang="en-AU" dirty="0" err="1"/>
              <a:t>eg</a:t>
            </a:r>
            <a:r>
              <a:rPr lang="en-AU" dirty="0"/>
              <a:t> in a stadium) show that the vast majority of Wi-Fi </a:t>
            </a:r>
            <a:r>
              <a:rPr lang="en-AU" dirty="0" err="1"/>
              <a:t>TxOPs</a:t>
            </a:r>
            <a:r>
              <a:rPr lang="en-AU" dirty="0"/>
              <a:t> are less than 3ms; the maximum Wi-Fi </a:t>
            </a:r>
            <a:r>
              <a:rPr lang="en-AU" dirty="0" err="1" smtClean="0"/>
              <a:t>TxOP</a:t>
            </a:r>
            <a:r>
              <a:rPr lang="en-AU" dirty="0" smtClean="0"/>
              <a:t> </a:t>
            </a:r>
            <a:r>
              <a:rPr lang="en-AU" dirty="0"/>
              <a:t>is 5.5ms</a:t>
            </a:r>
          </a:p>
          <a:p>
            <a:pPr lvl="2"/>
            <a:r>
              <a:rPr lang="en-US" dirty="0"/>
              <a:t>Qualcomm noted in their submission to FCC that “</a:t>
            </a:r>
            <a:r>
              <a:rPr lang="en-AU" i="1" dirty="0"/>
              <a:t>… Wi-Fi data packet transmissions are usually a few milliseconds in duration. LAA transmission duration is expected to be on the same order as the duration of Wi-Fi data packet transmission</a:t>
            </a:r>
            <a:r>
              <a:rPr lang="en-AU" dirty="0" smtClean="0"/>
              <a:t>”</a:t>
            </a:r>
          </a:p>
          <a:p>
            <a:pPr lvl="2"/>
            <a:r>
              <a:rPr lang="en-AU" dirty="0" smtClean="0"/>
              <a:t>Japan has a regulation specifying a maximum </a:t>
            </a:r>
            <a:r>
              <a:rPr lang="en-AU" dirty="0" err="1" smtClean="0"/>
              <a:t>TxOP</a:t>
            </a:r>
            <a:r>
              <a:rPr lang="en-AU" dirty="0" smtClean="0"/>
              <a:t> of 4ms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solidFill>
                  <a:srgbClr val="00B050"/>
                </a:solidFill>
              </a:rPr>
              <a:t>Principle</a:t>
            </a:r>
            <a:r>
              <a:rPr lang="en-AU" dirty="0"/>
              <a:t>: do </a:t>
            </a:r>
            <a:r>
              <a:rPr lang="en-AU" u="sng" dirty="0"/>
              <a:t>not</a:t>
            </a:r>
            <a:r>
              <a:rPr lang="en-AU" dirty="0"/>
              <a:t> require LAA to respect NAV </a:t>
            </a:r>
            <a:r>
              <a:rPr lang="en-AU" dirty="0" smtClean="0"/>
              <a:t>received from 802.11</a:t>
            </a:r>
            <a:endParaRPr lang="en-AU" dirty="0"/>
          </a:p>
        </p:txBody>
      </p:sp>
      <p:sp>
        <p:nvSpPr>
          <p:cNvPr id="3" name="Content Placeholder 2"/>
          <p:cNvSpPr>
            <a:spLocks noGrp="1"/>
          </p:cNvSpPr>
          <p:nvPr>
            <p:ph idx="1"/>
          </p:nvPr>
        </p:nvSpPr>
        <p:spPr/>
        <p:txBody>
          <a:bodyPr/>
          <a:lstStyle/>
          <a:p>
            <a:pPr lvl="1"/>
            <a:r>
              <a:rPr lang="en-AU" dirty="0" smtClean="0"/>
              <a:t>802.11 </a:t>
            </a:r>
            <a:r>
              <a:rPr lang="en-AU" dirty="0"/>
              <a:t>partially resolves hidden station problems by its use of the NAV in frames, and particularly its use of RTS/CTS control frames</a:t>
            </a:r>
          </a:p>
          <a:p>
            <a:pPr lvl="2"/>
            <a:r>
              <a:rPr lang="en-US" dirty="0" err="1"/>
              <a:t>eg</a:t>
            </a:r>
            <a:r>
              <a:rPr lang="en-US" dirty="0"/>
              <a:t> NAV in data frames protects ACK in Wi-Fi</a:t>
            </a:r>
          </a:p>
          <a:p>
            <a:pPr lvl="1"/>
            <a:r>
              <a:rPr lang="en-AU" dirty="0"/>
              <a:t>These hidden station mitigation techniques may be less effective if LAA does not respect the NAV in frames transmitted by </a:t>
            </a:r>
            <a:r>
              <a:rPr lang="en-AU" dirty="0" smtClean="0"/>
              <a:t>802.11 </a:t>
            </a:r>
            <a:r>
              <a:rPr lang="en-AU" dirty="0"/>
              <a:t>devices</a:t>
            </a:r>
          </a:p>
          <a:p>
            <a:pPr lvl="1"/>
            <a:r>
              <a:rPr lang="en-AU" dirty="0"/>
              <a:t>It has been argued that LAA devices should be required respect the NAV transmitted by all </a:t>
            </a:r>
            <a:r>
              <a:rPr lang="en-AU" dirty="0" smtClean="0"/>
              <a:t>802.11 devices</a:t>
            </a:r>
            <a:endParaRPr lang="en-AU" dirty="0"/>
          </a:p>
          <a:p>
            <a:pPr lvl="1"/>
            <a:r>
              <a:rPr lang="en-AU" dirty="0"/>
              <a:t>However, such an approach is not technology neutral and unreasonably forces every LAA device to implement </a:t>
            </a:r>
            <a:r>
              <a:rPr lang="en-AU" dirty="0" smtClean="0"/>
              <a:t>an 802.11 receive </a:t>
            </a:r>
            <a:r>
              <a:rPr lang="en-AU" dirty="0"/>
              <a:t>function</a:t>
            </a:r>
          </a:p>
          <a:p>
            <a:pPr lvl="1"/>
            <a:r>
              <a:rPr lang="en-AU" dirty="0"/>
              <a:t>Respecting the NAV might also be unnecessary if the LAA devices use a lower ED of, say, -77dBm as an alternative form of hidden station mitigation</a:t>
            </a:r>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smtClean="0">
                <a:solidFill>
                  <a:srgbClr val="00B050"/>
                </a:solidFill>
              </a:rPr>
              <a:t>Principle</a:t>
            </a:r>
            <a:r>
              <a:rPr lang="en-AU" dirty="0" smtClean="0"/>
              <a:t>: </a:t>
            </a:r>
            <a:r>
              <a:rPr lang="en-AU" dirty="0"/>
              <a:t>devices shall have respect for reservations made by others using common mechanisms </a:t>
            </a:r>
          </a:p>
        </p:txBody>
      </p:sp>
      <p:sp>
        <p:nvSpPr>
          <p:cNvPr id="3" name="Content Placeholder 2"/>
          <p:cNvSpPr>
            <a:spLocks noGrp="1"/>
          </p:cNvSpPr>
          <p:nvPr>
            <p:ph idx="1"/>
          </p:nvPr>
        </p:nvSpPr>
        <p:spPr/>
        <p:txBody>
          <a:bodyPr/>
          <a:lstStyle/>
          <a:p>
            <a:pPr lvl="1"/>
            <a:r>
              <a:rPr lang="en-US" dirty="0"/>
              <a:t>It is generally unacceptable to require LAA to respect </a:t>
            </a:r>
            <a:r>
              <a:rPr lang="en-US" dirty="0" smtClean="0"/>
              <a:t>an 802.11 NAV</a:t>
            </a:r>
            <a:endParaRPr lang="en-US" dirty="0"/>
          </a:p>
          <a:p>
            <a:pPr lvl="1"/>
            <a:r>
              <a:rPr lang="en-US" dirty="0"/>
              <a:t>However, there have been some indications that LAA systems may transmit </a:t>
            </a:r>
            <a:r>
              <a:rPr lang="en-US" dirty="0" smtClean="0"/>
              <a:t>802.11 CTS-to-Self </a:t>
            </a:r>
            <a:r>
              <a:rPr lang="en-US" dirty="0"/>
              <a:t>control frames </a:t>
            </a:r>
            <a:r>
              <a:rPr lang="en-US" dirty="0" smtClean="0"/>
              <a:t>to reserve the medium</a:t>
            </a:r>
            <a:endParaRPr lang="en-US" dirty="0"/>
          </a:p>
          <a:p>
            <a:pPr lvl="1"/>
            <a:r>
              <a:rPr lang="en-US" dirty="0"/>
              <a:t>It is only fair that if a LAA system expects </a:t>
            </a:r>
            <a:r>
              <a:rPr lang="en-US" dirty="0" smtClean="0"/>
              <a:t>802.11 systems </a:t>
            </a:r>
            <a:r>
              <a:rPr lang="en-US" dirty="0"/>
              <a:t>to respect a NAV it transmits then the same LAA system should respect any NAV received from </a:t>
            </a:r>
            <a:r>
              <a:rPr lang="en-US" dirty="0" smtClean="0"/>
              <a:t>8021.11 </a:t>
            </a:r>
            <a:r>
              <a:rPr lang="en-US" dirty="0"/>
              <a:t>systems</a:t>
            </a:r>
            <a:endParaRPr lang="en-AU" b="1" dirty="0"/>
          </a:p>
          <a:p>
            <a:pPr lvl="1"/>
            <a:r>
              <a:rPr lang="en-AU" b="1" dirty="0" smtClean="0"/>
              <a:t>Principle: </a:t>
            </a:r>
            <a:r>
              <a:rPr lang="en-AU" dirty="0" smtClean="0"/>
              <a:t>This </a:t>
            </a:r>
            <a:r>
              <a:rPr lang="en-AU" dirty="0"/>
              <a:t>principle can be generalised by requiring any system using a particular mechanism to reserve the medium shall respect reservations made by other systems using the same </a:t>
            </a:r>
            <a:r>
              <a:rPr lang="en-AU" dirty="0" smtClean="0"/>
              <a:t>mechanism</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solidFill>
                  <a:srgbClr val="00B050"/>
                </a:solidFill>
              </a:rPr>
              <a:t>Proposal</a:t>
            </a:r>
            <a:r>
              <a:rPr lang="en-AU" dirty="0" smtClean="0"/>
              <a:t>: Collaboration </a:t>
            </a:r>
            <a:r>
              <a:rPr lang="en-AU" dirty="0" smtClean="0"/>
              <a:t>i</a:t>
            </a:r>
            <a:r>
              <a:rPr lang="en-AU" dirty="0" smtClean="0"/>
              <a:t>s needed to discuss LBT </a:t>
            </a:r>
            <a:r>
              <a:rPr lang="en-AU" dirty="0" smtClean="0"/>
              <a:t>on </a:t>
            </a:r>
            <a:r>
              <a:rPr lang="en-AU" dirty="0" err="1" smtClean="0"/>
              <a:t>TxOPs</a:t>
            </a:r>
            <a:r>
              <a:rPr lang="en-AU" dirty="0" smtClean="0"/>
              <a:t> continued on UL</a:t>
            </a:r>
            <a:endParaRPr lang="en-AU" dirty="0"/>
          </a:p>
        </p:txBody>
      </p:sp>
      <p:sp>
        <p:nvSpPr>
          <p:cNvPr id="3" name="Content Placeholder 2"/>
          <p:cNvSpPr>
            <a:spLocks noGrp="1"/>
          </p:cNvSpPr>
          <p:nvPr>
            <p:ph idx="1"/>
          </p:nvPr>
        </p:nvSpPr>
        <p:spPr/>
        <p:txBody>
          <a:bodyPr/>
          <a:lstStyle/>
          <a:p>
            <a:pPr lvl="1"/>
            <a:r>
              <a:rPr lang="en-AU" dirty="0"/>
              <a:t>Most of the 3GPP simulations focused in LAA DL only </a:t>
            </a:r>
            <a:r>
              <a:rPr lang="en-AU" dirty="0" smtClean="0"/>
              <a:t>scenarios, but  </a:t>
            </a:r>
            <a:r>
              <a:rPr lang="en-AU" dirty="0"/>
              <a:t>there are plans for LAA to support UL traffic too in the future</a:t>
            </a:r>
          </a:p>
          <a:p>
            <a:pPr lvl="1"/>
            <a:r>
              <a:rPr lang="en-AU" dirty="0"/>
              <a:t>A potential problem is that the </a:t>
            </a:r>
            <a:r>
              <a:rPr lang="en-AU" dirty="0" smtClean="0"/>
              <a:t>UE </a:t>
            </a:r>
            <a:r>
              <a:rPr lang="en-AU" dirty="0"/>
              <a:t>is scheduled by the </a:t>
            </a:r>
            <a:r>
              <a:rPr lang="en-AU" dirty="0" err="1"/>
              <a:t>eNB</a:t>
            </a:r>
            <a:r>
              <a:rPr lang="en-AU" dirty="0"/>
              <a:t>, suggesting </a:t>
            </a:r>
            <a:r>
              <a:rPr lang="en-AU" dirty="0" smtClean="0"/>
              <a:t>the UE may </a:t>
            </a:r>
            <a:r>
              <a:rPr lang="en-AU" dirty="0"/>
              <a:t>not undertake </a:t>
            </a:r>
            <a:r>
              <a:rPr lang="en-AU" dirty="0" smtClean="0"/>
              <a:t>any form of LBT before transmission</a:t>
            </a:r>
            <a:endParaRPr lang="en-AU" dirty="0"/>
          </a:p>
          <a:p>
            <a:pPr lvl="1"/>
            <a:r>
              <a:rPr lang="en-AU" dirty="0"/>
              <a:t>This </a:t>
            </a:r>
            <a:r>
              <a:rPr lang="en-AU" dirty="0" smtClean="0"/>
              <a:t>might be an </a:t>
            </a:r>
            <a:r>
              <a:rPr lang="en-AU" dirty="0"/>
              <a:t>acceptable approach </a:t>
            </a:r>
            <a:r>
              <a:rPr lang="en-AU" dirty="0" smtClean="0"/>
              <a:t>to continuing an </a:t>
            </a:r>
            <a:r>
              <a:rPr lang="en-AU" dirty="0" err="1" smtClean="0"/>
              <a:t>TxOP</a:t>
            </a:r>
            <a:r>
              <a:rPr lang="en-AU" dirty="0" smtClean="0"/>
              <a:t> in </a:t>
            </a:r>
            <a:r>
              <a:rPr lang="en-AU" dirty="0"/>
              <a:t>an environment </a:t>
            </a:r>
            <a:r>
              <a:rPr lang="en-AU" dirty="0" smtClean="0"/>
              <a:t>without hidden </a:t>
            </a:r>
            <a:r>
              <a:rPr lang="en-AU" dirty="0"/>
              <a:t>stations</a:t>
            </a:r>
          </a:p>
          <a:p>
            <a:pPr lvl="1"/>
            <a:r>
              <a:rPr lang="en-AU" dirty="0"/>
              <a:t>However, any possibility of hidden stations suggests that UEs also need to execute at least some sort of LBT to ensure fair sharing of the channel</a:t>
            </a:r>
          </a:p>
          <a:p>
            <a:pPr lvl="1"/>
            <a:r>
              <a:rPr lang="en-US" b="1" dirty="0" smtClean="0"/>
              <a:t>Proposal</a:t>
            </a:r>
            <a:r>
              <a:rPr lang="en-US" dirty="0" smtClean="0"/>
              <a:t>: </a:t>
            </a:r>
            <a:r>
              <a:rPr lang="en-US" dirty="0" smtClean="0"/>
              <a:t>Discussion of this topic by IEEE 802.11 WG participants suggests any form of LBT less than one based on Category 4 needs detailed investigation </a:t>
            </a:r>
            <a:r>
              <a:rPr lang="en-US" dirty="0"/>
              <a:t>using </a:t>
            </a:r>
            <a:r>
              <a:rPr lang="en-US" dirty="0" smtClean="0"/>
              <a:t>simulations and analysis, </a:t>
            </a:r>
            <a:r>
              <a:rPr lang="en-US" dirty="0"/>
              <a:t>by 3GPP, IEEE 802 and </a:t>
            </a:r>
            <a:r>
              <a:rPr lang="en-US" dirty="0" smtClean="0"/>
              <a:t>any other </a:t>
            </a:r>
            <a:r>
              <a:rPr lang="en-US" dirty="0"/>
              <a:t>interested </a:t>
            </a:r>
            <a:r>
              <a:rPr lang="en-US" dirty="0" smtClean="0"/>
              <a:t>stakeholders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22206547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Wi-Fi has been a massive socio-economic success in the US, in Europe and globally …</a:t>
            </a:r>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a:t>
            </a:fld>
            <a:endParaRPr lang="en-US"/>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r="10824"/>
          <a:stretch/>
        </p:blipFill>
        <p:spPr>
          <a:xfrm>
            <a:off x="228600" y="4744943"/>
            <a:ext cx="1371600" cy="1503456"/>
          </a:xfrm>
          <a:prstGeom prst="rect">
            <a:avLst/>
          </a:prstGeom>
          <a:effectLst>
            <a:outerShdw blurRad="50800" dist="38100" dir="2700000" algn="tl" rotWithShape="0">
              <a:prstClr val="black">
                <a:alpha val="40000"/>
              </a:prstClr>
            </a:outerShdw>
          </a:effectLst>
        </p:spPr>
      </p:pic>
      <p:pic>
        <p:nvPicPr>
          <p:cNvPr id="7"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228599" y="1829166"/>
            <a:ext cx="1371600" cy="1503069"/>
          </a:xfrm>
          <a:prstGeom prst="rect">
            <a:avLst/>
          </a:prstGeom>
          <a:noFill/>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228599" y="1828800"/>
            <a:ext cx="1362516" cy="1503456"/>
          </a:xfrm>
          <a:prstGeom prst="rect">
            <a:avLst/>
          </a:prstGeom>
          <a:noFill/>
          <a:ln>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ts val="700"/>
              </a:spcBef>
            </a:pPr>
            <a:endParaRPr lang="en-AU" sz="1600" i="1" dirty="0">
              <a:solidFill>
                <a:schemeClr val="tx1"/>
              </a:solidFill>
            </a:endParaRPr>
          </a:p>
        </p:txBody>
      </p:sp>
      <p:sp>
        <p:nvSpPr>
          <p:cNvPr id="9" name="Rectangle 8"/>
          <p:cNvSpPr/>
          <p:nvPr/>
        </p:nvSpPr>
        <p:spPr>
          <a:xfrm>
            <a:off x="228599" y="4744943"/>
            <a:ext cx="1362516" cy="1503456"/>
          </a:xfrm>
          <a:prstGeom prst="rect">
            <a:avLst/>
          </a:prstGeom>
          <a:noFill/>
          <a:ln>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ts val="700"/>
              </a:spcBef>
            </a:pPr>
            <a:endParaRPr lang="en-AU" sz="1600" i="1" dirty="0">
              <a:solidFill>
                <a:schemeClr val="tx1"/>
              </a:solidFill>
            </a:endParaRPr>
          </a:p>
        </p:txBody>
      </p:sp>
      <p:sp>
        <p:nvSpPr>
          <p:cNvPr id="10" name="Rectangle 9"/>
          <p:cNvSpPr/>
          <p:nvPr/>
        </p:nvSpPr>
        <p:spPr>
          <a:xfrm>
            <a:off x="1591116" y="1828800"/>
            <a:ext cx="7334666" cy="1503435"/>
          </a:xfrm>
          <a:prstGeom prst="rect">
            <a:avLst/>
          </a:prstGeom>
          <a:solidFill>
            <a:schemeClr val="bg1"/>
          </a:solidFill>
          <a:ln>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ts val="700"/>
              </a:spcBef>
            </a:pPr>
            <a:r>
              <a:rPr lang="en-AU" sz="1600" dirty="0" smtClean="0">
                <a:solidFill>
                  <a:schemeClr val="tx1"/>
                </a:solidFill>
              </a:rPr>
              <a:t>FCC Commissioner </a:t>
            </a:r>
            <a:r>
              <a:rPr lang="en-AU" sz="1600" b="1" dirty="0" smtClean="0">
                <a:solidFill>
                  <a:schemeClr val="tx1"/>
                </a:solidFill>
              </a:rPr>
              <a:t>Jessica </a:t>
            </a:r>
            <a:r>
              <a:rPr lang="en-AU" sz="1600" b="1" dirty="0" err="1" smtClean="0">
                <a:solidFill>
                  <a:schemeClr val="tx1"/>
                </a:solidFill>
              </a:rPr>
              <a:t>Rosenworcel</a:t>
            </a:r>
            <a:r>
              <a:rPr lang="en-AU" sz="1600" b="1" dirty="0" smtClean="0">
                <a:solidFill>
                  <a:schemeClr val="tx1"/>
                </a:solidFill>
              </a:rPr>
              <a:t> </a:t>
            </a:r>
            <a:r>
              <a:rPr lang="en-AU" sz="1600" dirty="0" smtClean="0">
                <a:solidFill>
                  <a:schemeClr val="tx1"/>
                </a:solidFill>
              </a:rPr>
              <a:t>stated at the </a:t>
            </a:r>
            <a:r>
              <a:rPr lang="en-AU" sz="1600" i="1" dirty="0" smtClean="0">
                <a:solidFill>
                  <a:schemeClr val="tx1"/>
                </a:solidFill>
              </a:rPr>
              <a:t>2015 State of the Net Conference</a:t>
            </a:r>
            <a:r>
              <a:rPr lang="en-AU" sz="1600" dirty="0" smtClean="0">
                <a:solidFill>
                  <a:schemeClr val="tx1"/>
                </a:solidFill>
              </a:rPr>
              <a:t>:</a:t>
            </a:r>
          </a:p>
          <a:p>
            <a:pPr marL="360363" lvl="1">
              <a:spcBef>
                <a:spcPts val="700"/>
              </a:spcBef>
            </a:pPr>
            <a:r>
              <a:rPr lang="en-AU" sz="1600" i="1" dirty="0" smtClean="0">
                <a:solidFill>
                  <a:schemeClr val="tx1"/>
                </a:solidFill>
              </a:rPr>
              <a:t>Wi-Fi is a boon to the economy. The economic impact of unlicensed spectrum </a:t>
            </a:r>
            <a:r>
              <a:rPr lang="en-AU" sz="1600" dirty="0" smtClean="0">
                <a:solidFill>
                  <a:schemeClr val="tx1"/>
                </a:solidFill>
              </a:rPr>
              <a:t>(in the US)</a:t>
            </a:r>
            <a:r>
              <a:rPr lang="en-AU" sz="1600" i="1" dirty="0" smtClean="0">
                <a:solidFill>
                  <a:schemeClr val="tx1"/>
                </a:solidFill>
              </a:rPr>
              <a:t> has been estimated at more than $140 billion annually and it's only going to grow</a:t>
            </a:r>
            <a:endParaRPr lang="en-AU" sz="1600" i="1" dirty="0">
              <a:solidFill>
                <a:schemeClr val="tx1"/>
              </a:solidFill>
            </a:endParaRPr>
          </a:p>
        </p:txBody>
      </p:sp>
      <p:sp>
        <p:nvSpPr>
          <p:cNvPr id="11" name="Rectangle 10"/>
          <p:cNvSpPr/>
          <p:nvPr/>
        </p:nvSpPr>
        <p:spPr>
          <a:xfrm>
            <a:off x="1591116" y="4744944"/>
            <a:ext cx="7334665" cy="1503456"/>
          </a:xfrm>
          <a:prstGeom prst="rect">
            <a:avLst/>
          </a:prstGeom>
          <a:solidFill>
            <a:schemeClr val="bg1"/>
          </a:solidFill>
          <a:ln>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spcBef>
                <a:spcPts val="800"/>
              </a:spcBef>
            </a:pPr>
            <a:r>
              <a:rPr lang="en-GB" sz="1600" dirty="0" smtClean="0">
                <a:solidFill>
                  <a:schemeClr val="tx1"/>
                </a:solidFill>
              </a:rPr>
              <a:t>European </a:t>
            </a:r>
            <a:r>
              <a:rPr lang="en-GB" sz="1600" dirty="0">
                <a:solidFill>
                  <a:schemeClr val="tx1"/>
                </a:solidFill>
              </a:rPr>
              <a:t>Commission Vice President </a:t>
            </a:r>
            <a:r>
              <a:rPr lang="en-GB" sz="1600" b="1" dirty="0" err="1">
                <a:solidFill>
                  <a:schemeClr val="tx1"/>
                </a:solidFill>
              </a:rPr>
              <a:t>Neelie</a:t>
            </a:r>
            <a:r>
              <a:rPr lang="en-GB" sz="1600" b="1" dirty="0">
                <a:solidFill>
                  <a:schemeClr val="tx1"/>
                </a:solidFill>
              </a:rPr>
              <a:t> </a:t>
            </a:r>
            <a:r>
              <a:rPr lang="en-GB" sz="1600" b="1" dirty="0" err="1">
                <a:solidFill>
                  <a:schemeClr val="tx1"/>
                </a:solidFill>
              </a:rPr>
              <a:t>Kroes</a:t>
            </a:r>
            <a:r>
              <a:rPr lang="en-GB" sz="1600" b="1" dirty="0">
                <a:solidFill>
                  <a:schemeClr val="tx1"/>
                </a:solidFill>
              </a:rPr>
              <a:t> </a:t>
            </a:r>
            <a:r>
              <a:rPr lang="en-GB" sz="1600" dirty="0" smtClean="0">
                <a:solidFill>
                  <a:schemeClr val="tx1"/>
                </a:solidFill>
              </a:rPr>
              <a:t>stated in August 2013:</a:t>
            </a:r>
          </a:p>
          <a:p>
            <a:pPr marL="358775" lvl="1">
              <a:spcBef>
                <a:spcPts val="800"/>
              </a:spcBef>
            </a:pPr>
            <a:r>
              <a:rPr lang="en-GB" sz="1600" i="1" dirty="0" smtClean="0">
                <a:solidFill>
                  <a:schemeClr val="tx1"/>
                </a:solidFill>
              </a:rPr>
              <a:t>“</a:t>
            </a:r>
            <a:r>
              <a:rPr lang="en-GB" sz="1600" i="1" dirty="0">
                <a:solidFill>
                  <a:schemeClr val="tx1"/>
                </a:solidFill>
              </a:rPr>
              <a:t>Wi-Fi is a huge success. It’s a win for everybody involved. I will make sure the European Commission helps to spread use of Wi-Fi through extra spectrum and lighter regulation.” </a:t>
            </a:r>
            <a:endParaRPr lang="en-AU" sz="1600" i="1" dirty="0">
              <a:solidFill>
                <a:schemeClr val="tx1"/>
              </a:solidFill>
            </a:endParaRPr>
          </a:p>
        </p:txBody>
      </p:sp>
      <p:sp>
        <p:nvSpPr>
          <p:cNvPr id="12" name="Rectangle 11"/>
          <p:cNvSpPr/>
          <p:nvPr/>
        </p:nvSpPr>
        <p:spPr bwMode="auto">
          <a:xfrm>
            <a:off x="228601" y="3581400"/>
            <a:ext cx="8697180" cy="914400"/>
          </a:xfrm>
          <a:prstGeom prst="rect">
            <a:avLst/>
          </a:prstGeom>
          <a:noFill/>
          <a:ln w="12700" cap="flat" cmpd="sng" algn="ctr">
            <a:noFill/>
            <a:prstDash val="solid"/>
            <a:round/>
            <a:headEnd type="none" w="sm" len="sm"/>
            <a:tailEnd type="none" w="sm" len="sm"/>
          </a:ln>
          <a:effectLst/>
        </p:spPr>
        <p:txBody>
          <a:bodyPr vert="horz" wrap="square" lIns="0" tIns="45720" rIns="91440" bIns="45720" numCol="1" rtlCol="0" anchor="ctr" anchorCtr="0" compatLnSpc="1">
            <a:prstTxWarp prst="textNoShape">
              <a:avLst/>
            </a:prstTxWarp>
          </a:bodyPr>
          <a:lstStyle/>
          <a:p>
            <a:pPr marL="0" marR="0" indent="0" defTabSz="914400" rtl="0" eaLnBrk="0" fontAlgn="base" latinLnBrk="0" hangingPunct="0">
              <a:lnSpc>
                <a:spcPct val="100000"/>
              </a:lnSpc>
              <a:spcBef>
                <a:spcPts val="1200"/>
              </a:spcBef>
              <a:spcAft>
                <a:spcPct val="0"/>
              </a:spcAft>
              <a:buClrTx/>
              <a:buSzTx/>
              <a:buFontTx/>
              <a:buNone/>
              <a:tabLst/>
            </a:pPr>
            <a:r>
              <a:rPr kumimoji="0" lang="en-US" sz="1800" b="1" i="0" u="none" strike="noStrike" cap="none" normalizeH="0" baseline="0" dirty="0" smtClean="0">
                <a:ln>
                  <a:noFill/>
                </a:ln>
                <a:solidFill>
                  <a:schemeClr val="tx1"/>
                </a:solidFill>
                <a:effectLst/>
                <a:latin typeface="+mj-lt"/>
              </a:rPr>
              <a:t>More than</a:t>
            </a:r>
            <a:r>
              <a:rPr kumimoji="0" lang="en-US" sz="1800" b="1" i="0" u="none" strike="noStrike" cap="none" normalizeH="0" dirty="0" smtClean="0">
                <a:ln>
                  <a:noFill/>
                </a:ln>
                <a:solidFill>
                  <a:schemeClr val="tx1"/>
                </a:solidFill>
                <a:effectLst/>
                <a:latin typeface="+mj-lt"/>
              </a:rPr>
              <a:t> 10 billion Wi-Fi devices sold worldwide!</a:t>
            </a:r>
          </a:p>
          <a:p>
            <a:pPr marL="0" marR="0" indent="0" defTabSz="914400" rtl="0" eaLnBrk="0" fontAlgn="base" latinLnBrk="0" hangingPunct="0">
              <a:lnSpc>
                <a:spcPct val="100000"/>
              </a:lnSpc>
              <a:spcBef>
                <a:spcPts val="1200"/>
              </a:spcBef>
              <a:spcAft>
                <a:spcPct val="0"/>
              </a:spcAft>
              <a:buClrTx/>
              <a:buSzTx/>
              <a:buFontTx/>
              <a:buNone/>
              <a:tabLst/>
            </a:pPr>
            <a:r>
              <a:rPr lang="en-US" sz="1800" b="1" baseline="0" dirty="0" smtClean="0">
                <a:latin typeface="+mj-lt"/>
              </a:rPr>
              <a:t>More than 5 billion</a:t>
            </a:r>
            <a:r>
              <a:rPr lang="en-US" sz="1800" b="1" dirty="0" smtClean="0">
                <a:latin typeface="+mj-lt"/>
              </a:rPr>
              <a:t> devices in use today, and growing!</a:t>
            </a:r>
            <a:endParaRPr kumimoji="0" lang="en-AU" sz="1800" b="1" i="0" u="none" strike="noStrike" cap="none" normalizeH="0" baseline="0" dirty="0" smtClean="0">
              <a:ln>
                <a:noFill/>
              </a:ln>
              <a:solidFill>
                <a:schemeClr val="tx1"/>
              </a:solidFill>
              <a:effectLst/>
              <a:latin typeface="+mj-lt"/>
            </a:endParaRPr>
          </a:p>
        </p:txBody>
      </p:sp>
      <p:sp>
        <p:nvSpPr>
          <p:cNvPr id="13" name="Rectangle 12"/>
          <p:cNvSpPr/>
          <p:nvPr/>
        </p:nvSpPr>
        <p:spPr>
          <a:xfrm>
            <a:off x="6259286" y="3581400"/>
            <a:ext cx="2666496" cy="914400"/>
          </a:xfrm>
          <a:prstGeom prst="rect">
            <a:avLst/>
          </a:prstGeom>
          <a:solidFill>
            <a:schemeClr val="bg1"/>
          </a:solidFill>
          <a:ln>
            <a:solidFill>
              <a:schemeClr val="accent6"/>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Bef>
                <a:spcPts val="800"/>
              </a:spcBef>
            </a:pPr>
            <a:r>
              <a:rPr lang="en-US" sz="1600" b="1" i="1" dirty="0" smtClean="0">
                <a:solidFill>
                  <a:schemeClr val="tx1"/>
                </a:solidFill>
              </a:rPr>
              <a:t>EC Study </a:t>
            </a:r>
            <a:r>
              <a:rPr lang="en-US" sz="1600" i="1" dirty="0" smtClean="0">
                <a:solidFill>
                  <a:schemeClr val="tx1"/>
                </a:solidFill>
              </a:rPr>
              <a:t>in 2013 found:</a:t>
            </a:r>
            <a:endParaRPr lang="en-AU" sz="1600" i="1" dirty="0">
              <a:solidFill>
                <a:schemeClr val="tx1"/>
              </a:solidFill>
            </a:endParaRPr>
          </a:p>
        </p:txBody>
      </p:sp>
      <p:pic>
        <p:nvPicPr>
          <p:cNvPr id="14"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6574632" y="3955256"/>
            <a:ext cx="1983582" cy="4643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282254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685800"/>
            <a:ext cx="7858125" cy="1066800"/>
          </a:xfrm>
        </p:spPr>
        <p:txBody>
          <a:bodyPr/>
          <a:lstStyle/>
          <a:p>
            <a:r>
              <a:rPr lang="en-AU" dirty="0">
                <a:solidFill>
                  <a:srgbClr val="00B050"/>
                </a:solidFill>
              </a:rPr>
              <a:t>Proposal</a:t>
            </a:r>
            <a:r>
              <a:rPr lang="en-AU" dirty="0"/>
              <a:t>: devices using or reserving a channel shall only use it for necessary </a:t>
            </a:r>
            <a:r>
              <a:rPr lang="en-AU" dirty="0" smtClean="0"/>
              <a:t>transmission purposes</a:t>
            </a:r>
            <a:endParaRPr lang="en-AU" dirty="0"/>
          </a:p>
        </p:txBody>
      </p:sp>
      <p:sp>
        <p:nvSpPr>
          <p:cNvPr id="3" name="Content Placeholder 2"/>
          <p:cNvSpPr>
            <a:spLocks noGrp="1"/>
          </p:cNvSpPr>
          <p:nvPr>
            <p:ph idx="1"/>
          </p:nvPr>
        </p:nvSpPr>
        <p:spPr/>
        <p:txBody>
          <a:bodyPr/>
          <a:lstStyle/>
          <a:p>
            <a:pPr lvl="1"/>
            <a:r>
              <a:rPr lang="en-AU" dirty="0"/>
              <a:t>Some of the </a:t>
            </a:r>
            <a:r>
              <a:rPr lang="en-AU" dirty="0" smtClean="0"/>
              <a:t>proposals for LAA appear to allow </a:t>
            </a:r>
            <a:r>
              <a:rPr lang="en-AU" dirty="0"/>
              <a:t>the </a:t>
            </a:r>
            <a:r>
              <a:rPr lang="en-AU" dirty="0" smtClean="0"/>
              <a:t>channel to be reserved before </a:t>
            </a:r>
            <a:r>
              <a:rPr lang="en-AU" dirty="0"/>
              <a:t>it is needed so that it is available when it is needed</a:t>
            </a:r>
          </a:p>
          <a:p>
            <a:pPr lvl="1"/>
            <a:r>
              <a:rPr lang="en-AU" dirty="0"/>
              <a:t>This could result in the LAA system reserving but not using the channel, effectively representing interference </a:t>
            </a:r>
            <a:r>
              <a:rPr lang="en-AU" dirty="0" smtClean="0"/>
              <a:t>to Wi-Fi </a:t>
            </a:r>
            <a:endParaRPr lang="en-AU" dirty="0"/>
          </a:p>
          <a:p>
            <a:pPr lvl="1"/>
            <a:r>
              <a:rPr lang="en-AU" dirty="0"/>
              <a:t>This is contrary to the principle in unlicensed spectrum to accept interference but to avoid causing interference</a:t>
            </a:r>
          </a:p>
          <a:p>
            <a:pPr lvl="1"/>
            <a:r>
              <a:rPr lang="en-US" dirty="0"/>
              <a:t>Similarly it has been suggested that LAA could fill the medium with unnecessary energy to maintain control of the medium until it is ready </a:t>
            </a:r>
          </a:p>
          <a:p>
            <a:pPr lvl="1"/>
            <a:r>
              <a:rPr lang="en-AU" b="1" dirty="0" smtClean="0"/>
              <a:t>Proposal</a:t>
            </a:r>
            <a:r>
              <a:rPr lang="en-AU" dirty="0" smtClean="0"/>
              <a:t>: It </a:t>
            </a:r>
            <a:r>
              <a:rPr lang="en-AU" dirty="0"/>
              <a:t>is proposed that any system reserving or using a channel must only make use of it for necessary and legitimate data and management transmission </a:t>
            </a:r>
            <a:r>
              <a:rPr lang="en-AU" dirty="0" smtClean="0"/>
              <a:t>purposes</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39811169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IEEE 802 welcomes the opportunity to collaborate with 3GPP to ensure LAA &amp; Wi-Fi share fairly</a:t>
            </a:r>
          </a:p>
        </p:txBody>
      </p:sp>
      <p:sp>
        <p:nvSpPr>
          <p:cNvPr id="4" name="Footer Placeholder 3"/>
          <p:cNvSpPr>
            <a:spLocks noGrp="1"/>
          </p:cNvSpPr>
          <p:nvPr>
            <p:ph type="ftr" sz="quarter" idx="10"/>
          </p:nvPr>
        </p:nvSpPr>
        <p:spPr/>
        <p:txBody>
          <a:bodyPr/>
          <a:lstStyle/>
          <a:p>
            <a:r>
              <a:rPr lang="en-US" dirty="0"/>
              <a:t>IEEE 802</a:t>
            </a:r>
          </a:p>
        </p:txBody>
      </p:sp>
      <p:sp>
        <p:nvSpPr>
          <p:cNvPr id="6" name="Rectangle 5"/>
          <p:cNvSpPr/>
          <p:nvPr/>
        </p:nvSpPr>
        <p:spPr>
          <a:xfrm>
            <a:off x="609600" y="1752600"/>
            <a:ext cx="3886200" cy="1219200"/>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71563">
              <a:spcBef>
                <a:spcPts val="800"/>
              </a:spcBef>
            </a:pPr>
            <a:r>
              <a:rPr lang="en-AU" sz="1600" dirty="0" smtClean="0">
                <a:solidFill>
                  <a:schemeClr val="tx1"/>
                </a:solidFill>
              </a:rPr>
              <a:t>Wi-Fi’s operation must </a:t>
            </a:r>
            <a:r>
              <a:rPr lang="en-AU" sz="1600" dirty="0">
                <a:solidFill>
                  <a:schemeClr val="tx1"/>
                </a:solidFill>
              </a:rPr>
              <a:t>not be </a:t>
            </a:r>
            <a:r>
              <a:rPr lang="en-AU" sz="1600" dirty="0" smtClean="0">
                <a:solidFill>
                  <a:schemeClr val="tx1"/>
                </a:solidFill>
              </a:rPr>
              <a:t>threatened in 5GHz unlicensed spectrum</a:t>
            </a:r>
            <a:endParaRPr lang="en-AU" sz="1400" dirty="0">
              <a:solidFill>
                <a:schemeClr val="tx1"/>
              </a:solidFill>
            </a:endParaRPr>
          </a:p>
        </p:txBody>
      </p:sp>
      <p:sp>
        <p:nvSpPr>
          <p:cNvPr id="10" name="Down Arrow 9"/>
          <p:cNvSpPr/>
          <p:nvPr/>
        </p:nvSpPr>
        <p:spPr bwMode="auto">
          <a:xfrm>
            <a:off x="1752600" y="2971800"/>
            <a:ext cx="1905000" cy="457200"/>
          </a:xfrm>
          <a:prstGeom prst="downArrow">
            <a:avLst/>
          </a:prstGeom>
          <a:solidFill>
            <a:schemeClr val="accent2"/>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2" name="Rectangle 11"/>
          <p:cNvSpPr/>
          <p:nvPr/>
        </p:nvSpPr>
        <p:spPr>
          <a:xfrm>
            <a:off x="4724400" y="1752600"/>
            <a:ext cx="3886200" cy="1219200"/>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55713">
              <a:spcBef>
                <a:spcPts val="800"/>
              </a:spcBef>
            </a:pPr>
            <a:r>
              <a:rPr lang="en-AU" sz="1600" dirty="0" smtClean="0">
                <a:solidFill>
                  <a:schemeClr val="tx1"/>
                </a:solidFill>
              </a:rPr>
              <a:t>LAA has every right to use </a:t>
            </a:r>
            <a:r>
              <a:rPr lang="en-AU" sz="1600" dirty="0">
                <a:solidFill>
                  <a:schemeClr val="tx1"/>
                </a:solidFill>
              </a:rPr>
              <a:t>the same </a:t>
            </a:r>
            <a:r>
              <a:rPr lang="en-AU" sz="1600" dirty="0" smtClean="0">
                <a:solidFill>
                  <a:schemeClr val="tx1"/>
                </a:solidFill>
              </a:rPr>
              <a:t>5GHz </a:t>
            </a:r>
            <a:r>
              <a:rPr lang="en-AU" sz="1600" dirty="0">
                <a:solidFill>
                  <a:schemeClr val="tx1"/>
                </a:solidFill>
              </a:rPr>
              <a:t>unlicensed </a:t>
            </a:r>
            <a:r>
              <a:rPr lang="en-AU" sz="1600" dirty="0" smtClean="0">
                <a:solidFill>
                  <a:schemeClr val="tx1"/>
                </a:solidFill>
              </a:rPr>
              <a:t>spectrum as Wi-Fi</a:t>
            </a:r>
            <a:endParaRPr lang="en-AU" sz="1400" dirty="0">
              <a:solidFill>
                <a:schemeClr val="tx1"/>
              </a:solidFill>
            </a:endParaRPr>
          </a:p>
        </p:txBody>
      </p:sp>
      <p:sp>
        <p:nvSpPr>
          <p:cNvPr id="13" name="Down Arrow 12"/>
          <p:cNvSpPr/>
          <p:nvPr/>
        </p:nvSpPr>
        <p:spPr bwMode="auto">
          <a:xfrm>
            <a:off x="5791200" y="2971800"/>
            <a:ext cx="1905000" cy="457200"/>
          </a:xfrm>
          <a:prstGeom prst="downArrow">
            <a:avLst/>
          </a:prstGeom>
          <a:solidFill>
            <a:schemeClr val="accent2"/>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4" name="Down Arrow 13"/>
          <p:cNvSpPr/>
          <p:nvPr/>
        </p:nvSpPr>
        <p:spPr bwMode="auto">
          <a:xfrm>
            <a:off x="3657600" y="4648200"/>
            <a:ext cx="1905000" cy="457200"/>
          </a:xfrm>
          <a:prstGeom prst="downArrow">
            <a:avLst/>
          </a:prstGeom>
          <a:solidFill>
            <a:schemeClr val="accent2"/>
          </a:solidFill>
          <a:ln w="12700" cap="flat" cmpd="sng" algn="ctr">
            <a:no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pic>
        <p:nvPicPr>
          <p:cNvPr id="17"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798742" y="2081717"/>
            <a:ext cx="801458" cy="560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TextBox 17"/>
          <p:cNvSpPr txBox="1"/>
          <p:nvPr/>
        </p:nvSpPr>
        <p:spPr>
          <a:xfrm>
            <a:off x="4876800" y="2039034"/>
            <a:ext cx="1133644" cy="646331"/>
          </a:xfrm>
          <a:prstGeom prst="rect">
            <a:avLst/>
          </a:prstGeom>
          <a:noFill/>
        </p:spPr>
        <p:txBody>
          <a:bodyPr wrap="none" rtlCol="0">
            <a:spAutoFit/>
          </a:bodyPr>
          <a:lstStyle/>
          <a:p>
            <a:r>
              <a:rPr lang="en-US" sz="3600" b="1" dirty="0" smtClean="0">
                <a:latin typeface="+mj-lt"/>
              </a:rPr>
              <a:t>LAA</a:t>
            </a:r>
            <a:endParaRPr lang="en-AU" b="1" dirty="0">
              <a:latin typeface="+mj-lt"/>
            </a:endParaRPr>
          </a:p>
        </p:txBody>
      </p:sp>
      <p:sp>
        <p:nvSpPr>
          <p:cNvPr id="7" name="Rectangle 6"/>
          <p:cNvSpPr/>
          <p:nvPr/>
        </p:nvSpPr>
        <p:spPr>
          <a:xfrm>
            <a:off x="609600" y="3429000"/>
            <a:ext cx="8001000" cy="1219200"/>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Bef>
                <a:spcPts val="800"/>
              </a:spcBef>
            </a:pPr>
            <a:r>
              <a:rPr lang="en-AU" sz="1600" dirty="0" smtClean="0">
                <a:solidFill>
                  <a:schemeClr val="tx1"/>
                </a:solidFill>
              </a:rPr>
              <a:t>The currently available evidence shows the best way for LAA and Wi-Fi to </a:t>
            </a:r>
            <a:r>
              <a:rPr lang="en-AU" sz="1600" b="1" dirty="0" smtClean="0">
                <a:solidFill>
                  <a:schemeClr val="tx1"/>
                </a:solidFill>
              </a:rPr>
              <a:t>share the </a:t>
            </a:r>
            <a:r>
              <a:rPr lang="en-AU" sz="1600" b="1" dirty="0">
                <a:solidFill>
                  <a:schemeClr val="tx1"/>
                </a:solidFill>
              </a:rPr>
              <a:t>5GHz unlicensed </a:t>
            </a:r>
            <a:r>
              <a:rPr lang="en-AU" sz="1600" b="1" dirty="0" smtClean="0">
                <a:solidFill>
                  <a:schemeClr val="tx1"/>
                </a:solidFill>
              </a:rPr>
              <a:t>spectrum </a:t>
            </a:r>
            <a:r>
              <a:rPr lang="en-AU" sz="1600" dirty="0" smtClean="0">
                <a:solidFill>
                  <a:schemeClr val="tx1"/>
                </a:solidFill>
              </a:rPr>
              <a:t>is for LAA to adopt “802.11-like</a:t>
            </a:r>
            <a:r>
              <a:rPr lang="en-AU" sz="1600" dirty="0">
                <a:solidFill>
                  <a:schemeClr val="tx1"/>
                </a:solidFill>
              </a:rPr>
              <a:t>” </a:t>
            </a:r>
            <a:r>
              <a:rPr lang="en-AU" sz="1600" dirty="0" smtClean="0">
                <a:solidFill>
                  <a:schemeClr val="tx1"/>
                </a:solidFill>
              </a:rPr>
              <a:t>access</a:t>
            </a:r>
            <a:endParaRPr lang="en-AU" sz="1400" dirty="0">
              <a:solidFill>
                <a:schemeClr val="tx1"/>
              </a:solidFill>
            </a:endParaRPr>
          </a:p>
        </p:txBody>
      </p:sp>
      <p:sp>
        <p:nvSpPr>
          <p:cNvPr id="8" name="Rectangle 7"/>
          <p:cNvSpPr/>
          <p:nvPr/>
        </p:nvSpPr>
        <p:spPr>
          <a:xfrm>
            <a:off x="609600" y="5105400"/>
            <a:ext cx="8001000" cy="1219200"/>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419350" algn="ctr">
              <a:spcBef>
                <a:spcPts val="800"/>
              </a:spcBef>
            </a:pPr>
            <a:r>
              <a:rPr lang="en-AU" sz="1600" dirty="0">
                <a:solidFill>
                  <a:schemeClr val="tx1"/>
                </a:solidFill>
              </a:rPr>
              <a:t>IEEE 802 </a:t>
            </a:r>
            <a:r>
              <a:rPr lang="en-AU" sz="1600" dirty="0" smtClean="0">
                <a:solidFill>
                  <a:schemeClr val="tx1"/>
                </a:solidFill>
              </a:rPr>
              <a:t>is ready and willing to work with 3GPP in a </a:t>
            </a:r>
            <a:r>
              <a:rPr lang="en-AU" sz="1600" b="1" dirty="0" smtClean="0">
                <a:solidFill>
                  <a:schemeClr val="tx1"/>
                </a:solidFill>
              </a:rPr>
              <a:t>truly collaborative manner</a:t>
            </a:r>
            <a:r>
              <a:rPr lang="en-AU" sz="1600" dirty="0" smtClean="0">
                <a:solidFill>
                  <a:schemeClr val="tx1"/>
                </a:solidFill>
              </a:rPr>
              <a:t> to achieve our common goal of LAA &amp; Wi-Fi sharing the </a:t>
            </a:r>
            <a:r>
              <a:rPr lang="en-AU" sz="1600" dirty="0">
                <a:solidFill>
                  <a:schemeClr val="tx1"/>
                </a:solidFill>
              </a:rPr>
              <a:t>5GHz unlicensed </a:t>
            </a:r>
            <a:r>
              <a:rPr lang="en-AU" sz="1600" dirty="0" smtClean="0">
                <a:solidFill>
                  <a:schemeClr val="tx1"/>
                </a:solidFill>
              </a:rPr>
              <a:t>spectrum fairly </a:t>
            </a:r>
            <a:endParaRPr lang="en-AU" sz="1600" dirty="0">
              <a:solidFill>
                <a:schemeClr val="tx1"/>
              </a:solidFill>
            </a:endParaRP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pic>
        <p:nvPicPr>
          <p:cNvPr id="1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5372100"/>
            <a:ext cx="1202377"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5294384"/>
            <a:ext cx="841231" cy="8412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600200" y="5410200"/>
            <a:ext cx="425116" cy="584775"/>
          </a:xfrm>
          <a:prstGeom prst="rect">
            <a:avLst/>
          </a:prstGeom>
          <a:noFill/>
        </p:spPr>
        <p:txBody>
          <a:bodyPr wrap="none" rtlCol="0">
            <a:spAutoFit/>
          </a:bodyPr>
          <a:lstStyle/>
          <a:p>
            <a:r>
              <a:rPr lang="en-US" sz="3200" b="1" dirty="0" smtClean="0">
                <a:latin typeface="+mj-lt"/>
              </a:rPr>
              <a:t>+</a:t>
            </a:r>
            <a:endParaRPr lang="en-AU" b="1" dirty="0">
              <a:latin typeface="+mj-lt"/>
            </a:endParaRPr>
          </a:p>
        </p:txBody>
      </p:sp>
    </p:spTree>
    <p:extLst>
      <p:ext uri="{BB962C8B-B14F-4D97-AF65-F5344CB8AC3E}">
        <p14:creationId xmlns:p14="http://schemas.microsoft.com/office/powerpoint/2010/main" val="251695530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4" name="Group 73"/>
          <p:cNvGrpSpPr/>
          <p:nvPr/>
        </p:nvGrpSpPr>
        <p:grpSpPr>
          <a:xfrm>
            <a:off x="2971800" y="2513899"/>
            <a:ext cx="5734671" cy="3432353"/>
            <a:chOff x="2971800" y="2513899"/>
            <a:chExt cx="5734671" cy="3432353"/>
          </a:xfrm>
        </p:grpSpPr>
        <p:grpSp>
          <p:nvGrpSpPr>
            <p:cNvPr id="67" name="Group 66"/>
            <p:cNvGrpSpPr/>
            <p:nvPr/>
          </p:nvGrpSpPr>
          <p:grpSpPr>
            <a:xfrm>
              <a:off x="2971800" y="2513899"/>
              <a:ext cx="5734671" cy="3432353"/>
              <a:chOff x="2971800" y="2513899"/>
              <a:chExt cx="5734671" cy="3432353"/>
            </a:xfrm>
          </p:grpSpPr>
          <p:grpSp>
            <p:nvGrpSpPr>
              <p:cNvPr id="53" name="Group 52"/>
              <p:cNvGrpSpPr/>
              <p:nvPr/>
            </p:nvGrpSpPr>
            <p:grpSpPr>
              <a:xfrm>
                <a:off x="2971800" y="2895599"/>
                <a:ext cx="5734671" cy="3050653"/>
                <a:chOff x="2971800" y="2895599"/>
                <a:chExt cx="5734671" cy="3050653"/>
              </a:xfrm>
            </p:grpSpPr>
            <p:sp>
              <p:nvSpPr>
                <p:cNvPr id="90" name="Rectangle 89"/>
                <p:cNvSpPr/>
                <p:nvPr/>
              </p:nvSpPr>
              <p:spPr bwMode="auto">
                <a:xfrm>
                  <a:off x="2971800" y="2895599"/>
                  <a:ext cx="1066800" cy="434515"/>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91" name="Rectangle 90"/>
                <p:cNvSpPr/>
                <p:nvPr/>
              </p:nvSpPr>
              <p:spPr bwMode="auto">
                <a:xfrm>
                  <a:off x="7772400" y="5413558"/>
                  <a:ext cx="934071" cy="532694"/>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92" name="Straight Connector 91"/>
                <p:cNvCxnSpPr>
                  <a:stCxn id="90" idx="3"/>
                  <a:endCxn id="91" idx="1"/>
                </p:cNvCxnSpPr>
                <p:nvPr/>
              </p:nvCxnSpPr>
              <p:spPr bwMode="auto">
                <a:xfrm>
                  <a:off x="4038600" y="3112857"/>
                  <a:ext cx="3733800" cy="2567048"/>
                </a:xfrm>
                <a:prstGeom prst="line">
                  <a:avLst/>
                </a:prstGeom>
                <a:solidFill>
                  <a:schemeClr val="accent1"/>
                </a:solidFill>
                <a:ln w="9525" cap="flat" cmpd="sng" algn="ctr">
                  <a:solidFill>
                    <a:srgbClr val="FF0000"/>
                  </a:solidFill>
                  <a:prstDash val="solid"/>
                  <a:round/>
                  <a:headEnd type="none" w="sm" len="sm"/>
                  <a:tailEnd type="none" w="sm" len="sm"/>
                </a:ln>
                <a:effectLst/>
              </p:spPr>
            </p:cxnSp>
          </p:grpSp>
          <p:sp>
            <p:nvSpPr>
              <p:cNvPr id="83" name="Rectangle 82"/>
              <p:cNvSpPr/>
              <p:nvPr/>
            </p:nvSpPr>
            <p:spPr bwMode="auto">
              <a:xfrm>
                <a:off x="5506374" y="2513899"/>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Similar</a:t>
                </a:r>
                <a:endParaRPr kumimoji="0" lang="en-AU" sz="1600" b="1" i="0" u="none" strike="noStrike" cap="none" normalizeH="0" baseline="0" dirty="0" smtClean="0">
                  <a:ln>
                    <a:noFill/>
                  </a:ln>
                  <a:solidFill>
                    <a:srgbClr val="FF0000"/>
                  </a:solidFill>
                  <a:effectLst/>
                  <a:latin typeface="+mj-lt"/>
                </a:endParaRPr>
              </a:p>
            </p:txBody>
          </p:sp>
        </p:grpSp>
        <p:sp>
          <p:nvSpPr>
            <p:cNvPr id="93" name="Rectangle 92"/>
            <p:cNvSpPr/>
            <p:nvPr/>
          </p:nvSpPr>
          <p:spPr bwMode="auto">
            <a:xfrm>
              <a:off x="5562600" y="2514600"/>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Same</a:t>
              </a:r>
              <a:endParaRPr kumimoji="0" lang="en-AU" sz="1600" b="1" i="0" u="none" strike="noStrike" cap="none" normalizeH="0" baseline="0" dirty="0" smtClean="0">
                <a:ln>
                  <a:noFill/>
                </a:ln>
                <a:solidFill>
                  <a:schemeClr val="accent2"/>
                </a:solidFill>
                <a:effectLst/>
                <a:latin typeface="+mj-lt"/>
              </a:endParaRPr>
            </a:p>
          </p:txBody>
        </p:sp>
      </p:grpSp>
      <p:grpSp>
        <p:nvGrpSpPr>
          <p:cNvPr id="70" name="Group 69"/>
          <p:cNvGrpSpPr/>
          <p:nvPr/>
        </p:nvGrpSpPr>
        <p:grpSpPr>
          <a:xfrm>
            <a:off x="685800" y="2514600"/>
            <a:ext cx="7727483" cy="3733800"/>
            <a:chOff x="685800" y="2514600"/>
            <a:chExt cx="7727483" cy="3733800"/>
          </a:xfrm>
        </p:grpSpPr>
        <p:grpSp>
          <p:nvGrpSpPr>
            <p:cNvPr id="60" name="Group 59"/>
            <p:cNvGrpSpPr/>
            <p:nvPr/>
          </p:nvGrpSpPr>
          <p:grpSpPr>
            <a:xfrm>
              <a:off x="685800" y="4836176"/>
              <a:ext cx="5791910" cy="1412224"/>
              <a:chOff x="685800" y="4836176"/>
              <a:chExt cx="5791910" cy="1412224"/>
            </a:xfrm>
          </p:grpSpPr>
          <p:sp>
            <p:nvSpPr>
              <p:cNvPr id="49" name="Rectangle 48"/>
              <p:cNvSpPr/>
              <p:nvPr/>
            </p:nvSpPr>
            <p:spPr bwMode="auto">
              <a:xfrm>
                <a:off x="685800" y="4836176"/>
                <a:ext cx="2133600" cy="1336023"/>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50" name="Rectangle 49"/>
              <p:cNvSpPr/>
              <p:nvPr/>
            </p:nvSpPr>
            <p:spPr bwMode="auto">
              <a:xfrm>
                <a:off x="4114800" y="5051046"/>
                <a:ext cx="2362910" cy="1197354"/>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52" name="Straight Connector 51"/>
              <p:cNvCxnSpPr>
                <a:stCxn id="49" idx="3"/>
                <a:endCxn id="50" idx="1"/>
              </p:cNvCxnSpPr>
              <p:nvPr/>
            </p:nvCxnSpPr>
            <p:spPr bwMode="auto">
              <a:xfrm>
                <a:off x="2819400" y="5504188"/>
                <a:ext cx="1295400" cy="145535"/>
              </a:xfrm>
              <a:prstGeom prst="line">
                <a:avLst/>
              </a:prstGeom>
              <a:solidFill>
                <a:schemeClr val="accent1"/>
              </a:solidFill>
              <a:ln w="9525" cap="flat" cmpd="sng" algn="ctr">
                <a:solidFill>
                  <a:srgbClr val="FF0000"/>
                </a:solidFill>
                <a:prstDash val="solid"/>
                <a:round/>
                <a:headEnd type="none" w="sm" len="sm"/>
                <a:tailEnd type="none" w="sm" len="sm"/>
              </a:ln>
              <a:effectLst/>
            </p:spPr>
          </p:cxnSp>
        </p:grpSp>
        <p:sp>
          <p:nvSpPr>
            <p:cNvPr id="88" name="Rectangle 87"/>
            <p:cNvSpPr/>
            <p:nvPr/>
          </p:nvSpPr>
          <p:spPr bwMode="auto">
            <a:xfrm>
              <a:off x="5562600" y="2514600"/>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DCF vs EDCA</a:t>
              </a:r>
              <a:endParaRPr kumimoji="0" lang="en-AU" sz="1600" b="1" i="0" u="none" strike="noStrike" cap="none" normalizeH="0" baseline="0" dirty="0" smtClean="0">
                <a:ln>
                  <a:noFill/>
                </a:ln>
                <a:solidFill>
                  <a:schemeClr val="accent2"/>
                </a:solidFill>
                <a:effectLst/>
                <a:latin typeface="+mj-lt"/>
              </a:endParaRPr>
            </a:p>
          </p:txBody>
        </p:sp>
      </p:grpSp>
      <p:grpSp>
        <p:nvGrpSpPr>
          <p:cNvPr id="69" name="Group 68"/>
          <p:cNvGrpSpPr/>
          <p:nvPr/>
        </p:nvGrpSpPr>
        <p:grpSpPr>
          <a:xfrm>
            <a:off x="1219200" y="2514600"/>
            <a:ext cx="7194083" cy="2523256"/>
            <a:chOff x="1219200" y="2514600"/>
            <a:chExt cx="7194083" cy="2523256"/>
          </a:xfrm>
        </p:grpSpPr>
        <p:grpSp>
          <p:nvGrpSpPr>
            <p:cNvPr id="59" name="Group 58"/>
            <p:cNvGrpSpPr/>
            <p:nvPr/>
          </p:nvGrpSpPr>
          <p:grpSpPr>
            <a:xfrm>
              <a:off x="1219200" y="4264740"/>
              <a:ext cx="5258510" cy="773116"/>
              <a:chOff x="1219200" y="4264740"/>
              <a:chExt cx="5258510" cy="773116"/>
            </a:xfrm>
          </p:grpSpPr>
          <p:sp>
            <p:nvSpPr>
              <p:cNvPr id="54" name="Rectangle 53"/>
              <p:cNvSpPr/>
              <p:nvPr/>
            </p:nvSpPr>
            <p:spPr bwMode="auto">
              <a:xfrm>
                <a:off x="1219200" y="4264740"/>
                <a:ext cx="1219200" cy="576482"/>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55" name="Rectangle 54"/>
              <p:cNvSpPr/>
              <p:nvPr/>
            </p:nvSpPr>
            <p:spPr bwMode="auto">
              <a:xfrm>
                <a:off x="5410200" y="4637926"/>
                <a:ext cx="1067510" cy="399930"/>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56" name="Straight Connector 55"/>
              <p:cNvCxnSpPr>
                <a:stCxn id="54" idx="3"/>
                <a:endCxn id="55" idx="1"/>
              </p:cNvCxnSpPr>
              <p:nvPr/>
            </p:nvCxnSpPr>
            <p:spPr bwMode="auto">
              <a:xfrm>
                <a:off x="2438400" y="4552981"/>
                <a:ext cx="2971800" cy="284910"/>
              </a:xfrm>
              <a:prstGeom prst="line">
                <a:avLst/>
              </a:prstGeom>
              <a:solidFill>
                <a:schemeClr val="accent1"/>
              </a:solidFill>
              <a:ln w="9525" cap="flat" cmpd="sng" algn="ctr">
                <a:solidFill>
                  <a:srgbClr val="FF0000"/>
                </a:solidFill>
                <a:prstDash val="solid"/>
                <a:round/>
                <a:headEnd type="none" w="sm" len="sm"/>
                <a:tailEnd type="none" w="sm" len="sm"/>
              </a:ln>
              <a:effectLst/>
            </p:spPr>
          </p:cxnSp>
        </p:grpSp>
        <p:sp>
          <p:nvSpPr>
            <p:cNvPr id="86" name="Rectangle 85"/>
            <p:cNvSpPr/>
            <p:nvPr/>
          </p:nvSpPr>
          <p:spPr bwMode="auto">
            <a:xfrm>
              <a:off x="5562600" y="2514600"/>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Essentially the same</a:t>
              </a:r>
              <a:endParaRPr kumimoji="0" lang="en-AU" sz="1600" b="1" i="0" u="none" strike="noStrike" cap="none" normalizeH="0" baseline="0" dirty="0" smtClean="0">
                <a:ln>
                  <a:noFill/>
                </a:ln>
                <a:solidFill>
                  <a:schemeClr val="accent2"/>
                </a:solidFill>
                <a:effectLst/>
                <a:latin typeface="+mj-lt"/>
              </a:endParaRPr>
            </a:p>
          </p:txBody>
        </p:sp>
      </p:grpSp>
      <p:grpSp>
        <p:nvGrpSpPr>
          <p:cNvPr id="68" name="Group 67"/>
          <p:cNvGrpSpPr/>
          <p:nvPr/>
        </p:nvGrpSpPr>
        <p:grpSpPr>
          <a:xfrm>
            <a:off x="1295400" y="2514600"/>
            <a:ext cx="7117883" cy="2123325"/>
            <a:chOff x="1295400" y="2514600"/>
            <a:chExt cx="7117883" cy="2123325"/>
          </a:xfrm>
        </p:grpSpPr>
        <p:grpSp>
          <p:nvGrpSpPr>
            <p:cNvPr id="61" name="Group 60"/>
            <p:cNvGrpSpPr/>
            <p:nvPr/>
          </p:nvGrpSpPr>
          <p:grpSpPr>
            <a:xfrm>
              <a:off x="1295400" y="3900792"/>
              <a:ext cx="5182310" cy="737133"/>
              <a:chOff x="1295400" y="3900792"/>
              <a:chExt cx="5182310" cy="737133"/>
            </a:xfrm>
          </p:grpSpPr>
          <p:sp>
            <p:nvSpPr>
              <p:cNvPr id="62" name="Rectangle 61"/>
              <p:cNvSpPr/>
              <p:nvPr/>
            </p:nvSpPr>
            <p:spPr bwMode="auto">
              <a:xfrm>
                <a:off x="1295400" y="3900792"/>
                <a:ext cx="990600" cy="363947"/>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63" name="Rectangle 62"/>
              <p:cNvSpPr/>
              <p:nvPr/>
            </p:nvSpPr>
            <p:spPr bwMode="auto">
              <a:xfrm>
                <a:off x="5410200" y="4213105"/>
                <a:ext cx="1067510" cy="424820"/>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64" name="Straight Connector 63"/>
              <p:cNvCxnSpPr>
                <a:stCxn id="62" idx="3"/>
                <a:endCxn id="63" idx="1"/>
              </p:cNvCxnSpPr>
              <p:nvPr/>
            </p:nvCxnSpPr>
            <p:spPr bwMode="auto">
              <a:xfrm>
                <a:off x="2286000" y="4082766"/>
                <a:ext cx="3124200" cy="342749"/>
              </a:xfrm>
              <a:prstGeom prst="line">
                <a:avLst/>
              </a:prstGeom>
              <a:solidFill>
                <a:schemeClr val="accent1"/>
              </a:solidFill>
              <a:ln w="9525" cap="flat" cmpd="sng" algn="ctr">
                <a:solidFill>
                  <a:srgbClr val="FF0000"/>
                </a:solidFill>
                <a:prstDash val="solid"/>
                <a:round/>
                <a:headEnd type="none" w="sm" len="sm"/>
                <a:tailEnd type="none" w="sm" len="sm"/>
              </a:ln>
              <a:effectLst/>
            </p:spPr>
          </p:cxnSp>
        </p:grpSp>
        <p:sp>
          <p:nvSpPr>
            <p:cNvPr id="85" name="Rectangle 84"/>
            <p:cNvSpPr/>
            <p:nvPr/>
          </p:nvSpPr>
          <p:spPr bwMode="auto">
            <a:xfrm>
              <a:off x="5562600" y="2514600"/>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Same</a:t>
              </a:r>
              <a:endParaRPr kumimoji="0" lang="en-AU" sz="1600" b="1" i="0" u="none" strike="noStrike" cap="none" normalizeH="0" baseline="0" dirty="0" smtClean="0">
                <a:ln>
                  <a:noFill/>
                </a:ln>
                <a:solidFill>
                  <a:schemeClr val="accent2"/>
                </a:solidFill>
                <a:effectLst/>
                <a:latin typeface="+mj-lt"/>
              </a:endParaRPr>
            </a:p>
          </p:txBody>
        </p:sp>
      </p:grpSp>
      <p:grpSp>
        <p:nvGrpSpPr>
          <p:cNvPr id="76" name="Group 75"/>
          <p:cNvGrpSpPr/>
          <p:nvPr/>
        </p:nvGrpSpPr>
        <p:grpSpPr>
          <a:xfrm>
            <a:off x="1181100" y="2514600"/>
            <a:ext cx="7232183" cy="1698506"/>
            <a:chOff x="1181100" y="2514600"/>
            <a:chExt cx="7232183" cy="1698506"/>
          </a:xfrm>
        </p:grpSpPr>
        <p:grpSp>
          <p:nvGrpSpPr>
            <p:cNvPr id="58" name="Group 57"/>
            <p:cNvGrpSpPr/>
            <p:nvPr/>
          </p:nvGrpSpPr>
          <p:grpSpPr>
            <a:xfrm>
              <a:off x="1181100" y="3330114"/>
              <a:ext cx="5296610" cy="882992"/>
              <a:chOff x="1181100" y="3330114"/>
              <a:chExt cx="5296610" cy="882992"/>
            </a:xfrm>
          </p:grpSpPr>
          <p:sp>
            <p:nvSpPr>
              <p:cNvPr id="80" name="Rectangle 79"/>
              <p:cNvSpPr/>
              <p:nvPr/>
            </p:nvSpPr>
            <p:spPr bwMode="auto">
              <a:xfrm>
                <a:off x="1181100" y="3330114"/>
                <a:ext cx="1262714" cy="570678"/>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81" name="Rectangle 80"/>
              <p:cNvSpPr/>
              <p:nvPr/>
            </p:nvSpPr>
            <p:spPr bwMode="auto">
              <a:xfrm>
                <a:off x="5410200" y="3618356"/>
                <a:ext cx="1067510" cy="594750"/>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82" name="Straight Connector 81"/>
              <p:cNvCxnSpPr>
                <a:stCxn id="80" idx="3"/>
                <a:endCxn id="81" idx="1"/>
              </p:cNvCxnSpPr>
              <p:nvPr/>
            </p:nvCxnSpPr>
            <p:spPr bwMode="auto">
              <a:xfrm>
                <a:off x="2443814" y="3615453"/>
                <a:ext cx="2966386" cy="300278"/>
              </a:xfrm>
              <a:prstGeom prst="line">
                <a:avLst/>
              </a:prstGeom>
              <a:solidFill>
                <a:schemeClr val="accent1"/>
              </a:solidFill>
              <a:ln w="9525" cap="flat" cmpd="sng" algn="ctr">
                <a:solidFill>
                  <a:srgbClr val="FF0000"/>
                </a:solidFill>
                <a:prstDash val="solid"/>
                <a:round/>
                <a:headEnd type="none" w="sm" len="sm"/>
                <a:tailEnd type="none" w="sm" len="sm"/>
              </a:ln>
              <a:effectLst/>
            </p:spPr>
          </p:cxnSp>
        </p:grpSp>
        <p:sp>
          <p:nvSpPr>
            <p:cNvPr id="98" name="Rectangle 97"/>
            <p:cNvSpPr/>
            <p:nvPr/>
          </p:nvSpPr>
          <p:spPr bwMode="auto">
            <a:xfrm>
              <a:off x="5562600" y="2514600"/>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Similar, but different</a:t>
              </a:r>
              <a:endParaRPr kumimoji="0" lang="en-AU" sz="1600" b="1" i="0" u="none" strike="noStrike" cap="none" normalizeH="0" baseline="0" dirty="0" smtClean="0">
                <a:ln>
                  <a:noFill/>
                </a:ln>
                <a:solidFill>
                  <a:schemeClr val="accent2"/>
                </a:solidFill>
                <a:effectLst/>
                <a:latin typeface="+mj-lt"/>
              </a:endParaRPr>
            </a:p>
          </p:txBody>
        </p:sp>
      </p:grpSp>
      <p:grpSp>
        <p:nvGrpSpPr>
          <p:cNvPr id="66" name="Group 65"/>
          <p:cNvGrpSpPr/>
          <p:nvPr/>
        </p:nvGrpSpPr>
        <p:grpSpPr>
          <a:xfrm>
            <a:off x="913690" y="2362198"/>
            <a:ext cx="7443364" cy="1256157"/>
            <a:chOff x="913690" y="2362198"/>
            <a:chExt cx="7443364" cy="1256157"/>
          </a:xfrm>
        </p:grpSpPr>
        <p:grpSp>
          <p:nvGrpSpPr>
            <p:cNvPr id="51" name="Group 50"/>
            <p:cNvGrpSpPr/>
            <p:nvPr/>
          </p:nvGrpSpPr>
          <p:grpSpPr>
            <a:xfrm>
              <a:off x="913690" y="2362198"/>
              <a:ext cx="5564020" cy="1256157"/>
              <a:chOff x="913690" y="2362198"/>
              <a:chExt cx="5564020" cy="1256157"/>
            </a:xfrm>
          </p:grpSpPr>
          <p:sp>
            <p:nvSpPr>
              <p:cNvPr id="71" name="Rectangle 70"/>
              <p:cNvSpPr/>
              <p:nvPr/>
            </p:nvSpPr>
            <p:spPr bwMode="auto">
              <a:xfrm>
                <a:off x="913690" y="2362198"/>
                <a:ext cx="1372310" cy="916301"/>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72" name="Rectangle 71"/>
              <p:cNvSpPr/>
              <p:nvPr/>
            </p:nvSpPr>
            <p:spPr bwMode="auto">
              <a:xfrm>
                <a:off x="5410200" y="3200399"/>
                <a:ext cx="1067510" cy="417956"/>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73" name="Straight Connector 72"/>
              <p:cNvCxnSpPr>
                <a:stCxn id="71" idx="3"/>
                <a:endCxn id="72" idx="1"/>
              </p:cNvCxnSpPr>
              <p:nvPr/>
            </p:nvCxnSpPr>
            <p:spPr bwMode="auto">
              <a:xfrm>
                <a:off x="2286000" y="2820349"/>
                <a:ext cx="3124200" cy="589028"/>
              </a:xfrm>
              <a:prstGeom prst="line">
                <a:avLst/>
              </a:prstGeom>
              <a:solidFill>
                <a:schemeClr val="accent1"/>
              </a:solidFill>
              <a:ln w="9525" cap="flat" cmpd="sng" algn="ctr">
                <a:solidFill>
                  <a:srgbClr val="FF0000"/>
                </a:solidFill>
                <a:prstDash val="solid"/>
                <a:round/>
                <a:headEnd type="none" w="sm" len="sm"/>
                <a:tailEnd type="none" w="sm" len="sm"/>
              </a:ln>
              <a:effectLst/>
            </p:spPr>
          </p:cxnSp>
        </p:grpSp>
        <p:sp>
          <p:nvSpPr>
            <p:cNvPr id="65" name="Rectangle 64"/>
            <p:cNvSpPr/>
            <p:nvPr/>
          </p:nvSpPr>
          <p:spPr bwMode="auto">
            <a:xfrm>
              <a:off x="5506371" y="2513899"/>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Essentially the same</a:t>
              </a:r>
              <a:endParaRPr kumimoji="0" lang="en-AU" sz="1600" b="1" i="0" u="none" strike="noStrike" cap="none" normalizeH="0" baseline="0" dirty="0" smtClean="0">
                <a:ln>
                  <a:noFill/>
                </a:ln>
                <a:solidFill>
                  <a:schemeClr val="accent2"/>
                </a:solidFill>
                <a:effectLst/>
                <a:latin typeface="+mj-lt"/>
              </a:endParaRPr>
            </a:p>
          </p:txBody>
        </p:sp>
      </p:gr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0" y="2513899"/>
            <a:ext cx="4221523" cy="3658300"/>
          </a:xfrm>
          <a:prstGeom prst="rect">
            <a:avLst/>
          </a:prstGeom>
          <a:noFill/>
          <a:ln>
            <a:noFill/>
          </a:ln>
          <a:effectLst/>
        </p:spPr>
      </p:pic>
      <p:sp>
        <p:nvSpPr>
          <p:cNvPr id="2" name="Title 1"/>
          <p:cNvSpPr>
            <a:spLocks noGrp="1"/>
          </p:cNvSpPr>
          <p:nvPr>
            <p:ph type="title"/>
          </p:nvPr>
        </p:nvSpPr>
        <p:spPr/>
        <p:txBody>
          <a:bodyPr/>
          <a:lstStyle/>
          <a:p>
            <a:r>
              <a:rPr lang="en-AU" dirty="0" smtClean="0"/>
              <a:t>Backup: 3GPP and IEEE 802 flow charts are similar, but sufficiently different to require collaboration</a:t>
            </a:r>
            <a:endParaRPr lang="en-AU" dirty="0"/>
          </a:p>
        </p:txBody>
      </p:sp>
      <p:sp>
        <p:nvSpPr>
          <p:cNvPr id="3" name="Footer Placeholder 2"/>
          <p:cNvSpPr>
            <a:spLocks noGrp="1"/>
          </p:cNvSpPr>
          <p:nvPr>
            <p:ph type="ftr" sz="quarter" idx="10"/>
          </p:nvPr>
        </p:nvSpPr>
        <p:spPr/>
        <p:txBody>
          <a:bodyPr/>
          <a:lstStyle/>
          <a:p>
            <a:pPr>
              <a:defRPr/>
            </a:pPr>
            <a:r>
              <a:rPr lang="en-US" smtClean="0"/>
              <a:t>IEEE 802</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grpSp>
        <p:nvGrpSpPr>
          <p:cNvPr id="6" name="Group 5"/>
          <p:cNvGrpSpPr/>
          <p:nvPr/>
        </p:nvGrpSpPr>
        <p:grpSpPr>
          <a:xfrm>
            <a:off x="4191000" y="3276600"/>
            <a:ext cx="4607080" cy="2895599"/>
            <a:chOff x="749657" y="1757362"/>
            <a:chExt cx="7111729" cy="4344026"/>
          </a:xfrm>
        </p:grpSpPr>
        <p:sp>
          <p:nvSpPr>
            <p:cNvPr id="7" name="Rectangle 6"/>
            <p:cNvSpPr/>
            <p:nvPr/>
          </p:nvSpPr>
          <p:spPr>
            <a:xfrm>
              <a:off x="2780134" y="1760212"/>
              <a:ext cx="1383848" cy="424882"/>
            </a:xfrm>
            <a:prstGeom prst="rect">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Wait for frame</a:t>
              </a:r>
            </a:p>
          </p:txBody>
        </p:sp>
        <p:sp>
          <p:nvSpPr>
            <p:cNvPr id="8" name="Flowchart: Decision 7"/>
            <p:cNvSpPr/>
            <p:nvPr/>
          </p:nvSpPr>
          <p:spPr>
            <a:xfrm>
              <a:off x="2780136" y="2355047"/>
              <a:ext cx="1383847" cy="679812"/>
            </a:xfrm>
            <a:prstGeom prst="flowChartDecis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State is “Busy”?</a:t>
              </a:r>
            </a:p>
          </p:txBody>
        </p:sp>
        <p:sp>
          <p:nvSpPr>
            <p:cNvPr id="9" name="Rectangle 8"/>
            <p:cNvSpPr/>
            <p:nvPr/>
          </p:nvSpPr>
          <p:spPr>
            <a:xfrm>
              <a:off x="2780134" y="3289788"/>
              <a:ext cx="1383848" cy="424882"/>
            </a:xfrm>
            <a:prstGeom prst="rect">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Set q = rand[0, CW]</a:t>
              </a:r>
            </a:p>
          </p:txBody>
        </p:sp>
        <p:sp>
          <p:nvSpPr>
            <p:cNvPr id="10" name="Rectangle 9"/>
            <p:cNvSpPr/>
            <p:nvPr/>
          </p:nvSpPr>
          <p:spPr>
            <a:xfrm>
              <a:off x="2780136" y="3884623"/>
              <a:ext cx="1383848" cy="424882"/>
            </a:xfrm>
            <a:prstGeom prst="rect">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Wait until state is “Free”</a:t>
              </a:r>
            </a:p>
          </p:txBody>
        </p:sp>
        <p:sp>
          <p:nvSpPr>
            <p:cNvPr id="11" name="Flowchart: Decision 10"/>
            <p:cNvSpPr/>
            <p:nvPr/>
          </p:nvSpPr>
          <p:spPr>
            <a:xfrm>
              <a:off x="2780134" y="4577988"/>
              <a:ext cx="1383847" cy="679812"/>
            </a:xfrm>
            <a:prstGeom prst="flowChartDecis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q = 0?</a:t>
              </a:r>
            </a:p>
          </p:txBody>
        </p:sp>
        <p:cxnSp>
          <p:nvCxnSpPr>
            <p:cNvPr id="12" name="Elbow Connector 11"/>
            <p:cNvCxnSpPr>
              <a:stCxn id="48" idx="1"/>
              <a:endCxn id="16" idx="3"/>
            </p:cNvCxnSpPr>
            <p:nvPr/>
          </p:nvCxnSpPr>
          <p:spPr>
            <a:xfrm rot="10800000">
              <a:off x="2337041" y="5761483"/>
              <a:ext cx="443096" cy="935"/>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13" name="Elbow Connector 12"/>
            <p:cNvCxnSpPr>
              <a:stCxn id="16" idx="0"/>
              <a:endCxn id="11" idx="1"/>
            </p:cNvCxnSpPr>
            <p:nvPr/>
          </p:nvCxnSpPr>
          <p:spPr>
            <a:xfrm rot="5400000" flipH="1" flipV="1">
              <a:off x="1960785" y="4602227"/>
              <a:ext cx="503682" cy="1135016"/>
            </a:xfrm>
            <a:prstGeom prst="bentConnector2">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14" name="Elbow Connector 13"/>
            <p:cNvCxnSpPr>
              <a:stCxn id="11" idx="2"/>
              <a:endCxn id="48" idx="0"/>
            </p:cNvCxnSpPr>
            <p:nvPr/>
          </p:nvCxnSpPr>
          <p:spPr>
            <a:xfrm rot="16200000" flipH="1">
              <a:off x="3325971" y="5403886"/>
              <a:ext cx="292176" cy="3"/>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15" name="Elbow Connector 14"/>
            <p:cNvCxnSpPr>
              <a:stCxn id="10" idx="2"/>
              <a:endCxn id="11" idx="0"/>
            </p:cNvCxnSpPr>
            <p:nvPr/>
          </p:nvCxnSpPr>
          <p:spPr>
            <a:xfrm rot="5400000">
              <a:off x="3337818" y="4443745"/>
              <a:ext cx="268483" cy="2"/>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sp>
          <p:nvSpPr>
            <p:cNvPr id="16" name="Flowchart: Decision 15"/>
            <p:cNvSpPr/>
            <p:nvPr/>
          </p:nvSpPr>
          <p:spPr>
            <a:xfrm>
              <a:off x="953194" y="5421576"/>
              <a:ext cx="1383847" cy="679812"/>
            </a:xfrm>
            <a:prstGeom prst="flowChartDecis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State “Free” at end of slot?</a:t>
              </a:r>
              <a:endParaRPr lang="en-AU" sz="600" dirty="0">
                <a:solidFill>
                  <a:schemeClr val="tx1"/>
                </a:solidFill>
              </a:endParaRPr>
            </a:p>
          </p:txBody>
        </p:sp>
        <p:cxnSp>
          <p:nvCxnSpPr>
            <p:cNvPr id="17" name="Elbow Connector 16"/>
            <p:cNvCxnSpPr>
              <a:stCxn id="16" idx="1"/>
              <a:endCxn id="10" idx="1"/>
            </p:cNvCxnSpPr>
            <p:nvPr/>
          </p:nvCxnSpPr>
          <p:spPr>
            <a:xfrm rot="10800000" flipH="1">
              <a:off x="953194" y="4097064"/>
              <a:ext cx="1826942" cy="1664418"/>
            </a:xfrm>
            <a:prstGeom prst="bentConnector3">
              <a:avLst>
                <a:gd name="adj1" fmla="val -12513"/>
              </a:avLst>
            </a:prstGeom>
            <a:ln w="6350">
              <a:tailEnd type="arrow"/>
            </a:ln>
            <a:effectLst/>
          </p:spPr>
          <p:style>
            <a:lnRef idx="1">
              <a:schemeClr val="accent1"/>
            </a:lnRef>
            <a:fillRef idx="0">
              <a:schemeClr val="accent1"/>
            </a:fillRef>
            <a:effectRef idx="0">
              <a:schemeClr val="accent1"/>
            </a:effectRef>
            <a:fontRef idx="minor">
              <a:schemeClr val="tx1"/>
            </a:fontRef>
          </p:style>
        </p:cxnSp>
        <p:sp>
          <p:nvSpPr>
            <p:cNvPr id="18" name="Flowchart: Decision 17"/>
            <p:cNvSpPr/>
            <p:nvPr/>
          </p:nvSpPr>
          <p:spPr>
            <a:xfrm>
              <a:off x="6332791" y="2353879"/>
              <a:ext cx="1383847" cy="679812"/>
            </a:xfrm>
            <a:prstGeom prst="flowChartDecis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State “Free” at end of slot?</a:t>
              </a:r>
              <a:endParaRPr lang="en-AU" sz="600" dirty="0">
                <a:solidFill>
                  <a:schemeClr val="tx1"/>
                </a:solidFill>
              </a:endParaRPr>
            </a:p>
          </p:txBody>
        </p:sp>
        <p:cxnSp>
          <p:nvCxnSpPr>
            <p:cNvPr id="19" name="Elbow Connector 18"/>
            <p:cNvCxnSpPr>
              <a:stCxn id="8" idx="3"/>
              <a:endCxn id="18" idx="1"/>
            </p:cNvCxnSpPr>
            <p:nvPr/>
          </p:nvCxnSpPr>
          <p:spPr>
            <a:xfrm flipV="1">
              <a:off x="4163983" y="2693785"/>
              <a:ext cx="2168808" cy="1168"/>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0" name="Elbow Connector 19"/>
            <p:cNvCxnSpPr>
              <a:stCxn id="18" idx="2"/>
              <a:endCxn id="9" idx="3"/>
            </p:cNvCxnSpPr>
            <p:nvPr/>
          </p:nvCxnSpPr>
          <p:spPr>
            <a:xfrm rot="5400000">
              <a:off x="5360080" y="1837594"/>
              <a:ext cx="468538" cy="2860733"/>
            </a:xfrm>
            <a:prstGeom prst="bentConnector2">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1" name="Elbow Connector 20"/>
            <p:cNvCxnSpPr>
              <a:stCxn id="8" idx="2"/>
              <a:endCxn id="9" idx="0"/>
            </p:cNvCxnSpPr>
            <p:nvPr/>
          </p:nvCxnSpPr>
          <p:spPr>
            <a:xfrm rot="5400000">
              <a:off x="3344595" y="3162323"/>
              <a:ext cx="254929" cy="1"/>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2" name="Elbow Connector 21"/>
            <p:cNvCxnSpPr>
              <a:stCxn id="9" idx="2"/>
              <a:endCxn id="10" idx="0"/>
            </p:cNvCxnSpPr>
            <p:nvPr/>
          </p:nvCxnSpPr>
          <p:spPr>
            <a:xfrm rot="16200000" flipH="1">
              <a:off x="3387083" y="3799646"/>
              <a:ext cx="169953" cy="2"/>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sp>
          <p:nvSpPr>
            <p:cNvPr id="23" name="Flowchart: Decision 22"/>
            <p:cNvSpPr/>
            <p:nvPr/>
          </p:nvSpPr>
          <p:spPr>
            <a:xfrm>
              <a:off x="6332790" y="5055530"/>
              <a:ext cx="1383847" cy="679812"/>
            </a:xfrm>
            <a:prstGeom prst="flowChartDecis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Frame ready to </a:t>
              </a:r>
              <a:r>
                <a:rPr lang="en-AU" sz="600" dirty="0" err="1" smtClean="0">
                  <a:solidFill>
                    <a:schemeClr val="tx1"/>
                  </a:solidFill>
                </a:rPr>
                <a:t>tx</a:t>
              </a:r>
              <a:r>
                <a:rPr lang="en-AU" sz="600" dirty="0" smtClean="0">
                  <a:solidFill>
                    <a:schemeClr val="tx1"/>
                  </a:solidFill>
                </a:rPr>
                <a:t>?</a:t>
              </a:r>
            </a:p>
          </p:txBody>
        </p:sp>
        <p:sp>
          <p:nvSpPr>
            <p:cNvPr id="24" name="Rectangle 23"/>
            <p:cNvSpPr/>
            <p:nvPr/>
          </p:nvSpPr>
          <p:spPr>
            <a:xfrm>
              <a:off x="4559368" y="4012086"/>
              <a:ext cx="1383848" cy="424882"/>
            </a:xfrm>
            <a:prstGeom prst="rect">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Transmit frame</a:t>
              </a:r>
            </a:p>
          </p:txBody>
        </p:sp>
        <p:cxnSp>
          <p:nvCxnSpPr>
            <p:cNvPr id="25" name="Elbow Connector 24"/>
            <p:cNvCxnSpPr>
              <a:stCxn id="24" idx="1"/>
              <a:endCxn id="9" idx="3"/>
            </p:cNvCxnSpPr>
            <p:nvPr/>
          </p:nvCxnSpPr>
          <p:spPr>
            <a:xfrm rot="10800000">
              <a:off x="4163983" y="3502230"/>
              <a:ext cx="395386" cy="722299"/>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6" name="Elbow Connector 25"/>
            <p:cNvCxnSpPr>
              <a:stCxn id="23" idx="0"/>
              <a:endCxn id="33" idx="2"/>
            </p:cNvCxnSpPr>
            <p:nvPr/>
          </p:nvCxnSpPr>
          <p:spPr>
            <a:xfrm rot="16200000" flipV="1">
              <a:off x="6779167" y="4809982"/>
              <a:ext cx="491095" cy="1"/>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7" name="Elbow Connector 26"/>
            <p:cNvCxnSpPr>
              <a:stCxn id="11" idx="3"/>
              <a:endCxn id="23" idx="1"/>
            </p:cNvCxnSpPr>
            <p:nvPr/>
          </p:nvCxnSpPr>
          <p:spPr>
            <a:xfrm>
              <a:off x="4163981" y="4917894"/>
              <a:ext cx="2168809" cy="477542"/>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18" idx="3"/>
              <a:endCxn id="33" idx="3"/>
            </p:cNvCxnSpPr>
            <p:nvPr/>
          </p:nvCxnSpPr>
          <p:spPr>
            <a:xfrm flipH="1">
              <a:off x="7716636" y="2693785"/>
              <a:ext cx="2" cy="1530744"/>
            </a:xfrm>
            <a:prstGeom prst="bentConnector3">
              <a:avLst>
                <a:gd name="adj1" fmla="val -1143000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29" name="Elbow Connector 28"/>
            <p:cNvCxnSpPr>
              <a:stCxn id="23" idx="3"/>
              <a:endCxn id="7" idx="3"/>
            </p:cNvCxnSpPr>
            <p:nvPr/>
          </p:nvCxnSpPr>
          <p:spPr>
            <a:xfrm flipH="1" flipV="1">
              <a:off x="4163982" y="1972653"/>
              <a:ext cx="3552655" cy="3422783"/>
            </a:xfrm>
            <a:prstGeom prst="bentConnector3">
              <a:avLst>
                <a:gd name="adj1" fmla="val -17432"/>
              </a:avLst>
            </a:prstGeom>
            <a:ln w="6350">
              <a:tailEnd type="arrow"/>
            </a:ln>
            <a:effectLst/>
          </p:spPr>
          <p:style>
            <a:lnRef idx="1">
              <a:schemeClr val="accent1"/>
            </a:lnRef>
            <a:fillRef idx="0">
              <a:schemeClr val="accent1"/>
            </a:fillRef>
            <a:effectRef idx="0">
              <a:schemeClr val="accent1"/>
            </a:effectRef>
            <a:fontRef idx="minor">
              <a:schemeClr val="tx1"/>
            </a:fontRef>
          </p:style>
        </p:cxnSp>
        <p:sp>
          <p:nvSpPr>
            <p:cNvPr id="30" name="Flowchart: Preparation 29"/>
            <p:cNvSpPr/>
            <p:nvPr/>
          </p:nvSpPr>
          <p:spPr>
            <a:xfrm>
              <a:off x="1264493" y="1757362"/>
              <a:ext cx="807244" cy="432494"/>
            </a:xfrm>
            <a:prstGeom prst="flowChartPreparat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Start</a:t>
              </a:r>
            </a:p>
          </p:txBody>
        </p:sp>
        <p:cxnSp>
          <p:nvCxnSpPr>
            <p:cNvPr id="31" name="Elbow Connector 30"/>
            <p:cNvCxnSpPr>
              <a:stCxn id="30" idx="3"/>
              <a:endCxn id="7" idx="1"/>
            </p:cNvCxnSpPr>
            <p:nvPr/>
          </p:nvCxnSpPr>
          <p:spPr>
            <a:xfrm flipV="1">
              <a:off x="2071737" y="1972653"/>
              <a:ext cx="708397" cy="956"/>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32" name="Elbow Connector 31"/>
            <p:cNvCxnSpPr>
              <a:stCxn id="7" idx="2"/>
              <a:endCxn id="8" idx="0"/>
            </p:cNvCxnSpPr>
            <p:nvPr/>
          </p:nvCxnSpPr>
          <p:spPr>
            <a:xfrm rot="16200000" flipH="1">
              <a:off x="3387082" y="2270069"/>
              <a:ext cx="169953" cy="1"/>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sp>
          <p:nvSpPr>
            <p:cNvPr id="33" name="Flowchart: Decision 32"/>
            <p:cNvSpPr/>
            <p:nvPr/>
          </p:nvSpPr>
          <p:spPr>
            <a:xfrm>
              <a:off x="6332789" y="3884623"/>
              <a:ext cx="1383847" cy="679812"/>
            </a:xfrm>
            <a:prstGeom prst="flowChartDecision">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Is higher priority q=0?</a:t>
              </a:r>
            </a:p>
          </p:txBody>
        </p:sp>
        <p:cxnSp>
          <p:nvCxnSpPr>
            <p:cNvPr id="34" name="Elbow Connector 33"/>
            <p:cNvCxnSpPr>
              <a:stCxn id="33" idx="0"/>
              <a:endCxn id="9" idx="3"/>
            </p:cNvCxnSpPr>
            <p:nvPr/>
          </p:nvCxnSpPr>
          <p:spPr>
            <a:xfrm rot="16200000" flipV="1">
              <a:off x="5403151" y="2263060"/>
              <a:ext cx="382394" cy="2860731"/>
            </a:xfrm>
            <a:prstGeom prst="bentConnector2">
              <a:avLst/>
            </a:prstGeom>
            <a:ln w="6350">
              <a:tailEnd type="arrow"/>
            </a:ln>
            <a:effectLst/>
          </p:spPr>
          <p:style>
            <a:lnRef idx="1">
              <a:schemeClr val="accent1"/>
            </a:lnRef>
            <a:fillRef idx="0">
              <a:schemeClr val="accent1"/>
            </a:fillRef>
            <a:effectRef idx="0">
              <a:schemeClr val="accent1"/>
            </a:effectRef>
            <a:fontRef idx="minor">
              <a:schemeClr val="tx1"/>
            </a:fontRef>
          </p:style>
        </p:cxnSp>
        <p:cxnSp>
          <p:nvCxnSpPr>
            <p:cNvPr id="35" name="Elbow Connector 34"/>
            <p:cNvCxnSpPr>
              <a:stCxn id="33" idx="1"/>
              <a:endCxn id="24" idx="3"/>
            </p:cNvCxnSpPr>
            <p:nvPr/>
          </p:nvCxnSpPr>
          <p:spPr>
            <a:xfrm rot="10800000">
              <a:off x="5943217" y="4224529"/>
              <a:ext cx="389573" cy="1"/>
            </a:xfrm>
            <a:prstGeom prst="bentConnector3">
              <a:avLst>
                <a:gd name="adj1" fmla="val 50000"/>
              </a:avLst>
            </a:prstGeom>
            <a:ln w="6350">
              <a:tailEnd type="arrow"/>
            </a:ln>
            <a:effectLst/>
          </p:spPr>
          <p:style>
            <a:lnRef idx="1">
              <a:schemeClr val="accent1"/>
            </a:lnRef>
            <a:fillRef idx="0">
              <a:schemeClr val="accent1"/>
            </a:fillRef>
            <a:effectRef idx="0">
              <a:schemeClr val="accent1"/>
            </a:effectRef>
            <a:fontRef idx="minor">
              <a:schemeClr val="tx1"/>
            </a:fontRef>
          </p:style>
        </p:cxnSp>
        <p:sp>
          <p:nvSpPr>
            <p:cNvPr id="36" name="Rectangle 35"/>
            <p:cNvSpPr/>
            <p:nvPr/>
          </p:nvSpPr>
          <p:spPr>
            <a:xfrm>
              <a:off x="3476857" y="3034858"/>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Y</a:t>
              </a:r>
            </a:p>
          </p:txBody>
        </p:sp>
        <p:sp>
          <p:nvSpPr>
            <p:cNvPr id="37" name="Rectangle 36"/>
            <p:cNvSpPr/>
            <p:nvPr/>
          </p:nvSpPr>
          <p:spPr>
            <a:xfrm>
              <a:off x="4163983" y="2440023"/>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N</a:t>
              </a:r>
            </a:p>
          </p:txBody>
        </p:sp>
        <p:sp>
          <p:nvSpPr>
            <p:cNvPr id="38" name="Rectangle 37"/>
            <p:cNvSpPr/>
            <p:nvPr/>
          </p:nvSpPr>
          <p:spPr>
            <a:xfrm>
              <a:off x="7682357" y="2494786"/>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Y</a:t>
              </a:r>
            </a:p>
          </p:txBody>
        </p:sp>
        <p:sp>
          <p:nvSpPr>
            <p:cNvPr id="39" name="Rectangle 38"/>
            <p:cNvSpPr/>
            <p:nvPr/>
          </p:nvSpPr>
          <p:spPr>
            <a:xfrm>
              <a:off x="7015853" y="2984857"/>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N</a:t>
              </a:r>
            </a:p>
          </p:txBody>
        </p:sp>
        <p:sp>
          <p:nvSpPr>
            <p:cNvPr id="40" name="Rectangle 39"/>
            <p:cNvSpPr/>
            <p:nvPr/>
          </p:nvSpPr>
          <p:spPr>
            <a:xfrm>
              <a:off x="6183758" y="4019558"/>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N</a:t>
              </a:r>
            </a:p>
          </p:txBody>
        </p:sp>
        <p:sp>
          <p:nvSpPr>
            <p:cNvPr id="41" name="Rectangle 40"/>
            <p:cNvSpPr/>
            <p:nvPr/>
          </p:nvSpPr>
          <p:spPr>
            <a:xfrm>
              <a:off x="7013858" y="3701124"/>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Y</a:t>
              </a:r>
            </a:p>
          </p:txBody>
        </p:sp>
        <p:sp>
          <p:nvSpPr>
            <p:cNvPr id="42" name="Rectangle 41"/>
            <p:cNvSpPr/>
            <p:nvPr/>
          </p:nvSpPr>
          <p:spPr>
            <a:xfrm>
              <a:off x="7696643" y="5192838"/>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N</a:t>
              </a:r>
            </a:p>
          </p:txBody>
        </p:sp>
        <p:sp>
          <p:nvSpPr>
            <p:cNvPr id="43" name="Rectangle 42"/>
            <p:cNvSpPr/>
            <p:nvPr/>
          </p:nvSpPr>
          <p:spPr>
            <a:xfrm>
              <a:off x="7007000" y="4872030"/>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Y</a:t>
              </a:r>
            </a:p>
          </p:txBody>
        </p:sp>
        <p:sp>
          <p:nvSpPr>
            <p:cNvPr id="44" name="Rectangle 43"/>
            <p:cNvSpPr/>
            <p:nvPr/>
          </p:nvSpPr>
          <p:spPr>
            <a:xfrm>
              <a:off x="749657" y="5499176"/>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N</a:t>
              </a:r>
            </a:p>
          </p:txBody>
        </p:sp>
        <p:sp>
          <p:nvSpPr>
            <p:cNvPr id="45" name="Rectangle 44"/>
            <p:cNvSpPr/>
            <p:nvPr/>
          </p:nvSpPr>
          <p:spPr>
            <a:xfrm>
              <a:off x="1621629" y="5236363"/>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Y</a:t>
              </a:r>
            </a:p>
          </p:txBody>
        </p:sp>
        <p:sp>
          <p:nvSpPr>
            <p:cNvPr id="46" name="Rectangle 45"/>
            <p:cNvSpPr/>
            <p:nvPr/>
          </p:nvSpPr>
          <p:spPr>
            <a:xfrm>
              <a:off x="4114800" y="4712357"/>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Y</a:t>
              </a:r>
            </a:p>
          </p:txBody>
        </p:sp>
        <p:sp>
          <p:nvSpPr>
            <p:cNvPr id="47" name="Rectangle 46"/>
            <p:cNvSpPr/>
            <p:nvPr/>
          </p:nvSpPr>
          <p:spPr>
            <a:xfrm>
              <a:off x="3469047" y="5198137"/>
              <a:ext cx="164743" cy="254929"/>
            </a:xfrm>
            <a:prstGeom prst="rect">
              <a:avLst/>
            </a:prstGeom>
            <a:no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600" b="1" dirty="0" smtClean="0">
                  <a:solidFill>
                    <a:schemeClr val="tx1"/>
                  </a:solidFill>
                </a:rPr>
                <a:t>N</a:t>
              </a:r>
            </a:p>
          </p:txBody>
        </p:sp>
        <p:sp>
          <p:nvSpPr>
            <p:cNvPr id="48" name="Rectangle 47"/>
            <p:cNvSpPr/>
            <p:nvPr/>
          </p:nvSpPr>
          <p:spPr>
            <a:xfrm>
              <a:off x="2780137" y="5549976"/>
              <a:ext cx="1383848" cy="424882"/>
            </a:xfrm>
            <a:prstGeom prst="rect">
              <a:avLst/>
            </a:prstGeom>
            <a:solidFill>
              <a:schemeClr val="accent5">
                <a:lumMod val="40000"/>
                <a:lumOff val="6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AU" sz="600" dirty="0" smtClean="0">
                  <a:solidFill>
                    <a:schemeClr val="tx1"/>
                  </a:solidFill>
                </a:rPr>
                <a:t>Set q = q -1</a:t>
              </a:r>
            </a:p>
          </p:txBody>
        </p:sp>
      </p:grpSp>
      <p:sp>
        <p:nvSpPr>
          <p:cNvPr id="99" name="Rectangle 98"/>
          <p:cNvSpPr/>
          <p:nvPr/>
        </p:nvSpPr>
        <p:spPr bwMode="auto">
          <a:xfrm>
            <a:off x="381000" y="1904999"/>
            <a:ext cx="4034548" cy="381000"/>
          </a:xfrm>
          <a:prstGeom prst="rect">
            <a:avLst/>
          </a:prstGeom>
          <a:solidFill>
            <a:schemeClr val="accent5">
              <a:lumMod val="20000"/>
              <a:lumOff val="80000"/>
            </a:schemeClr>
          </a:solidFill>
          <a:ln w="28575"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3GPP Category 4 Flow Chart</a:t>
            </a:r>
          </a:p>
        </p:txBody>
      </p:sp>
      <p:sp>
        <p:nvSpPr>
          <p:cNvPr id="100" name="Rectangle 99"/>
          <p:cNvSpPr/>
          <p:nvPr/>
        </p:nvSpPr>
        <p:spPr bwMode="auto">
          <a:xfrm>
            <a:off x="4724400" y="1904999"/>
            <a:ext cx="4034548" cy="381000"/>
          </a:xfrm>
          <a:prstGeom prst="rect">
            <a:avLst/>
          </a:prstGeom>
          <a:solidFill>
            <a:schemeClr val="accent5">
              <a:lumMod val="20000"/>
              <a:lumOff val="80000"/>
            </a:schemeClr>
          </a:solidFill>
          <a:ln w="28575" cap="flat" cmpd="sng" algn="ctr">
            <a:solidFill>
              <a:schemeClr val="accent2"/>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IEEE 802 conceptual</a:t>
            </a:r>
            <a:r>
              <a:rPr kumimoji="0" lang="en-AU" sz="1600" b="1" i="0" u="none" strike="noStrike" cap="none" normalizeH="0" dirty="0" smtClean="0">
                <a:ln>
                  <a:noFill/>
                </a:ln>
                <a:solidFill>
                  <a:schemeClr val="tx1"/>
                </a:solidFill>
                <a:effectLst/>
                <a:latin typeface="+mj-lt"/>
              </a:rPr>
              <a:t> flow chart</a:t>
            </a:r>
            <a:endParaRPr kumimoji="0" lang="en-AU" sz="1600" b="1" i="0" u="none" strike="noStrike" cap="none" normalizeH="0" baseline="0" dirty="0" smtClean="0">
              <a:ln>
                <a:noFill/>
              </a:ln>
              <a:solidFill>
                <a:schemeClr val="tx1"/>
              </a:solidFill>
              <a:effectLst/>
              <a:latin typeface="+mj-lt"/>
            </a:endParaRPr>
          </a:p>
        </p:txBody>
      </p:sp>
      <p:grpSp>
        <p:nvGrpSpPr>
          <p:cNvPr id="78" name="Group 77"/>
          <p:cNvGrpSpPr/>
          <p:nvPr/>
        </p:nvGrpSpPr>
        <p:grpSpPr>
          <a:xfrm>
            <a:off x="5531317" y="2514600"/>
            <a:ext cx="3249758" cy="2684745"/>
            <a:chOff x="5531317" y="2514600"/>
            <a:chExt cx="3249758" cy="2684745"/>
          </a:xfrm>
        </p:grpSpPr>
        <p:sp>
          <p:nvSpPr>
            <p:cNvPr id="77" name="Rectangle 76"/>
            <p:cNvSpPr/>
            <p:nvPr/>
          </p:nvSpPr>
          <p:spPr bwMode="auto">
            <a:xfrm>
              <a:off x="7764650" y="4637925"/>
              <a:ext cx="1016425" cy="561420"/>
            </a:xfrm>
            <a:prstGeom prst="rect">
              <a:avLst/>
            </a:prstGeom>
            <a:noFill/>
            <a:ln w="63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01" name="Rectangle 100"/>
            <p:cNvSpPr/>
            <p:nvPr/>
          </p:nvSpPr>
          <p:spPr bwMode="auto">
            <a:xfrm>
              <a:off x="5531317" y="2514600"/>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Missing</a:t>
              </a:r>
              <a:endParaRPr kumimoji="0" lang="en-AU" sz="1600" b="1" i="0" u="none" strike="noStrike" cap="none" normalizeH="0" baseline="0" dirty="0" smtClean="0">
                <a:ln>
                  <a:noFill/>
                </a:ln>
                <a:solidFill>
                  <a:schemeClr val="accent2"/>
                </a:solidFill>
                <a:effectLst/>
                <a:latin typeface="+mj-lt"/>
              </a:endParaRPr>
            </a:p>
          </p:txBody>
        </p:sp>
      </p:grpSp>
      <p:grpSp>
        <p:nvGrpSpPr>
          <p:cNvPr id="102" name="Group 101"/>
          <p:cNvGrpSpPr/>
          <p:nvPr/>
        </p:nvGrpSpPr>
        <p:grpSpPr>
          <a:xfrm>
            <a:off x="5562600" y="2514600"/>
            <a:ext cx="3257507" cy="1665176"/>
            <a:chOff x="5531317" y="2514600"/>
            <a:chExt cx="3257507" cy="1665176"/>
          </a:xfrm>
        </p:grpSpPr>
        <p:sp>
          <p:nvSpPr>
            <p:cNvPr id="103" name="Rectangle 102"/>
            <p:cNvSpPr/>
            <p:nvPr/>
          </p:nvSpPr>
          <p:spPr bwMode="auto">
            <a:xfrm>
              <a:off x="7772399" y="3618356"/>
              <a:ext cx="1016425" cy="561420"/>
            </a:xfrm>
            <a:prstGeom prst="rect">
              <a:avLst/>
            </a:prstGeom>
            <a:noFill/>
            <a:ln w="635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04" name="Rectangle 103"/>
            <p:cNvSpPr/>
            <p:nvPr/>
          </p:nvSpPr>
          <p:spPr bwMode="auto">
            <a:xfrm>
              <a:off x="5531317" y="2514600"/>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Missing</a:t>
              </a:r>
              <a:endParaRPr kumimoji="0" lang="en-AU" sz="1600" b="1" i="0" u="none" strike="noStrike" cap="none" normalizeH="0" baseline="0" dirty="0" smtClean="0">
                <a:ln>
                  <a:noFill/>
                </a:ln>
                <a:solidFill>
                  <a:schemeClr val="accent2"/>
                </a:solidFill>
                <a:effectLst/>
                <a:latin typeface="+mj-lt"/>
              </a:endParaRPr>
            </a:p>
          </p:txBody>
        </p:sp>
      </p:grpSp>
      <p:grpSp>
        <p:nvGrpSpPr>
          <p:cNvPr id="75" name="Group 74"/>
          <p:cNvGrpSpPr/>
          <p:nvPr/>
        </p:nvGrpSpPr>
        <p:grpSpPr>
          <a:xfrm>
            <a:off x="2971800" y="2514600"/>
            <a:ext cx="5441483" cy="2642145"/>
            <a:chOff x="2971800" y="2514600"/>
            <a:chExt cx="5441483" cy="2642145"/>
          </a:xfrm>
        </p:grpSpPr>
        <p:grpSp>
          <p:nvGrpSpPr>
            <p:cNvPr id="57" name="Group 56"/>
            <p:cNvGrpSpPr/>
            <p:nvPr/>
          </p:nvGrpSpPr>
          <p:grpSpPr>
            <a:xfrm>
              <a:off x="2971800" y="3330114"/>
              <a:ext cx="4709848" cy="1826631"/>
              <a:chOff x="2971800" y="3330114"/>
              <a:chExt cx="4709848" cy="1826631"/>
            </a:xfrm>
          </p:grpSpPr>
          <p:sp>
            <p:nvSpPr>
              <p:cNvPr id="95" name="Rectangle 94"/>
              <p:cNvSpPr/>
              <p:nvPr/>
            </p:nvSpPr>
            <p:spPr bwMode="auto">
              <a:xfrm>
                <a:off x="2971800" y="3330114"/>
                <a:ext cx="1066800" cy="522995"/>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96" name="Rectangle 95"/>
              <p:cNvSpPr/>
              <p:nvPr/>
            </p:nvSpPr>
            <p:spPr bwMode="auto">
              <a:xfrm>
                <a:off x="6609729" y="4724398"/>
                <a:ext cx="1071919" cy="432347"/>
              </a:xfrm>
              <a:prstGeom prst="rect">
                <a:avLst/>
              </a:prstGeom>
              <a:noFill/>
              <a:ln w="952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97" name="Straight Connector 96"/>
              <p:cNvCxnSpPr>
                <a:stCxn id="95" idx="3"/>
                <a:endCxn id="96" idx="1"/>
              </p:cNvCxnSpPr>
              <p:nvPr/>
            </p:nvCxnSpPr>
            <p:spPr bwMode="auto">
              <a:xfrm>
                <a:off x="4038600" y="3591612"/>
                <a:ext cx="2571129" cy="1348960"/>
              </a:xfrm>
              <a:prstGeom prst="line">
                <a:avLst/>
              </a:prstGeom>
              <a:solidFill>
                <a:schemeClr val="accent1"/>
              </a:solidFill>
              <a:ln w="9525" cap="flat" cmpd="sng" algn="ctr">
                <a:solidFill>
                  <a:srgbClr val="FF0000"/>
                </a:solidFill>
                <a:prstDash val="solid"/>
                <a:round/>
                <a:headEnd type="none" w="sm" len="sm"/>
                <a:tailEnd type="none" w="sm" len="sm"/>
              </a:ln>
              <a:effectLst/>
            </p:spPr>
          </p:cxnSp>
        </p:grpSp>
        <p:sp>
          <p:nvSpPr>
            <p:cNvPr id="94" name="Rectangle 93"/>
            <p:cNvSpPr/>
            <p:nvPr/>
          </p:nvSpPr>
          <p:spPr bwMode="auto">
            <a:xfrm>
              <a:off x="5562600" y="2514600"/>
              <a:ext cx="2850683" cy="3817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accent2"/>
                  </a:solidFill>
                  <a:effectLst/>
                  <a:latin typeface="+mj-lt"/>
                </a:rPr>
                <a:t>Essentially the same</a:t>
              </a:r>
              <a:endParaRPr kumimoji="0" lang="en-AU" sz="1600" b="1" i="0" u="none" strike="noStrike" cap="none" normalizeH="0" baseline="0" dirty="0" smtClean="0">
                <a:ln>
                  <a:noFill/>
                </a:ln>
                <a:solidFill>
                  <a:schemeClr val="accent2"/>
                </a:solidFill>
                <a:effectLst/>
                <a:latin typeface="+mj-lt"/>
              </a:endParaRPr>
            </a:p>
          </p:txBody>
        </p:sp>
      </p:grpSp>
    </p:spTree>
    <p:extLst>
      <p:ext uri="{BB962C8B-B14F-4D97-AF65-F5344CB8AC3E}">
        <p14:creationId xmlns:p14="http://schemas.microsoft.com/office/powerpoint/2010/main" val="3582222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66"/>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7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xit" presetSubtype="0" fill="hold" nodeType="clickEffect">
                                  <p:stCondLst>
                                    <p:cond delay="0"/>
                                  </p:stCondLst>
                                  <p:childTnLst>
                                    <p:set>
                                      <p:cBhvr>
                                        <p:cTn id="16" dur="1" fill="hold">
                                          <p:stCondLst>
                                            <p:cond delay="0"/>
                                          </p:stCondLst>
                                        </p:cTn>
                                        <p:tgtEl>
                                          <p:spTgt spid="76"/>
                                        </p:tgtEl>
                                        <p:attrNameLst>
                                          <p:attrName>style.visibility</p:attrName>
                                        </p:attrNameLst>
                                      </p:cBhvr>
                                      <p:to>
                                        <p:strVal val="hidden"/>
                                      </p:to>
                                    </p:set>
                                  </p:childTnLst>
                                </p:cTn>
                              </p:par>
                              <p:par>
                                <p:cTn id="17" presetID="1" presetClass="entr" presetSubtype="0" fill="hold" nodeType="withEffect">
                                  <p:stCondLst>
                                    <p:cond delay="0"/>
                                  </p:stCondLst>
                                  <p:childTnLst>
                                    <p:set>
                                      <p:cBhvr>
                                        <p:cTn id="18" dur="1" fill="hold">
                                          <p:stCondLst>
                                            <p:cond delay="0"/>
                                          </p:stCondLst>
                                        </p:cTn>
                                        <p:tgtEl>
                                          <p:spTgt spid="6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0"/>
                                          </p:stCondLst>
                                        </p:cTn>
                                        <p:tgtEl>
                                          <p:spTgt spid="68"/>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6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nodeType="clickEffect">
                                  <p:stCondLst>
                                    <p:cond delay="0"/>
                                  </p:stCondLst>
                                  <p:childTnLst>
                                    <p:set>
                                      <p:cBhvr>
                                        <p:cTn id="28" dur="1" fill="hold">
                                          <p:stCondLst>
                                            <p:cond delay="0"/>
                                          </p:stCondLst>
                                        </p:cTn>
                                        <p:tgtEl>
                                          <p:spTgt spid="69"/>
                                        </p:tgtEl>
                                        <p:attrNameLst>
                                          <p:attrName>style.visibility</p:attrName>
                                        </p:attrNameLst>
                                      </p:cBhvr>
                                      <p:to>
                                        <p:strVal val="hidden"/>
                                      </p:to>
                                    </p:set>
                                  </p:childTnLst>
                                </p:cTn>
                              </p:par>
                              <p:par>
                                <p:cTn id="29" presetID="1" presetClass="entr" presetSubtype="0" fill="hold" nodeType="withEffect">
                                  <p:stCondLst>
                                    <p:cond delay="0"/>
                                  </p:stCondLst>
                                  <p:childTnLst>
                                    <p:set>
                                      <p:cBhvr>
                                        <p:cTn id="30" dur="1" fill="hold">
                                          <p:stCondLst>
                                            <p:cond delay="0"/>
                                          </p:stCondLst>
                                        </p:cTn>
                                        <p:tgtEl>
                                          <p:spTgt spid="7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0"/>
                                          </p:stCondLst>
                                        </p:cTn>
                                        <p:tgtEl>
                                          <p:spTgt spid="70"/>
                                        </p:tgtEl>
                                        <p:attrNameLst>
                                          <p:attrName>style.visibility</p:attrName>
                                        </p:attrNameLst>
                                      </p:cBhvr>
                                      <p:to>
                                        <p:strVal val="hidden"/>
                                      </p:to>
                                    </p:set>
                                  </p:childTnLst>
                                </p:cTn>
                              </p:par>
                              <p:par>
                                <p:cTn id="35" presetID="1" presetClass="entr" presetSubtype="0" fill="hold" nodeType="withEffect">
                                  <p:stCondLst>
                                    <p:cond delay="0"/>
                                  </p:stCondLst>
                                  <p:childTnLst>
                                    <p:set>
                                      <p:cBhvr>
                                        <p:cTn id="36" dur="1" fill="hold">
                                          <p:stCondLst>
                                            <p:cond delay="0"/>
                                          </p:stCondLst>
                                        </p:cTn>
                                        <p:tgtEl>
                                          <p:spTgt spid="7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nodeType="clickEffect">
                                  <p:stCondLst>
                                    <p:cond delay="0"/>
                                  </p:stCondLst>
                                  <p:childTnLst>
                                    <p:set>
                                      <p:cBhvr>
                                        <p:cTn id="40" dur="1" fill="hold">
                                          <p:stCondLst>
                                            <p:cond delay="0"/>
                                          </p:stCondLst>
                                        </p:cTn>
                                        <p:tgtEl>
                                          <p:spTgt spid="74"/>
                                        </p:tgtEl>
                                        <p:attrNameLst>
                                          <p:attrName>style.visibility</p:attrName>
                                        </p:attrNameLst>
                                      </p:cBhvr>
                                      <p:to>
                                        <p:strVal val="hidden"/>
                                      </p:to>
                                    </p:set>
                                  </p:childTnLst>
                                </p:cTn>
                              </p:par>
                              <p:par>
                                <p:cTn id="41" presetID="1" presetClass="entr" presetSubtype="0" fill="hold" nodeType="withEffect">
                                  <p:stCondLst>
                                    <p:cond delay="0"/>
                                  </p:stCondLst>
                                  <p:childTnLst>
                                    <p:set>
                                      <p:cBhvr>
                                        <p:cTn id="42" dur="1" fill="hold">
                                          <p:stCondLst>
                                            <p:cond delay="0"/>
                                          </p:stCondLst>
                                        </p:cTn>
                                        <p:tgtEl>
                                          <p:spTgt spid="7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nodeType="clickEffect">
                                  <p:stCondLst>
                                    <p:cond delay="0"/>
                                  </p:stCondLst>
                                  <p:childTnLst>
                                    <p:set>
                                      <p:cBhvr>
                                        <p:cTn id="46" dur="1" fill="hold">
                                          <p:stCondLst>
                                            <p:cond delay="0"/>
                                          </p:stCondLst>
                                        </p:cTn>
                                        <p:tgtEl>
                                          <p:spTgt spid="75"/>
                                        </p:tgtEl>
                                        <p:attrNameLst>
                                          <p:attrName>style.visibility</p:attrName>
                                        </p:attrNameLst>
                                      </p:cBhvr>
                                      <p:to>
                                        <p:strVal val="hidden"/>
                                      </p:to>
                                    </p:set>
                                  </p:childTnLst>
                                </p:cTn>
                              </p:par>
                              <p:par>
                                <p:cTn id="47" presetID="1" presetClass="entr" presetSubtype="0" fill="hold" nodeType="withEffect">
                                  <p:stCondLst>
                                    <p:cond delay="0"/>
                                  </p:stCondLst>
                                  <p:childTnLst>
                                    <p:set>
                                      <p:cBhvr>
                                        <p:cTn id="48" dur="1" fill="hold">
                                          <p:stCondLst>
                                            <p:cond delay="0"/>
                                          </p:stCondLst>
                                        </p:cTn>
                                        <p:tgtEl>
                                          <p:spTgt spid="102"/>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xit" presetSubtype="0" fill="hold" nodeType="clickEffect">
                                  <p:stCondLst>
                                    <p:cond delay="0"/>
                                  </p:stCondLst>
                                  <p:childTnLst>
                                    <p:set>
                                      <p:cBhvr>
                                        <p:cTn id="52" dur="1" fill="hold">
                                          <p:stCondLst>
                                            <p:cond delay="0"/>
                                          </p:stCondLst>
                                        </p:cTn>
                                        <p:tgtEl>
                                          <p:spTgt spid="102"/>
                                        </p:tgtEl>
                                        <p:attrNameLst>
                                          <p:attrName>style.visibility</p:attrName>
                                        </p:attrNameLst>
                                      </p:cBhvr>
                                      <p:to>
                                        <p:strVal val="hidden"/>
                                      </p:to>
                                    </p:set>
                                  </p:childTnLst>
                                </p:cTn>
                              </p:par>
                              <p:par>
                                <p:cTn id="53" presetID="1" presetClass="entr" presetSubtype="0" fill="hold" nodeType="withEffect">
                                  <p:stCondLst>
                                    <p:cond delay="0"/>
                                  </p:stCondLst>
                                  <p:childTnLst>
                                    <p:set>
                                      <p:cBhvr>
                                        <p:cTn id="54" dur="1" fill="hold">
                                          <p:stCondLst>
                                            <p:cond delay="0"/>
                                          </p:stCondLst>
                                        </p:cTn>
                                        <p:tgtEl>
                                          <p:spTgt spid="7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xit" presetSubtype="0" fill="hold" nodeType="clickEffect">
                                  <p:stCondLst>
                                    <p:cond delay="0"/>
                                  </p:stCondLst>
                                  <p:childTnLst>
                                    <p:set>
                                      <p:cBhvr>
                                        <p:cTn id="58" dur="1" fill="hold">
                                          <p:stCondLst>
                                            <p:cond delay="0"/>
                                          </p:stCondLst>
                                        </p:cTn>
                                        <p:tgtEl>
                                          <p:spTgt spid="7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 and the significant benefit today from Wi-Fi of “</a:t>
            </a:r>
            <a:r>
              <a:rPr lang="en-AU" i="1" dirty="0" smtClean="0"/>
              <a:t>anyone, anytime, any place</a:t>
            </a:r>
            <a:r>
              <a:rPr lang="en-AU" dirty="0" smtClean="0"/>
              <a:t>” must not be put at risk</a:t>
            </a:r>
            <a:endParaRPr lang="en-AU" dirty="0"/>
          </a:p>
        </p:txBody>
      </p:sp>
      <p:sp>
        <p:nvSpPr>
          <p:cNvPr id="4" name="Footer Placeholder 3"/>
          <p:cNvSpPr>
            <a:spLocks noGrp="1"/>
          </p:cNvSpPr>
          <p:nvPr>
            <p:ph type="ftr" sz="quarter" idx="10"/>
          </p:nvPr>
        </p:nvSpPr>
        <p:spPr>
          <a:xfrm>
            <a:off x="7894708" y="6475413"/>
            <a:ext cx="649217" cy="184666"/>
          </a:xfrm>
        </p:spPr>
        <p:txBody>
          <a:bodyPr/>
          <a:lstStyle/>
          <a:p>
            <a:r>
              <a:rPr lang="en-US" dirty="0" smtClean="0"/>
              <a:t>IEEE 802</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5</a:t>
            </a:fld>
            <a:endParaRPr lang="en-US"/>
          </a:p>
        </p:txBody>
      </p:sp>
      <p:sp>
        <p:nvSpPr>
          <p:cNvPr id="6" name="Down Arrow 5"/>
          <p:cNvSpPr/>
          <p:nvPr/>
        </p:nvSpPr>
        <p:spPr>
          <a:xfrm>
            <a:off x="968097" y="4122440"/>
            <a:ext cx="1512168" cy="478414"/>
          </a:xfrm>
          <a:prstGeom prst="downArrow">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smtClean="0"/>
          </a:p>
        </p:txBody>
      </p:sp>
      <p:sp>
        <p:nvSpPr>
          <p:cNvPr id="7" name="Down Arrow 6"/>
          <p:cNvSpPr/>
          <p:nvPr/>
        </p:nvSpPr>
        <p:spPr>
          <a:xfrm>
            <a:off x="3840033" y="4122440"/>
            <a:ext cx="1512168" cy="478414"/>
          </a:xfrm>
          <a:prstGeom prst="downArrow">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smtClean="0"/>
          </a:p>
        </p:txBody>
      </p:sp>
      <p:sp>
        <p:nvSpPr>
          <p:cNvPr id="8" name="Down Arrow 7"/>
          <p:cNvSpPr/>
          <p:nvPr/>
        </p:nvSpPr>
        <p:spPr>
          <a:xfrm>
            <a:off x="6732240" y="4122440"/>
            <a:ext cx="1512168" cy="478414"/>
          </a:xfrm>
          <a:prstGeom prst="downArrow">
            <a:avLst/>
          </a:prstGeom>
          <a:solidFill>
            <a:schemeClr val="accent6">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smtClean="0"/>
          </a:p>
        </p:txBody>
      </p:sp>
      <p:sp>
        <p:nvSpPr>
          <p:cNvPr id="9" name="Rectangle 8"/>
          <p:cNvSpPr/>
          <p:nvPr/>
        </p:nvSpPr>
        <p:spPr>
          <a:xfrm>
            <a:off x="399163" y="2152582"/>
            <a:ext cx="2592288" cy="385682"/>
          </a:xfrm>
          <a:prstGeom prst="rect">
            <a:avLst/>
          </a:prstGeom>
          <a:solidFill>
            <a:schemeClr val="accent6"/>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t>Anyone</a:t>
            </a:r>
          </a:p>
        </p:txBody>
      </p:sp>
      <p:sp>
        <p:nvSpPr>
          <p:cNvPr id="10" name="Rectangle 9"/>
          <p:cNvSpPr/>
          <p:nvPr/>
        </p:nvSpPr>
        <p:spPr>
          <a:xfrm>
            <a:off x="3271099" y="2152582"/>
            <a:ext cx="2592288" cy="385682"/>
          </a:xfrm>
          <a:prstGeom prst="rect">
            <a:avLst/>
          </a:prstGeom>
          <a:solidFill>
            <a:schemeClr val="accent6"/>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t>Anytime</a:t>
            </a:r>
          </a:p>
        </p:txBody>
      </p:sp>
      <p:sp>
        <p:nvSpPr>
          <p:cNvPr id="11" name="Rectangle 10"/>
          <p:cNvSpPr/>
          <p:nvPr/>
        </p:nvSpPr>
        <p:spPr>
          <a:xfrm>
            <a:off x="6156176" y="2152582"/>
            <a:ext cx="2592288" cy="385682"/>
          </a:xfrm>
          <a:prstGeom prst="rect">
            <a:avLst/>
          </a:prstGeom>
          <a:solidFill>
            <a:schemeClr val="accent6"/>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t>Anyplace</a:t>
            </a:r>
          </a:p>
        </p:txBody>
      </p:sp>
      <p:sp>
        <p:nvSpPr>
          <p:cNvPr id="12" name="Rectangle 11"/>
          <p:cNvSpPr/>
          <p:nvPr/>
        </p:nvSpPr>
        <p:spPr>
          <a:xfrm>
            <a:off x="399163" y="2538264"/>
            <a:ext cx="2592288" cy="1584176"/>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1400" dirty="0" smtClean="0">
              <a:solidFill>
                <a:schemeClr val="tx1"/>
              </a:solidFill>
            </a:endParaRPr>
          </a:p>
        </p:txBody>
      </p:sp>
      <p:sp>
        <p:nvSpPr>
          <p:cNvPr id="13" name="Rectangle 12"/>
          <p:cNvSpPr/>
          <p:nvPr/>
        </p:nvSpPr>
        <p:spPr>
          <a:xfrm>
            <a:off x="3271099" y="2538264"/>
            <a:ext cx="2592288" cy="1584176"/>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smtClean="0">
              <a:solidFill>
                <a:schemeClr val="accent5"/>
              </a:solidFill>
            </a:endParaRPr>
          </a:p>
        </p:txBody>
      </p:sp>
      <p:sp>
        <p:nvSpPr>
          <p:cNvPr id="14" name="Rectangle 13"/>
          <p:cNvSpPr/>
          <p:nvPr/>
        </p:nvSpPr>
        <p:spPr>
          <a:xfrm>
            <a:off x="6156176" y="2538264"/>
            <a:ext cx="2592288" cy="1584176"/>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smtClean="0">
              <a:solidFill>
                <a:schemeClr val="accent5"/>
              </a:solidFill>
            </a:endParaRPr>
          </a:p>
        </p:txBody>
      </p:sp>
      <p:sp>
        <p:nvSpPr>
          <p:cNvPr id="15" name="Rectangle 14"/>
          <p:cNvSpPr/>
          <p:nvPr/>
        </p:nvSpPr>
        <p:spPr>
          <a:xfrm>
            <a:off x="400780" y="4600854"/>
            <a:ext cx="8347684" cy="385682"/>
          </a:xfrm>
          <a:prstGeom prst="rect">
            <a:avLst/>
          </a:prstGeom>
          <a:solidFill>
            <a:schemeClr val="accent6"/>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solidFill>
                  <a:schemeClr val="bg1"/>
                </a:solidFill>
              </a:rPr>
              <a:t>… and Wi-Fi meets users’ needs for data, voice, video and much more</a:t>
            </a:r>
            <a:endParaRPr lang="en-AU" sz="1600" b="1" dirty="0">
              <a:solidFill>
                <a:schemeClr val="bg1"/>
              </a:solidFill>
            </a:endParaRPr>
          </a:p>
        </p:txBody>
      </p:sp>
      <p:sp>
        <p:nvSpPr>
          <p:cNvPr id="16" name="Rectangle 15"/>
          <p:cNvSpPr/>
          <p:nvPr/>
        </p:nvSpPr>
        <p:spPr>
          <a:xfrm>
            <a:off x="400779" y="4986536"/>
            <a:ext cx="8347685" cy="1109464"/>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dirty="0">
              <a:solidFill>
                <a:schemeClr val="accent5"/>
              </a:solidFill>
            </a:endParaRPr>
          </a:p>
          <a:p>
            <a:pPr algn="ctr">
              <a:spcBef>
                <a:spcPts val="800"/>
              </a:spcBef>
            </a:pPr>
            <a:r>
              <a:rPr lang="en-AU" sz="1600" dirty="0">
                <a:solidFill>
                  <a:schemeClr val="tx1"/>
                </a:solidFill>
              </a:rPr>
              <a:t>Wi-Fi </a:t>
            </a:r>
            <a:r>
              <a:rPr lang="en-AU" sz="1600" dirty="0" smtClean="0">
                <a:solidFill>
                  <a:schemeClr val="tx1"/>
                </a:solidFill>
              </a:rPr>
              <a:t>trades some efficiency in favour of “good enough” performance (that still meets users’ needs) and fair sharing with other Wi-Fi networks and other technology networks</a:t>
            </a:r>
          </a:p>
          <a:p>
            <a:pPr algn="ctr">
              <a:spcBef>
                <a:spcPts val="800"/>
              </a:spcBef>
            </a:pPr>
            <a:r>
              <a:rPr lang="en-AU" sz="1600" dirty="0" smtClean="0">
                <a:solidFill>
                  <a:schemeClr val="tx1"/>
                </a:solidFill>
              </a:rPr>
              <a:t>Wi-Fi is also low cost, generally not requiring a subscription with a licensed operator!</a:t>
            </a:r>
            <a:endParaRPr lang="en-AU" sz="1600" dirty="0">
              <a:solidFill>
                <a:schemeClr val="tx1"/>
              </a:solidFill>
            </a:endParaRPr>
          </a:p>
          <a:p>
            <a:pPr algn="ctr"/>
            <a:endParaRPr lang="en-AU" dirty="0" smtClean="0">
              <a:solidFill>
                <a:schemeClr val="accent5"/>
              </a:solidFill>
            </a:endParaRPr>
          </a:p>
        </p:txBody>
      </p:sp>
      <p:pic>
        <p:nvPicPr>
          <p:cNvPr id="1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7680" y="2674094"/>
            <a:ext cx="468334" cy="6244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8"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3425988"/>
            <a:ext cx="412133" cy="62444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9"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534" y="3429916"/>
            <a:ext cx="374666" cy="6244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76400" y="2674094"/>
            <a:ext cx="455845" cy="6244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1"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31640" y="3414154"/>
            <a:ext cx="474579" cy="6244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2"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18022" y="2674094"/>
            <a:ext cx="305978" cy="6244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3"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32245" y="2696610"/>
            <a:ext cx="583042" cy="63374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4" name="Picture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434202" y="2682280"/>
            <a:ext cx="1209806" cy="120980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5" name="Picture 10"/>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a:stretch/>
        </p:blipFill>
        <p:spPr bwMode="auto">
          <a:xfrm>
            <a:off x="4860032" y="2883974"/>
            <a:ext cx="785013" cy="8532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6" name="Picture 14" descr="http://www.clipartlord.com/wp-content/uploads/2015/03/buildings7.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888793" y="2726025"/>
            <a:ext cx="711229" cy="1290212"/>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17" descr="http://www.clipartlord.com/wp-content/uploads/2014/10/hotel3.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6156176" y="3022906"/>
            <a:ext cx="770367" cy="1027526"/>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19"/>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6948264" y="3250590"/>
            <a:ext cx="821313" cy="821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1145366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Down Arrow 14"/>
          <p:cNvSpPr/>
          <p:nvPr/>
        </p:nvSpPr>
        <p:spPr bwMode="auto">
          <a:xfrm>
            <a:off x="6095998" y="2952818"/>
            <a:ext cx="1524000" cy="304800"/>
          </a:xfrm>
          <a:prstGeom prst="down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14" name="Down Arrow 13"/>
          <p:cNvSpPr/>
          <p:nvPr/>
        </p:nvSpPr>
        <p:spPr bwMode="auto">
          <a:xfrm>
            <a:off x="1524000" y="2952818"/>
            <a:ext cx="1524000" cy="304800"/>
          </a:xfrm>
          <a:prstGeom prst="downArrow">
            <a:avLst/>
          </a:prstGeom>
          <a:solidFill>
            <a:schemeClr val="accent6">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a:xfrm>
            <a:off x="685800" y="685800"/>
            <a:ext cx="8458200" cy="1066800"/>
          </a:xfrm>
        </p:spPr>
        <p:txBody>
          <a:bodyPr/>
          <a:lstStyle/>
          <a:p>
            <a:r>
              <a:rPr lang="en-AU" dirty="0"/>
              <a:t>An evidence based approach suggests </a:t>
            </a:r>
            <a:r>
              <a:rPr lang="en-AU" dirty="0" smtClean="0"/>
              <a:t>“802.11-like” access will </a:t>
            </a:r>
            <a:r>
              <a:rPr lang="en-AU" dirty="0"/>
              <a:t>promote fair </a:t>
            </a:r>
            <a:r>
              <a:rPr lang="en-AU" dirty="0" smtClean="0"/>
              <a:t>sharing</a:t>
            </a:r>
            <a:r>
              <a:rPr lang="en-AU" dirty="0"/>
              <a:t/>
            </a:r>
            <a:br>
              <a:rPr lang="en-AU" dirty="0"/>
            </a:b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6</a:t>
            </a:fld>
            <a:endParaRPr lang="en-US"/>
          </a:p>
        </p:txBody>
      </p:sp>
      <p:sp>
        <p:nvSpPr>
          <p:cNvPr id="6" name="Rectangle 5"/>
          <p:cNvSpPr/>
          <p:nvPr/>
        </p:nvSpPr>
        <p:spPr>
          <a:xfrm>
            <a:off x="152399" y="1828800"/>
            <a:ext cx="8839201" cy="385682"/>
          </a:xfrm>
          <a:prstGeom prst="rect">
            <a:avLst/>
          </a:prstGeom>
          <a:solidFill>
            <a:schemeClr val="accent6"/>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t>Evidence is vital to confirm unlicensed spectrum is shared fairly by LAA &amp; Wi-Fi</a:t>
            </a:r>
          </a:p>
        </p:txBody>
      </p:sp>
      <p:sp>
        <p:nvSpPr>
          <p:cNvPr id="7" name="Rectangle 6"/>
          <p:cNvSpPr/>
          <p:nvPr/>
        </p:nvSpPr>
        <p:spPr>
          <a:xfrm>
            <a:off x="152400" y="2214482"/>
            <a:ext cx="8839200" cy="738336"/>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solidFill>
                  <a:schemeClr val="tx1"/>
                </a:solidFill>
              </a:rPr>
              <a:t>The importance of evidence based decision making in relation to LAA was emphasized both by regulators and other stakeholders at </a:t>
            </a:r>
            <a:r>
              <a:rPr lang="en-AU" sz="1600" dirty="0">
                <a:solidFill>
                  <a:schemeClr val="tx1"/>
                </a:solidFill>
              </a:rPr>
              <a:t>the recent ETSI BRAN </a:t>
            </a:r>
            <a:r>
              <a:rPr lang="en-AU" sz="1600" dirty="0" smtClean="0">
                <a:solidFill>
                  <a:schemeClr val="tx1"/>
                </a:solidFill>
              </a:rPr>
              <a:t>meeting</a:t>
            </a:r>
            <a:endParaRPr lang="en-AU" sz="1600" dirty="0">
              <a:solidFill>
                <a:schemeClr val="tx1"/>
              </a:solidFill>
            </a:endParaRPr>
          </a:p>
        </p:txBody>
      </p:sp>
      <p:sp>
        <p:nvSpPr>
          <p:cNvPr id="8" name="Rectangle 7"/>
          <p:cNvSpPr/>
          <p:nvPr/>
        </p:nvSpPr>
        <p:spPr>
          <a:xfrm>
            <a:off x="152398" y="3257618"/>
            <a:ext cx="4267202" cy="385682"/>
          </a:xfrm>
          <a:prstGeom prst="rect">
            <a:avLst/>
          </a:prstGeom>
          <a:solidFill>
            <a:schemeClr val="accent6"/>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There is evidence for “802.11-like” access</a:t>
            </a:r>
            <a:endParaRPr lang="en-AU" sz="1600" b="1" dirty="0" smtClean="0"/>
          </a:p>
        </p:txBody>
      </p:sp>
      <p:sp>
        <p:nvSpPr>
          <p:cNvPr id="9" name="Rectangle 8"/>
          <p:cNvSpPr/>
          <p:nvPr/>
        </p:nvSpPr>
        <p:spPr>
          <a:xfrm>
            <a:off x="152399" y="3643300"/>
            <a:ext cx="4267202" cy="1690700"/>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spcBef>
                <a:spcPts val="800"/>
              </a:spcBef>
              <a:buFont typeface="Arial" panose="020B0604020202020204" pitchFamily="34" charset="0"/>
              <a:buChar char="•"/>
            </a:pPr>
            <a:r>
              <a:rPr lang="en-AU" sz="1600" dirty="0">
                <a:solidFill>
                  <a:schemeClr val="tx1"/>
                </a:solidFill>
              </a:rPr>
              <a:t>Evidence from 3GPP suggests </a:t>
            </a:r>
            <a:r>
              <a:rPr lang="en-AU" sz="1600" dirty="0" smtClean="0">
                <a:solidFill>
                  <a:schemeClr val="tx1"/>
                </a:solidFill>
              </a:rPr>
              <a:t>an “802.11</a:t>
            </a:r>
            <a:r>
              <a:rPr lang="en-AU" sz="1600" dirty="0">
                <a:solidFill>
                  <a:schemeClr val="tx1"/>
                </a:solidFill>
              </a:rPr>
              <a:t>-</a:t>
            </a:r>
            <a:r>
              <a:rPr lang="en-AU" sz="1600" dirty="0" smtClean="0">
                <a:solidFill>
                  <a:schemeClr val="tx1"/>
                </a:solidFill>
              </a:rPr>
              <a:t>like</a:t>
            </a:r>
            <a:r>
              <a:rPr lang="en-AU" sz="1600" dirty="0">
                <a:solidFill>
                  <a:schemeClr val="tx1"/>
                </a:solidFill>
              </a:rPr>
              <a:t>” access </a:t>
            </a:r>
            <a:r>
              <a:rPr lang="en-AU" sz="1600" dirty="0" smtClean="0">
                <a:solidFill>
                  <a:schemeClr val="tx1"/>
                </a:solidFill>
              </a:rPr>
              <a:t>mechanism is </a:t>
            </a:r>
            <a:r>
              <a:rPr lang="en-AU" sz="1600" dirty="0">
                <a:solidFill>
                  <a:schemeClr val="tx1"/>
                </a:solidFill>
              </a:rPr>
              <a:t>suitable for sharing 5GHz </a:t>
            </a:r>
            <a:r>
              <a:rPr lang="en-AU" sz="1600" dirty="0" smtClean="0">
                <a:solidFill>
                  <a:schemeClr val="tx1"/>
                </a:solidFill>
              </a:rPr>
              <a:t>channels …</a:t>
            </a:r>
          </a:p>
          <a:p>
            <a:pPr marL="174625" indent="-174625">
              <a:spcBef>
                <a:spcPts val="800"/>
              </a:spcBef>
              <a:buFont typeface="Arial" panose="020B0604020202020204" pitchFamily="34" charset="0"/>
              <a:buChar char="•"/>
            </a:pPr>
            <a:r>
              <a:rPr lang="en-AU" sz="1600" dirty="0">
                <a:solidFill>
                  <a:schemeClr val="tx1"/>
                </a:solidFill>
              </a:rPr>
              <a:t>… confirming 15 years of </a:t>
            </a:r>
            <a:r>
              <a:rPr lang="en-AU" sz="1600" dirty="0" smtClean="0">
                <a:solidFill>
                  <a:schemeClr val="tx1"/>
                </a:solidFill>
              </a:rPr>
              <a:t>Wi-Fi </a:t>
            </a:r>
            <a:r>
              <a:rPr lang="en-AU" sz="1600" dirty="0">
                <a:solidFill>
                  <a:schemeClr val="tx1"/>
                </a:solidFill>
              </a:rPr>
              <a:t>experience that </a:t>
            </a:r>
            <a:r>
              <a:rPr lang="en-AU" sz="1600" dirty="0" smtClean="0">
                <a:solidFill>
                  <a:schemeClr val="tx1"/>
                </a:solidFill>
              </a:rPr>
              <a:t>LBT (Listen Before Talk) </a:t>
            </a:r>
            <a:r>
              <a:rPr lang="en-AU" sz="1600" dirty="0">
                <a:solidFill>
                  <a:schemeClr val="tx1"/>
                </a:solidFill>
              </a:rPr>
              <a:t>with truncated exponential back off </a:t>
            </a:r>
            <a:r>
              <a:rPr lang="en-AU" sz="1600" dirty="0" smtClean="0">
                <a:solidFill>
                  <a:schemeClr val="tx1"/>
                </a:solidFill>
              </a:rPr>
              <a:t>is a good solution</a:t>
            </a:r>
            <a:endParaRPr lang="en-AU" sz="1600" dirty="0">
              <a:solidFill>
                <a:schemeClr val="tx1"/>
              </a:solidFill>
            </a:endParaRPr>
          </a:p>
        </p:txBody>
      </p:sp>
      <p:sp>
        <p:nvSpPr>
          <p:cNvPr id="10" name="Rectangle 9"/>
          <p:cNvSpPr/>
          <p:nvPr/>
        </p:nvSpPr>
        <p:spPr>
          <a:xfrm>
            <a:off x="4724399" y="3257618"/>
            <a:ext cx="4267199" cy="385682"/>
          </a:xfrm>
          <a:prstGeom prst="rect">
            <a:avLst/>
          </a:prstGeom>
          <a:solidFill>
            <a:schemeClr val="accent6"/>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b="1" dirty="0" smtClean="0"/>
              <a:t>Evidence for other access types is limited</a:t>
            </a:r>
          </a:p>
        </p:txBody>
      </p:sp>
      <p:sp>
        <p:nvSpPr>
          <p:cNvPr id="11" name="Rectangle 10"/>
          <p:cNvSpPr/>
          <p:nvPr/>
        </p:nvSpPr>
        <p:spPr>
          <a:xfrm>
            <a:off x="4724400" y="3643300"/>
            <a:ext cx="4267199" cy="1690700"/>
          </a:xfrm>
          <a:prstGeom prst="rect">
            <a:avLst/>
          </a:prstGeom>
          <a:solidFill>
            <a:schemeClr val="bg1"/>
          </a:solidFill>
          <a:ln>
            <a:solidFill>
              <a:schemeClr val="accent2"/>
            </a:solidFill>
          </a:ln>
          <a:effectLst>
            <a:outerShdw blurRad="76200" dist="50800" dir="5400000" algn="ctr" rotWithShape="0">
              <a:srgbClr val="000000">
                <a:alpha val="27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spcBef>
                <a:spcPts val="800"/>
              </a:spcBef>
              <a:buFont typeface="Arial" panose="020B0604020202020204" pitchFamily="34" charset="0"/>
              <a:buChar char="•"/>
            </a:pPr>
            <a:r>
              <a:rPr lang="en-AU" sz="1600" dirty="0" smtClean="0">
                <a:solidFill>
                  <a:schemeClr val="tx1"/>
                </a:solidFill>
              </a:rPr>
              <a:t>Innovative </a:t>
            </a:r>
            <a:r>
              <a:rPr lang="en-AU" sz="1600" dirty="0">
                <a:solidFill>
                  <a:schemeClr val="tx1"/>
                </a:solidFill>
              </a:rPr>
              <a:t>new approaches to share the use of unlicensed spectrum must always be </a:t>
            </a:r>
            <a:r>
              <a:rPr lang="en-AU" sz="1600" dirty="0" smtClean="0">
                <a:solidFill>
                  <a:schemeClr val="tx1"/>
                </a:solidFill>
              </a:rPr>
              <a:t>considered …</a:t>
            </a:r>
          </a:p>
          <a:p>
            <a:pPr marL="174625" indent="-174625">
              <a:spcBef>
                <a:spcPts val="800"/>
              </a:spcBef>
              <a:buFont typeface="Arial" panose="020B0604020202020204" pitchFamily="34" charset="0"/>
              <a:buChar char="•"/>
            </a:pPr>
            <a:r>
              <a:rPr lang="en-AU" sz="1600" dirty="0" smtClean="0">
                <a:solidFill>
                  <a:schemeClr val="tx1"/>
                </a:solidFill>
              </a:rPr>
              <a:t>… but should </a:t>
            </a:r>
            <a:r>
              <a:rPr lang="en-AU" sz="1600" dirty="0">
                <a:solidFill>
                  <a:schemeClr val="tx1"/>
                </a:solidFill>
              </a:rPr>
              <a:t>only be adopted after </a:t>
            </a:r>
            <a:r>
              <a:rPr lang="en-AU" sz="1600" dirty="0" smtClean="0">
                <a:solidFill>
                  <a:schemeClr val="tx1"/>
                </a:solidFill>
              </a:rPr>
              <a:t>detailed </a:t>
            </a:r>
            <a:r>
              <a:rPr lang="en-AU" sz="1600" dirty="0">
                <a:solidFill>
                  <a:schemeClr val="tx1"/>
                </a:solidFill>
              </a:rPr>
              <a:t>study and consensus by all </a:t>
            </a:r>
            <a:r>
              <a:rPr lang="en-AU" sz="1600" dirty="0" smtClean="0">
                <a:solidFill>
                  <a:schemeClr val="tx1"/>
                </a:solidFill>
              </a:rPr>
              <a:t>stakeholders</a:t>
            </a:r>
            <a:endParaRPr lang="en-AU" sz="1600" dirty="0">
              <a:solidFill>
                <a:schemeClr val="tx1"/>
              </a:solidFill>
            </a:endParaRPr>
          </a:p>
        </p:txBody>
      </p:sp>
      <p:sp>
        <p:nvSpPr>
          <p:cNvPr id="12" name="Rectangle 11"/>
          <p:cNvSpPr/>
          <p:nvPr/>
        </p:nvSpPr>
        <p:spPr>
          <a:xfrm>
            <a:off x="152400" y="5486400"/>
            <a:ext cx="4267202" cy="68580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Bef>
                <a:spcPts val="800"/>
              </a:spcBef>
            </a:pPr>
            <a:r>
              <a:rPr lang="en-AU" sz="1600" b="1" dirty="0">
                <a:solidFill>
                  <a:srgbClr val="00B050"/>
                </a:solidFill>
              </a:rPr>
              <a:t>E</a:t>
            </a:r>
            <a:r>
              <a:rPr lang="en-AU" sz="1600" b="1" dirty="0" smtClean="0">
                <a:solidFill>
                  <a:srgbClr val="00B050"/>
                </a:solidFill>
              </a:rPr>
              <a:t>vidence is available for the efficacy of “802.11-like” access today!</a:t>
            </a:r>
            <a:endParaRPr lang="en-AU" sz="1600" b="1" dirty="0">
              <a:solidFill>
                <a:srgbClr val="00B050"/>
              </a:solidFill>
            </a:endParaRPr>
          </a:p>
        </p:txBody>
      </p:sp>
      <p:sp>
        <p:nvSpPr>
          <p:cNvPr id="13" name="Rectangle 12"/>
          <p:cNvSpPr/>
          <p:nvPr/>
        </p:nvSpPr>
        <p:spPr>
          <a:xfrm>
            <a:off x="4724398" y="5486400"/>
            <a:ext cx="4267202" cy="685800"/>
          </a:xfrm>
          <a:prstGeom prst="rect">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spcBef>
                <a:spcPts val="800"/>
              </a:spcBef>
            </a:pPr>
            <a:r>
              <a:rPr lang="en-AU" sz="1600" b="1" dirty="0" smtClean="0">
                <a:solidFill>
                  <a:srgbClr val="FF0000"/>
                </a:solidFill>
              </a:rPr>
              <a:t>There is unlikely to be consensus on any evidence for a new access mechanism in the planned LAA &amp; ETSI BRAN timescales</a:t>
            </a:r>
            <a:endParaRPr lang="en-AU" sz="1600" b="1" dirty="0">
              <a:solidFill>
                <a:srgbClr val="FF0000"/>
              </a:solidFill>
            </a:endParaRPr>
          </a:p>
        </p:txBody>
      </p:sp>
    </p:spTree>
    <p:extLst>
      <p:ext uri="{BB962C8B-B14F-4D97-AF65-F5344CB8AC3E}">
        <p14:creationId xmlns:p14="http://schemas.microsoft.com/office/powerpoint/2010/main" val="16251867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AU" dirty="0"/>
              <a:t>Evidence from 3GPP suggests </a:t>
            </a:r>
            <a:r>
              <a:rPr lang="en-AU" dirty="0" smtClean="0"/>
              <a:t>“</a:t>
            </a:r>
            <a:r>
              <a:rPr lang="en-AU" dirty="0"/>
              <a:t>802.11-like” access </a:t>
            </a:r>
            <a:r>
              <a:rPr lang="en-AU" dirty="0" smtClean="0"/>
              <a:t>is </a:t>
            </a:r>
            <a:r>
              <a:rPr lang="en-AU" dirty="0"/>
              <a:t>suitable for sharing 5GHz </a:t>
            </a:r>
            <a:r>
              <a:rPr lang="en-AU" dirty="0" smtClean="0"/>
              <a:t>channels …</a:t>
            </a:r>
            <a:endParaRPr lang="en-AU" dirty="0"/>
          </a:p>
        </p:txBody>
      </p:sp>
      <p:sp>
        <p:nvSpPr>
          <p:cNvPr id="3" name="Content Placeholder 2"/>
          <p:cNvSpPr>
            <a:spLocks noGrp="1"/>
          </p:cNvSpPr>
          <p:nvPr>
            <p:ph idx="1"/>
          </p:nvPr>
        </p:nvSpPr>
        <p:spPr/>
        <p:txBody>
          <a:bodyPr/>
          <a:lstStyle/>
          <a:p>
            <a:pPr lvl="1"/>
            <a:r>
              <a:rPr lang="en-AU" dirty="0"/>
              <a:t>3GPP TR 36.889 concludes that a </a:t>
            </a:r>
            <a:r>
              <a:rPr lang="en-AU" dirty="0" smtClean="0"/>
              <a:t>Category </a:t>
            </a:r>
            <a:r>
              <a:rPr lang="en-AU" dirty="0"/>
              <a:t>4 </a:t>
            </a:r>
            <a:r>
              <a:rPr lang="en-AU" dirty="0" smtClean="0"/>
              <a:t>LBT</a:t>
            </a:r>
            <a:br>
              <a:rPr lang="en-AU" dirty="0" smtClean="0"/>
            </a:br>
            <a:r>
              <a:rPr lang="en-AU" dirty="0" smtClean="0"/>
              <a:t>scheme</a:t>
            </a:r>
            <a:r>
              <a:rPr lang="en-AU" dirty="0"/>
              <a:t> </a:t>
            </a:r>
            <a:r>
              <a:rPr lang="en-AU" dirty="0" smtClean="0"/>
              <a:t>is </a:t>
            </a:r>
            <a:r>
              <a:rPr lang="en-AU" dirty="0"/>
              <a:t>the best way to ensure fair </a:t>
            </a:r>
            <a:r>
              <a:rPr lang="en-AU" dirty="0" smtClean="0"/>
              <a:t>coexistence</a:t>
            </a:r>
            <a:br>
              <a:rPr lang="en-AU" dirty="0" smtClean="0"/>
            </a:br>
            <a:r>
              <a:rPr lang="en-AU" dirty="0" smtClean="0"/>
              <a:t>(with Wi-Fi), at least for downlink (DL) </a:t>
            </a:r>
            <a:r>
              <a:rPr lang="en-AU" dirty="0"/>
              <a:t>access</a:t>
            </a:r>
          </a:p>
          <a:p>
            <a:pPr lvl="1"/>
            <a:r>
              <a:rPr lang="en-AU" dirty="0"/>
              <a:t>The TR leaves some parameters open for further study but the evidence currently suggests </a:t>
            </a:r>
            <a:r>
              <a:rPr lang="en-AU" dirty="0" smtClean="0"/>
              <a:t>“802.11-like</a:t>
            </a:r>
            <a:r>
              <a:rPr lang="en-AU" dirty="0"/>
              <a:t>” parameters work </a:t>
            </a:r>
            <a:r>
              <a:rPr lang="en-AU" dirty="0" smtClean="0"/>
              <a:t>well; the TR specifies:</a:t>
            </a:r>
            <a:endParaRPr lang="en-AU" dirty="0"/>
          </a:p>
          <a:p>
            <a:pPr lvl="2"/>
            <a:r>
              <a:rPr lang="en-AU" dirty="0"/>
              <a:t>T</a:t>
            </a:r>
            <a:r>
              <a:rPr lang="en-AU" dirty="0" smtClean="0"/>
              <a:t>he </a:t>
            </a:r>
            <a:r>
              <a:rPr lang="en-AU" dirty="0"/>
              <a:t>back off as “</a:t>
            </a:r>
            <a:r>
              <a:rPr lang="en-US" dirty="0"/>
              <a:t>dynamic variable” or “semi-static”, but notes the most of the </a:t>
            </a:r>
            <a:r>
              <a:rPr lang="en-US" dirty="0" smtClean="0"/>
              <a:t>Category </a:t>
            </a:r>
            <a:r>
              <a:rPr lang="en-US" dirty="0"/>
              <a:t>4 evaluations in the TR are based on </a:t>
            </a:r>
            <a:r>
              <a:rPr lang="en-AU" dirty="0"/>
              <a:t>exponential back off </a:t>
            </a:r>
          </a:p>
          <a:p>
            <a:pPr lvl="2"/>
            <a:r>
              <a:rPr lang="en-AU" dirty="0" err="1" smtClean="0"/>
              <a:t>CWmin</a:t>
            </a:r>
            <a:r>
              <a:rPr lang="en-AU" dirty="0" smtClean="0"/>
              <a:t> </a:t>
            </a:r>
            <a:r>
              <a:rPr lang="en-AU" dirty="0"/>
              <a:t>and </a:t>
            </a:r>
            <a:r>
              <a:rPr lang="en-AU" dirty="0" err="1"/>
              <a:t>CWmax</a:t>
            </a:r>
            <a:r>
              <a:rPr lang="en-AU" dirty="0"/>
              <a:t> as configurable parameters, but almost all the </a:t>
            </a:r>
            <a:r>
              <a:rPr lang="en-AU" dirty="0" smtClean="0"/>
              <a:t>Category </a:t>
            </a:r>
            <a:r>
              <a:rPr lang="en-AU" dirty="0"/>
              <a:t>4 </a:t>
            </a:r>
            <a:r>
              <a:rPr lang="en-US" dirty="0"/>
              <a:t>evaluations </a:t>
            </a:r>
            <a:r>
              <a:rPr lang="en-AU" dirty="0"/>
              <a:t>used </a:t>
            </a:r>
            <a:r>
              <a:rPr lang="en-AU" dirty="0" err="1"/>
              <a:t>CWmin</a:t>
            </a:r>
            <a:r>
              <a:rPr lang="en-AU" dirty="0"/>
              <a:t> = 16 and </a:t>
            </a:r>
            <a:r>
              <a:rPr lang="en-AU" dirty="0" err="1"/>
              <a:t>CWmax</a:t>
            </a:r>
            <a:r>
              <a:rPr lang="en-AU" dirty="0"/>
              <a:t> = 1024</a:t>
            </a:r>
          </a:p>
          <a:p>
            <a:pPr lvl="2"/>
            <a:r>
              <a:rPr lang="en-AU" dirty="0" smtClean="0"/>
              <a:t>Either </a:t>
            </a:r>
            <a:r>
              <a:rPr lang="en-AU" dirty="0"/>
              <a:t>ACK/NACK or sensing based feedback, but all the variations of feedback described for </a:t>
            </a:r>
            <a:r>
              <a:rPr lang="en-AU" dirty="0" smtClean="0"/>
              <a:t>Category </a:t>
            </a:r>
            <a:r>
              <a:rPr lang="en-AU" dirty="0"/>
              <a:t>4 use </a:t>
            </a:r>
            <a:r>
              <a:rPr lang="en-AU" dirty="0" smtClean="0"/>
              <a:t>(delayed) ACK/NACK</a:t>
            </a:r>
            <a:endParaRPr lang="en-AU" dirty="0"/>
          </a:p>
          <a:p>
            <a:pPr lvl="2"/>
            <a:r>
              <a:rPr lang="en-AU" dirty="0" smtClean="0"/>
              <a:t>A </a:t>
            </a:r>
            <a:r>
              <a:rPr lang="en-AU" dirty="0"/>
              <a:t>variable defer period, but the vast majority of </a:t>
            </a:r>
            <a:r>
              <a:rPr lang="en-AU" dirty="0" smtClean="0"/>
              <a:t>Category </a:t>
            </a:r>
            <a:r>
              <a:rPr lang="en-AU" dirty="0"/>
              <a:t>4 simulations were based on defer periods of 34-43us</a:t>
            </a:r>
          </a:p>
          <a:p>
            <a:pPr lvl="2"/>
            <a:r>
              <a:rPr lang="en-AU" dirty="0" smtClean="0"/>
              <a:t>A </a:t>
            </a:r>
            <a:r>
              <a:rPr lang="en-AU" dirty="0"/>
              <a:t>slot length less than 20us, </a:t>
            </a:r>
            <a:r>
              <a:rPr lang="en-AU" dirty="0" smtClean="0"/>
              <a:t>but with </a:t>
            </a:r>
            <a:r>
              <a:rPr lang="en-AU" dirty="0"/>
              <a:t>almost all such simulations using a slot length of </a:t>
            </a:r>
            <a:r>
              <a:rPr lang="en-AU" dirty="0" smtClean="0"/>
              <a:t>9us </a:t>
            </a:r>
            <a:endParaRPr lang="en-AU" dirty="0"/>
          </a:p>
          <a:p>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7</a:t>
            </a:fld>
            <a:endParaRPr 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1325" y="1981200"/>
            <a:ext cx="1666875" cy="9507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231697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05800" cy="1066800"/>
          </a:xfrm>
        </p:spPr>
        <p:txBody>
          <a:bodyPr/>
          <a:lstStyle/>
          <a:p>
            <a:r>
              <a:rPr lang="en-AU" dirty="0"/>
              <a:t>… confirming 15 years of Wi-Fi experience that LBT with truncated exponential back off </a:t>
            </a:r>
            <a:r>
              <a:rPr lang="en-AU" dirty="0" smtClean="0"/>
              <a:t>is a good solution</a:t>
            </a:r>
            <a:endParaRPr lang="en-AU" dirty="0"/>
          </a:p>
        </p:txBody>
      </p:sp>
      <p:sp>
        <p:nvSpPr>
          <p:cNvPr id="3" name="Content Placeholder 2"/>
          <p:cNvSpPr>
            <a:spLocks noGrp="1"/>
          </p:cNvSpPr>
          <p:nvPr>
            <p:ph idx="1"/>
          </p:nvPr>
        </p:nvSpPr>
        <p:spPr/>
        <p:txBody>
          <a:bodyPr/>
          <a:lstStyle/>
          <a:p>
            <a:pPr lvl="1"/>
            <a:r>
              <a:rPr lang="en-AU" dirty="0"/>
              <a:t>Wi-Fi provides 15 years of evidence that …</a:t>
            </a:r>
          </a:p>
          <a:p>
            <a:pPr lvl="2">
              <a:tabLst>
                <a:tab pos="631825" algn="l"/>
              </a:tabLst>
            </a:pPr>
            <a:r>
              <a:rPr lang="en-AU" dirty="0"/>
              <a:t>… </a:t>
            </a:r>
            <a:r>
              <a:rPr lang="en-AU" dirty="0" smtClean="0"/>
              <a:t>the 802.11 access </a:t>
            </a:r>
            <a:r>
              <a:rPr lang="en-AU" dirty="0"/>
              <a:t>mechanism using LBT </a:t>
            </a:r>
            <a:r>
              <a:rPr lang="en-AU" dirty="0" smtClean="0"/>
              <a:t>with exponential back</a:t>
            </a:r>
            <a:br>
              <a:rPr lang="en-AU" dirty="0" smtClean="0"/>
            </a:br>
            <a:r>
              <a:rPr lang="en-AU" dirty="0" smtClean="0"/>
              <a:t>	off provides </a:t>
            </a:r>
            <a:r>
              <a:rPr lang="en-AU" dirty="0"/>
              <a:t>fair coexistence </a:t>
            </a:r>
            <a:r>
              <a:rPr lang="en-AU" dirty="0" smtClean="0"/>
              <a:t>between independent </a:t>
            </a:r>
            <a:r>
              <a:rPr lang="en-AU" dirty="0"/>
              <a:t>systems </a:t>
            </a:r>
          </a:p>
          <a:p>
            <a:pPr lvl="2"/>
            <a:r>
              <a:rPr lang="en-AU" dirty="0"/>
              <a:t>… while also providing </a:t>
            </a:r>
            <a:r>
              <a:rPr lang="en-AU" dirty="0" smtClean="0"/>
              <a:t>good performance that meets users’ needs</a:t>
            </a:r>
            <a:endParaRPr lang="en-AU" dirty="0"/>
          </a:p>
          <a:p>
            <a:pPr lvl="1"/>
            <a:r>
              <a:rPr lang="en-AU" dirty="0"/>
              <a:t>The </a:t>
            </a:r>
            <a:r>
              <a:rPr lang="en-AU" dirty="0" smtClean="0"/>
              <a:t>802.11 access </a:t>
            </a:r>
            <a:r>
              <a:rPr lang="en-AU" dirty="0"/>
              <a:t>mechanism successfully balances …</a:t>
            </a:r>
          </a:p>
          <a:p>
            <a:pPr lvl="2"/>
            <a:r>
              <a:rPr lang="en-AU" dirty="0"/>
              <a:t>… the optimal use of the channel</a:t>
            </a:r>
          </a:p>
          <a:p>
            <a:pPr lvl="2"/>
            <a:r>
              <a:rPr lang="en-AU" dirty="0"/>
              <a:t>… fair sharing of a community resource</a:t>
            </a:r>
          </a:p>
          <a:p>
            <a:pPr lvl="1"/>
            <a:r>
              <a:rPr lang="en-AU" dirty="0"/>
              <a:t>This has </a:t>
            </a:r>
            <a:r>
              <a:rPr lang="en-AU" dirty="0" smtClean="0"/>
              <a:t>been shown </a:t>
            </a:r>
            <a:r>
              <a:rPr lang="en-AU" dirty="0"/>
              <a:t>to be true over many years for </a:t>
            </a:r>
            <a:r>
              <a:rPr lang="en-AU" dirty="0" smtClean="0"/>
              <a:t>many</a:t>
            </a:r>
            <a:br>
              <a:rPr lang="en-AU" dirty="0" smtClean="0"/>
            </a:br>
            <a:r>
              <a:rPr lang="en-AU" dirty="0" smtClean="0"/>
              <a:t>combinations of:</a:t>
            </a:r>
            <a:endParaRPr lang="en-AU" dirty="0"/>
          </a:p>
          <a:p>
            <a:pPr lvl="2"/>
            <a:r>
              <a:rPr lang="en-AU" dirty="0"/>
              <a:t>Traffic loads</a:t>
            </a:r>
          </a:p>
          <a:p>
            <a:pPr lvl="2"/>
            <a:r>
              <a:rPr lang="en-AU" dirty="0"/>
              <a:t>Device densities</a:t>
            </a:r>
          </a:p>
          <a:p>
            <a:pPr lvl="2"/>
            <a:r>
              <a:rPr lang="en-AU" dirty="0"/>
              <a:t>Hidden stations</a:t>
            </a:r>
          </a:p>
          <a:p>
            <a:pPr lvl="2"/>
            <a:r>
              <a:rPr lang="en-AU" dirty="0"/>
              <a:t>Traffic types</a:t>
            </a:r>
          </a:p>
          <a:p>
            <a:pPr lvl="2"/>
            <a:r>
              <a:rPr lang="en-AU" dirty="0"/>
              <a:t>Up and down link </a:t>
            </a:r>
            <a:r>
              <a:rPr lang="en-AU" dirty="0" smtClean="0"/>
              <a:t>traffic</a:t>
            </a:r>
            <a:endParaRPr lang="en-AU" dirty="0"/>
          </a:p>
        </p:txBody>
      </p:sp>
      <p:sp>
        <p:nvSpPr>
          <p:cNvPr id="4" name="Footer Placeholder 3"/>
          <p:cNvSpPr>
            <a:spLocks noGrp="1"/>
          </p:cNvSpPr>
          <p:nvPr>
            <p:ph type="ftr" sz="quarter" idx="10"/>
          </p:nvPr>
        </p:nvSpPr>
        <p:spPr/>
        <p:txBody>
          <a:bodyPr/>
          <a:lstStyle/>
          <a:p>
            <a:r>
              <a:rPr lang="en-US" dirty="0"/>
              <a:t>IEEE 802</a:t>
            </a:r>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8</a:t>
            </a:fld>
            <a:endParaRPr lang="en-US"/>
          </a:p>
        </p:txBody>
      </p:sp>
      <p:pic>
        <p:nvPicPr>
          <p:cNvPr id="3074"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7315200" y="1905000"/>
            <a:ext cx="1306414" cy="914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8614" y="3428999"/>
            <a:ext cx="1066800" cy="1066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TextBox 7"/>
          <p:cNvSpPr txBox="1"/>
          <p:nvPr/>
        </p:nvSpPr>
        <p:spPr>
          <a:xfrm>
            <a:off x="7623251" y="2590799"/>
            <a:ext cx="633507" cy="1015663"/>
          </a:xfrm>
          <a:prstGeom prst="rect">
            <a:avLst/>
          </a:prstGeom>
          <a:noFill/>
        </p:spPr>
        <p:txBody>
          <a:bodyPr wrap="none" rtlCol="0">
            <a:spAutoFit/>
          </a:bodyPr>
          <a:lstStyle/>
          <a:p>
            <a:r>
              <a:rPr lang="en-US" sz="6000" b="1" dirty="0" smtClean="0">
                <a:latin typeface="+mj-lt"/>
              </a:rPr>
              <a:t>+</a:t>
            </a:r>
            <a:endParaRPr lang="en-AU" sz="1000" b="1" dirty="0">
              <a:latin typeface="+mj-lt"/>
            </a:endParaRPr>
          </a:p>
        </p:txBody>
      </p:sp>
      <p:sp>
        <p:nvSpPr>
          <p:cNvPr id="6" name="Rectangle 5"/>
          <p:cNvSpPr/>
          <p:nvPr/>
        </p:nvSpPr>
        <p:spPr bwMode="auto">
          <a:xfrm>
            <a:off x="3581400" y="4724400"/>
            <a:ext cx="4953000" cy="1600200"/>
          </a:xfrm>
          <a:prstGeom prst="rect">
            <a:avLst/>
          </a:prstGeom>
          <a:solidFill>
            <a:schemeClr val="accent5">
              <a:lumMod val="20000"/>
              <a:lumOff val="80000"/>
            </a:schemeClr>
          </a:solidFill>
          <a:ln w="28575" cap="flat" cmpd="sng" algn="ctr">
            <a:solidFill>
              <a:schemeClr val="accent2"/>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chemeClr val="tx1"/>
                </a:solidFill>
                <a:effectLst/>
                <a:latin typeface="+mn-lt"/>
              </a:rPr>
              <a:t>There</a:t>
            </a:r>
            <a:r>
              <a:rPr kumimoji="0" lang="en-AU" sz="1600" b="0" i="0" u="none" strike="noStrike" cap="none" normalizeH="0" dirty="0" smtClean="0">
                <a:ln>
                  <a:noFill/>
                </a:ln>
                <a:solidFill>
                  <a:schemeClr val="tx1"/>
                </a:solidFill>
                <a:effectLst/>
                <a:latin typeface="+mn-lt"/>
              </a:rPr>
              <a:t> </a:t>
            </a:r>
            <a:r>
              <a:rPr lang="en-AU" sz="1600" dirty="0" smtClean="0">
                <a:latin typeface="+mn-lt"/>
              </a:rPr>
              <a:t>is evidence that scheduled access does not work </a:t>
            </a:r>
            <a:r>
              <a:rPr kumimoji="0" lang="en-AU" sz="1600" b="0" i="0" u="none" strike="noStrike" cap="none" normalizeH="0" baseline="0" dirty="0" smtClean="0">
                <a:ln>
                  <a:noFill/>
                </a:ln>
                <a:solidFill>
                  <a:schemeClr val="tx1"/>
                </a:solidFill>
                <a:effectLst/>
                <a:latin typeface="+mn-lt"/>
              </a:rPr>
              <a:t>well in unlicensed</a:t>
            </a:r>
            <a:r>
              <a:rPr kumimoji="0" lang="en-AU" sz="1600" b="0" i="0" u="none" strike="noStrike" cap="none" normalizeH="0" dirty="0" smtClean="0">
                <a:ln>
                  <a:noFill/>
                </a:ln>
                <a:solidFill>
                  <a:schemeClr val="tx1"/>
                </a:solidFill>
                <a:effectLst/>
                <a:latin typeface="+mn-lt"/>
              </a:rPr>
              <a:t> spectrum </a:t>
            </a:r>
            <a:r>
              <a:rPr kumimoji="0" lang="en-AU" sz="1600" b="0" i="0" u="none" strike="noStrike" cap="none" normalizeH="0" baseline="0" dirty="0" smtClean="0">
                <a:ln>
                  <a:noFill/>
                </a:ln>
                <a:solidFill>
                  <a:schemeClr val="tx1"/>
                </a:solidFill>
                <a:effectLst/>
                <a:latin typeface="+mn-lt"/>
              </a:rPr>
              <a:t>based on market failures of (including</a:t>
            </a:r>
            <a:r>
              <a:rPr kumimoji="0" lang="en-AU" sz="1600" b="0" i="0" u="none" strike="noStrike" cap="none" normalizeH="0" dirty="0" smtClean="0">
                <a:ln>
                  <a:noFill/>
                </a:ln>
                <a:solidFill>
                  <a:schemeClr val="tx1"/>
                </a:solidFill>
                <a:effectLst/>
                <a:latin typeface="+mn-lt"/>
              </a:rPr>
              <a:t> approximate year of “death”)</a:t>
            </a:r>
            <a:r>
              <a:rPr kumimoji="0" lang="en-AU" sz="1600" b="0" i="0" u="none" strike="noStrike" cap="none" normalizeH="0" baseline="0" dirty="0" smtClean="0">
                <a:ln>
                  <a:noFill/>
                </a:ln>
                <a:solidFill>
                  <a:schemeClr val="tx1"/>
                </a:solidFill>
                <a:effectLst/>
                <a:latin typeface="+mn-lt"/>
              </a:rPr>
              <a:t>:</a:t>
            </a:r>
          </a:p>
          <a:p>
            <a:pPr marL="182563" marR="0" indent="-182563" algn="l" defTabSz="914400" rtl="0" eaLnBrk="0" fontAlgn="base" latinLnBrk="0" hangingPunct="0">
              <a:lnSpc>
                <a:spcPct val="100000"/>
              </a:lnSpc>
              <a:spcBef>
                <a:spcPts val="300"/>
              </a:spcBef>
              <a:spcAft>
                <a:spcPct val="0"/>
              </a:spcAft>
              <a:buClrTx/>
              <a:buSzTx/>
              <a:buFont typeface="Arial" panose="020B0604020202020204" pitchFamily="34" charset="0"/>
              <a:buChar char="−"/>
              <a:tabLst/>
            </a:pPr>
            <a:r>
              <a:rPr lang="en-AU" sz="1400" dirty="0" smtClean="0">
                <a:latin typeface="+mn-lt"/>
              </a:rPr>
              <a:t>ETSI Hiperlan 2 (~2000)</a:t>
            </a:r>
          </a:p>
          <a:p>
            <a:pPr marL="182563" indent="-182563" eaLnBrk="0" hangingPunct="0">
              <a:spcBef>
                <a:spcPts val="300"/>
              </a:spcBef>
              <a:buFont typeface="Arial" panose="020B0604020202020204" pitchFamily="34" charset="0"/>
              <a:buChar char="−"/>
            </a:pPr>
            <a:r>
              <a:rPr kumimoji="0" lang="en-AU" sz="1400" b="0" i="0" u="none" strike="noStrike" cap="none" normalizeH="0" dirty="0" smtClean="0">
                <a:ln>
                  <a:noFill/>
                </a:ln>
                <a:solidFill>
                  <a:schemeClr val="tx1"/>
                </a:solidFill>
                <a:effectLst/>
                <a:latin typeface="+mn-lt"/>
              </a:rPr>
              <a:t>IEEE 802.11 </a:t>
            </a:r>
            <a:r>
              <a:rPr lang="en-AU" sz="1400" dirty="0" smtClean="0">
                <a:latin typeface="+mn-lt"/>
              </a:rPr>
              <a:t>PCF (~1999)</a:t>
            </a:r>
          </a:p>
          <a:p>
            <a:pPr marL="182563" indent="-182563" eaLnBrk="0" hangingPunct="0">
              <a:spcBef>
                <a:spcPts val="300"/>
              </a:spcBef>
              <a:buFont typeface="Arial" panose="020B0604020202020204" pitchFamily="34" charset="0"/>
              <a:buChar char="−"/>
            </a:pPr>
            <a:r>
              <a:rPr lang="en-AU" sz="1400" dirty="0" smtClean="0">
                <a:latin typeface="+mn-lt"/>
              </a:rPr>
              <a:t>IEEE 802.11 HCCA (~2007)</a:t>
            </a:r>
            <a:endParaRPr kumimoji="0" lang="en-AU" sz="1400" b="0" i="0" u="none" strike="noStrike" cap="none" normalizeH="0" baseline="0" dirty="0" smtClean="0">
              <a:ln>
                <a:noFill/>
              </a:ln>
              <a:solidFill>
                <a:schemeClr val="tx1"/>
              </a:solidFill>
              <a:effectLst/>
              <a:latin typeface="+mn-lt"/>
            </a:endParaRPr>
          </a:p>
        </p:txBody>
      </p:sp>
    </p:spTree>
    <p:extLst>
      <p:ext uri="{BB962C8B-B14F-4D97-AF65-F5344CB8AC3E}">
        <p14:creationId xmlns:p14="http://schemas.microsoft.com/office/powerpoint/2010/main" val="34235148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Down Arrow 26"/>
          <p:cNvSpPr/>
          <p:nvPr/>
        </p:nvSpPr>
        <p:spPr bwMode="auto">
          <a:xfrm>
            <a:off x="1600200" y="2667000"/>
            <a:ext cx="1828800" cy="3048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8" name="Down Arrow 27"/>
          <p:cNvSpPr/>
          <p:nvPr/>
        </p:nvSpPr>
        <p:spPr bwMode="auto">
          <a:xfrm>
            <a:off x="5715000" y="2667000"/>
            <a:ext cx="1828800" cy="3048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9" name="Down Arrow 28"/>
          <p:cNvSpPr/>
          <p:nvPr/>
        </p:nvSpPr>
        <p:spPr bwMode="auto">
          <a:xfrm>
            <a:off x="1600200" y="3581400"/>
            <a:ext cx="1828800" cy="3048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30" name="Down Arrow 29"/>
          <p:cNvSpPr/>
          <p:nvPr/>
        </p:nvSpPr>
        <p:spPr bwMode="auto">
          <a:xfrm>
            <a:off x="5715000" y="3581400"/>
            <a:ext cx="1828800" cy="304800"/>
          </a:xfrm>
          <a:prstGeom prst="downArrow">
            <a:avLst/>
          </a:prstGeom>
          <a:solidFill>
            <a:schemeClr val="accent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sp>
        <p:nvSpPr>
          <p:cNvPr id="2" name="Title 1"/>
          <p:cNvSpPr>
            <a:spLocks noGrp="1"/>
          </p:cNvSpPr>
          <p:nvPr>
            <p:ph type="title"/>
          </p:nvPr>
        </p:nvSpPr>
        <p:spPr>
          <a:xfrm>
            <a:off x="685800" y="685800"/>
            <a:ext cx="7772400" cy="1066800"/>
          </a:xfrm>
        </p:spPr>
        <p:txBody>
          <a:bodyPr/>
          <a:lstStyle/>
          <a:p>
            <a:r>
              <a:rPr lang="en-AU" dirty="0" smtClean="0">
                <a:solidFill>
                  <a:srgbClr val="FF0000"/>
                </a:solidFill>
              </a:rPr>
              <a:t>Aside</a:t>
            </a:r>
            <a:r>
              <a:rPr lang="en-AU" dirty="0" smtClean="0"/>
              <a:t>: 3GPP should develop processes for all stakeholders to have a voice in LAA coexistence</a:t>
            </a:r>
            <a:endParaRPr lang="en-AU" dirty="0"/>
          </a:p>
        </p:txBody>
      </p:sp>
      <p:sp>
        <p:nvSpPr>
          <p:cNvPr id="4" name="Footer Placeholder 3"/>
          <p:cNvSpPr>
            <a:spLocks noGrp="1"/>
          </p:cNvSpPr>
          <p:nvPr>
            <p:ph type="ftr" sz="quarter" idx="10"/>
          </p:nvPr>
        </p:nvSpPr>
        <p:spPr/>
        <p:txBody>
          <a:bodyPr/>
          <a:lstStyle/>
          <a:p>
            <a:r>
              <a:rPr lang="en-US" smtClean="0"/>
              <a:t>IEEE 802</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
        <p:nvSpPr>
          <p:cNvPr id="10" name="Rectangle 9"/>
          <p:cNvSpPr/>
          <p:nvPr/>
        </p:nvSpPr>
        <p:spPr bwMode="auto">
          <a:xfrm>
            <a:off x="685800" y="2057400"/>
            <a:ext cx="7772400" cy="609600"/>
          </a:xfrm>
          <a:prstGeom prst="rect">
            <a:avLst/>
          </a:prstGeom>
          <a:solidFill>
            <a:schemeClr val="accent5">
              <a:lumMod val="20000"/>
              <a:lumOff val="80000"/>
            </a:schemeClr>
          </a:solidFill>
          <a:ln w="28575" cap="flat" cmpd="sng" algn="ctr">
            <a:solidFill>
              <a:schemeClr val="accent6"/>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Who</a:t>
            </a:r>
            <a:r>
              <a:rPr kumimoji="0" lang="en-AU" sz="1600" b="1" i="0" u="none" strike="noStrike" cap="none" normalizeH="0" dirty="0" smtClean="0">
                <a:ln>
                  <a:noFill/>
                </a:ln>
                <a:solidFill>
                  <a:schemeClr val="tx1"/>
                </a:solidFill>
                <a:effectLst/>
                <a:latin typeface="+mj-lt"/>
              </a:rPr>
              <a:t> should decide what is “fair” access to the unlicensed 5Ghz band? </a:t>
            </a:r>
            <a:endParaRPr kumimoji="0" lang="en-AU" sz="1600" b="1" i="0" u="none" strike="noStrike" cap="none" normalizeH="0" baseline="0" dirty="0" smtClean="0">
              <a:ln>
                <a:noFill/>
              </a:ln>
              <a:solidFill>
                <a:schemeClr val="tx1"/>
              </a:solidFill>
              <a:effectLst/>
              <a:latin typeface="+mj-lt"/>
            </a:endParaRPr>
          </a:p>
        </p:txBody>
      </p:sp>
      <p:sp>
        <p:nvSpPr>
          <p:cNvPr id="11" name="Rectangle 10"/>
          <p:cNvSpPr/>
          <p:nvPr/>
        </p:nvSpPr>
        <p:spPr bwMode="auto">
          <a:xfrm>
            <a:off x="685800" y="2971800"/>
            <a:ext cx="3641725" cy="609600"/>
          </a:xfrm>
          <a:prstGeom prst="rect">
            <a:avLst/>
          </a:prstGeom>
          <a:solidFill>
            <a:schemeClr val="accent5">
              <a:lumMod val="20000"/>
              <a:lumOff val="80000"/>
            </a:schemeClr>
          </a:solidFill>
          <a:ln w="28575" cap="flat" cmpd="sng" algn="ctr">
            <a:solidFill>
              <a:schemeClr val="accent6"/>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Regulators?</a:t>
            </a:r>
          </a:p>
        </p:txBody>
      </p:sp>
      <p:sp>
        <p:nvSpPr>
          <p:cNvPr id="12" name="Rectangle 11"/>
          <p:cNvSpPr/>
          <p:nvPr/>
        </p:nvSpPr>
        <p:spPr bwMode="auto">
          <a:xfrm>
            <a:off x="4816475" y="2971800"/>
            <a:ext cx="3641725" cy="609600"/>
          </a:xfrm>
          <a:prstGeom prst="rect">
            <a:avLst/>
          </a:prstGeom>
          <a:solidFill>
            <a:schemeClr val="accent5">
              <a:lumMod val="20000"/>
              <a:lumOff val="80000"/>
            </a:schemeClr>
          </a:solidFill>
          <a:ln w="28575" cap="flat" cmpd="sng" algn="ctr">
            <a:solidFill>
              <a:schemeClr val="accent6"/>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Industry</a:t>
            </a:r>
            <a:r>
              <a:rPr kumimoji="0" lang="en-AU" sz="1600" b="1" i="0" u="none" strike="noStrike" cap="none" normalizeH="0" dirty="0" smtClean="0">
                <a:ln>
                  <a:noFill/>
                </a:ln>
                <a:solidFill>
                  <a:schemeClr val="tx1"/>
                </a:solidFill>
                <a:effectLst/>
                <a:latin typeface="+mj-lt"/>
              </a:rPr>
              <a:t> consensus?</a:t>
            </a:r>
            <a:endParaRPr kumimoji="0" lang="en-AU" sz="1600" b="1" i="0" u="none" strike="noStrike" cap="none" normalizeH="0" baseline="0" dirty="0" smtClean="0">
              <a:ln>
                <a:noFill/>
              </a:ln>
              <a:solidFill>
                <a:schemeClr val="tx1"/>
              </a:solidFill>
              <a:effectLst/>
              <a:latin typeface="+mj-lt"/>
            </a:endParaRPr>
          </a:p>
        </p:txBody>
      </p:sp>
      <p:sp>
        <p:nvSpPr>
          <p:cNvPr id="13" name="Rectangle 12"/>
          <p:cNvSpPr/>
          <p:nvPr/>
        </p:nvSpPr>
        <p:spPr bwMode="auto">
          <a:xfrm>
            <a:off x="685800" y="3886200"/>
            <a:ext cx="3641725"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FF0000"/>
                </a:solidFill>
                <a:effectLst/>
                <a:latin typeface="+mj-lt"/>
              </a:rPr>
              <a:t>Not</a:t>
            </a:r>
            <a:r>
              <a:rPr kumimoji="0" lang="en-AU" sz="1600" b="1" i="0" u="none" strike="noStrike" cap="none" normalizeH="0" dirty="0" smtClean="0">
                <a:ln>
                  <a:noFill/>
                </a:ln>
                <a:solidFill>
                  <a:srgbClr val="FF0000"/>
                </a:solidFill>
                <a:effectLst/>
                <a:latin typeface="+mj-lt"/>
              </a:rPr>
              <a:t> ideal</a:t>
            </a:r>
            <a:endParaRPr kumimoji="0" lang="en-AU" sz="1600" b="1" i="0" u="none" strike="noStrike" cap="none" normalizeH="0" baseline="0" dirty="0" smtClean="0">
              <a:ln>
                <a:noFill/>
              </a:ln>
              <a:solidFill>
                <a:srgbClr val="FF0000"/>
              </a:solidFill>
              <a:effectLst/>
              <a:latin typeface="+mj-lt"/>
            </a:endParaRPr>
          </a:p>
        </p:txBody>
      </p:sp>
      <p:sp>
        <p:nvSpPr>
          <p:cNvPr id="14" name="Rectangle 13"/>
          <p:cNvSpPr/>
          <p:nvPr/>
        </p:nvSpPr>
        <p:spPr bwMode="auto">
          <a:xfrm>
            <a:off x="4816475" y="3886200"/>
            <a:ext cx="3641725" cy="304800"/>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rgbClr val="00B050"/>
                </a:solidFill>
                <a:effectLst/>
                <a:latin typeface="+mj-lt"/>
              </a:rPr>
              <a:t>Best option</a:t>
            </a:r>
          </a:p>
        </p:txBody>
      </p:sp>
      <p:sp>
        <p:nvSpPr>
          <p:cNvPr id="22" name="Rectangle 21"/>
          <p:cNvSpPr/>
          <p:nvPr/>
        </p:nvSpPr>
        <p:spPr bwMode="auto">
          <a:xfrm>
            <a:off x="685800" y="4495800"/>
            <a:ext cx="7772400" cy="1600200"/>
          </a:xfrm>
          <a:prstGeom prst="rect">
            <a:avLst/>
          </a:prstGeom>
          <a:solidFill>
            <a:schemeClr val="bg1"/>
          </a:solidFill>
          <a:ln w="28575" cap="flat" cmpd="sng" algn="ctr">
            <a:solidFill>
              <a:srgbClr val="00B050"/>
            </a:solidFill>
            <a:prstDash val="solid"/>
            <a:round/>
            <a:headEnd type="none" w="sm" len="sm"/>
            <a:tailEnd type="none" w="sm" len="sm"/>
          </a:ln>
          <a:effectLst>
            <a:outerShdw blurRad="50800" dist="38100" dir="2700000" algn="tl" rotWithShape="0">
              <a:prstClr val="black">
                <a:alpha val="40000"/>
              </a:prstClr>
            </a:outerShdw>
          </a:effectLst>
        </p:spPr>
        <p:txBody>
          <a:bodyPr vert="horz" wrap="square" lIns="91440" tIns="45720" rIns="91440" bIns="45720" numCol="1" rtlCol="0" anchor="ctr" anchorCtr="0" compatLnSpc="1">
            <a:prstTxWarp prst="textNoShape">
              <a:avLst/>
            </a:prstTxWarp>
          </a:bodyPr>
          <a:lstStyle/>
          <a:p>
            <a:pPr>
              <a:spcBef>
                <a:spcPts val="800"/>
              </a:spcBef>
            </a:pPr>
            <a:r>
              <a:rPr lang="en-AU" sz="1600" b="1" dirty="0" smtClean="0">
                <a:solidFill>
                  <a:srgbClr val="00B050"/>
                </a:solidFill>
                <a:latin typeface="+mj-lt"/>
              </a:rPr>
              <a:t>How do we ensure the best option is feasible?</a:t>
            </a:r>
          </a:p>
          <a:p>
            <a:pPr marL="182563" indent="-182563">
              <a:spcBef>
                <a:spcPts val="800"/>
              </a:spcBef>
              <a:buFont typeface="Arial" panose="020B0604020202020204" pitchFamily="34" charset="0"/>
              <a:buChar char="•"/>
            </a:pPr>
            <a:r>
              <a:rPr lang="en-AU" sz="1600" dirty="0" smtClean="0">
                <a:latin typeface="+mj-lt"/>
              </a:rPr>
              <a:t>IEEE </a:t>
            </a:r>
            <a:r>
              <a:rPr lang="en-AU" sz="1600" dirty="0">
                <a:latin typeface="+mj-lt"/>
              </a:rPr>
              <a:t>802 is concerned that 3GPP do not have processes that promote effective </a:t>
            </a:r>
            <a:r>
              <a:rPr lang="en-AU" sz="1600" dirty="0" smtClean="0">
                <a:latin typeface="+mj-lt"/>
              </a:rPr>
              <a:t>collaboration and thus industry consensus</a:t>
            </a:r>
            <a:endParaRPr lang="en-AU" sz="1600" dirty="0">
              <a:latin typeface="+mj-lt"/>
            </a:endParaRPr>
          </a:p>
          <a:p>
            <a:pPr marL="182563" indent="-182563">
              <a:spcBef>
                <a:spcPts val="800"/>
              </a:spcBef>
              <a:buFont typeface="Arial" panose="020B0604020202020204" pitchFamily="34" charset="0"/>
              <a:buChar char="•"/>
            </a:pPr>
            <a:r>
              <a:rPr lang="en-AU" sz="1600" dirty="0">
                <a:latin typeface="+mj-lt"/>
              </a:rPr>
              <a:t>IEEE 802 requests 3GPP allow formal external review for LAA, possibly based on </a:t>
            </a:r>
            <a:r>
              <a:rPr lang="en-AU" sz="1600" dirty="0" smtClean="0">
                <a:latin typeface="+mj-lt"/>
              </a:rPr>
              <a:t>the processes used by IEEE-SA</a:t>
            </a:r>
            <a:endParaRPr lang="en-AU" sz="1600" dirty="0">
              <a:latin typeface="+mj-lt"/>
            </a:endParaRPr>
          </a:p>
        </p:txBody>
      </p:sp>
      <p:sp>
        <p:nvSpPr>
          <p:cNvPr id="23" name="Oval 22"/>
          <p:cNvSpPr/>
          <p:nvPr/>
        </p:nvSpPr>
        <p:spPr bwMode="auto">
          <a:xfrm>
            <a:off x="5791200" y="3810000"/>
            <a:ext cx="1676400" cy="533400"/>
          </a:xfrm>
          <a:prstGeom prst="ellipse">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cxnSp>
        <p:nvCxnSpPr>
          <p:cNvPr id="25" name="Straight Connector 24"/>
          <p:cNvCxnSpPr>
            <a:stCxn id="23" idx="3"/>
            <a:endCxn id="22" idx="0"/>
          </p:cNvCxnSpPr>
          <p:nvPr/>
        </p:nvCxnSpPr>
        <p:spPr bwMode="auto">
          <a:xfrm flipH="1">
            <a:off x="4572000" y="4265285"/>
            <a:ext cx="1464703" cy="230515"/>
          </a:xfrm>
          <a:prstGeom prst="line">
            <a:avLst/>
          </a:prstGeom>
          <a:solidFill>
            <a:schemeClr val="accent1"/>
          </a:solidFill>
          <a:ln w="12700" cap="flat" cmpd="sng" algn="ctr">
            <a:solidFill>
              <a:srgbClr val="00B050"/>
            </a:solidFill>
            <a:prstDash val="solid"/>
            <a:round/>
            <a:headEnd type="none" w="sm" len="sm"/>
            <a:tailEnd type="none" w="sm" len="sm"/>
          </a:ln>
          <a:effectLst/>
        </p:spPr>
      </p:cxnSp>
    </p:spTree>
    <p:extLst>
      <p:ext uri="{BB962C8B-B14F-4D97-AF65-F5344CB8AC3E}">
        <p14:creationId xmlns:p14="http://schemas.microsoft.com/office/powerpoint/2010/main" val="162545934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5302</Words>
  <Application>Microsoft Office PowerPoint</Application>
  <PresentationFormat>On-screen Show (4:3)</PresentationFormat>
  <Paragraphs>627</Paragraphs>
  <Slides>42</Slides>
  <Notes>1</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802-11-Submission</vt:lpstr>
      <vt:lpstr>Proposal for IEEE 802 submission to 3GPP Workshop on LAA in August 2015</vt:lpstr>
      <vt:lpstr>Revision notes</vt:lpstr>
      <vt:lpstr>IEEE 802 welcomes the opportunity to collaborate with 3GPP to ensure LAA &amp; Wi-Fi share fairly</vt:lpstr>
      <vt:lpstr>Wi-Fi has been a massive socio-economic success in the US, in Europe and globally …</vt:lpstr>
      <vt:lpstr>… and the significant benefit today from Wi-Fi of “anyone, anytime, any place” must not be put at risk</vt:lpstr>
      <vt:lpstr>An evidence based approach suggests “802.11-like” access will promote fair sharing </vt:lpstr>
      <vt:lpstr>Evidence from 3GPP suggests “802.11-like” access is suitable for sharing 5GHz channels …</vt:lpstr>
      <vt:lpstr>… confirming 15 years of Wi-Fi experience that LBT with truncated exponential back off is a good solution</vt:lpstr>
      <vt:lpstr>Aside: 3GPP should develop processes for all stakeholders to have a voice in LAA coexistence</vt:lpstr>
      <vt:lpstr>Aside: Fair access to 5GHz band could be decided by regulators alone or by industry consensus</vt:lpstr>
      <vt:lpstr>Aside: Intervention by regulators is not ideal, but is a real possibility without effective collaboration</vt:lpstr>
      <vt:lpstr>Aside: IEEE 802 is concerned that 3GPP do not have processes that promote effective collaboration</vt:lpstr>
      <vt:lpstr>Aside: IEEE 802 requests 3GPP allow formal external review for LAA, possibly based on IEEE- SA processes</vt:lpstr>
      <vt:lpstr>IEEE 802 recommends that 3GPP adopt an “802.11-like” access mechanism for LAA</vt:lpstr>
      <vt:lpstr>It is proposed that LAA adopt “802.11-like” parameters to maximise probability of coexistence</vt:lpstr>
      <vt:lpstr>Principle: adopt “802.11-like” timing parameters to maximise probability of coexistence</vt:lpstr>
      <vt:lpstr>Proposal: define “busy” &amp; “free” periods based on received energy &amp; channel reservations</vt:lpstr>
      <vt:lpstr>Proposal: divide the “free” period into slots</vt:lpstr>
      <vt:lpstr>Proposal: define a “defer period”</vt:lpstr>
      <vt:lpstr>Proposal: define Energy Detect (ED) &amp; Preamble Detect (PD) thresholds</vt:lpstr>
      <vt:lpstr>It is proposed that LAA use “802.11-like” access rules because they are effective in unlicensed spectrum</vt:lpstr>
      <vt:lpstr>Principle: define LBT rules in terms that allow flexibility and innovation, within limits</vt:lpstr>
      <vt:lpstr>Proposal: execute LBT and exponential back-off mechanisms before and after any transmission</vt:lpstr>
      <vt:lpstr>Proposal: allow some control frames to be transmitted without any LBT</vt:lpstr>
      <vt:lpstr>Proposal: count a random number of slots within a contention window as a back-off procedure </vt:lpstr>
      <vt:lpstr>Proposal: adjust contention window based on successful &amp; unsuccessful transmission of frames</vt:lpstr>
      <vt:lpstr>Principle: enable QoS using multiple “access engines” in a device</vt:lpstr>
      <vt:lpstr>Principle: set minimum parameters for QoS</vt:lpstr>
      <vt:lpstr>Principle: devices must undertake LBT before accessing secondary channels</vt:lpstr>
      <vt:lpstr>Summary: “Access engine” operation can be illustrated by a conceptual flow diagram</vt:lpstr>
      <vt:lpstr>Summary: The revised flow chart removes iCCA because it is ambiguous and overly conservative</vt:lpstr>
      <vt:lpstr>Summary: The revised flow chart ensures transmissions occur on slot boundaries</vt:lpstr>
      <vt:lpstr>Summary: The revised flow chart incorporates EDCA as the basis for access</vt:lpstr>
      <vt:lpstr>Summary: The revised flow chart incorporates QoS by enabling multiple parallel “access engines”</vt:lpstr>
      <vt:lpstr>It is proposed that LAA adopt a variety of other principles to promote fair sharing</vt:lpstr>
      <vt:lpstr>Proposal: define the maximum transmission time of about 4ms for each TxOP</vt:lpstr>
      <vt:lpstr>Principle: do not require LAA to respect NAV received from 802.11</vt:lpstr>
      <vt:lpstr>Principle: devices shall have respect for reservations made by others using common mechanisms </vt:lpstr>
      <vt:lpstr>Proposal: Collaboration is needed to discuss LBT on TxOPs continued on UL</vt:lpstr>
      <vt:lpstr>Proposal: devices using or reserving a channel shall only use it for necessary transmission purposes</vt:lpstr>
      <vt:lpstr>IEEE 802 welcomes the opportunity to collaborate with 3GPP to ensure LAA &amp; Wi-Fi share fairly</vt:lpstr>
      <vt:lpstr>Backup: 3GPP and IEEE 802 flow charts are similar, but sufficiently different to require collaboration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2015-08-07T07:21:09Z</dcterms:modified>
</cp:coreProperties>
</file>