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ppt/comments/comment29.xml" ContentType="application/vnd.openxmlformats-officedocument.presentationml.comments+xml"/>
  <Override PartName="/ppt/comments/comment30.xml" ContentType="application/vnd.openxmlformats-officedocument.presentationml.comments+xml"/>
  <Override PartName="/ppt/comments/comment31.xml" ContentType="application/vnd.openxmlformats-officedocument.presentationml.comments+xml"/>
  <Override PartName="/ppt/comments/comment32.xml" ContentType="application/vnd.openxmlformats-officedocument.presentationml.comments+xml"/>
  <Override PartName="/ppt/comments/comment33.xml" ContentType="application/vnd.openxmlformats-officedocument.presentationml.comments+xml"/>
  <Override PartName="/ppt/comments/comment3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4"/>
  </p:notesMasterIdLst>
  <p:handoutMasterIdLst>
    <p:handoutMasterId r:id="rId45"/>
  </p:handoutMasterIdLst>
  <p:sldIdLst>
    <p:sldId id="269" r:id="rId2"/>
    <p:sldId id="378" r:id="rId3"/>
    <p:sldId id="340" r:id="rId4"/>
    <p:sldId id="341" r:id="rId5"/>
    <p:sldId id="342" r:id="rId6"/>
    <p:sldId id="345" r:id="rId7"/>
    <p:sldId id="344" r:id="rId8"/>
    <p:sldId id="346" r:id="rId9"/>
    <p:sldId id="386" r:id="rId10"/>
    <p:sldId id="383" r:id="rId11"/>
    <p:sldId id="384" r:id="rId12"/>
    <p:sldId id="385" r:id="rId13"/>
    <p:sldId id="387" r:id="rId14"/>
    <p:sldId id="337"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63" r:id="rId28"/>
    <p:sldId id="364" r:id="rId29"/>
    <p:sldId id="365" r:id="rId30"/>
    <p:sldId id="366" r:id="rId31"/>
    <p:sldId id="373" r:id="rId32"/>
    <p:sldId id="374" r:id="rId33"/>
    <p:sldId id="375" r:id="rId34"/>
    <p:sldId id="379" r:id="rId35"/>
    <p:sldId id="367" r:id="rId36"/>
    <p:sldId id="368" r:id="rId37"/>
    <p:sldId id="369" r:id="rId38"/>
    <p:sldId id="371" r:id="rId39"/>
    <p:sldId id="372" r:id="rId40"/>
    <p:sldId id="376" r:id="rId41"/>
    <p:sldId id="377" r:id="rId42"/>
    <p:sldId id="388" r:id="rId4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84" autoAdjust="0"/>
    <p:restoredTop sz="94660" autoAdjust="0"/>
  </p:normalViewPr>
  <p:slideViewPr>
    <p:cSldViewPr snapToObjects="1">
      <p:cViewPr varScale="1">
        <p:scale>
          <a:sx n="115" d="100"/>
          <a:sy n="115" d="100"/>
        </p:scale>
        <p:origin x="-948" y="-96"/>
      </p:cViewPr>
      <p:guideLst>
        <p:guide orient="horz" pos="2160"/>
        <p:guide pos="2880"/>
      </p:guideLst>
    </p:cSldViewPr>
  </p:slideViewPr>
  <p:outlineViewPr>
    <p:cViewPr>
      <p:scale>
        <a:sx n="50" d="100"/>
        <a:sy n="50" d="100"/>
      </p:scale>
      <p:origin x="0" y="5190"/>
    </p:cViewPr>
  </p:outlineViewPr>
  <p:notesTextViewPr>
    <p:cViewPr>
      <p:scale>
        <a:sx n="100" d="100"/>
        <a:sy n="100" d="100"/>
      </p:scale>
      <p:origin x="0" y="0"/>
    </p:cViewPr>
  </p:notesTextViewPr>
  <p:sorterViewPr>
    <p:cViewPr>
      <p:scale>
        <a:sx n="100" d="100"/>
        <a:sy n="100" d="100"/>
      </p:scale>
      <p:origin x="0" y="7032"/>
    </p:cViewPr>
  </p:sorterViewPr>
  <p:notesViewPr>
    <p:cSldViewPr snapToObjects="1">
      <p:cViewPr>
        <p:scale>
          <a:sx n="100" d="100"/>
          <a:sy n="100" d="100"/>
        </p:scale>
        <p:origin x="-27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8-03T12:59:08.886" idx="8">
    <p:pos x="10" y="10"/>
    <p:text>3/8: changed date
3/8: changes month in header</p:text>
  </p:cm>
</p:cmLst>
</file>

<file path=ppt/comments/comment10.xml><?xml version="1.0" encoding="utf-8"?>
<p:cmLst xmlns:a="http://schemas.openxmlformats.org/drawingml/2006/main" xmlns:r="http://schemas.openxmlformats.org/officeDocument/2006/relationships" xmlns:p="http://schemas.openxmlformats.org/presentationml/2006/main">
  <p:cm authorId="1" dt="2015-08-05T12:41:21.841" idx="7">
    <p:pos x="10" y="10"/>
    <p:text>
Editorial changes
5/8: Wi-Fi like -&gt; 802.11-like</p:text>
  </p:cm>
</p:cmLst>
</file>

<file path=ppt/comments/comment11.xml><?xml version="1.0" encoding="utf-8"?>
<p:cmLst xmlns:a="http://schemas.openxmlformats.org/drawingml/2006/main" xmlns:r="http://schemas.openxmlformats.org/officeDocument/2006/relationships" xmlns:p="http://schemas.openxmlformats.org/presentationml/2006/main">
  <p:cm authorId="1" dt="2015-08-05T12:47:58.744" idx="9">
    <p:pos x="10" y="10"/>
    <p:text>
Editorial changes
Highlighted definitions
5/8: Wi-Fi like -&gt; 802.11-like
5/8: removed duplicated "and an additional "defer" period" in the four dash points</p:text>
  </p:cm>
</p:cmLst>
</file>

<file path=ppt/comments/comment12.xml><?xml version="1.0" encoding="utf-8"?>
<p:cmLst xmlns:a="http://schemas.openxmlformats.org/drawingml/2006/main" xmlns:r="http://schemas.openxmlformats.org/officeDocument/2006/relationships" xmlns:p="http://schemas.openxmlformats.org/presentationml/2006/main">
  <p:cm authorId="1" dt="2015-08-05T12:52:01.298" idx="8">
    <p:pos x="10" y="10"/>
    <p:text>
Editorial changes
Highlighted definitions
5/8: Wi-Fi like -&gt; 802.11-like
5/8: made the request explictly for a 9us slot, rather than &gt;9us
5/8: moved dash points around</p:text>
  </p:cm>
</p:cmLst>
</file>

<file path=ppt/comments/comment13.xml><?xml version="1.0" encoding="utf-8"?>
<p:cmLst xmlns:a="http://schemas.openxmlformats.org/drawingml/2006/main" xmlns:r="http://schemas.openxmlformats.org/officeDocument/2006/relationships" xmlns:p="http://schemas.openxmlformats.org/presentationml/2006/main">
  <p:cm authorId="1" dt="2015-08-05T12:56:43.103" idx="10">
    <p:pos x="10" y="10"/>
    <p:text>
Editorial changes
Highlighted definition
3/8: made note clearer
5/8 Wi-Fi like -&gt; 802.11-like</p:text>
  </p:cm>
</p:cmLst>
</file>

<file path=ppt/comments/comment14.xml><?xml version="1.0" encoding="utf-8"?>
<p:cmLst xmlns:a="http://schemas.openxmlformats.org/drawingml/2006/main" xmlns:r="http://schemas.openxmlformats.org/officeDocument/2006/relationships" xmlns:p="http://schemas.openxmlformats.org/presentationml/2006/main">
  <p:cm authorId="1" dt="2015-08-05T13:14:31.918" idx="11">
    <p:pos x="10" y="10"/>
    <p:text>
Editorial changes
Highlighted definition
Need to look for references in TR to better justify -77dBm 
3/8: the -77dBm is justifed by some work by Broadcom that was submitted to 3GPP
3/8: R1-152936, R1-152937, and R1-152938 all showed the ED at least needs to be as low as -77 dBm to achieve good coexistence.
5/8: editorial clean up removing duplicated text
5/8: Wi-Fi -&gt; 802.11 in multiple places</p:text>
  </p:cm>
</p:cmLst>
</file>

<file path=ppt/comments/comment15.xml><?xml version="1.0" encoding="utf-8"?>
<p:cmLst xmlns:a="http://schemas.openxmlformats.org/drawingml/2006/main" xmlns:r="http://schemas.openxmlformats.org/officeDocument/2006/relationships" xmlns:p="http://schemas.openxmlformats.org/presentationml/2006/main">
  <p:cm authorId="1" dt="2015-08-05T13:16:06.915" idx="12">
    <p:pos x="10" y="10"/>
    <p:text>
Editorial changes
3/8: Modified title to refket earlier change in summary
3/8: editorial fix
5/8: Wi-Fi -&gt; 802.11</p:text>
  </p:cm>
</p:cmLst>
</file>

<file path=ppt/comments/comment16.xml><?xml version="1.0" encoding="utf-8"?>
<p:cmLst xmlns:a="http://schemas.openxmlformats.org/drawingml/2006/main" xmlns:r="http://schemas.openxmlformats.org/officeDocument/2006/relationships" xmlns:p="http://schemas.openxmlformats.org/presentationml/2006/main">
  <p:cm authorId="1" dt="2015-07-23T11:58:07.204" idx="13">
    <p:pos x="10" y="10"/>
    <p:text>
Editoriial
Explicitly note that the materia in this deck is similar to but not the same as DCF and EDCA
Removed QoS discussion until later</p:text>
  </p:cm>
</p:cmLst>
</file>

<file path=ppt/comments/comment17.xml><?xml version="1.0" encoding="utf-8"?>
<p:cmLst xmlns:a="http://schemas.openxmlformats.org/drawingml/2006/main" xmlns:r="http://schemas.openxmlformats.org/officeDocument/2006/relationships" xmlns:p="http://schemas.openxmlformats.org/presentationml/2006/main">
  <p:cm authorId="1" dt="2015-08-03T14:39:29.062" idx="4">
    <p:pos x="63" y="74"/>
    <p:text>3/8: tx -&gt; transmission </p:text>
  </p:cm>
</p:cmLst>
</file>

<file path=ppt/comments/comment18.xml><?xml version="1.0" encoding="utf-8"?>
<p:cmLst xmlns:a="http://schemas.openxmlformats.org/drawingml/2006/main" xmlns:r="http://schemas.openxmlformats.org/officeDocument/2006/relationships" xmlns:p="http://schemas.openxmlformats.org/presentationml/2006/main">
  <p:cm authorId="1" dt="2015-08-05T13:19:23.792" idx="1">
    <p:pos x="10" y="10"/>
    <p:text>
Editorial cleanup
Removed TxOP material - covered elsewhere
5/8: Wi-Fi -&gt; 802.11</p:text>
  </p:cm>
</p:cmLst>
</file>

<file path=ppt/comments/comment19.xml><?xml version="1.0" encoding="utf-8"?>
<p:cmLst xmlns:a="http://schemas.openxmlformats.org/drawingml/2006/main" xmlns:r="http://schemas.openxmlformats.org/officeDocument/2006/relationships" xmlns:p="http://schemas.openxmlformats.org/presentationml/2006/main">
  <p:cm authorId="1" dt="2015-07-23T12:00:04.553" idx="15">
    <p:pos x="10" y="10"/>
    <p:text>
Editorial cleanup</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5-08-05T12:14:16.968" idx="2">
    <p:pos x="10" y="10"/>
    <p:text>Matched changes in language on later slides on this deck
29/7: comment made in teleconference:  added conneection between Wi-Fi brand and IEEE 802.11 standard
5/8: changed Wi-Fi to IEEE 802.11 in some cases
5/8: changed "real say" to "say" to avoid questions about what real means</p:text>
  </p:cm>
</p:cmLst>
</file>

<file path=ppt/comments/comment20.xml><?xml version="1.0" encoding="utf-8"?>
<p:cmLst xmlns:a="http://schemas.openxmlformats.org/drawingml/2006/main" xmlns:r="http://schemas.openxmlformats.org/officeDocument/2006/relationships" xmlns:p="http://schemas.openxmlformats.org/presentationml/2006/main">
  <p:cm authorId="1" dt="2015-08-05T13:46:19.445" idx="2">
    <p:pos x="10" y="10"/>
    <p:text>5/8: corrected the behaviour for an internal collision</p:text>
  </p:cm>
</p:cmLst>
</file>

<file path=ppt/comments/comment21.xml><?xml version="1.0" encoding="utf-8"?>
<p:cmLst xmlns:a="http://schemas.openxmlformats.org/drawingml/2006/main" xmlns:r="http://schemas.openxmlformats.org/officeDocument/2006/relationships" xmlns:p="http://schemas.openxmlformats.org/presentationml/2006/main">
  <p:cm authorId="1" dt="2015-08-05T14:41:52.919" idx="1">
    <p:pos x="10" y="10"/>
    <p:text>
Clarified that teh 3GPP sims do not appear to define QoS for LAA
Editorial update
Added queston asing if 3GPP want QoS for DL
3/8: added max ToOP as a parameter
5/8: added EDCA acronym</p:text>
  </p:cm>
</p:cmLst>
</file>

<file path=ppt/comments/comment22.xml><?xml version="1.0" encoding="utf-8"?>
<p:cmLst xmlns:a="http://schemas.openxmlformats.org/drawingml/2006/main" xmlns:r="http://schemas.openxmlformats.org/officeDocument/2006/relationships" xmlns:p="http://schemas.openxmlformats.org/presentationml/2006/main">
  <p:cm authorId="1" dt="2015-08-03T14:46:18.816" idx="5">
    <p:pos x="10" y="10"/>
    <p:text>Editorial changes
Covered the issue of AP using  different parameters
Highlighted conceptual nature of proposal; solid proposal was to adopt EDCA
3/8/15: converted paramters to be aligned with EDCA
3/8: added TxOP as a parameter</p:text>
  </p:cm>
</p:cmLst>
</file>

<file path=ppt/comments/comment23.xml><?xml version="1.0" encoding="utf-8"?>
<p:cmLst xmlns:a="http://schemas.openxmlformats.org/drawingml/2006/main" xmlns:r="http://schemas.openxmlformats.org/officeDocument/2006/relationships" xmlns:p="http://schemas.openxmlformats.org/presentationml/2006/main">
  <p:cm authorId="1" dt="2015-08-05T13:51:49.482" idx="3">
    <p:pos x="10" y="10"/>
    <p:text>No changes
It has been suggested that this item be marked as "future work" as wider channels are not a short term focus
3/8: Mhz -&gt; MHz
5/8: Wi-Fi -&gt; 802.11</p:text>
  </p:cm>
</p:cmLst>
</file>

<file path=ppt/comments/comment24.xml><?xml version="1.0" encoding="utf-8"?>
<p:cmLst xmlns:a="http://schemas.openxmlformats.org/drawingml/2006/main" xmlns:r="http://schemas.openxmlformats.org/officeDocument/2006/relationships" xmlns:p="http://schemas.openxmlformats.org/presentationml/2006/main">
  <p:cm authorId="1" dt="2015-08-03T12:40:55.449" idx="4">
    <p:pos x="10" y="10"/>
    <p:text>No changes
3/8/15: Changed from "Is higher priorty tx ready?" to "Is higher priority q=0?" based on comment from Sony employee that previou text is ambiguous
3/8/15: modified access to make it reflect EDCA, rather than the weird combination of EDCA and DCF
3/8/15: Added note in bottom right to respond to comment that CW doublig is not defined on this page</p:text>
  </p:cm>
</p:cmLst>
</file>

<file path=ppt/comments/comment25.xml><?xml version="1.0" encoding="utf-8"?>
<p:cmLst xmlns:a="http://schemas.openxmlformats.org/drawingml/2006/main" xmlns:r="http://schemas.openxmlformats.org/officeDocument/2006/relationships" xmlns:p="http://schemas.openxmlformats.org/presentationml/2006/main">
  <p:cm authorId="1" dt="2015-08-06T10:26:20.058" idx="1">
    <p:pos x="106" y="106"/>
    <p:text>Added call out highligting iCCA difference
6/8: changed the dot point about ambiguity to  "If the flow chart means that an iCCA is always required after the frame becomes available for transmission, then this is overly conservative"  based on received comment
</p:text>
  </p:cm>
</p:cmLst>
</file>

<file path=ppt/comments/comment26.xml><?xml version="1.0" encoding="utf-8"?>
<p:cmLst xmlns:a="http://schemas.openxmlformats.org/drawingml/2006/main" xmlns:r="http://schemas.openxmlformats.org/officeDocument/2006/relationships" xmlns:p="http://schemas.openxmlformats.org/presentationml/2006/main">
  <p:cm authorId="1" dt="2015-08-03T12:49:46.480" idx="5">
    <p:pos x="10" y="10"/>
    <p:text>Added callout highlighting slot sync issue
3/8: Added text explaining why slot sync is important based on comment received</p:text>
  </p:cm>
</p:cmLst>
</file>

<file path=ppt/comments/comment27.xml><?xml version="1.0" encoding="utf-8"?>
<p:cmLst xmlns:a="http://schemas.openxmlformats.org/drawingml/2006/main" xmlns:r="http://schemas.openxmlformats.org/officeDocument/2006/relationships" xmlns:p="http://schemas.openxmlformats.org/presentationml/2006/main">
  <p:cm authorId="1" dt="2015-08-05T13:53:43.744" idx="4">
    <p:pos x="10" y="10"/>
    <p:text>Addded callout highlighting conceptual nature of access propsal
Emphasies reecommendation to adopt EDCA
Emphasis need to COLLABORATE
3/8: fixed title to reflect content</p:text>
  </p:cm>
</p:cmLst>
</file>

<file path=ppt/comments/comment28.xml><?xml version="1.0" encoding="utf-8"?>
<p:cmLst xmlns:a="http://schemas.openxmlformats.org/drawingml/2006/main" xmlns:r="http://schemas.openxmlformats.org/officeDocument/2006/relationships" xmlns:p="http://schemas.openxmlformats.org/presentationml/2006/main">
  <p:cm authorId="1" dt="2015-07-28T14:49:32.594" idx="1">
    <p:pos x="10" y="10"/>
    <p:text>Added slide</p:text>
  </p:cm>
</p:cmLst>
</file>

<file path=ppt/comments/comment29.xml><?xml version="1.0" encoding="utf-8"?>
<p:cmLst xmlns:a="http://schemas.openxmlformats.org/drawingml/2006/main" xmlns:r="http://schemas.openxmlformats.org/officeDocument/2006/relationships" xmlns:p="http://schemas.openxmlformats.org/presentationml/2006/main">
  <p:cm authorId="1" dt="2015-08-03T13:10:15.011" idx="10">
    <p:pos x="10" y="10"/>
    <p:text>Editorials
3/8: sharing -&gt; fair sharing
3/8: 5ms -&gt; 4ms  based on multiple comments from Japanese companies</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5-08-03T11:25:36.110" idx="1">
    <p:pos x="10" y="10"/>
    <p:text>Added quote from Neelie Kroes
Added numnber of Wi-Fi devices sold and still being used
Added EC quote "Europe loves Wi-Fi"
Deleted references to Katz and Plum reports
29/7: Max R expressed concern that "More than 5 billion Wi-Fi devices still in use today" suggested Wi-Fi declining. So refined slightly 
3/8: Editorial fixes</p:text>
  </p:cm>
</p:cmLst>
</file>

<file path=ppt/comments/comment30.xml><?xml version="1.0" encoding="utf-8"?>
<p:cmLst xmlns:a="http://schemas.openxmlformats.org/drawingml/2006/main" xmlns:r="http://schemas.openxmlformats.org/officeDocument/2006/relationships" xmlns:p="http://schemas.openxmlformats.org/presentationml/2006/main">
  <p:cm authorId="1" dt="2015-08-03T13:10:41.773" idx="7">
    <p:pos x="10" y="10"/>
    <p:text>Editorials
Added Qualcomm quote
3/8: assume -&gt; assumed
3/8: added Japanese restriction of 4ms
3/8: 5ms -&gt; 4ms  based on multiple comments from Japanese companies</p:text>
  </p:cm>
</p:cmLst>
</file>

<file path=ppt/comments/comment31.xml><?xml version="1.0" encoding="utf-8"?>
<p:cmLst xmlns:a="http://schemas.openxmlformats.org/drawingml/2006/main" xmlns:r="http://schemas.openxmlformats.org/officeDocument/2006/relationships" xmlns:p="http://schemas.openxmlformats.org/presentationml/2006/main">
  <p:cm authorId="1" dt="2015-07-23T14:12:24.300" idx="1">
    <p:pos x="10" y="10"/>
    <p:text>Made pint in ine slide rather than two slides
Editorial changes</p:text>
  </p:cm>
</p:cmLst>
</file>

<file path=ppt/comments/comment32.xml><?xml version="1.0" encoding="utf-8"?>
<p:cmLst xmlns:a="http://schemas.openxmlformats.org/drawingml/2006/main" xmlns:r="http://schemas.openxmlformats.org/officeDocument/2006/relationships" xmlns:p="http://schemas.openxmlformats.org/presentationml/2006/main">
  <p:cm authorId="1" dt="2015-08-05T14:00:33.186" idx="1">
    <p:pos x="10" y="10"/>
    <p:text>No changes
5/8: Wi-Fi -&gt; 802.11
</p:text>
  </p:cm>
</p:cmLst>
</file>

<file path=ppt/comments/comment33.xml><?xml version="1.0" encoding="utf-8"?>
<p:cmLst xmlns:a="http://schemas.openxmlformats.org/drawingml/2006/main" xmlns:r="http://schemas.openxmlformats.org/officeDocument/2006/relationships" xmlns:p="http://schemas.openxmlformats.org/presentationml/2006/main">
  <p:cm authorId="1" dt="2015-08-06T08:38:17.681" idx="1">
    <p:pos x="10" y="10"/>
    <p:text>6/8: Made the proposal "tentative" based on comments received ... then emphasised need for interested parties to work together</p:text>
  </p:cm>
</p:cmLst>
</file>

<file path=ppt/comments/comment34.xml><?xml version="1.0" encoding="utf-8"?>
<p:cmLst xmlns:a="http://schemas.openxmlformats.org/drawingml/2006/main" xmlns:r="http://schemas.openxmlformats.org/officeDocument/2006/relationships" xmlns:p="http://schemas.openxmlformats.org/presentationml/2006/main">
  <p:cm authorId="1" dt="2015-07-22T14:46:14.690" idx="1">
    <p:pos x="10" y="10"/>
    <p:text>Matched changes in language on later slides on this deck</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15-07-29T12:25:24.241" idx="2">
    <p:pos x="10" y="10"/>
    <p:text>Changed "benefit" to "benefit from Wi-F"
Added "generally not requiring a subscription or a cellular operator!" to emphasis its accessibility
Removed text from "Anyone" box
Kept "good enough" but clarified with "to meet user needs"
29/7: Alireza worried about admitting Wi-Fi doe snot have optimal efficiency: replaced, "Wi-Fi trades some  efficiency in favour of “good enough” performance (to meet users’ needs) and fair sharing between Wi-Fi networks and other technologies"  with "Wi-Fi meets diverse user needs by assuring fair sharing between Wi-Fi networks and other technologies
</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15-08-05T12:22:01.879" idx="3">
    <p:pos x="10" y="10"/>
    <p:text>Made slide more visual - less blocks of text
Refined message to align with "Minto pyramid"
29/7: removed "a long period of study" to avoid making it look like we want delay
3/8: Added "is the best solution" to be consistent with a later change
3/8: editorial cleanup
5/8: changed "Wi-Fi like" to "802.11 like"
5/8: chnaged "best solution" to "good solution"</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15-08-05T12:35:51.019" idx="4">
    <p:pos x="10" y="10"/>
    <p:text>Swapped with next slide
Added logo
Simplified text
3/8: Cat 4 -&gt; Category 4
5/8: ACK/NAK -&gt; (delayed) ACK/NACK
5/8: Wi-Fi like -&gt; 802.11-like</p:text>
  </p:cm>
</p:cmLst>
</file>

<file path=ppt/comments/comment7.xml><?xml version="1.0" encoding="utf-8"?>
<p:cmLst xmlns:a="http://schemas.openxmlformats.org/drawingml/2006/main" xmlns:r="http://schemas.openxmlformats.org/officeDocument/2006/relationships" xmlns:p="http://schemas.openxmlformats.org/presentationml/2006/main">
  <p:cm authorId="1" dt="2015-08-05T12:38:53.577" idx="5">
    <p:pos x="10" y="10"/>
    <p:text>Added logo
Editorial cleanup
29/7: replaced "“good enough” (not perfect)" with "good" to avoid highlighting that Wi-Fi not perfect, even though the tradeoff is justifiable
3/8: changed "actually works" in title to "the best solution" based on comment received
3/8: added box based oin comment received
5/8: changed "best soltion" in title to "good solution"
5/8: made is clear access mechanism is 802.11 based, while the overall solution is Wi-Fi
</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15-08-05T12:40:02.980" idx="1">
    <p:pos x="69" y="102"/>
    <p:text>Bolded second dot point to emphasize
3/8: Changed 2nds dash point to "“Wi-Fi like” access rules because they are effective in unlicensed spectrum"
3/8: "sharing" -&gt; "fair sharing" in last dash point
5/8: Editorial change to title
5/8: Wi-Fi like -&gt; 802.11-like</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15-08-05T12:41:06.938" idx="6">
    <p:pos x="10" y="10"/>
    <p:text>
Editorial changes
5/8: Wi-Fi like -&gt; 802.11-like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802.19-15/0063r6</a:t>
            </a:r>
            <a:endParaRPr lang="en-US" dirty="0"/>
          </a:p>
        </p:txBody>
      </p:sp>
      <p:sp>
        <p:nvSpPr>
          <p:cNvPr id="3075" name="Rectangle 3"/>
          <p:cNvSpPr>
            <a:spLocks noGrp="1" noChangeArrowheads="1"/>
          </p:cNvSpPr>
          <p:nvPr>
            <p:ph type="dt" sz="quarter" idx="1"/>
          </p:nvPr>
        </p:nvSpPr>
        <p:spPr bwMode="auto">
          <a:xfrm>
            <a:off x="695325" y="177284"/>
            <a:ext cx="913712"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August 2015</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802.19-15/0063r6</a:t>
            </a:r>
            <a:endParaRPr lang="en-US" dirty="0"/>
          </a:p>
        </p:txBody>
      </p:sp>
      <p:sp>
        <p:nvSpPr>
          <p:cNvPr id="2051" name="Rectangle 3"/>
          <p:cNvSpPr>
            <a:spLocks noGrp="1" noChangeArrowheads="1"/>
          </p:cNvSpPr>
          <p:nvPr>
            <p:ph type="dt" idx="1"/>
          </p:nvPr>
        </p:nvSpPr>
        <p:spPr bwMode="auto">
          <a:xfrm>
            <a:off x="654050" y="97909"/>
            <a:ext cx="913712"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August 2015</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5223756" y="8985250"/>
            <a:ext cx="105798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sz="1100">
                <a:latin typeface="Arial" panose="020B0604020202020204" pitchFamily="34" charset="0"/>
                <a:cs typeface="Arial" panose="020B0604020202020204" pitchFamily="34" charset="0"/>
              </a:defRPr>
            </a:lvl5pPr>
          </a:lstStyle>
          <a:p>
            <a:pPr lvl="4">
              <a:defRPr/>
            </a:pPr>
            <a:r>
              <a:rPr lang="en-US" smtClean="0"/>
              <a:t>IEEE 802</a:t>
            </a:r>
            <a:endParaRPr lang="en-US" dirty="0"/>
          </a:p>
        </p:txBody>
      </p:sp>
      <p:sp>
        <p:nvSpPr>
          <p:cNvPr id="2055" name="Rectangle 7"/>
          <p:cNvSpPr>
            <a:spLocks noGrp="1" noChangeArrowheads="1"/>
          </p:cNvSpPr>
          <p:nvPr>
            <p:ph type="sldNum" sz="quarter" idx="5"/>
          </p:nvPr>
        </p:nvSpPr>
        <p:spPr bwMode="auto">
          <a:xfrm>
            <a:off x="3195177" y="8985250"/>
            <a:ext cx="540211"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100">
                <a:latin typeface="Arial" panose="020B0604020202020204" pitchFamily="34" charset="0"/>
                <a:cs typeface="Arial" panose="020B0604020202020204" pitchFamily="34" charset="0"/>
              </a:defRPr>
            </a:lvl1pPr>
          </a:lstStyle>
          <a:p>
            <a:pPr>
              <a:defRPr/>
            </a:pPr>
            <a:r>
              <a:rPr lang="en-US" smtClean="0"/>
              <a:t>Page </a:t>
            </a:r>
            <a:fld id="{18D10512-F400-46E6-9813-0191A717DA9A}" type="slidenum">
              <a:rPr lang="en-US" smtClean="0"/>
              <a:pPr>
                <a:defRPr/>
              </a:pPr>
              <a:t>‹#›</a:t>
            </a:fld>
            <a:endParaRPr lang="en-US"/>
          </a:p>
        </p:txBody>
      </p:sp>
      <p:sp>
        <p:nvSpPr>
          <p:cNvPr id="67592" name="Rectangle 8"/>
          <p:cNvSpPr>
            <a:spLocks noChangeArrowheads="1"/>
          </p:cNvSpPr>
          <p:nvPr/>
        </p:nvSpPr>
        <p:spPr bwMode="auto">
          <a:xfrm>
            <a:off x="723900" y="8985250"/>
            <a:ext cx="73096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latin typeface="Arial" panose="020B0604020202020204" pitchFamily="34" charset="0"/>
                <a:cs typeface="Arial" panose="020B0604020202020204" pitchFamily="34" charset="0"/>
              </a:rPr>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100">
              <a:latin typeface="Arial" panose="020B0604020202020204" pitchFamily="34" charset="0"/>
              <a:cs typeface="Arial" panose="020B0604020202020204" pitchFamily="34" charset="0"/>
            </a:endParaRPr>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xfrm>
            <a:off x="7894709" y="6475413"/>
            <a:ext cx="649216" cy="184666"/>
          </a:xfrm>
          <a:ln/>
        </p:spPr>
        <p:txBody>
          <a:bodyPr/>
          <a:lstStyle>
            <a:lvl1pPr>
              <a:defRPr/>
            </a:lvl1pPr>
          </a:lstStyle>
          <a:p>
            <a:pPr>
              <a:defRPr/>
            </a:pPr>
            <a:r>
              <a:rPr lang="en-US" dirty="0" smtClean="0"/>
              <a:t>IEEE 802</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161681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7894708" y="6475413"/>
            <a:ext cx="649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802.19-15/0063r6</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2182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August 2015</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omments" Target="../comments/commen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2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3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3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3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omments" Target="../comments/comment34.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comments" Target="../comments/comment4.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omments" Target="../comments/commen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r>
              <a:rPr lang="en-US" dirty="0"/>
              <a:t>IEEE 802</a:t>
            </a:r>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Proposal for IEEE 802 submission to 3GPP Workshop on LAA in August 2015</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5 August </a:t>
            </a:r>
            <a:r>
              <a:rPr lang="en-US" b="0" dirty="0" smtClean="0">
                <a:solidFill>
                  <a:schemeClr val="accent2">
                    <a:lumMod val="50000"/>
                  </a:schemeClr>
                </a:solidFill>
              </a:rPr>
              <a:t>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smtClean="0">
                <a:latin typeface="Arial" pitchFamily="34" charset="0"/>
              </a:rPr>
              <a:t>Editor:</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36747932"/>
              </p:ext>
            </p:extLst>
          </p:nvPr>
        </p:nvGraphicFramePr>
        <p:xfrm>
          <a:off x="685800" y="32004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a:effectLst/>
                        </a:rPr>
                        <a:t>Andrew Myles</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a:effectLst/>
                        </a:rPr>
                        <a:t>+61 2 84461010</a:t>
                      </a:r>
                      <a:endParaRPr lang="en-AU" sz="1200">
                        <a:effectLst/>
                      </a:endParaRPr>
                    </a:p>
                    <a:p>
                      <a:pPr marL="21590" indent="-21590">
                        <a:spcAft>
                          <a:spcPts val="0"/>
                        </a:spcAft>
                      </a:pPr>
                      <a:r>
                        <a:rPr lang="en-US" sz="1200">
                          <a:effectLst/>
                        </a:rPr>
                        <a:t>+61 418 656587</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
        <p:nvSpPr>
          <p:cNvPr id="3" name="Rectangle 2"/>
          <p:cNvSpPr/>
          <p:nvPr/>
        </p:nvSpPr>
        <p:spPr bwMode="auto">
          <a:xfrm>
            <a:off x="685800" y="4114800"/>
            <a:ext cx="7696200" cy="2133600"/>
          </a:xfrm>
          <a:prstGeom prst="rect">
            <a:avLst/>
          </a:prstGeom>
          <a:solidFill>
            <a:schemeClr val="bg1"/>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US" sz="1600" dirty="0" smtClean="0">
                <a:latin typeface="+mj-lt"/>
              </a:rPr>
              <a:t>This slide deck contains a proposal for the IEEE 802 submission to the 3GPP Workshop on LAA</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It was</a:t>
            </a:r>
            <a:r>
              <a:rPr kumimoji="0" lang="en-US" sz="1600" b="0" i="0" u="none" strike="noStrike" cap="none" normalizeH="0" dirty="0" smtClean="0">
                <a:ln>
                  <a:noFill/>
                </a:ln>
                <a:solidFill>
                  <a:schemeClr val="tx1"/>
                </a:solidFill>
                <a:effectLst/>
                <a:latin typeface="+mj-lt"/>
              </a:rPr>
              <a:t> initially discussed at the IEEE 802 plenary in Hawaii in July 2015</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US" sz="1600" baseline="0" dirty="0" smtClean="0">
                <a:latin typeface="+mj-lt"/>
              </a:rPr>
              <a:t>It needs</a:t>
            </a:r>
            <a:r>
              <a:rPr lang="en-US" sz="1600" dirty="0" smtClean="0">
                <a:latin typeface="+mj-lt"/>
              </a:rPr>
              <a:t> to be approved by the IEEE 802.19 WG by about 10 </a:t>
            </a:r>
            <a:r>
              <a:rPr lang="en-US" sz="1600" smtClean="0">
                <a:latin typeface="+mj-lt"/>
              </a:rPr>
              <a:t>August 2015 to </a:t>
            </a:r>
            <a:r>
              <a:rPr lang="en-US" sz="1600" dirty="0" smtClean="0">
                <a:latin typeface="+mj-lt"/>
              </a:rPr>
              <a:t>meet the IEEE 802 EC approval deadlines</a:t>
            </a:r>
            <a:endParaRPr kumimoji="0" lang="en-AU" sz="1600" b="0"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Aside: </a:t>
            </a:r>
            <a:r>
              <a:rPr lang="en-AU" dirty="0" smtClean="0"/>
              <a:t>Fair access to 5GHz band could be decided by regulators alone or by industry consensus</a:t>
            </a:r>
            <a:endParaRPr lang="en-AU" dirty="0"/>
          </a:p>
        </p:txBody>
      </p:sp>
      <p:sp>
        <p:nvSpPr>
          <p:cNvPr id="3" name="Content Placeholder 2"/>
          <p:cNvSpPr>
            <a:spLocks noGrp="1"/>
          </p:cNvSpPr>
          <p:nvPr>
            <p:ph idx="1"/>
          </p:nvPr>
        </p:nvSpPr>
        <p:spPr/>
        <p:txBody>
          <a:bodyPr/>
          <a:lstStyle/>
          <a:p>
            <a:pPr lvl="1"/>
            <a:r>
              <a:rPr lang="en-US" dirty="0" smtClean="0"/>
              <a:t>The 5GHz band is a community resource that must be available for “fair” sharing by all stakeholders</a:t>
            </a:r>
          </a:p>
          <a:p>
            <a:pPr lvl="1"/>
            <a:r>
              <a:rPr lang="en-US" dirty="0" smtClean="0"/>
              <a:t>However, defining what is “fair” is a difficult problem with many dimensions and conflicting interests</a:t>
            </a:r>
          </a:p>
          <a:p>
            <a:pPr lvl="2"/>
            <a:r>
              <a:rPr lang="en-US" dirty="0" err="1" smtClean="0"/>
              <a:t>eg</a:t>
            </a:r>
            <a:r>
              <a:rPr lang="en-US" dirty="0" smtClean="0"/>
              <a:t>, “fair” means absolute priority for radars in 5GHz band </a:t>
            </a:r>
          </a:p>
          <a:p>
            <a:pPr lvl="2"/>
            <a:r>
              <a:rPr lang="en-US" dirty="0" err="1" smtClean="0"/>
              <a:t>e</a:t>
            </a:r>
            <a:r>
              <a:rPr lang="en-US" dirty="0" err="1" smtClean="0"/>
              <a:t>g</a:t>
            </a:r>
            <a:r>
              <a:rPr lang="en-US" dirty="0" smtClean="0"/>
              <a:t>, “fair” means similar throughout &amp; delay for many stakeholders</a:t>
            </a:r>
          </a:p>
          <a:p>
            <a:pPr lvl="2"/>
            <a:r>
              <a:rPr lang="en-US" dirty="0" err="1" smtClean="0"/>
              <a:t>eg</a:t>
            </a:r>
            <a:r>
              <a:rPr lang="en-US" dirty="0" smtClean="0"/>
              <a:t>, “fair” means no unlicensed user has special rights for many stakeholders</a:t>
            </a:r>
            <a:endParaRPr lang="en-US" dirty="0" smtClean="0"/>
          </a:p>
          <a:p>
            <a:pPr lvl="1"/>
            <a:r>
              <a:rPr lang="en-US" dirty="0" smtClean="0"/>
              <a:t>It is generally agreed that it is unacceptable for one part of industry to decide how “fair” sharing should occur on behalf of the rest</a:t>
            </a:r>
          </a:p>
          <a:p>
            <a:pPr lvl="1"/>
            <a:r>
              <a:rPr lang="en-US" dirty="0" smtClean="0"/>
              <a:t>That  leaves two main methods to decide how share the unlicensed 5GHz band:</a:t>
            </a:r>
          </a:p>
          <a:p>
            <a:pPr lvl="2"/>
            <a:r>
              <a:rPr lang="en-US" dirty="0" smtClean="0"/>
              <a:t>The regulator decides the rules on behalf of all stakeholders</a:t>
            </a:r>
          </a:p>
          <a:p>
            <a:pPr lvl="2"/>
            <a:r>
              <a:rPr lang="en-US" dirty="0" smtClean="0"/>
              <a:t>The industry &amp; the regulator comes to a consensus on the rules after a process of collaboration</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045752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Aside:</a:t>
            </a:r>
            <a:r>
              <a:rPr lang="en-AU" dirty="0" smtClean="0"/>
              <a:t> </a:t>
            </a:r>
            <a:r>
              <a:rPr lang="en-AU" dirty="0" smtClean="0"/>
              <a:t>Intervention by regulators is not ideal, but is a real possibility without effective collaboration</a:t>
            </a:r>
            <a:endParaRPr lang="en-AU" dirty="0"/>
          </a:p>
        </p:txBody>
      </p:sp>
      <p:sp>
        <p:nvSpPr>
          <p:cNvPr id="3" name="Content Placeholder 2"/>
          <p:cNvSpPr>
            <a:spLocks noGrp="1"/>
          </p:cNvSpPr>
          <p:nvPr>
            <p:ph idx="1"/>
          </p:nvPr>
        </p:nvSpPr>
        <p:spPr/>
        <p:txBody>
          <a:bodyPr/>
          <a:lstStyle/>
          <a:p>
            <a:pPr lvl="1"/>
            <a:r>
              <a:rPr lang="en-AU" dirty="0" smtClean="0"/>
              <a:t>Regulators have a general responsibility to set regulations to ensure the interests of all stakeholders ar</a:t>
            </a:r>
            <a:r>
              <a:rPr lang="en-AU" dirty="0" smtClean="0"/>
              <a:t>e protected</a:t>
            </a:r>
          </a:p>
          <a:p>
            <a:pPr lvl="1"/>
            <a:r>
              <a:rPr lang="en-AU" dirty="0" smtClean="0"/>
              <a:t>Regulators </a:t>
            </a:r>
            <a:r>
              <a:rPr lang="en-AU" dirty="0" smtClean="0"/>
              <a:t>usually prefer that the stakeholders collaborate, leading to a consensus that the regulator can simply implement</a:t>
            </a:r>
          </a:p>
          <a:p>
            <a:pPr lvl="2"/>
            <a:r>
              <a:rPr lang="en-AU" dirty="0" smtClean="0"/>
              <a:t>They also usually prefer a consensus that results in less need for detailed regulations because they are hard to enforce and may stifle innovation</a:t>
            </a:r>
            <a:endParaRPr lang="en-AU" dirty="0" smtClean="0"/>
          </a:p>
          <a:p>
            <a:pPr lvl="1"/>
            <a:r>
              <a:rPr lang="en-AU" dirty="0" smtClean="0"/>
              <a:t>The lack of industry collaboration or consensus on “fair” sharing of the 5GHz band means that r</a:t>
            </a:r>
            <a:r>
              <a:rPr lang="en-AU" dirty="0" smtClean="0"/>
              <a:t>egulators could start imposing  rules</a:t>
            </a:r>
          </a:p>
          <a:p>
            <a:pPr lvl="2"/>
            <a:r>
              <a:rPr lang="en-AU" dirty="0" smtClean="0"/>
              <a:t>It appears that the FCC is exploring this possibility in the US based on the recent Public Notice; many submissions note the lack of collaboration</a:t>
            </a:r>
          </a:p>
          <a:p>
            <a:pPr lvl="2"/>
            <a:r>
              <a:rPr lang="en-AU" dirty="0" smtClean="0"/>
              <a:t>The European regulators already impose some rules, although they are developed using a process in which industry can participate (ETSI BRAN)</a:t>
            </a:r>
            <a:endParaRPr lang="en-AU" dirty="0" smtClean="0"/>
          </a:p>
          <a:p>
            <a:pPr lvl="1"/>
            <a:r>
              <a:rPr lang="en-US" dirty="0" smtClean="0"/>
              <a:t>Regulators imposing ru</a:t>
            </a:r>
            <a:r>
              <a:rPr lang="en-US" dirty="0" smtClean="0"/>
              <a:t>les</a:t>
            </a:r>
            <a:r>
              <a:rPr lang="en-US" dirty="0" smtClean="0"/>
              <a:t> not ideal because it takes </a:t>
            </a:r>
            <a:r>
              <a:rPr lang="en-US" dirty="0" smtClean="0"/>
              <a:t>decisions about LAA </a:t>
            </a:r>
            <a:r>
              <a:rPr lang="en-US" dirty="0" smtClean="0"/>
              <a:t>&amp; </a:t>
            </a:r>
            <a:r>
              <a:rPr lang="en-US" dirty="0" smtClean="0"/>
              <a:t>802.11</a:t>
            </a:r>
            <a:r>
              <a:rPr lang="en-US" dirty="0" smtClean="0"/>
              <a:t> away from the experts in 3GPP and IEEE 802</a:t>
            </a:r>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732670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Aside: </a:t>
            </a:r>
            <a:r>
              <a:rPr lang="en-AU" dirty="0" smtClean="0"/>
              <a:t>IEEE 802 is concerned that 3GPP do not have processes that promote effective collaboration</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US" dirty="0" smtClean="0"/>
              <a:t>Effective collaboration on sharing the 5GHz band </a:t>
            </a:r>
            <a:r>
              <a:rPr lang="en-US" dirty="0"/>
              <a:t>is the </a:t>
            </a:r>
            <a:r>
              <a:rPr lang="en-US" dirty="0" smtClean="0"/>
              <a:t>best way to ensure </a:t>
            </a:r>
            <a:r>
              <a:rPr lang="en-US" dirty="0"/>
              <a:t>all stakeholders are happy with the outcome</a:t>
            </a:r>
          </a:p>
          <a:p>
            <a:pPr lvl="2"/>
            <a:r>
              <a:rPr lang="en-US" dirty="0" smtClean="0"/>
              <a:t>“Collaboration” </a:t>
            </a:r>
            <a:r>
              <a:rPr lang="en-US" dirty="0"/>
              <a:t>implies joint work and consensus </a:t>
            </a:r>
            <a:r>
              <a:rPr lang="en-US" dirty="0" smtClean="0"/>
              <a:t>outputs; communication” </a:t>
            </a:r>
            <a:r>
              <a:rPr lang="en-US" dirty="0"/>
              <a:t>is not the same as collaboration</a:t>
            </a:r>
            <a:r>
              <a:rPr lang="en-US" dirty="0" smtClean="0"/>
              <a:t>!</a:t>
            </a:r>
          </a:p>
          <a:p>
            <a:pPr lvl="1"/>
            <a:r>
              <a:rPr lang="en-US" dirty="0" smtClean="0"/>
              <a:t>IEEE 802 would like to collaborate effectively with 3GPP on mechanisms for LAA and 802.11 to “fairly” share the 5GHz band</a:t>
            </a:r>
          </a:p>
          <a:p>
            <a:pPr lvl="1"/>
            <a:r>
              <a:rPr lang="en-US" dirty="0" smtClean="0"/>
              <a:t>However, IEEE 802 is concerned that </a:t>
            </a:r>
            <a:r>
              <a:rPr lang="en-AU" dirty="0"/>
              <a:t>3GPP do not have processes that </a:t>
            </a:r>
            <a:r>
              <a:rPr lang="en-AU" dirty="0" smtClean="0"/>
              <a:t>encourage collaboration on issues related to 802.11 &amp; LAA sharing</a:t>
            </a:r>
            <a:endParaRPr lang="en-AU" dirty="0"/>
          </a:p>
          <a:p>
            <a:pPr lvl="2"/>
            <a:r>
              <a:rPr lang="en-AU" dirty="0"/>
              <a:t>It appears 3GPP has no formal </a:t>
            </a:r>
            <a:r>
              <a:rPr lang="en-AU" dirty="0" smtClean="0"/>
              <a:t>LAA review </a:t>
            </a:r>
            <a:r>
              <a:rPr lang="en-AU" dirty="0"/>
              <a:t>processes accessible to </a:t>
            </a:r>
            <a:r>
              <a:rPr lang="en-AU" dirty="0" smtClean="0"/>
              <a:t>external stakeholders</a:t>
            </a:r>
            <a:r>
              <a:rPr lang="en-AU" dirty="0"/>
              <a:t>, particularly other users of 5Ghz unlicensed </a:t>
            </a:r>
            <a:r>
              <a:rPr lang="en-AU" dirty="0" smtClean="0"/>
              <a:t>spectrum</a:t>
            </a:r>
          </a:p>
          <a:p>
            <a:pPr lvl="2"/>
            <a:r>
              <a:rPr lang="en-US" dirty="0" smtClean="0"/>
              <a:t>IEEE </a:t>
            </a:r>
            <a:r>
              <a:rPr lang="en-US" dirty="0"/>
              <a:t>802 </a:t>
            </a:r>
            <a:r>
              <a:rPr lang="en-US" dirty="0" smtClean="0"/>
              <a:t>were told </a:t>
            </a:r>
            <a:r>
              <a:rPr lang="en-US" dirty="0"/>
              <a:t>in 2014 </a:t>
            </a:r>
            <a:r>
              <a:rPr lang="en-US" dirty="0" smtClean="0"/>
              <a:t>during a presentation from 3GPP that influencing </a:t>
            </a:r>
            <a:r>
              <a:rPr lang="en-US" dirty="0"/>
              <a:t>LAA </a:t>
            </a:r>
            <a:r>
              <a:rPr lang="en-US" dirty="0" smtClean="0"/>
              <a:t>required participation </a:t>
            </a:r>
            <a:r>
              <a:rPr lang="en-US" dirty="0"/>
              <a:t>in </a:t>
            </a:r>
            <a:r>
              <a:rPr lang="en-US" dirty="0" smtClean="0"/>
              <a:t>3GPP, </a:t>
            </a:r>
            <a:r>
              <a:rPr lang="en-US" dirty="0"/>
              <a:t>and </a:t>
            </a:r>
            <a:r>
              <a:rPr lang="en-US" dirty="0" smtClean="0"/>
              <a:t>alignment </a:t>
            </a:r>
            <a:r>
              <a:rPr lang="en-US" dirty="0"/>
              <a:t>with </a:t>
            </a:r>
            <a:r>
              <a:rPr lang="en-US" dirty="0" smtClean="0"/>
              <a:t>LTE </a:t>
            </a:r>
            <a:r>
              <a:rPr lang="en-US" dirty="0"/>
              <a:t>operators </a:t>
            </a:r>
            <a:endParaRPr lang="en-AU" dirty="0"/>
          </a:p>
          <a:p>
            <a:pPr lvl="2"/>
            <a:r>
              <a:rPr lang="en-AU" dirty="0"/>
              <a:t>Many </a:t>
            </a:r>
            <a:r>
              <a:rPr lang="en-AU" dirty="0" smtClean="0"/>
              <a:t>IEEE 802 participants believe </a:t>
            </a:r>
            <a:r>
              <a:rPr lang="en-AU" dirty="0"/>
              <a:t>that 3GPP has </a:t>
            </a:r>
            <a:r>
              <a:rPr lang="en-AU" dirty="0" smtClean="0"/>
              <a:t>arbitrarily dismissed </a:t>
            </a:r>
            <a:r>
              <a:rPr lang="en-AU" dirty="0"/>
              <a:t>at </a:t>
            </a:r>
            <a:r>
              <a:rPr lang="en-AU" dirty="0" smtClean="0"/>
              <a:t>many of the comments </a:t>
            </a:r>
            <a:r>
              <a:rPr lang="en-AU" dirty="0"/>
              <a:t>received via LS’s from IEEE 802</a:t>
            </a:r>
          </a:p>
          <a:p>
            <a:pPr lvl="2"/>
            <a:r>
              <a:rPr lang="en-US" dirty="0"/>
              <a:t>The </a:t>
            </a:r>
            <a:r>
              <a:rPr lang="en-US" dirty="0" smtClean="0"/>
              <a:t>current 3GPP </a:t>
            </a:r>
            <a:r>
              <a:rPr lang="en-US" dirty="0"/>
              <a:t>timelines for LAA </a:t>
            </a:r>
            <a:r>
              <a:rPr lang="en-US" dirty="0" smtClean="0"/>
              <a:t>appear </a:t>
            </a:r>
            <a:r>
              <a:rPr lang="en-US" dirty="0"/>
              <a:t>to have </a:t>
            </a:r>
            <a:r>
              <a:rPr lang="en-US" dirty="0" smtClean="0"/>
              <a:t>insufficient </a:t>
            </a:r>
            <a:r>
              <a:rPr lang="en-US" dirty="0"/>
              <a:t>time for proper review by </a:t>
            </a:r>
            <a:r>
              <a:rPr lang="en-US" dirty="0" smtClean="0"/>
              <a:t>IEEE 802 or other external stakeholders </a:t>
            </a:r>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1022631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solidFill>
                  <a:srgbClr val="FF0000"/>
                </a:solidFill>
              </a:rPr>
              <a:t>Aside: </a:t>
            </a:r>
            <a:r>
              <a:rPr lang="en-AU" dirty="0" smtClean="0"/>
              <a:t>IEEE 802 </a:t>
            </a:r>
            <a:r>
              <a:rPr lang="en-AU" dirty="0"/>
              <a:t>requests 3GPP </a:t>
            </a:r>
            <a:r>
              <a:rPr lang="en-AU" dirty="0" smtClean="0"/>
              <a:t>allow formal external review for LAA, possibly based on IEEE- SA processes</a:t>
            </a:r>
            <a:endParaRPr lang="en-AU" dirty="0"/>
          </a:p>
        </p:txBody>
      </p:sp>
      <p:sp>
        <p:nvSpPr>
          <p:cNvPr id="3" name="Content Placeholder 2"/>
          <p:cNvSpPr>
            <a:spLocks noGrp="1"/>
          </p:cNvSpPr>
          <p:nvPr>
            <p:ph idx="1"/>
          </p:nvPr>
        </p:nvSpPr>
        <p:spPr>
          <a:xfrm>
            <a:off x="685800" y="1981200"/>
            <a:ext cx="3048000" cy="4114800"/>
          </a:xfrm>
        </p:spPr>
        <p:txBody>
          <a:bodyPr/>
          <a:lstStyle/>
          <a:p>
            <a:pPr lvl="1"/>
            <a:r>
              <a:rPr lang="en-AU" dirty="0"/>
              <a:t>IEEE 802 requests </a:t>
            </a:r>
            <a:r>
              <a:rPr lang="en-AU" dirty="0" smtClean="0"/>
              <a:t>3GPP </a:t>
            </a:r>
            <a:r>
              <a:rPr lang="en-AU" dirty="0"/>
              <a:t>develop processes </a:t>
            </a:r>
            <a:r>
              <a:rPr lang="en-AU" dirty="0" smtClean="0"/>
              <a:t>allowing  </a:t>
            </a:r>
            <a:r>
              <a:rPr lang="en-AU" dirty="0"/>
              <a:t>all stakeholders </a:t>
            </a:r>
            <a:r>
              <a:rPr lang="en-AU" dirty="0" smtClean="0"/>
              <a:t>to have an opportunity </a:t>
            </a:r>
            <a:r>
              <a:rPr lang="en-AU" dirty="0"/>
              <a:t>to </a:t>
            </a:r>
            <a:r>
              <a:rPr lang="en-AU" dirty="0" smtClean="0"/>
              <a:t>review and </a:t>
            </a:r>
            <a:r>
              <a:rPr lang="en-AU" dirty="0"/>
              <a:t>influence </a:t>
            </a:r>
            <a:r>
              <a:rPr lang="en-AU" dirty="0" smtClean="0"/>
              <a:t>LAA</a:t>
            </a:r>
            <a:endParaRPr lang="en-AU" dirty="0"/>
          </a:p>
          <a:p>
            <a:pPr lvl="1"/>
            <a:r>
              <a:rPr lang="en-AU" dirty="0"/>
              <a:t>The focus should be </a:t>
            </a:r>
            <a:r>
              <a:rPr lang="en-AU" dirty="0" smtClean="0"/>
              <a:t>on collaboration related to fairly </a:t>
            </a:r>
            <a:r>
              <a:rPr lang="en-AU" dirty="0"/>
              <a:t>sharing </a:t>
            </a:r>
            <a:r>
              <a:rPr lang="en-AU" dirty="0" smtClean="0"/>
              <a:t>the 5GHz band</a:t>
            </a:r>
          </a:p>
          <a:p>
            <a:pPr lvl="1"/>
            <a:r>
              <a:rPr lang="en-AU" dirty="0" smtClean="0"/>
              <a:t>IEEE 802 suggests 3GPP consider using external review processes similar to those used by IEEE-SA</a:t>
            </a:r>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a:off x="3886200" y="2057400"/>
            <a:ext cx="4953000" cy="41910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IEEE has external review processes</a:t>
            </a:r>
          </a:p>
          <a:p>
            <a:pPr marL="171450" indent="-171450">
              <a:spcBef>
                <a:spcPts val="800"/>
              </a:spcBef>
              <a:buFont typeface="Arial" panose="020B0604020202020204" pitchFamily="34" charset="0"/>
              <a:buChar char="•"/>
            </a:pPr>
            <a:r>
              <a:rPr lang="en-AU" sz="1600" dirty="0" smtClean="0">
                <a:latin typeface="+mj-lt"/>
              </a:rPr>
              <a:t>IEEE-SA </a:t>
            </a:r>
            <a:r>
              <a:rPr lang="en-AU" sz="1600" dirty="0">
                <a:latin typeface="+mj-lt"/>
              </a:rPr>
              <a:t>has defined </a:t>
            </a:r>
            <a:r>
              <a:rPr lang="en-AU" sz="1600" dirty="0" smtClean="0">
                <a:latin typeface="+mj-lt"/>
              </a:rPr>
              <a:t>processes that</a:t>
            </a:r>
            <a:br>
              <a:rPr lang="en-AU" sz="1600" dirty="0" smtClean="0">
                <a:latin typeface="+mj-lt"/>
              </a:rPr>
            </a:br>
            <a:r>
              <a:rPr lang="en-AU" sz="1600" dirty="0" smtClean="0">
                <a:latin typeface="+mj-lt"/>
              </a:rPr>
              <a:t>allow a diversity </a:t>
            </a:r>
            <a:r>
              <a:rPr lang="en-AU" sz="1600" dirty="0">
                <a:latin typeface="+mj-lt"/>
              </a:rPr>
              <a:t>of stakeholders </a:t>
            </a:r>
            <a:r>
              <a:rPr lang="en-AU" sz="1600" dirty="0" smtClean="0">
                <a:latin typeface="+mj-lt"/>
              </a:rPr>
              <a:t>to</a:t>
            </a:r>
            <a:br>
              <a:rPr lang="en-AU" sz="1600" dirty="0" smtClean="0">
                <a:latin typeface="+mj-lt"/>
              </a:rPr>
            </a:br>
            <a:r>
              <a:rPr lang="en-AU" sz="1600" dirty="0" smtClean="0">
                <a:latin typeface="+mj-lt"/>
              </a:rPr>
              <a:t>have </a:t>
            </a:r>
            <a:r>
              <a:rPr lang="en-AU" sz="1600" dirty="0">
                <a:latin typeface="+mj-lt"/>
              </a:rPr>
              <a:t>a </a:t>
            </a:r>
            <a:r>
              <a:rPr lang="en-AU" sz="1600" dirty="0" smtClean="0">
                <a:latin typeface="+mj-lt"/>
              </a:rPr>
              <a:t>voice:</a:t>
            </a:r>
            <a:endParaRPr lang="en-AU" sz="1600" dirty="0">
              <a:latin typeface="+mj-lt"/>
            </a:endParaRPr>
          </a:p>
          <a:p>
            <a:pPr marL="357188" lvl="1" indent="-174625">
              <a:spcBef>
                <a:spcPts val="400"/>
              </a:spcBef>
              <a:buFont typeface="Arial" panose="020B0604020202020204" pitchFamily="34" charset="0"/>
              <a:buChar char="−"/>
            </a:pPr>
            <a:r>
              <a:rPr lang="en-US" sz="1600" dirty="0">
                <a:latin typeface="+mj-lt"/>
              </a:rPr>
              <a:t>The </a:t>
            </a:r>
            <a:r>
              <a:rPr lang="en-US" sz="1600" i="1" dirty="0">
                <a:latin typeface="+mj-lt"/>
              </a:rPr>
              <a:t>Sponsor Ballot </a:t>
            </a:r>
            <a:r>
              <a:rPr lang="en-US" sz="1600" dirty="0" smtClean="0">
                <a:latin typeface="+mj-lt"/>
              </a:rPr>
              <a:t>allows </a:t>
            </a:r>
            <a:r>
              <a:rPr lang="en-US" sz="1600" dirty="0">
                <a:latin typeface="+mj-lt"/>
              </a:rPr>
              <a:t>all </a:t>
            </a:r>
            <a:r>
              <a:rPr lang="en-US" sz="1600" dirty="0" smtClean="0">
                <a:latin typeface="+mj-lt"/>
              </a:rPr>
              <a:t>stakeholders to </a:t>
            </a:r>
            <a:r>
              <a:rPr lang="en-US" sz="1600" dirty="0">
                <a:latin typeface="+mj-lt"/>
              </a:rPr>
              <a:t>comment on and have a vote on draft standards</a:t>
            </a:r>
          </a:p>
          <a:p>
            <a:pPr marL="357188" lvl="1" indent="-174625">
              <a:spcBef>
                <a:spcPts val="400"/>
              </a:spcBef>
              <a:buFont typeface="Arial" panose="020B0604020202020204" pitchFamily="34" charset="0"/>
              <a:buChar char="−"/>
            </a:pPr>
            <a:r>
              <a:rPr lang="en-US" sz="1600" dirty="0">
                <a:latin typeface="+mj-lt"/>
              </a:rPr>
              <a:t>Historically, any stakeholder could enter a “</a:t>
            </a:r>
            <a:r>
              <a:rPr lang="en-US" sz="1600" i="1" dirty="0">
                <a:latin typeface="+mj-lt"/>
              </a:rPr>
              <a:t>rogue comment</a:t>
            </a:r>
            <a:r>
              <a:rPr lang="en-US" sz="1600" dirty="0">
                <a:latin typeface="+mj-lt"/>
              </a:rPr>
              <a:t>”, which must be resolved in the same </a:t>
            </a:r>
            <a:r>
              <a:rPr lang="en-US" sz="1600" dirty="0" smtClean="0">
                <a:latin typeface="+mj-lt"/>
              </a:rPr>
              <a:t>way </a:t>
            </a:r>
            <a:r>
              <a:rPr lang="en-US" sz="1600" dirty="0">
                <a:latin typeface="+mj-lt"/>
              </a:rPr>
              <a:t>comments by voters are resolved</a:t>
            </a:r>
          </a:p>
          <a:p>
            <a:pPr marL="357188" lvl="1" indent="-174625">
              <a:spcBef>
                <a:spcPts val="400"/>
              </a:spcBef>
              <a:buFont typeface="Arial" panose="020B0604020202020204" pitchFamily="34" charset="0"/>
              <a:buChar char="−"/>
            </a:pPr>
            <a:r>
              <a:rPr lang="en-US" sz="1600" dirty="0">
                <a:latin typeface="+mj-lt"/>
              </a:rPr>
              <a:t>The rogue comment process has recently been formalized by IEEE-SA as part of the </a:t>
            </a:r>
            <a:r>
              <a:rPr lang="en-US" sz="1600" i="1" dirty="0">
                <a:latin typeface="+mj-lt"/>
              </a:rPr>
              <a:t>Pubic Review Process</a:t>
            </a:r>
            <a:endParaRPr lang="en-AU" sz="1600" i="1" dirty="0">
              <a:latin typeface="+mj-lt"/>
            </a:endParaRPr>
          </a:p>
          <a:p>
            <a:pPr marL="171450" indent="-171450">
              <a:spcBef>
                <a:spcPts val="800"/>
              </a:spcBef>
              <a:buFont typeface="Arial" panose="020B0604020202020204" pitchFamily="34" charset="0"/>
              <a:buChar char="•"/>
            </a:pPr>
            <a:r>
              <a:rPr lang="en-AU" sz="1600" dirty="0">
                <a:latin typeface="+mj-lt"/>
              </a:rPr>
              <a:t>These processes </a:t>
            </a:r>
            <a:r>
              <a:rPr lang="en-AU" sz="1600" dirty="0" smtClean="0">
                <a:latin typeface="+mj-lt"/>
              </a:rPr>
              <a:t>are </a:t>
            </a:r>
            <a:r>
              <a:rPr lang="en-AU" sz="1600" dirty="0">
                <a:latin typeface="+mj-lt"/>
              </a:rPr>
              <a:t>particularly important for </a:t>
            </a:r>
            <a:r>
              <a:rPr lang="en-AU" sz="1600" dirty="0" smtClean="0">
                <a:latin typeface="+mj-lt"/>
              </a:rPr>
              <a:t>issues related </a:t>
            </a:r>
            <a:r>
              <a:rPr lang="en-AU" sz="1600" dirty="0">
                <a:latin typeface="+mj-lt"/>
              </a:rPr>
              <a:t>coexist </a:t>
            </a:r>
            <a:r>
              <a:rPr lang="en-AU" sz="1600" dirty="0" smtClean="0">
                <a:latin typeface="+mj-lt"/>
              </a:rPr>
              <a:t>between systems </a:t>
            </a:r>
            <a:r>
              <a:rPr lang="en-AU" sz="1600" dirty="0">
                <a:latin typeface="+mj-lt"/>
              </a:rPr>
              <a:t>based on IEEE </a:t>
            </a:r>
            <a:r>
              <a:rPr lang="en-AU" sz="1600" dirty="0" smtClean="0">
                <a:latin typeface="+mj-lt"/>
              </a:rPr>
              <a:t>standards and other standards</a:t>
            </a:r>
            <a:endParaRPr lang="en-AU" sz="1600" dirty="0">
              <a:latin typeface="+mj-lt"/>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133600"/>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87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recommends </a:t>
            </a:r>
            <a:r>
              <a:rPr lang="en-AU" dirty="0" smtClean="0"/>
              <a:t>that 3GPP adopt an “802.11-like</a:t>
            </a:r>
            <a:r>
              <a:rPr lang="en-AU" dirty="0"/>
              <a:t>” access </a:t>
            </a:r>
            <a:r>
              <a:rPr lang="en-AU" dirty="0" smtClean="0"/>
              <a:t>mechanism for </a:t>
            </a:r>
            <a:r>
              <a:rPr lang="en-AU" dirty="0"/>
              <a:t>LAA</a:t>
            </a:r>
          </a:p>
        </p:txBody>
      </p:sp>
      <p:sp>
        <p:nvSpPr>
          <p:cNvPr id="3" name="Content Placeholder 2"/>
          <p:cNvSpPr>
            <a:spLocks noGrp="1"/>
          </p:cNvSpPr>
          <p:nvPr>
            <p:ph idx="1"/>
          </p:nvPr>
        </p:nvSpPr>
        <p:spPr/>
        <p:txBody>
          <a:bodyPr/>
          <a:lstStyle/>
          <a:p>
            <a:pPr lvl="1"/>
            <a:r>
              <a:rPr lang="en-AU" dirty="0" smtClean="0"/>
              <a:t>The following slides contain a set of principles that IEEE 802 recommends be considered for adoption by 3GPP for LAA</a:t>
            </a:r>
          </a:p>
          <a:p>
            <a:pPr lvl="1"/>
            <a:r>
              <a:rPr lang="en-AU" b="1" dirty="0" smtClean="0">
                <a:solidFill>
                  <a:srgbClr val="FF0000"/>
                </a:solidFill>
              </a:rPr>
              <a:t>The principles are not intended to represent detailed specifications because that is the responsibility of 3GPP, and not IEEE 802</a:t>
            </a:r>
          </a:p>
          <a:p>
            <a:pPr lvl="1"/>
            <a:r>
              <a:rPr lang="en-AU" dirty="0" smtClean="0"/>
              <a:t>The goal of these recommendations are to enable LAA </a:t>
            </a:r>
            <a:r>
              <a:rPr lang="en-AU" dirty="0" smtClean="0"/>
              <a:t>&amp; Wi-Fi </a:t>
            </a:r>
            <a:r>
              <a:rPr lang="en-AU" dirty="0" smtClean="0"/>
              <a:t>to share </a:t>
            </a:r>
            <a:r>
              <a:rPr lang="en-AU" dirty="0" smtClean="0"/>
              <a:t>the unlicensed 5GHz band fairly </a:t>
            </a:r>
            <a:r>
              <a:rPr lang="en-AU" dirty="0" smtClean="0"/>
              <a:t>…</a:t>
            </a:r>
          </a:p>
          <a:p>
            <a:pPr lvl="1"/>
            <a:r>
              <a:rPr lang="en-AU" dirty="0" smtClean="0"/>
              <a:t>… and ultimately to </a:t>
            </a:r>
            <a:r>
              <a:rPr lang="en-AU" dirty="0"/>
              <a:t>allow </a:t>
            </a:r>
            <a:r>
              <a:rPr lang="en-AU" dirty="0" smtClean="0"/>
              <a:t>the </a:t>
            </a:r>
            <a:r>
              <a:rPr lang="en-AU" dirty="0"/>
              <a:t>unlicensed 5GHz band to </a:t>
            </a:r>
            <a:r>
              <a:rPr lang="en-AU" dirty="0" smtClean="0"/>
              <a:t>continue to be a community resource available for all!</a:t>
            </a:r>
          </a:p>
          <a:p>
            <a:pPr lvl="1"/>
            <a:r>
              <a:rPr lang="en-AU" dirty="0"/>
              <a:t>In </a:t>
            </a:r>
            <a:r>
              <a:rPr lang="en-AU" dirty="0" smtClean="0"/>
              <a:t>summary, various principles are proposed that LAA adopt:</a:t>
            </a:r>
          </a:p>
          <a:p>
            <a:pPr lvl="2"/>
            <a:r>
              <a:rPr lang="en-AU" dirty="0" smtClean="0"/>
              <a:t>“</a:t>
            </a:r>
            <a:r>
              <a:rPr lang="en-AU" dirty="0" smtClean="0"/>
              <a:t>802.11-</a:t>
            </a:r>
            <a:r>
              <a:rPr lang="en-AU" dirty="0" smtClean="0"/>
              <a:t>like</a:t>
            </a:r>
            <a:r>
              <a:rPr lang="en-AU" dirty="0" smtClean="0"/>
              <a:t>” </a:t>
            </a:r>
            <a:r>
              <a:rPr lang="en-AU" dirty="0"/>
              <a:t>parameters to maximise probability of </a:t>
            </a:r>
            <a:r>
              <a:rPr lang="en-AU" dirty="0" smtClean="0"/>
              <a:t>coexistence</a:t>
            </a:r>
          </a:p>
          <a:p>
            <a:pPr lvl="2"/>
            <a:r>
              <a:rPr lang="en-AU" dirty="0" smtClean="0"/>
              <a:t>“802.11</a:t>
            </a:r>
            <a:r>
              <a:rPr lang="en-AU" dirty="0" smtClean="0"/>
              <a:t>-like</a:t>
            </a:r>
            <a:r>
              <a:rPr lang="en-AU" dirty="0" smtClean="0"/>
              <a:t>” access rules because they are effective in unlicensed spectrum</a:t>
            </a:r>
          </a:p>
          <a:p>
            <a:pPr lvl="2"/>
            <a:r>
              <a:rPr lang="en-AU" dirty="0" smtClean="0"/>
              <a:t>A </a:t>
            </a:r>
            <a:r>
              <a:rPr lang="en-AU" dirty="0"/>
              <a:t>variety of other </a:t>
            </a:r>
            <a:r>
              <a:rPr lang="en-AU" dirty="0" smtClean="0"/>
              <a:t>mechanisms to </a:t>
            </a:r>
            <a:r>
              <a:rPr lang="en-AU" dirty="0"/>
              <a:t>promote </a:t>
            </a:r>
            <a:r>
              <a:rPr lang="en-AU" dirty="0" smtClean="0"/>
              <a:t>fair sharing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03012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LAA adopt </a:t>
            </a:r>
            <a:r>
              <a:rPr lang="en-AU" dirty="0" smtClean="0"/>
              <a:t>“</a:t>
            </a:r>
            <a:r>
              <a:rPr lang="en-AU" dirty="0" smtClean="0"/>
              <a:t>802.11</a:t>
            </a:r>
            <a:r>
              <a:rPr lang="en-AU" dirty="0"/>
              <a:t>-</a:t>
            </a:r>
            <a:r>
              <a:rPr lang="en-AU" dirty="0" smtClean="0"/>
              <a:t>like</a:t>
            </a:r>
            <a:r>
              <a:rPr lang="en-AU" dirty="0"/>
              <a:t>” parameters to maximise probability of coexistence</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69923164"/>
              </p:ext>
            </p:extLst>
          </p:nvPr>
        </p:nvGraphicFramePr>
        <p:xfrm>
          <a:off x="304798" y="2392762"/>
          <a:ext cx="8610601" cy="2892504"/>
        </p:xfrm>
        <a:graphic>
          <a:graphicData uri="http://schemas.openxmlformats.org/drawingml/2006/table">
            <a:tbl>
              <a:tblPr bandRow="1">
                <a:tableStyleId>{21E4AEA4-8DFA-4A89-87EB-49C32662AFE0}</a:tableStyleId>
              </a:tblPr>
              <a:tblGrid>
                <a:gridCol w="1337403"/>
                <a:gridCol w="1131387"/>
                <a:gridCol w="6141811"/>
              </a:tblGrid>
              <a:tr h="557768">
                <a:tc>
                  <a:txBody>
                    <a:bodyPr/>
                    <a:lstStyle/>
                    <a:p>
                      <a:r>
                        <a:rPr lang="en-US" sz="1600" b="1" dirty="0" smtClean="0"/>
                        <a:t>Summary</a:t>
                      </a:r>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Adopt </a:t>
                      </a:r>
                      <a:r>
                        <a:rPr lang="en-AU" sz="1600" dirty="0" smtClean="0"/>
                        <a:t>“802.11-like</a:t>
                      </a:r>
                      <a:r>
                        <a:rPr lang="en-AU" sz="1600" dirty="0" smtClean="0"/>
                        <a:t>” timing parameters to maximise probability of coexistence</a:t>
                      </a:r>
                      <a:endParaRPr lang="en-AU" sz="1600" dirty="0"/>
                    </a:p>
                  </a:txBody>
                  <a:tcPr marT="60960" marB="60960"/>
                </a:tc>
              </a:tr>
              <a:tr h="557768">
                <a:tc rowSpan="4">
                  <a:txBody>
                    <a:bodyPr/>
                    <a:lstStyle/>
                    <a:p>
                      <a:r>
                        <a:rPr lang="en-US" sz="1600" b="1" dirty="0" smtClean="0"/>
                        <a:t>Definitions based</a:t>
                      </a:r>
                      <a:r>
                        <a:rPr lang="en-US" sz="1600" b="1" baseline="0" dirty="0" smtClean="0"/>
                        <a:t> on </a:t>
                      </a:r>
                      <a:r>
                        <a:rPr lang="en-US" sz="1600" b="1" baseline="0" dirty="0" smtClean="0"/>
                        <a:t>802.11</a:t>
                      </a:r>
                      <a:endParaRPr lang="en-AU" sz="1600" b="1" dirty="0">
                        <a:solidFill>
                          <a:schemeClr val="tx1"/>
                        </a:solidFill>
                      </a:endParaRPr>
                    </a:p>
                  </a:txBody>
                  <a:tcPr marT="60960" marB="60960"/>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“busy” &amp; “free” states based on received energy &amp; channel reservations</a:t>
                      </a:r>
                      <a:endParaRPr lang="en-AU" sz="1600" dirty="0"/>
                    </a:p>
                  </a:txBody>
                  <a:tcPr marT="60960" marB="60960"/>
                </a:tc>
              </a:tr>
              <a:tr h="557768">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Divide the “free” period into slots</a:t>
                      </a:r>
                      <a:endParaRPr lang="en-AU" sz="1600" dirty="0"/>
                    </a:p>
                  </a:txBody>
                  <a:tcPr marT="60960" marB="60960"/>
                </a:tc>
              </a:tr>
              <a:tr h="557768">
                <a:tc vMerge="1">
                  <a:txBody>
                    <a:bodyPr/>
                    <a:lstStyle/>
                    <a:p>
                      <a:pPr marL="0" marR="0" indent="0" algn="l" defTabSz="685891" rtl="0" eaLnBrk="1" fontAlgn="auto" latinLnBrk="0" hangingPunct="1">
                        <a:lnSpc>
                          <a:spcPct val="100000"/>
                        </a:lnSpc>
                        <a:spcBef>
                          <a:spcPts val="0"/>
                        </a:spcBef>
                        <a:spcAft>
                          <a:spcPts val="0"/>
                        </a:spcAft>
                        <a:buClrTx/>
                        <a:buSzTx/>
                        <a:buFontTx/>
                        <a:buNone/>
                        <a:tabLst/>
                        <a:defRPr/>
                      </a:pPr>
                      <a:endParaRPr lang="en-AU" b="1" dirty="0" smtClean="0">
                        <a:solidFill>
                          <a:srgbClr val="00B050"/>
                        </a:solidFill>
                      </a:endParaRPr>
                    </a:p>
                  </a:txBody>
                  <a:tcPr/>
                </a:tc>
                <a:tc>
                  <a:txBody>
                    <a:bodyPr/>
                    <a:lstStyle/>
                    <a:p>
                      <a:pPr marL="0" marR="0" indent="0" algn="l" defTabSz="685891" rtl="0" eaLnBrk="1" fontAlgn="auto" latinLnBrk="0" hangingPunct="1">
                        <a:lnSpc>
                          <a:spcPct val="100000"/>
                        </a:lnSpc>
                        <a:spcBef>
                          <a:spcPts val="0"/>
                        </a:spcBef>
                        <a:spcAft>
                          <a:spcPts val="0"/>
                        </a:spcAft>
                        <a:buClrTx/>
                        <a:buSzTx/>
                        <a:buFontTx/>
                        <a:buNone/>
                        <a:tabLst/>
                        <a:defRPr/>
                      </a:pPr>
                      <a:r>
                        <a:rPr lang="en-AU" sz="1600" b="1" dirty="0" smtClean="0"/>
                        <a:t>Proposal</a:t>
                      </a:r>
                      <a:endParaRPr lang="en-AU" sz="1600" b="1" dirty="0" smtClean="0">
                        <a:solidFill>
                          <a:schemeClr val="tx1"/>
                        </a:solidFill>
                      </a:endParaRPr>
                    </a:p>
                  </a:txBody>
                  <a:tcPr marT="60960" marB="60960"/>
                </a:tc>
                <a:tc>
                  <a:txBody>
                    <a:bodyPr/>
                    <a:lstStyle/>
                    <a:p>
                      <a:r>
                        <a:rPr lang="en-US" sz="1600" dirty="0" smtClean="0"/>
                        <a:t>Define a “defer” period</a:t>
                      </a:r>
                      <a:endParaRPr lang="en-AU" sz="1600" dirty="0"/>
                    </a:p>
                  </a:txBody>
                  <a:tcPr marT="60960" marB="60960"/>
                </a:tc>
              </a:tr>
              <a:tr h="557768">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Energy Detect (ED) &amp; Preamble Detect (PD) thresholds</a:t>
                      </a:r>
                      <a:endParaRPr lang="en-AU" sz="1600" dirty="0"/>
                    </a:p>
                  </a:txBody>
                  <a:tcPr marT="60960" marB="60960"/>
                </a:tc>
              </a:tr>
            </a:tbl>
          </a:graphicData>
        </a:graphic>
      </p:graphicFrame>
    </p:spTree>
    <p:extLst>
      <p:ext uri="{BB962C8B-B14F-4D97-AF65-F5344CB8AC3E}">
        <p14:creationId xmlns:p14="http://schemas.microsoft.com/office/powerpoint/2010/main" val="4219468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adopt </a:t>
            </a:r>
            <a:r>
              <a:rPr lang="en-AU" dirty="0" smtClean="0"/>
              <a:t>“</a:t>
            </a:r>
            <a:r>
              <a:rPr lang="en-AU" dirty="0" smtClean="0"/>
              <a:t>802.11-</a:t>
            </a:r>
            <a:r>
              <a:rPr lang="en-AU" dirty="0" smtClean="0"/>
              <a:t>like</a:t>
            </a:r>
            <a:r>
              <a:rPr lang="en-AU" dirty="0"/>
              <a:t>” timing parameters to maximise probability of coexistence</a:t>
            </a:r>
          </a:p>
        </p:txBody>
      </p:sp>
      <p:sp>
        <p:nvSpPr>
          <p:cNvPr id="3" name="Content Placeholder 2"/>
          <p:cNvSpPr>
            <a:spLocks noGrp="1"/>
          </p:cNvSpPr>
          <p:nvPr>
            <p:ph idx="1"/>
          </p:nvPr>
        </p:nvSpPr>
        <p:spPr/>
        <p:txBody>
          <a:bodyPr/>
          <a:lstStyle/>
          <a:p>
            <a:pPr lvl="1"/>
            <a:r>
              <a:rPr lang="en-AU" dirty="0"/>
              <a:t>The reality is that </a:t>
            </a:r>
            <a:r>
              <a:rPr lang="en-AU" dirty="0" smtClean="0"/>
              <a:t>802.11 </a:t>
            </a:r>
            <a:r>
              <a:rPr lang="en-AU" dirty="0"/>
              <a:t>standard has defined various timing parameters that are deployed in billions of Wi-Fi devices</a:t>
            </a:r>
          </a:p>
          <a:p>
            <a:pPr lvl="2"/>
            <a:r>
              <a:rPr lang="en-AU" dirty="0" err="1"/>
              <a:t>eg</a:t>
            </a:r>
            <a:r>
              <a:rPr lang="en-AU" dirty="0"/>
              <a:t> slot times, CCA mechanism, AIFS mechanism</a:t>
            </a:r>
          </a:p>
          <a:p>
            <a:pPr lvl="1"/>
            <a:r>
              <a:rPr lang="en-AU" dirty="0"/>
              <a:t>Defining LAA to use completely different timing parameters to </a:t>
            </a:r>
            <a:r>
              <a:rPr lang="en-AU" dirty="0" smtClean="0"/>
              <a:t>those used in 802.11 </a:t>
            </a:r>
            <a:r>
              <a:rPr lang="en-AU" dirty="0"/>
              <a:t>is likely to make fair sharing much harder ...</a:t>
            </a:r>
          </a:p>
          <a:p>
            <a:pPr lvl="1"/>
            <a:r>
              <a:rPr lang="en-AU" dirty="0"/>
              <a:t>… and forcing LAA to use similar timing parameters to </a:t>
            </a:r>
            <a:r>
              <a:rPr lang="en-AU" dirty="0" smtClean="0"/>
              <a:t>802.11 </a:t>
            </a:r>
            <a:r>
              <a:rPr lang="en-AU" dirty="0"/>
              <a:t>is unlikely to make LAA any less functional</a:t>
            </a:r>
          </a:p>
          <a:p>
            <a:pPr lvl="1"/>
            <a:r>
              <a:rPr lang="en-AU" b="1" dirty="0" smtClean="0"/>
              <a:t>Principle</a:t>
            </a:r>
            <a:r>
              <a:rPr lang="en-AU" dirty="0" smtClean="0"/>
              <a:t>: </a:t>
            </a:r>
            <a:r>
              <a:rPr lang="en-AU" dirty="0" smtClean="0"/>
              <a:t>IEEE </a:t>
            </a:r>
            <a:r>
              <a:rPr lang="en-AU" dirty="0"/>
              <a:t>802 recommends 3GPP adopt a limited number of timing parameters taken directly from the </a:t>
            </a:r>
            <a:r>
              <a:rPr lang="en-AU" dirty="0" smtClean="0"/>
              <a:t>802.11 </a:t>
            </a:r>
            <a:r>
              <a:rPr lang="en-AU" dirty="0"/>
              <a:t>access mechanism</a:t>
            </a:r>
          </a:p>
          <a:p>
            <a:pPr lvl="2"/>
            <a:r>
              <a:rPr lang="en-AU" dirty="0"/>
              <a:t>This approach is aligned with the Ericsson proposal in 3GPP and ETSI BRAN in relation to “defer” and “slot” </a:t>
            </a:r>
            <a:r>
              <a:rPr lang="en-AU" dirty="0" smtClean="0"/>
              <a:t>times …</a:t>
            </a:r>
            <a:endParaRPr lang="en-AU" dirty="0"/>
          </a:p>
          <a:p>
            <a:pPr lvl="2"/>
            <a:r>
              <a:rPr lang="en-AU" dirty="0"/>
              <a:t>… and much of the simulation work undertaken during the 3GPP Study Item</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0652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534400" cy="1066800"/>
          </a:xfrm>
        </p:spPr>
        <p:txBody>
          <a:bodyPr/>
          <a:lstStyle/>
          <a:p>
            <a:r>
              <a:rPr lang="en-AU" dirty="0">
                <a:solidFill>
                  <a:srgbClr val="00B050"/>
                </a:solidFill>
              </a:rPr>
              <a:t>Proposal</a:t>
            </a:r>
            <a:r>
              <a:rPr lang="en-AU" dirty="0"/>
              <a:t>: define “busy” &amp; “free” periods based on received energy &amp; channel </a:t>
            </a:r>
            <a:r>
              <a:rPr lang="en-AU" dirty="0" smtClean="0"/>
              <a:t>reservations</a:t>
            </a:r>
            <a:endParaRPr lang="en-AU" dirty="0"/>
          </a:p>
        </p:txBody>
      </p:sp>
      <p:sp>
        <p:nvSpPr>
          <p:cNvPr id="3" name="Content Placeholder 2"/>
          <p:cNvSpPr>
            <a:spLocks noGrp="1"/>
          </p:cNvSpPr>
          <p:nvPr>
            <p:ph idx="1"/>
          </p:nvPr>
        </p:nvSpPr>
        <p:spPr/>
        <p:txBody>
          <a:bodyPr/>
          <a:lstStyle/>
          <a:p>
            <a:pPr lvl="1"/>
            <a:r>
              <a:rPr lang="en-AU" dirty="0"/>
              <a:t>It is proposed by IEEE 802 that LAA use concepts of a “busy” and “free” medium similar to those used in </a:t>
            </a:r>
            <a:r>
              <a:rPr lang="en-AU" dirty="0" smtClean="0"/>
              <a:t>802.11 </a:t>
            </a:r>
            <a:endParaRPr lang="en-AU" dirty="0"/>
          </a:p>
          <a:p>
            <a:pPr lvl="2"/>
            <a:r>
              <a:rPr lang="en-AU" dirty="0" smtClean="0"/>
              <a:t>Note: 3GPP does not need </a:t>
            </a:r>
            <a:r>
              <a:rPr lang="en-AU" dirty="0" smtClean="0"/>
              <a:t>to </a:t>
            </a:r>
            <a:r>
              <a:rPr lang="en-AU" dirty="0" smtClean="0"/>
              <a:t>adopt </a:t>
            </a:r>
            <a:r>
              <a:rPr lang="en-AU" dirty="0"/>
              <a:t>exactly the same terms as </a:t>
            </a:r>
            <a:r>
              <a:rPr lang="en-AU" dirty="0" smtClean="0"/>
              <a:t>802.11</a:t>
            </a:r>
            <a:endParaRPr lang="en-AU" dirty="0"/>
          </a:p>
          <a:p>
            <a:pPr lvl="1"/>
            <a:r>
              <a:rPr lang="en-AU" b="1" dirty="0"/>
              <a:t>Def:</a:t>
            </a:r>
            <a:r>
              <a:rPr lang="en-AU" dirty="0"/>
              <a:t> a wireless medium is deemed to be “busy” for the period a device:</a:t>
            </a:r>
          </a:p>
          <a:p>
            <a:pPr lvl="2"/>
            <a:r>
              <a:rPr lang="en-AU" dirty="0"/>
              <a:t>Receives energy above an energy </a:t>
            </a:r>
            <a:r>
              <a:rPr lang="en-AU" dirty="0" smtClean="0"/>
              <a:t>threshold</a:t>
            </a:r>
            <a:endParaRPr lang="en-AU" dirty="0"/>
          </a:p>
          <a:p>
            <a:pPr lvl="2"/>
            <a:r>
              <a:rPr lang="en-AU" dirty="0"/>
              <a:t>Transmits energy on the </a:t>
            </a:r>
            <a:r>
              <a:rPr lang="en-AU" dirty="0" smtClean="0"/>
              <a:t>medium</a:t>
            </a:r>
            <a:endParaRPr lang="en-AU" dirty="0"/>
          </a:p>
          <a:p>
            <a:pPr lvl="2"/>
            <a:r>
              <a:rPr lang="en-AU" dirty="0"/>
              <a:t>The device is aware another device has “reserved” the </a:t>
            </a:r>
            <a:r>
              <a:rPr lang="en-AU" dirty="0" smtClean="0"/>
              <a:t>channel</a:t>
            </a:r>
            <a:endParaRPr lang="en-AU" dirty="0"/>
          </a:p>
          <a:p>
            <a:pPr lvl="3"/>
            <a:r>
              <a:rPr lang="en-AU" dirty="0"/>
              <a:t>R</a:t>
            </a:r>
            <a:r>
              <a:rPr lang="en-AU" dirty="0" smtClean="0"/>
              <a:t>eservation </a:t>
            </a:r>
            <a:r>
              <a:rPr lang="en-AU" dirty="0"/>
              <a:t>occurs by the use of NAV in </a:t>
            </a:r>
            <a:r>
              <a:rPr lang="en-AU" dirty="0" smtClean="0"/>
              <a:t>802.11</a:t>
            </a:r>
            <a:endParaRPr lang="en-AU" dirty="0"/>
          </a:p>
          <a:p>
            <a:pPr lvl="2"/>
            <a:r>
              <a:rPr lang="en-AU" dirty="0" smtClean="0"/>
              <a:t>The </a:t>
            </a:r>
            <a:r>
              <a:rPr lang="en-AU" dirty="0"/>
              <a:t>device is aware another device is probably transmitting on a </a:t>
            </a:r>
            <a:r>
              <a:rPr lang="en-AU" dirty="0" smtClean="0"/>
              <a:t>channel</a:t>
            </a:r>
            <a:endParaRPr lang="en-AU" dirty="0"/>
          </a:p>
          <a:p>
            <a:pPr lvl="3"/>
            <a:r>
              <a:rPr lang="en-AU" dirty="0"/>
              <a:t>This idea encapsulates the EIFS concept in </a:t>
            </a:r>
            <a:r>
              <a:rPr lang="en-AU" dirty="0" smtClean="0"/>
              <a:t>802.11</a:t>
            </a:r>
          </a:p>
          <a:p>
            <a:pPr marL="184150" lvl="1" indent="0">
              <a:buNone/>
            </a:pPr>
            <a:r>
              <a:rPr lang="en-AU" dirty="0"/>
              <a:t>… and an additional “defer” </a:t>
            </a:r>
            <a:r>
              <a:rPr lang="en-AU" dirty="0" smtClean="0"/>
              <a:t>period</a:t>
            </a:r>
            <a:endParaRPr lang="en-AU" dirty="0"/>
          </a:p>
          <a:p>
            <a:pPr lvl="3"/>
            <a:r>
              <a:rPr lang="en-AU" dirty="0" smtClean="0"/>
              <a:t>Defined </a:t>
            </a:r>
            <a:r>
              <a:rPr lang="en-AU" dirty="0"/>
              <a:t>on </a:t>
            </a:r>
            <a:r>
              <a:rPr lang="en-AU" dirty="0" smtClean="0"/>
              <a:t>a following slide</a:t>
            </a:r>
            <a:endParaRPr lang="en-AU" b="1" dirty="0" smtClean="0"/>
          </a:p>
          <a:p>
            <a:pPr lvl="1"/>
            <a:r>
              <a:rPr lang="en-AU" b="1" dirty="0" smtClean="0"/>
              <a:t>Def</a:t>
            </a:r>
            <a:r>
              <a:rPr lang="en-AU" b="1" dirty="0"/>
              <a:t>: </a:t>
            </a:r>
            <a:r>
              <a:rPr lang="en-AU" dirty="0"/>
              <a:t>In all other circumstances the medium is deemed to be “free”</a:t>
            </a:r>
          </a:p>
          <a:p>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686858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divide the “free” period into </a:t>
            </a:r>
            <a:r>
              <a:rPr lang="en-AU" dirty="0" smtClean="0"/>
              <a:t>slots</a:t>
            </a:r>
            <a:endParaRPr lang="en-AU" dirty="0"/>
          </a:p>
        </p:txBody>
      </p:sp>
      <p:sp>
        <p:nvSpPr>
          <p:cNvPr id="3" name="Content Placeholder 2"/>
          <p:cNvSpPr>
            <a:spLocks noGrp="1"/>
          </p:cNvSpPr>
          <p:nvPr>
            <p:ph idx="1"/>
          </p:nvPr>
        </p:nvSpPr>
        <p:spPr/>
        <p:txBody>
          <a:bodyPr/>
          <a:lstStyle/>
          <a:p>
            <a:pPr lvl="1"/>
            <a:r>
              <a:rPr lang="en-AU" dirty="0"/>
              <a:t>It is </a:t>
            </a:r>
            <a:r>
              <a:rPr lang="en-AU" dirty="0" smtClean="0"/>
              <a:t>recommended by </a:t>
            </a:r>
            <a:r>
              <a:rPr lang="en-AU" dirty="0"/>
              <a:t>IEEE 802 that LAA </a:t>
            </a:r>
            <a:r>
              <a:rPr lang="en-AU" dirty="0" smtClean="0"/>
              <a:t>adopt concepts </a:t>
            </a:r>
            <a:r>
              <a:rPr lang="en-AU" dirty="0"/>
              <a:t>of a “slot” similar to that used in </a:t>
            </a:r>
            <a:r>
              <a:rPr lang="en-AU" dirty="0" smtClean="0"/>
              <a:t>802.11</a:t>
            </a:r>
            <a:endParaRPr lang="en-AU" dirty="0"/>
          </a:p>
          <a:p>
            <a:pPr lvl="1"/>
            <a:r>
              <a:rPr lang="en-AU" b="1" dirty="0"/>
              <a:t>Def: </a:t>
            </a:r>
            <a:r>
              <a:rPr lang="en-AU" dirty="0"/>
              <a:t>The period the medium is “free” is divided into slots</a:t>
            </a:r>
          </a:p>
          <a:p>
            <a:pPr lvl="1"/>
            <a:r>
              <a:rPr lang="en-AU" b="1" dirty="0"/>
              <a:t>Def: </a:t>
            </a:r>
            <a:r>
              <a:rPr lang="en-AU" dirty="0"/>
              <a:t>Energy </a:t>
            </a:r>
            <a:r>
              <a:rPr lang="en-AU" dirty="0" smtClean="0"/>
              <a:t>Detection (ED) shall </a:t>
            </a:r>
            <a:r>
              <a:rPr lang="en-AU" dirty="0"/>
              <a:t>occur during each </a:t>
            </a:r>
            <a:r>
              <a:rPr lang="en-AU" dirty="0" smtClean="0"/>
              <a:t>slot</a:t>
            </a:r>
          </a:p>
          <a:p>
            <a:pPr lvl="2"/>
            <a:r>
              <a:rPr lang="en-AU" dirty="0" smtClean="0"/>
              <a:t>An 802.11 system must </a:t>
            </a:r>
            <a:r>
              <a:rPr lang="en-AU" dirty="0"/>
              <a:t>be capable of detecting energy (with 90% probability) and executing any other necessary actions, such as processing and turnaround, within </a:t>
            </a:r>
            <a:r>
              <a:rPr lang="en-AU" dirty="0" smtClean="0"/>
              <a:t>each slot </a:t>
            </a:r>
            <a:r>
              <a:rPr lang="en-AU" dirty="0"/>
              <a:t>period</a:t>
            </a:r>
          </a:p>
          <a:p>
            <a:pPr lvl="1"/>
            <a:r>
              <a:rPr lang="en-AU" b="1" dirty="0" smtClean="0"/>
              <a:t>Def</a:t>
            </a:r>
            <a:r>
              <a:rPr lang="en-AU" b="1" dirty="0"/>
              <a:t>: </a:t>
            </a:r>
            <a:r>
              <a:rPr lang="en-AU" dirty="0"/>
              <a:t>Each slot has a period of </a:t>
            </a:r>
            <a:r>
              <a:rPr lang="en-AU" dirty="0" smtClean="0"/>
              <a:t>9us</a:t>
            </a:r>
            <a:r>
              <a:rPr lang="en-AU" dirty="0"/>
              <a:t>, similar to </a:t>
            </a:r>
            <a:r>
              <a:rPr lang="en-AU" dirty="0" smtClean="0"/>
              <a:t>802.11</a:t>
            </a:r>
            <a:endParaRPr lang="en-AU" dirty="0"/>
          </a:p>
          <a:p>
            <a:pPr lvl="2"/>
            <a:r>
              <a:rPr lang="en-AU" dirty="0" smtClean="0"/>
              <a:t>Note</a:t>
            </a:r>
            <a:r>
              <a:rPr lang="en-AU" dirty="0"/>
              <a:t>: </a:t>
            </a:r>
            <a:r>
              <a:rPr lang="en-AU" dirty="0" smtClean="0"/>
              <a:t>802.11 systems must </a:t>
            </a:r>
            <a:r>
              <a:rPr lang="en-AU" dirty="0"/>
              <a:t>detect energy </a:t>
            </a:r>
            <a:r>
              <a:rPr lang="en-AU" dirty="0" smtClean="0"/>
              <a:t>in </a:t>
            </a:r>
            <a:r>
              <a:rPr lang="en-AU" dirty="0"/>
              <a:t>each slot within 4us, leaving 5us for propagation delay, processing time </a:t>
            </a:r>
            <a:r>
              <a:rPr lang="en-AU" dirty="0" smtClean="0"/>
              <a:t>&amp; turnaround </a:t>
            </a:r>
            <a:r>
              <a:rPr lang="en-AU" dirty="0"/>
              <a:t>time; other technologies may use different </a:t>
            </a:r>
            <a:r>
              <a:rPr lang="en-AU" dirty="0" smtClean="0"/>
              <a:t>timing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800060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a “defer period</a:t>
            </a:r>
            <a:r>
              <a:rPr lang="en-AU" dirty="0" smtClean="0"/>
              <a:t>”</a:t>
            </a:r>
            <a:endParaRPr lang="en-AU" dirty="0"/>
          </a:p>
        </p:txBody>
      </p:sp>
      <p:sp>
        <p:nvSpPr>
          <p:cNvPr id="3" name="Content Placeholder 2"/>
          <p:cNvSpPr>
            <a:spLocks noGrp="1"/>
          </p:cNvSpPr>
          <p:nvPr>
            <p:ph idx="1"/>
          </p:nvPr>
        </p:nvSpPr>
        <p:spPr/>
        <p:txBody>
          <a:bodyPr/>
          <a:lstStyle/>
          <a:p>
            <a:pPr lvl="1"/>
            <a:r>
              <a:rPr lang="en-AU" dirty="0"/>
              <a:t>It is proposed by IEEE 802 that LAA adopt concepts of a “defer period” similar to that used in </a:t>
            </a:r>
            <a:r>
              <a:rPr lang="en-AU" dirty="0" smtClean="0"/>
              <a:t>802.11 </a:t>
            </a:r>
            <a:endParaRPr lang="en-AU" dirty="0"/>
          </a:p>
          <a:p>
            <a:pPr lvl="2"/>
            <a:r>
              <a:rPr lang="en-AU" dirty="0"/>
              <a:t>PIFS, DIFS in the DCF version of </a:t>
            </a:r>
            <a:r>
              <a:rPr lang="en-AU" dirty="0" smtClean="0"/>
              <a:t>802.11</a:t>
            </a:r>
            <a:endParaRPr lang="en-AU" dirty="0"/>
          </a:p>
          <a:p>
            <a:pPr lvl="2"/>
            <a:r>
              <a:rPr lang="en-AU" dirty="0"/>
              <a:t>AIFS in the EDCA version of </a:t>
            </a:r>
            <a:r>
              <a:rPr lang="en-AU" dirty="0" smtClean="0"/>
              <a:t>802.11</a:t>
            </a:r>
            <a:endParaRPr lang="en-AU" dirty="0"/>
          </a:p>
          <a:p>
            <a:pPr lvl="1"/>
            <a:r>
              <a:rPr lang="en-AU" b="1" dirty="0"/>
              <a:t>Def: </a:t>
            </a:r>
            <a:r>
              <a:rPr lang="en-AU" dirty="0"/>
              <a:t>The “defer period” is defined to be of length (16us + n * slot times),</a:t>
            </a:r>
            <a:br>
              <a:rPr lang="en-AU" dirty="0"/>
            </a:br>
            <a:r>
              <a:rPr lang="en-AU" dirty="0"/>
              <a:t>n &gt;= 1, and consists of </a:t>
            </a:r>
          </a:p>
          <a:p>
            <a:pPr lvl="2"/>
            <a:r>
              <a:rPr lang="en-AU" dirty="0"/>
              <a:t>16us that is analogous to SIFS in </a:t>
            </a:r>
            <a:r>
              <a:rPr lang="en-AU" dirty="0" smtClean="0"/>
              <a:t>802.11 </a:t>
            </a:r>
            <a:r>
              <a:rPr lang="en-AU" dirty="0"/>
              <a:t>followed by …</a:t>
            </a:r>
          </a:p>
          <a:p>
            <a:pPr lvl="2"/>
            <a:r>
              <a:rPr lang="en-AU" dirty="0"/>
              <a:t>… one or more </a:t>
            </a:r>
            <a:r>
              <a:rPr lang="en-AU" dirty="0" smtClean="0"/>
              <a:t>slots</a:t>
            </a:r>
            <a:endParaRPr lang="en-AU" dirty="0"/>
          </a:p>
          <a:p>
            <a:pPr lvl="1"/>
            <a:r>
              <a:rPr lang="en-AU" dirty="0"/>
              <a:t>The value of “n” depends on the priority level</a:t>
            </a:r>
          </a:p>
          <a:p>
            <a:pPr lvl="2"/>
            <a:r>
              <a:rPr lang="en-US" dirty="0" smtClean="0"/>
              <a:t>See later in this deck for discussion related to priority</a:t>
            </a:r>
          </a:p>
          <a:p>
            <a:pPr lvl="1"/>
            <a:r>
              <a:rPr lang="en-AU" dirty="0"/>
              <a:t>E</a:t>
            </a:r>
            <a:r>
              <a:rPr lang="en-AU" dirty="0" smtClean="0"/>
              <a:t>nergy detection is assumed to occur during each of the slots in the “defer period”</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220654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notes</a:t>
            </a:r>
            <a:endParaRPr lang="en-AU" dirty="0"/>
          </a:p>
        </p:txBody>
      </p:sp>
      <p:sp>
        <p:nvSpPr>
          <p:cNvPr id="3" name="Content Placeholder 2"/>
          <p:cNvSpPr>
            <a:spLocks noGrp="1"/>
          </p:cNvSpPr>
          <p:nvPr>
            <p:ph idx="1"/>
          </p:nvPr>
        </p:nvSpPr>
        <p:spPr/>
        <p:txBody>
          <a:bodyPr/>
          <a:lstStyle/>
          <a:p>
            <a:pPr lvl="1"/>
            <a:r>
              <a:rPr lang="en-US" dirty="0" smtClean="0"/>
              <a:t>R0: presented to IEEE 802.19 WG at Hawaii plenary</a:t>
            </a:r>
          </a:p>
          <a:p>
            <a:pPr lvl="1"/>
            <a:r>
              <a:rPr lang="en-US" dirty="0" smtClean="0"/>
              <a:t>R1: incorporates comments made in Hawaii and afterwards</a:t>
            </a:r>
          </a:p>
          <a:p>
            <a:pPr lvl="1"/>
            <a:r>
              <a:rPr lang="en-US" dirty="0" smtClean="0"/>
              <a:t>R2: mainly editorial fixes</a:t>
            </a:r>
          </a:p>
          <a:p>
            <a:pPr lvl="1"/>
            <a:r>
              <a:rPr lang="en-US" dirty="0" smtClean="0"/>
              <a:t>R3: </a:t>
            </a:r>
            <a:r>
              <a:rPr lang="en-US" dirty="0"/>
              <a:t>reflected more comments </a:t>
            </a:r>
            <a:r>
              <a:rPr lang="en-US" dirty="0" smtClean="0"/>
              <a:t>received before teleconference on 28 July</a:t>
            </a:r>
          </a:p>
          <a:p>
            <a:pPr lvl="1"/>
            <a:r>
              <a:rPr lang="en-US" dirty="0" smtClean="0"/>
              <a:t>R4: reflected </a:t>
            </a:r>
            <a:r>
              <a:rPr lang="en-US" dirty="0"/>
              <a:t>more comments received before teleconference on </a:t>
            </a:r>
            <a:r>
              <a:rPr lang="en-US" dirty="0" smtClean="0"/>
              <a:t>4 </a:t>
            </a:r>
            <a:r>
              <a:rPr lang="en-US" dirty="0" smtClean="0"/>
              <a:t>Aug</a:t>
            </a:r>
          </a:p>
          <a:p>
            <a:pPr lvl="1"/>
            <a:r>
              <a:rPr lang="en-US" dirty="0" smtClean="0"/>
              <a:t>R5: inserted EDCA into flow diagram</a:t>
            </a:r>
          </a:p>
          <a:p>
            <a:pPr lvl="1"/>
            <a:r>
              <a:rPr lang="en-US" dirty="0" smtClean="0"/>
              <a:t>R6: mostly editorial; changing Wi-Fi to 802.11 in many places; also softened the request for collaboration by reordering/rewriting the material</a:t>
            </a:r>
            <a:endParaRPr lang="en-US" dirty="0"/>
          </a:p>
          <a:p>
            <a:pPr lvl="1"/>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638058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Energy Detect (ED) &amp; Preamble Detect (PD)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a:t>Simulations with 20MHz channels </a:t>
            </a:r>
            <a:r>
              <a:rPr lang="en-AU" dirty="0" smtClean="0"/>
              <a:t>in 3GPP during the Study </a:t>
            </a:r>
            <a:r>
              <a:rPr lang="en-AU" dirty="0"/>
              <a:t>I</a:t>
            </a:r>
            <a:r>
              <a:rPr lang="en-AU" dirty="0" smtClean="0"/>
              <a:t>tem suggest fairness will be enhanced by LAA adopting:</a:t>
            </a:r>
            <a:endParaRPr lang="en-AU" dirty="0"/>
          </a:p>
          <a:p>
            <a:pPr lvl="2"/>
            <a:r>
              <a:rPr lang="en-AU" dirty="0" smtClean="0"/>
              <a:t>Energy </a:t>
            </a:r>
            <a:r>
              <a:rPr lang="en-AU" dirty="0"/>
              <a:t>detection (ED) </a:t>
            </a:r>
            <a:r>
              <a:rPr lang="en-AU" dirty="0" smtClean="0"/>
              <a:t>less </a:t>
            </a:r>
            <a:r>
              <a:rPr lang="en-AU" dirty="0"/>
              <a:t>than -</a:t>
            </a:r>
            <a:r>
              <a:rPr lang="en-AU" dirty="0" smtClean="0"/>
              <a:t>77dBm OR</a:t>
            </a:r>
            <a:endParaRPr lang="en-AU" dirty="0"/>
          </a:p>
          <a:p>
            <a:pPr lvl="3"/>
            <a:r>
              <a:rPr lang="en-AU" dirty="0"/>
              <a:t>Based on work during 3GPP SI; see </a:t>
            </a:r>
            <a:r>
              <a:rPr lang="en-US" dirty="0"/>
              <a:t>R1-152936, R1-152937 &amp; R1-152938</a:t>
            </a:r>
            <a:endParaRPr lang="en-AU" dirty="0"/>
          </a:p>
          <a:p>
            <a:pPr lvl="2"/>
            <a:r>
              <a:rPr lang="en-AU" dirty="0"/>
              <a:t>P</a:t>
            </a:r>
            <a:r>
              <a:rPr lang="en-AU" dirty="0" smtClean="0"/>
              <a:t>reamble </a:t>
            </a:r>
            <a:r>
              <a:rPr lang="en-AU" dirty="0"/>
              <a:t>detection (PD) at -82dBm &amp; </a:t>
            </a:r>
            <a:r>
              <a:rPr lang="en-AU" dirty="0" smtClean="0"/>
              <a:t>ED at -62dBm </a:t>
            </a:r>
            <a:r>
              <a:rPr lang="en-AU" dirty="0"/>
              <a:t>(same as </a:t>
            </a:r>
            <a:r>
              <a:rPr lang="en-AU" dirty="0" smtClean="0"/>
              <a:t>802.11</a:t>
            </a:r>
            <a:r>
              <a:rPr lang="en-AU" dirty="0" smtClean="0"/>
              <a:t>)</a:t>
            </a:r>
            <a:endParaRPr lang="en-AU" dirty="0"/>
          </a:p>
          <a:p>
            <a:pPr lvl="1"/>
            <a:r>
              <a:rPr lang="en-AU" b="1" dirty="0" smtClean="0"/>
              <a:t>Proposal: </a:t>
            </a:r>
            <a:r>
              <a:rPr lang="en-AU" dirty="0" smtClean="0"/>
              <a:t>It is proposed that 3GPP adopt one of the above mechanisms and the associated thresholds:</a:t>
            </a:r>
          </a:p>
          <a:p>
            <a:pPr lvl="2"/>
            <a:r>
              <a:rPr lang="en-AU" dirty="0" smtClean="0"/>
              <a:t>An </a:t>
            </a:r>
            <a:r>
              <a:rPr lang="en-AU" dirty="0" smtClean="0"/>
              <a:t>ED less than -62dBm has </a:t>
            </a:r>
            <a:r>
              <a:rPr lang="en-AU" dirty="0"/>
              <a:t>the beneficial side effect of assisting LAA </a:t>
            </a:r>
            <a:r>
              <a:rPr lang="en-AU" dirty="0" smtClean="0"/>
              <a:t>systems mitigate </a:t>
            </a:r>
            <a:r>
              <a:rPr lang="en-AU" dirty="0"/>
              <a:t>hidden station </a:t>
            </a:r>
            <a:r>
              <a:rPr lang="en-AU" dirty="0" smtClean="0"/>
              <a:t>issues with Wi-Fi systems</a:t>
            </a:r>
            <a:endParaRPr lang="en-AU" dirty="0"/>
          </a:p>
          <a:p>
            <a:pPr lvl="2"/>
            <a:r>
              <a:rPr lang="en-US" dirty="0" smtClean="0"/>
              <a:t>PD </a:t>
            </a:r>
            <a:r>
              <a:rPr lang="en-US" dirty="0"/>
              <a:t>is not strictly technology neutral but </a:t>
            </a:r>
            <a:r>
              <a:rPr lang="en-US" dirty="0" smtClean="0"/>
              <a:t>its use pragmatically recognizes </a:t>
            </a:r>
            <a:r>
              <a:rPr lang="en-US" dirty="0"/>
              <a:t>there </a:t>
            </a:r>
            <a:r>
              <a:rPr lang="en-US" dirty="0" smtClean="0"/>
              <a:t>is </a:t>
            </a:r>
            <a:r>
              <a:rPr lang="en-US" dirty="0" smtClean="0"/>
              <a:t>legacy equipment </a:t>
            </a:r>
            <a:r>
              <a:rPr lang="en-US" dirty="0"/>
              <a:t>that can’t be </a:t>
            </a:r>
            <a:r>
              <a:rPr lang="en-US" dirty="0" smtClean="0"/>
              <a:t>changed; it also assists hidden </a:t>
            </a:r>
            <a:r>
              <a:rPr lang="en-US" dirty="0"/>
              <a:t>station mitigation, at least with other </a:t>
            </a:r>
            <a:r>
              <a:rPr lang="en-US" dirty="0" smtClean="0"/>
              <a:t>Wi-Fi</a:t>
            </a:r>
            <a:r>
              <a:rPr lang="en-US" dirty="0" smtClean="0"/>
              <a:t> devices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220654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It is proposed that LAA use </a:t>
            </a:r>
            <a:r>
              <a:rPr lang="en-AU" dirty="0" smtClean="0"/>
              <a:t>“</a:t>
            </a:r>
            <a:r>
              <a:rPr lang="en-AU" dirty="0" smtClean="0"/>
              <a:t>802.11-</a:t>
            </a:r>
            <a:r>
              <a:rPr lang="en-AU" dirty="0" smtClean="0"/>
              <a:t>like</a:t>
            </a:r>
            <a:r>
              <a:rPr lang="en-AU" dirty="0"/>
              <a:t>” access rules because they are effective in unlicensed spectrum</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90229519"/>
              </p:ext>
            </p:extLst>
          </p:nvPr>
        </p:nvGraphicFramePr>
        <p:xfrm>
          <a:off x="152400" y="1823931"/>
          <a:ext cx="8839200" cy="4571025"/>
        </p:xfrm>
        <a:graphic>
          <a:graphicData uri="http://schemas.openxmlformats.org/drawingml/2006/table">
            <a:tbl>
              <a:tblPr bandRow="1">
                <a:tableStyleId>{21E4AEA4-8DFA-4A89-87EB-49C32662AFE0}</a:tableStyleId>
              </a:tblPr>
              <a:tblGrid>
                <a:gridCol w="1372908"/>
                <a:gridCol w="1161423"/>
                <a:gridCol w="6304869"/>
              </a:tblGrid>
              <a:tr h="592011">
                <a:tc rowSpan="8">
                  <a:txBody>
                    <a:bodyPr/>
                    <a:lstStyle/>
                    <a:p>
                      <a:r>
                        <a:rPr lang="en-US" sz="1600" b="1" dirty="0" smtClean="0"/>
                        <a:t>Medium</a:t>
                      </a:r>
                      <a:r>
                        <a:rPr lang="en-US" sz="1600" b="1" baseline="0" dirty="0" smtClean="0"/>
                        <a:t> a</a:t>
                      </a:r>
                      <a:r>
                        <a:rPr lang="en-US" sz="1600" b="1" dirty="0" smtClean="0"/>
                        <a:t>ccess based</a:t>
                      </a:r>
                      <a:r>
                        <a:rPr lang="en-US" sz="1600" b="1" baseline="0" dirty="0" smtClean="0"/>
                        <a:t> on </a:t>
                      </a:r>
                      <a:r>
                        <a:rPr lang="en-US" sz="1600" b="1" baseline="0" dirty="0" smtClean="0"/>
                        <a:t>802.11</a:t>
                      </a:r>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Define LBT rules in terms that allow flexibility and innovation, within limits</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Execute LBT and exponential back-off mechanisms before any transmission</a:t>
                      </a:r>
                      <a:endParaRPr lang="en-AU" sz="1600" dirty="0"/>
                    </a:p>
                  </a:txBody>
                  <a:tcPr marT="60960" marB="60960"/>
                </a:tc>
              </a:tr>
              <a:tr h="592011">
                <a:tc vMerge="1">
                  <a:txBody>
                    <a:bodyPr/>
                    <a:lstStyle/>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1" dirty="0" smtClean="0"/>
                        <a:t>Proposal</a:t>
                      </a:r>
                      <a:endParaRPr lang="en-AU" sz="1600" b="1" dirty="0" smtClean="0">
                        <a:solidFill>
                          <a:schemeClr val="tx1"/>
                        </a:solidFill>
                      </a:endParaRPr>
                    </a:p>
                  </a:txBody>
                  <a:tcPr marT="60960" marB="60960"/>
                </a:tc>
                <a:tc>
                  <a:txBody>
                    <a:bodyPr/>
                    <a:lstStyle/>
                    <a:p>
                      <a:r>
                        <a:rPr lang="en-AU" sz="1600" dirty="0" smtClean="0"/>
                        <a:t>Allow some</a:t>
                      </a:r>
                      <a:r>
                        <a:rPr lang="en-AU" sz="1600" baseline="0" dirty="0" smtClean="0"/>
                        <a:t> </a:t>
                      </a:r>
                      <a:r>
                        <a:rPr lang="en-AU" sz="1600" dirty="0" smtClean="0"/>
                        <a:t>control frames to be transmitted without any LBT</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Count a random number of slots within a contention window as a back-off procedure </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Adjust contention window based on successful &amp; unsuccessful transmission of frames</a:t>
                      </a:r>
                      <a:endParaRPr lang="en-AU" sz="1600" dirty="0"/>
                    </a:p>
                  </a:txBody>
                  <a:tcPr marT="60960" marB="60960"/>
                </a:tc>
              </a:tr>
              <a:tr h="513538">
                <a:tc vMerge="1">
                  <a:txBody>
                    <a:bodyPr/>
                    <a:lstStyle/>
                    <a:p>
                      <a:endParaRPr lang="en-AU"/>
                    </a:p>
                  </a:txBody>
                  <a:tcPr/>
                </a:tc>
                <a:tc>
                  <a:txBody>
                    <a:bodyPr/>
                    <a:lstStyle/>
                    <a:p>
                      <a:r>
                        <a:rPr lang="en-US" sz="1600" b="1" dirty="0" smtClean="0"/>
                        <a:t>Principle</a:t>
                      </a:r>
                      <a:endParaRPr lang="en-AU" sz="1600" b="1" dirty="0">
                        <a:solidFill>
                          <a:schemeClr val="tx1"/>
                        </a:solidFill>
                      </a:endParaRPr>
                    </a:p>
                  </a:txBody>
                  <a:tcPr marT="60960" marB="60960"/>
                </a:tc>
                <a:tc>
                  <a:txBody>
                    <a:bodyPr/>
                    <a:lstStyle/>
                    <a:p>
                      <a:r>
                        <a:rPr lang="en-US" sz="1600" dirty="0" smtClean="0"/>
                        <a:t>Enable </a:t>
                      </a:r>
                      <a:r>
                        <a:rPr lang="en-US" sz="1600" dirty="0" err="1" smtClean="0"/>
                        <a:t>QoS</a:t>
                      </a:r>
                      <a:r>
                        <a:rPr lang="en-US" sz="1600" dirty="0" smtClean="0"/>
                        <a:t> using multiple access engines in a device</a:t>
                      </a:r>
                      <a:endParaRPr lang="en-AU" sz="1600" dirty="0"/>
                    </a:p>
                  </a:txBody>
                  <a:tcPr marT="60960" marB="60960"/>
                </a:tc>
              </a:tr>
              <a:tr h="513538">
                <a:tc vMerge="1">
                  <a:txBody>
                    <a:bodyPr/>
                    <a:lstStyle/>
                    <a:p>
                      <a:endParaRPr lang="en-AU" b="1" dirty="0">
                        <a:solidFill>
                          <a:srgbClr val="00B05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Set minimum parameters for </a:t>
                      </a:r>
                      <a:r>
                        <a:rPr lang="en-AU" sz="1600" dirty="0" err="1" smtClean="0"/>
                        <a:t>QoS</a:t>
                      </a:r>
                      <a:endParaRPr lang="en-AU" sz="1600" dirty="0"/>
                    </a:p>
                  </a:txBody>
                  <a:tcPr marT="60960" marB="60960"/>
                </a:tc>
              </a:tr>
              <a:tr h="513538">
                <a:tc vMerge="1">
                  <a:txBody>
                    <a:bodyPr/>
                    <a:lstStyle/>
                    <a:p>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Devices must undertake LBT before accessing secondary channels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define LBT rules in terms that allow flexibility and innovation, within limits</a:t>
            </a:r>
          </a:p>
        </p:txBody>
      </p:sp>
      <p:sp>
        <p:nvSpPr>
          <p:cNvPr id="3" name="Content Placeholder 2"/>
          <p:cNvSpPr>
            <a:spLocks noGrp="1"/>
          </p:cNvSpPr>
          <p:nvPr>
            <p:ph idx="1"/>
          </p:nvPr>
        </p:nvSpPr>
        <p:spPr/>
        <p:txBody>
          <a:bodyPr/>
          <a:lstStyle/>
          <a:p>
            <a:pPr lvl="1"/>
            <a:r>
              <a:rPr lang="en-AU" b="1" dirty="0" smtClean="0"/>
              <a:t>Principle</a:t>
            </a:r>
            <a:r>
              <a:rPr lang="en-AU" dirty="0" smtClean="0"/>
              <a:t>: IEEE </a:t>
            </a:r>
            <a:r>
              <a:rPr lang="en-AU" dirty="0"/>
              <a:t>802 proposes that an LAA device use an LBT plus “truncated, exponential back-off” mechanism for medium access</a:t>
            </a:r>
          </a:p>
          <a:p>
            <a:pPr lvl="2"/>
            <a:r>
              <a:rPr lang="en-AU" dirty="0"/>
              <a:t>This proposal is roughly aligned with DCF and </a:t>
            </a:r>
            <a:r>
              <a:rPr lang="en-AU" dirty="0" smtClean="0"/>
              <a:t>EDCA in </a:t>
            </a:r>
            <a:r>
              <a:rPr lang="en-AU" dirty="0" smtClean="0"/>
              <a:t>802.11, and WMM </a:t>
            </a:r>
            <a:r>
              <a:rPr lang="en-AU" dirty="0" smtClean="0"/>
              <a:t>from the Wi-Fi Alliance</a:t>
            </a:r>
            <a:endParaRPr lang="en-AU" dirty="0"/>
          </a:p>
          <a:p>
            <a:pPr lvl="2"/>
            <a:r>
              <a:rPr lang="en-AU" dirty="0"/>
              <a:t>It is also roughly aligned with the </a:t>
            </a:r>
            <a:r>
              <a:rPr lang="en-AU" dirty="0" smtClean="0"/>
              <a:t>Category </a:t>
            </a:r>
            <a:r>
              <a:rPr lang="en-AU" dirty="0"/>
              <a:t>4 LAA concept in 3GPP Study Item</a:t>
            </a:r>
          </a:p>
          <a:p>
            <a:pPr lvl="1"/>
            <a:r>
              <a:rPr lang="en-AU" dirty="0"/>
              <a:t>The rest of this submission defines the mechanism in terms that allows LAA a significant degree of flexibility in implementation details</a:t>
            </a:r>
          </a:p>
          <a:p>
            <a:pPr lvl="2"/>
            <a:r>
              <a:rPr lang="en-AU" dirty="0"/>
              <a:t>This approach enables innovative solutions, while also achieving the goal of fair sharing of unlicensed spectrum </a:t>
            </a:r>
          </a:p>
          <a:p>
            <a:pPr lvl="2"/>
            <a:r>
              <a:rPr lang="en-AU" dirty="0"/>
              <a:t>Fair sharing is a goal article that is agreed in many regulatory domains, including under 3.2 of the </a:t>
            </a:r>
            <a:r>
              <a:rPr lang="en-AU" dirty="0" smtClean="0"/>
              <a:t>RE-Directive </a:t>
            </a:r>
            <a:r>
              <a:rPr lang="en-AU" dirty="0"/>
              <a:t>in </a:t>
            </a:r>
            <a:r>
              <a:rPr lang="en-AU" dirty="0" smtClean="0"/>
              <a:t>Europe</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20654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execute LBT and exponential back-off mechanisms before and after any transmission</a:t>
            </a:r>
          </a:p>
        </p:txBody>
      </p:sp>
      <p:sp>
        <p:nvSpPr>
          <p:cNvPr id="3" name="Content Placeholder 2"/>
          <p:cNvSpPr>
            <a:spLocks noGrp="1"/>
          </p:cNvSpPr>
          <p:nvPr>
            <p:ph idx="1"/>
          </p:nvPr>
        </p:nvSpPr>
        <p:spPr/>
        <p:txBody>
          <a:bodyPr/>
          <a:lstStyle/>
          <a:p>
            <a:pPr lvl="1"/>
            <a:r>
              <a:rPr lang="en-AU" b="1" dirty="0"/>
              <a:t>Def: </a:t>
            </a:r>
            <a:r>
              <a:rPr lang="en-AU" dirty="0"/>
              <a:t>An “access engine” within a device may transmit consecutive multiple frames (within a </a:t>
            </a:r>
            <a:r>
              <a:rPr lang="en-AU" dirty="0" err="1"/>
              <a:t>TxOP</a:t>
            </a:r>
            <a:r>
              <a:rPr lang="en-AU" dirty="0"/>
              <a:t>) starting on a slot boundary if:</a:t>
            </a:r>
          </a:p>
          <a:p>
            <a:pPr lvl="2"/>
            <a:r>
              <a:rPr lang="en-AU" dirty="0"/>
              <a:t>The medium is “free” AND</a:t>
            </a:r>
          </a:p>
          <a:p>
            <a:pPr lvl="2"/>
            <a:r>
              <a:rPr lang="en-AU" dirty="0"/>
              <a:t>Any back-off procedure has completed AND</a:t>
            </a:r>
          </a:p>
          <a:p>
            <a:pPr lvl="2"/>
            <a:r>
              <a:rPr lang="en-US" dirty="0"/>
              <a:t>No higher priority “access engine” in the same device is eligible to transmit</a:t>
            </a:r>
            <a:endParaRPr lang="en-AU" dirty="0"/>
          </a:p>
          <a:p>
            <a:pPr lvl="1"/>
            <a:r>
              <a:rPr lang="en-AU" b="1" dirty="0"/>
              <a:t>Def: </a:t>
            </a:r>
            <a:r>
              <a:rPr lang="en-AU" dirty="0"/>
              <a:t>An “access engine” within a device must execute a back-off procedure:</a:t>
            </a:r>
          </a:p>
          <a:p>
            <a:pPr lvl="2"/>
            <a:r>
              <a:rPr lang="en-AU" dirty="0"/>
              <a:t>When the medium is “busy” at the time it queues the first frame in the </a:t>
            </a:r>
            <a:r>
              <a:rPr lang="en-AU" dirty="0" err="1"/>
              <a:t>TxOP</a:t>
            </a:r>
            <a:r>
              <a:rPr lang="en-AU" dirty="0"/>
              <a:t> for transmission OR</a:t>
            </a:r>
          </a:p>
          <a:p>
            <a:pPr lvl="2"/>
            <a:r>
              <a:rPr lang="en-AU" dirty="0"/>
              <a:t>After transmission of a complete </a:t>
            </a:r>
            <a:r>
              <a:rPr lang="en-AU" dirty="0" err="1"/>
              <a:t>TxOP</a:t>
            </a:r>
            <a:r>
              <a:rPr lang="en-AU" dirty="0"/>
              <a:t> OR</a:t>
            </a:r>
          </a:p>
          <a:p>
            <a:pPr lvl="2"/>
            <a:r>
              <a:rPr lang="en-US" dirty="0"/>
              <a:t>When an “access engine” in the same device at a higher priority level causes a </a:t>
            </a:r>
            <a:r>
              <a:rPr lang="en-US" dirty="0" smtClean="0"/>
              <a:t>transmission deferral </a:t>
            </a:r>
            <a:r>
              <a:rPr lang="en-US" dirty="0"/>
              <a:t>(see later discussion </a:t>
            </a:r>
            <a:r>
              <a:rPr lang="en-US" dirty="0" err="1"/>
              <a:t>wrt</a:t>
            </a:r>
            <a:r>
              <a:rPr lang="en-US" dirty="0"/>
              <a:t> </a:t>
            </a:r>
            <a:r>
              <a:rPr lang="en-US" dirty="0" err="1"/>
              <a:t>QoS</a:t>
            </a:r>
            <a:r>
              <a:rPr lang="en-US" dirty="0" smtClean="0"/>
              <a:t>)</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220654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allow some control frames to be transmitted without any LBT</a:t>
            </a:r>
          </a:p>
        </p:txBody>
      </p:sp>
      <p:sp>
        <p:nvSpPr>
          <p:cNvPr id="3" name="Content Placeholder 2"/>
          <p:cNvSpPr>
            <a:spLocks noGrp="1"/>
          </p:cNvSpPr>
          <p:nvPr>
            <p:ph idx="1"/>
          </p:nvPr>
        </p:nvSpPr>
        <p:spPr/>
        <p:txBody>
          <a:bodyPr/>
          <a:lstStyle/>
          <a:p>
            <a:pPr lvl="1"/>
            <a:r>
              <a:rPr lang="en-AU" dirty="0"/>
              <a:t>Normally the access mechanism must operate before any transmission but there are exceptions in </a:t>
            </a:r>
            <a:r>
              <a:rPr lang="en-AU" dirty="0" smtClean="0"/>
              <a:t>802.11</a:t>
            </a:r>
            <a:endParaRPr lang="en-AU" dirty="0"/>
          </a:p>
          <a:p>
            <a:pPr lvl="2"/>
            <a:r>
              <a:rPr lang="en-AU" dirty="0"/>
              <a:t>This is to provide for ACKs, CTSs, </a:t>
            </a:r>
            <a:r>
              <a:rPr lang="en-AU" dirty="0" err="1"/>
              <a:t>etc</a:t>
            </a:r>
            <a:r>
              <a:rPr lang="en-AU" dirty="0"/>
              <a:t> in </a:t>
            </a:r>
            <a:r>
              <a:rPr lang="en-AU" dirty="0" smtClean="0"/>
              <a:t>802.11</a:t>
            </a:r>
            <a:endParaRPr lang="en-AU" dirty="0"/>
          </a:p>
          <a:p>
            <a:pPr lvl="2"/>
            <a:r>
              <a:rPr lang="en-AU" dirty="0"/>
              <a:t>Similar exceptions are in ETSI BRAN </a:t>
            </a:r>
            <a:r>
              <a:rPr lang="en-AU" dirty="0" smtClean="0"/>
              <a:t>rules</a:t>
            </a:r>
            <a:endParaRPr lang="en-AU" dirty="0"/>
          </a:p>
          <a:p>
            <a:pPr lvl="1"/>
            <a:r>
              <a:rPr lang="en-AU" b="1" dirty="0" smtClean="0"/>
              <a:t>Proposal:</a:t>
            </a:r>
            <a:r>
              <a:rPr lang="en-AU" dirty="0" smtClean="0"/>
              <a:t> </a:t>
            </a:r>
            <a:r>
              <a:rPr lang="en-AU" dirty="0"/>
              <a:t>a short control frame may be transmitted immediately after a reception of a frame from another access engine without checking for a “free” medium</a:t>
            </a:r>
          </a:p>
          <a:p>
            <a:pPr lvl="2"/>
            <a:r>
              <a:rPr lang="en-AU" dirty="0"/>
              <a:t>In </a:t>
            </a:r>
            <a:r>
              <a:rPr lang="en-AU" dirty="0" smtClean="0"/>
              <a:t>802.11,</a:t>
            </a:r>
            <a:r>
              <a:rPr lang="en-AU" dirty="0" smtClean="0"/>
              <a:t> </a:t>
            </a:r>
            <a:r>
              <a:rPr lang="en-AU" dirty="0"/>
              <a:t>the control frames </a:t>
            </a:r>
            <a:r>
              <a:rPr lang="en-AU" dirty="0" smtClean="0"/>
              <a:t>are sent at </a:t>
            </a:r>
            <a:r>
              <a:rPr lang="en-AU" dirty="0"/>
              <a:t>SIFS, ensuring other systems cannot grab the medium during the turnaround</a:t>
            </a:r>
          </a:p>
          <a:p>
            <a:pPr lvl="1"/>
            <a:r>
              <a:rPr lang="en-AU" dirty="0"/>
              <a:t>Note: </a:t>
            </a:r>
            <a:r>
              <a:rPr lang="en-AU" dirty="0" smtClean="0"/>
              <a:t>an alternative approach might </a:t>
            </a:r>
            <a:r>
              <a:rPr lang="en-AU" dirty="0"/>
              <a:t>be to allow a limited duty cycle for control </a:t>
            </a:r>
            <a:r>
              <a:rPr lang="en-AU" dirty="0" smtClean="0"/>
              <a:t>frames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220654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count a random number of slots within a contention window as a back-off procedure </a:t>
            </a:r>
          </a:p>
        </p:txBody>
      </p:sp>
      <p:sp>
        <p:nvSpPr>
          <p:cNvPr id="3" name="Content Placeholder 2"/>
          <p:cNvSpPr>
            <a:spLocks noGrp="1"/>
          </p:cNvSpPr>
          <p:nvPr>
            <p:ph idx="1"/>
          </p:nvPr>
        </p:nvSpPr>
        <p:spPr/>
        <p:txBody>
          <a:bodyPr/>
          <a:lstStyle/>
          <a:p>
            <a:pPr lvl="1"/>
            <a:r>
              <a:rPr lang="en-AU" b="1" dirty="0"/>
              <a:t>Def: </a:t>
            </a:r>
            <a:r>
              <a:rPr lang="en-AU" dirty="0"/>
              <a:t>The back-off procedure in each “access engine” in a device is driven by a parameter called CW </a:t>
            </a:r>
            <a:r>
              <a:rPr lang="en-AU" dirty="0" smtClean="0"/>
              <a:t>(Contention </a:t>
            </a:r>
            <a:r>
              <a:rPr lang="en-AU" dirty="0"/>
              <a:t>W</a:t>
            </a:r>
            <a:r>
              <a:rPr lang="en-AU" dirty="0" smtClean="0"/>
              <a:t>indow</a:t>
            </a:r>
            <a:r>
              <a:rPr lang="en-AU" dirty="0"/>
              <a:t>), which may take values between</a:t>
            </a:r>
          </a:p>
          <a:p>
            <a:pPr lvl="2"/>
            <a:r>
              <a:rPr lang="en-AU" dirty="0" err="1"/>
              <a:t>CWmin</a:t>
            </a:r>
            <a:r>
              <a:rPr lang="en-AU" dirty="0"/>
              <a:t>: minimum value of CW</a:t>
            </a:r>
          </a:p>
          <a:p>
            <a:pPr lvl="2"/>
            <a:r>
              <a:rPr lang="en-AU" dirty="0" err="1"/>
              <a:t>CWmax</a:t>
            </a:r>
            <a:r>
              <a:rPr lang="en-AU" dirty="0"/>
              <a:t>: maximum value of CW</a:t>
            </a:r>
          </a:p>
          <a:p>
            <a:pPr lvl="1"/>
            <a:r>
              <a:rPr lang="en-AU" b="1" dirty="0"/>
              <a:t>Def: </a:t>
            </a:r>
            <a:r>
              <a:rPr lang="en-AU" dirty="0"/>
              <a:t>A back-off procedure in each “access engine” operates as follows</a:t>
            </a:r>
          </a:p>
          <a:p>
            <a:pPr lvl="2"/>
            <a:r>
              <a:rPr lang="en-AU" dirty="0"/>
              <a:t>Choose a random number q between 0 and CW</a:t>
            </a:r>
          </a:p>
          <a:p>
            <a:pPr lvl="2" algn="just"/>
            <a:r>
              <a:rPr lang="en-AU" dirty="0"/>
              <a:t>Count q slots</a:t>
            </a:r>
          </a:p>
          <a:p>
            <a:pPr lvl="1" algn="just"/>
            <a:r>
              <a:rPr lang="en-AU" dirty="0"/>
              <a:t>Note: a back-off procedure will implicitly countdown only while the medium is “free” because slots are defined to be “free”</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220654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adjust contention window based on successful &amp; unsuccessful transmission of frames</a:t>
            </a:r>
          </a:p>
        </p:txBody>
      </p:sp>
      <p:sp>
        <p:nvSpPr>
          <p:cNvPr id="3" name="Content Placeholder 2"/>
          <p:cNvSpPr>
            <a:spLocks noGrp="1"/>
          </p:cNvSpPr>
          <p:nvPr>
            <p:ph idx="1"/>
          </p:nvPr>
        </p:nvSpPr>
        <p:spPr/>
        <p:txBody>
          <a:bodyPr/>
          <a:lstStyle/>
          <a:p>
            <a:pPr lvl="1"/>
            <a:r>
              <a:rPr lang="en-AU" dirty="0"/>
              <a:t>Each “access engine” in a device adjusts </a:t>
            </a:r>
            <a:r>
              <a:rPr lang="en-AU" dirty="0" smtClean="0"/>
              <a:t>its CW independently</a:t>
            </a:r>
            <a:endParaRPr lang="en-AU" dirty="0"/>
          </a:p>
          <a:p>
            <a:pPr lvl="1"/>
            <a:r>
              <a:rPr lang="en-AU" b="1" dirty="0"/>
              <a:t>Def: </a:t>
            </a:r>
            <a:r>
              <a:rPr lang="en-AU" dirty="0"/>
              <a:t>CW is initially reset to </a:t>
            </a:r>
            <a:r>
              <a:rPr lang="en-AU" dirty="0" err="1"/>
              <a:t>CWmin</a:t>
            </a:r>
            <a:r>
              <a:rPr lang="en-AU" dirty="0"/>
              <a:t>, and has a maximum of </a:t>
            </a:r>
            <a:r>
              <a:rPr lang="en-AU" dirty="0" err="1"/>
              <a:t>CWmax</a:t>
            </a:r>
            <a:endParaRPr lang="en-AU" dirty="0"/>
          </a:p>
          <a:p>
            <a:pPr lvl="1"/>
            <a:r>
              <a:rPr lang="en-AU" b="1" dirty="0"/>
              <a:t>Def: </a:t>
            </a:r>
            <a:r>
              <a:rPr lang="en-AU" dirty="0"/>
              <a:t>CW is reset to </a:t>
            </a:r>
            <a:r>
              <a:rPr lang="en-AU" dirty="0" err="1"/>
              <a:t>CWmin</a:t>
            </a:r>
            <a:r>
              <a:rPr lang="en-AU" dirty="0"/>
              <a:t> when evidence is received that the first frame in a past </a:t>
            </a:r>
            <a:r>
              <a:rPr lang="en-AU" dirty="0" err="1"/>
              <a:t>TxOP</a:t>
            </a:r>
            <a:r>
              <a:rPr lang="en-AU" dirty="0"/>
              <a:t> has been successfully received</a:t>
            </a:r>
          </a:p>
          <a:p>
            <a:pPr lvl="2"/>
            <a:r>
              <a:rPr lang="en-AU" dirty="0" err="1"/>
              <a:t>eg</a:t>
            </a:r>
            <a:r>
              <a:rPr lang="en-AU" dirty="0"/>
              <a:t> an immediate ACK in </a:t>
            </a:r>
            <a:r>
              <a:rPr lang="en-AU" dirty="0" smtClean="0"/>
              <a:t>802.11</a:t>
            </a:r>
            <a:r>
              <a:rPr lang="en-AU" dirty="0" smtClean="0"/>
              <a:t>, </a:t>
            </a:r>
            <a:r>
              <a:rPr lang="en-AU" dirty="0"/>
              <a:t>a delayed ACK in LAA</a:t>
            </a:r>
          </a:p>
          <a:p>
            <a:pPr lvl="1"/>
            <a:r>
              <a:rPr lang="en-AU" b="1" dirty="0"/>
              <a:t>Def: </a:t>
            </a:r>
            <a:r>
              <a:rPr lang="en-AU" dirty="0"/>
              <a:t>CW may also be reset after a system defined number of consecutive transmission failures</a:t>
            </a:r>
          </a:p>
          <a:p>
            <a:pPr lvl="2"/>
            <a:r>
              <a:rPr lang="en-US" dirty="0"/>
              <a:t>Note: this is analogous to the retry counts in </a:t>
            </a:r>
            <a:r>
              <a:rPr lang="en-US" dirty="0" smtClean="0"/>
              <a:t>802.11</a:t>
            </a:r>
            <a:endParaRPr lang="en-AU" dirty="0"/>
          </a:p>
          <a:p>
            <a:pPr lvl="1"/>
            <a:r>
              <a:rPr lang="en-AU" b="1" dirty="0"/>
              <a:t>Def: </a:t>
            </a:r>
            <a:r>
              <a:rPr lang="en-AU" dirty="0"/>
              <a:t>CW is doubled (plus one) each </a:t>
            </a:r>
            <a:r>
              <a:rPr lang="en-AU" dirty="0" smtClean="0"/>
              <a:t>time:</a:t>
            </a:r>
          </a:p>
          <a:p>
            <a:pPr lvl="2"/>
            <a:r>
              <a:rPr lang="en-AU" dirty="0" smtClean="0"/>
              <a:t>Evidence </a:t>
            </a:r>
            <a:r>
              <a:rPr lang="en-AU" dirty="0"/>
              <a:t>is received that the first frame in a past </a:t>
            </a:r>
            <a:r>
              <a:rPr lang="en-AU" dirty="0" err="1"/>
              <a:t>TxOP</a:t>
            </a:r>
            <a:r>
              <a:rPr lang="en-AU" dirty="0"/>
              <a:t> has not been successfully received</a:t>
            </a:r>
          </a:p>
          <a:p>
            <a:pPr lvl="3"/>
            <a:r>
              <a:rPr lang="en-AU" dirty="0" err="1"/>
              <a:t>eg</a:t>
            </a:r>
            <a:r>
              <a:rPr lang="en-AU" dirty="0"/>
              <a:t> evidence could be from missing ACK in 802.11, a delayed NACK in </a:t>
            </a:r>
            <a:r>
              <a:rPr lang="en-AU" dirty="0" smtClean="0"/>
              <a:t>LAA</a:t>
            </a:r>
          </a:p>
          <a:p>
            <a:pPr lvl="2"/>
            <a:r>
              <a:rPr lang="en-AU" dirty="0" smtClean="0"/>
              <a:t>An “access engine” has an internal collision with higher priority </a:t>
            </a:r>
            <a:r>
              <a:rPr lang="en-AU" dirty="0"/>
              <a:t>“access engine”</a:t>
            </a:r>
            <a:r>
              <a:rPr lang="en-AU" dirty="0" smtClean="0"/>
              <a:t> </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220654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Principle</a:t>
            </a:r>
            <a:r>
              <a:rPr lang="en-US" dirty="0"/>
              <a:t>: enable </a:t>
            </a:r>
            <a:r>
              <a:rPr lang="en-US" dirty="0" err="1"/>
              <a:t>QoS</a:t>
            </a:r>
            <a:r>
              <a:rPr lang="en-US" dirty="0"/>
              <a:t> using multiple “access engines” in a </a:t>
            </a:r>
            <a:r>
              <a:rPr lang="en-US" dirty="0" smtClean="0"/>
              <a:t>device</a:t>
            </a:r>
            <a:endParaRPr lang="en-AU" dirty="0"/>
          </a:p>
        </p:txBody>
      </p:sp>
      <p:sp>
        <p:nvSpPr>
          <p:cNvPr id="3" name="Content Placeholder 2"/>
          <p:cNvSpPr>
            <a:spLocks noGrp="1"/>
          </p:cNvSpPr>
          <p:nvPr>
            <p:ph idx="1"/>
          </p:nvPr>
        </p:nvSpPr>
        <p:spPr/>
        <p:txBody>
          <a:bodyPr/>
          <a:lstStyle/>
          <a:p>
            <a:pPr lvl="1"/>
            <a:r>
              <a:rPr lang="en-US" dirty="0"/>
              <a:t>3GPP </a:t>
            </a:r>
            <a:r>
              <a:rPr lang="en-US" dirty="0" smtClean="0"/>
              <a:t>does </a:t>
            </a:r>
            <a:r>
              <a:rPr lang="en-US" dirty="0"/>
              <a:t>not appear to have considered </a:t>
            </a:r>
            <a:r>
              <a:rPr lang="en-US" dirty="0" err="1"/>
              <a:t>QoS</a:t>
            </a:r>
            <a:r>
              <a:rPr lang="en-US" dirty="0"/>
              <a:t> for LAA in their simulations to date</a:t>
            </a:r>
          </a:p>
          <a:p>
            <a:pPr lvl="1"/>
            <a:r>
              <a:rPr lang="en-US" dirty="0" err="1"/>
              <a:t>QoS</a:t>
            </a:r>
            <a:r>
              <a:rPr lang="en-US" dirty="0"/>
              <a:t> is enabled in </a:t>
            </a:r>
            <a:r>
              <a:rPr lang="en-US" dirty="0" smtClean="0"/>
              <a:t>802.11</a:t>
            </a:r>
            <a:r>
              <a:rPr lang="en-US" dirty="0" smtClean="0"/>
              <a:t> </a:t>
            </a:r>
            <a:r>
              <a:rPr lang="en-US" dirty="0"/>
              <a:t>using </a:t>
            </a:r>
            <a:r>
              <a:rPr lang="en-US" dirty="0" smtClean="0"/>
              <a:t>EDCA (</a:t>
            </a:r>
            <a:r>
              <a:rPr lang="en-AU" dirty="0"/>
              <a:t>Enhanced D</a:t>
            </a:r>
            <a:r>
              <a:rPr lang="en-AU" dirty="0" smtClean="0"/>
              <a:t>istributed Channel Access)</a:t>
            </a:r>
            <a:r>
              <a:rPr lang="en-US" dirty="0" smtClean="0"/>
              <a:t> </a:t>
            </a:r>
            <a:r>
              <a:rPr lang="en-US" dirty="0"/>
              <a:t>via four “access engines” operating in parallel within a device</a:t>
            </a:r>
          </a:p>
          <a:p>
            <a:pPr lvl="2"/>
            <a:r>
              <a:rPr lang="en-US" dirty="0"/>
              <a:t>The priority levels are </a:t>
            </a:r>
            <a:r>
              <a:rPr lang="en-US" i="1" dirty="0"/>
              <a:t>voice</a:t>
            </a:r>
            <a:r>
              <a:rPr lang="en-US" dirty="0"/>
              <a:t>, </a:t>
            </a:r>
            <a:r>
              <a:rPr lang="en-US" i="1" dirty="0"/>
              <a:t>video</a:t>
            </a:r>
            <a:r>
              <a:rPr lang="en-US" dirty="0"/>
              <a:t>, </a:t>
            </a:r>
            <a:r>
              <a:rPr lang="en-US" i="1" dirty="0"/>
              <a:t>best effort </a:t>
            </a:r>
            <a:r>
              <a:rPr lang="en-US" dirty="0"/>
              <a:t>(typical) and </a:t>
            </a:r>
            <a:r>
              <a:rPr lang="en-US" i="1" dirty="0"/>
              <a:t>background</a:t>
            </a:r>
          </a:p>
          <a:p>
            <a:pPr lvl="2"/>
            <a:r>
              <a:rPr lang="en-AU" dirty="0"/>
              <a:t>Each priority level is defined by tuple </a:t>
            </a:r>
            <a:r>
              <a:rPr lang="en-AU" dirty="0" smtClean="0"/>
              <a:t>of:</a:t>
            </a:r>
            <a:br>
              <a:rPr lang="en-AU" dirty="0" smtClean="0"/>
            </a:br>
            <a:r>
              <a:rPr lang="en-AU" dirty="0" smtClean="0"/>
              <a:t>(</a:t>
            </a:r>
            <a:r>
              <a:rPr lang="en-AU" dirty="0" err="1" smtClean="0"/>
              <a:t>CWmin</a:t>
            </a:r>
            <a:r>
              <a:rPr lang="en-AU" dirty="0"/>
              <a:t>, </a:t>
            </a:r>
            <a:r>
              <a:rPr lang="en-AU" dirty="0" err="1"/>
              <a:t>CWmax</a:t>
            </a:r>
            <a:r>
              <a:rPr lang="en-AU" dirty="0"/>
              <a:t> , defer </a:t>
            </a:r>
            <a:r>
              <a:rPr lang="en-AU" dirty="0" smtClean="0"/>
              <a:t>period, max </a:t>
            </a:r>
            <a:r>
              <a:rPr lang="en-AU" dirty="0" err="1" smtClean="0"/>
              <a:t>TxOP</a:t>
            </a:r>
            <a:r>
              <a:rPr lang="en-AU" dirty="0" smtClean="0"/>
              <a:t>)</a:t>
            </a:r>
            <a:endParaRPr lang="en-AU" dirty="0"/>
          </a:p>
          <a:p>
            <a:pPr lvl="1"/>
            <a:r>
              <a:rPr lang="en-US" b="1" dirty="0" smtClean="0"/>
              <a:t>Principle</a:t>
            </a:r>
            <a:r>
              <a:rPr lang="en-US" dirty="0" smtClean="0"/>
              <a:t>: 3GPP should adopt </a:t>
            </a:r>
            <a:r>
              <a:rPr lang="en-US" dirty="0"/>
              <a:t>a similar </a:t>
            </a:r>
            <a:r>
              <a:rPr lang="en-US" dirty="0" err="1"/>
              <a:t>QoS</a:t>
            </a:r>
            <a:r>
              <a:rPr lang="en-US" dirty="0"/>
              <a:t> concept , if </a:t>
            </a:r>
            <a:r>
              <a:rPr lang="en-US" dirty="0" err="1"/>
              <a:t>QoS</a:t>
            </a:r>
            <a:r>
              <a:rPr lang="en-US" dirty="0"/>
              <a:t> is required in LAA, because it is a proven and mature </a:t>
            </a:r>
            <a:r>
              <a:rPr lang="en-US" dirty="0" smtClean="0"/>
              <a:t>mechanism</a:t>
            </a:r>
          </a:p>
          <a:p>
            <a:pPr lvl="2"/>
            <a:r>
              <a:rPr lang="en-US" dirty="0" smtClean="0"/>
              <a:t>Question: Does 3GPP want DL </a:t>
            </a:r>
            <a:r>
              <a:rPr lang="en-US" dirty="0" err="1" smtClean="0"/>
              <a:t>QoS</a:t>
            </a:r>
            <a:r>
              <a:rPr lang="en-US" dirty="0" smtClean="0"/>
              <a:t>, or is “best effort” enough?</a:t>
            </a:r>
            <a:endParaRPr lang="en-US" dirty="0"/>
          </a:p>
          <a:p>
            <a:pPr lvl="1"/>
            <a:r>
              <a:rPr lang="en-US" dirty="0" smtClean="0"/>
              <a:t>While </a:t>
            </a:r>
            <a:r>
              <a:rPr lang="en-US" dirty="0"/>
              <a:t>this proposal does not limit when higher priority access may be used, it is expected that devices would use high priority responsibly</a:t>
            </a:r>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220654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00B050"/>
                </a:solidFill>
              </a:rPr>
              <a:t>Principle</a:t>
            </a:r>
            <a:r>
              <a:rPr lang="en-AU" dirty="0" smtClean="0"/>
              <a:t>: </a:t>
            </a:r>
            <a:r>
              <a:rPr lang="en-AU" dirty="0"/>
              <a:t>set minimum parameters for </a:t>
            </a:r>
            <a:r>
              <a:rPr lang="en-AU" dirty="0" err="1" smtClean="0"/>
              <a:t>QoS</a:t>
            </a:r>
            <a:endParaRPr lang="en-AU" dirty="0"/>
          </a:p>
        </p:txBody>
      </p:sp>
      <p:sp>
        <p:nvSpPr>
          <p:cNvPr id="3" name="Content Placeholder 2"/>
          <p:cNvSpPr>
            <a:spLocks noGrp="1"/>
          </p:cNvSpPr>
          <p:nvPr>
            <p:ph idx="1"/>
          </p:nvPr>
        </p:nvSpPr>
        <p:spPr>
          <a:xfrm>
            <a:off x="685800" y="4724400"/>
            <a:ext cx="7772400" cy="1524000"/>
          </a:xfrm>
        </p:spPr>
        <p:txBody>
          <a:bodyPr/>
          <a:lstStyle/>
          <a:p>
            <a:pPr marL="285750" indent="-285750">
              <a:buFont typeface="Arial" panose="020B0604020202020204" pitchFamily="34" charset="0"/>
              <a:buChar char="•"/>
            </a:pPr>
            <a:r>
              <a:rPr lang="en-AU" b="0" dirty="0" smtClean="0"/>
              <a:t>Note: </a:t>
            </a:r>
            <a:r>
              <a:rPr lang="en-AU" b="0" dirty="0"/>
              <a:t>t</a:t>
            </a:r>
            <a:r>
              <a:rPr lang="en-AU" b="0" dirty="0" smtClean="0"/>
              <a:t>hese parameters are defined to be the </a:t>
            </a:r>
            <a:r>
              <a:rPr lang="en-AU" b="0" dirty="0" smtClean="0"/>
              <a:t>similar to those in 802.11 </a:t>
            </a:r>
            <a:r>
              <a:rPr lang="en-AU" b="0" dirty="0" smtClean="0"/>
              <a:t>EDCA and </a:t>
            </a:r>
            <a:r>
              <a:rPr lang="en-AU" b="0" dirty="0" smtClean="0"/>
              <a:t>Wi-Fi Alliance WMM</a:t>
            </a:r>
            <a:endParaRPr lang="en-AU" b="0" dirty="0" smtClean="0"/>
          </a:p>
          <a:p>
            <a:pPr marL="285750" indent="-285750">
              <a:buFont typeface="Arial" panose="020B0604020202020204" pitchFamily="34" charset="0"/>
              <a:buChar char="•"/>
            </a:pPr>
            <a:r>
              <a:rPr lang="en-AU" b="0" dirty="0" smtClean="0"/>
              <a:t>Note: </a:t>
            </a:r>
            <a:r>
              <a:rPr lang="en-AU" b="0" dirty="0"/>
              <a:t>Wi-Fi Alliance WMM </a:t>
            </a:r>
            <a:r>
              <a:rPr lang="en-AU" b="0" dirty="0" smtClean="0"/>
              <a:t>defines slightly relaxed parameters for APs</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35204932"/>
              </p:ext>
            </p:extLst>
          </p:nvPr>
        </p:nvGraphicFramePr>
        <p:xfrm>
          <a:off x="1066800" y="1752600"/>
          <a:ext cx="7010404" cy="2783807"/>
        </p:xfrm>
        <a:graphic>
          <a:graphicData uri="http://schemas.openxmlformats.org/drawingml/2006/table">
            <a:tbl>
              <a:tblPr firstRow="1" bandRow="1">
                <a:tableStyleId>{21E4AEA4-8DFA-4A89-87EB-49C32662AFE0}</a:tableStyleId>
              </a:tblPr>
              <a:tblGrid>
                <a:gridCol w="1066800"/>
                <a:gridCol w="1295400"/>
                <a:gridCol w="1162051"/>
                <a:gridCol w="1162051"/>
                <a:gridCol w="1162051"/>
                <a:gridCol w="1162051"/>
              </a:tblGrid>
              <a:tr h="432879">
                <a:tc>
                  <a:txBody>
                    <a:bodyPr/>
                    <a:lstStyle/>
                    <a:p>
                      <a:pPr algn="ctr"/>
                      <a:r>
                        <a:rPr lang="en-US" sz="1600" dirty="0" smtClean="0"/>
                        <a:t>Level</a:t>
                      </a:r>
                      <a:endParaRPr lang="en-AU" sz="1600" dirty="0"/>
                    </a:p>
                  </a:txBody>
                  <a:tcPr marT="60960" marB="60960"/>
                </a:tc>
                <a:tc>
                  <a:txBody>
                    <a:bodyPr/>
                    <a:lstStyle/>
                    <a:p>
                      <a:pPr algn="ctr"/>
                      <a:r>
                        <a:rPr lang="en-US" sz="1600" dirty="0" smtClean="0"/>
                        <a:t>Priority</a:t>
                      </a:r>
                      <a:endParaRPr lang="en-AU" sz="1600" dirty="0"/>
                    </a:p>
                  </a:txBody>
                  <a:tcPr marT="60960" marB="60960"/>
                </a:tc>
                <a:tc>
                  <a:txBody>
                    <a:bodyPr/>
                    <a:lstStyle/>
                    <a:p>
                      <a:pPr algn="ctr"/>
                      <a:r>
                        <a:rPr lang="en-US" sz="1600" dirty="0" smtClean="0"/>
                        <a:t>n</a:t>
                      </a:r>
                      <a:endParaRPr lang="en-AU" sz="1600" b="1" dirty="0">
                        <a:solidFill>
                          <a:schemeClr val="bg1"/>
                        </a:solidFill>
                      </a:endParaRPr>
                    </a:p>
                  </a:txBody>
                  <a:tcPr marT="60960" marB="60960"/>
                </a:tc>
                <a:tc>
                  <a:txBody>
                    <a:bodyPr/>
                    <a:lstStyle/>
                    <a:p>
                      <a:pPr algn="ctr"/>
                      <a:r>
                        <a:rPr lang="en-US" sz="1600" dirty="0" err="1" smtClean="0"/>
                        <a:t>CWmin</a:t>
                      </a:r>
                      <a:endParaRPr lang="en-AU" sz="1600" b="1" dirty="0">
                        <a:solidFill>
                          <a:schemeClr val="bg1"/>
                        </a:solidFill>
                      </a:endParaRPr>
                    </a:p>
                  </a:txBody>
                  <a:tcPr marT="60960" marB="60960"/>
                </a:tc>
                <a:tc>
                  <a:txBody>
                    <a:bodyPr/>
                    <a:lstStyle/>
                    <a:p>
                      <a:pPr algn="ctr"/>
                      <a:r>
                        <a:rPr lang="en-US" sz="1600" dirty="0" err="1" smtClean="0"/>
                        <a:t>CWmax</a:t>
                      </a:r>
                      <a:endParaRPr lang="en-AU" sz="1600" b="1" dirty="0">
                        <a:solidFill>
                          <a:schemeClr val="bg1"/>
                        </a:solidFill>
                      </a:endParaRPr>
                    </a:p>
                  </a:txBody>
                  <a:tcPr marT="60960" marB="60960"/>
                </a:tc>
                <a:tc>
                  <a:txBody>
                    <a:bodyPr/>
                    <a:lstStyle/>
                    <a:p>
                      <a:pPr algn="ctr"/>
                      <a:r>
                        <a:rPr lang="en-AU" sz="1600" b="1" dirty="0" smtClean="0">
                          <a:solidFill>
                            <a:schemeClr val="bg1"/>
                          </a:solidFill>
                        </a:rPr>
                        <a:t>Max </a:t>
                      </a:r>
                      <a:r>
                        <a:rPr lang="en-AU" sz="1600" b="1" dirty="0" err="1" smtClean="0">
                          <a:solidFill>
                            <a:schemeClr val="bg1"/>
                          </a:solidFill>
                        </a:rPr>
                        <a:t>TxOP</a:t>
                      </a:r>
                      <a:endParaRPr lang="en-AU" sz="1600" b="1" dirty="0">
                        <a:solidFill>
                          <a:schemeClr val="bg1"/>
                        </a:solidFill>
                      </a:endParaRPr>
                    </a:p>
                  </a:txBody>
                  <a:tcPr marT="60960" marB="60960"/>
                </a:tc>
              </a:tr>
              <a:tr h="432879">
                <a:tc>
                  <a:txBody>
                    <a:bodyPr/>
                    <a:lstStyle/>
                    <a:p>
                      <a:pPr algn="ctr"/>
                      <a:r>
                        <a:rPr lang="en-US" sz="1600" dirty="0" smtClean="0"/>
                        <a:t>Highest</a:t>
                      </a:r>
                      <a:endParaRPr lang="en-AU" sz="1600" dirty="0"/>
                    </a:p>
                  </a:txBody>
                  <a:tcPr marT="60960" marB="60960"/>
                </a:tc>
                <a:tc>
                  <a:txBody>
                    <a:bodyPr/>
                    <a:lstStyle/>
                    <a:p>
                      <a:pPr algn="ctr"/>
                      <a:r>
                        <a:rPr lang="en-US" sz="1600" dirty="0" smtClean="0"/>
                        <a:t>Voice</a:t>
                      </a:r>
                      <a:endParaRPr lang="en-AU" sz="1600" dirty="0"/>
                    </a:p>
                  </a:txBody>
                  <a:tcPr marT="60960" marB="60960"/>
                </a:tc>
                <a:tc>
                  <a:txBody>
                    <a:bodyPr/>
                    <a:lstStyle/>
                    <a:p>
                      <a:pPr algn="ctr"/>
                      <a:r>
                        <a:rPr lang="en-US" sz="1600" dirty="0" smtClean="0"/>
                        <a:t>2</a:t>
                      </a:r>
                      <a:endParaRPr lang="en-AU" sz="1600" dirty="0"/>
                    </a:p>
                  </a:txBody>
                  <a:tcPr marT="60960" marB="60960"/>
                </a:tc>
                <a:tc>
                  <a:txBody>
                    <a:bodyPr/>
                    <a:lstStyle/>
                    <a:p>
                      <a:pPr algn="ctr"/>
                      <a:r>
                        <a:rPr lang="en-US" sz="1600" dirty="0" smtClean="0"/>
                        <a:t>3</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AU" sz="1600" dirty="0" smtClean="0"/>
                        <a:t>1.5ms</a:t>
                      </a:r>
                      <a:endParaRPr lang="en-AU" sz="1600" dirty="0"/>
                    </a:p>
                  </a:txBody>
                  <a:tcPr marT="60960" marB="60960"/>
                </a:tc>
              </a:tr>
              <a:tr h="565864">
                <a:tc>
                  <a:txBody>
                    <a:bodyPr/>
                    <a:lstStyle/>
                    <a:p>
                      <a:pPr algn="ctr"/>
                      <a:r>
                        <a:rPr lang="en-US" sz="1600" dirty="0" smtClean="0"/>
                        <a:t>Next highest</a:t>
                      </a:r>
                      <a:endParaRPr lang="en-AU" sz="1600" dirty="0"/>
                    </a:p>
                  </a:txBody>
                  <a:tcPr marT="60960" marB="60960"/>
                </a:tc>
                <a:tc>
                  <a:txBody>
                    <a:bodyPr/>
                    <a:lstStyle/>
                    <a:p>
                      <a:pPr algn="ctr"/>
                      <a:r>
                        <a:rPr lang="en-US" sz="1600" dirty="0" smtClean="0"/>
                        <a:t>Video</a:t>
                      </a:r>
                      <a:endParaRPr lang="en-AU" sz="1600" dirty="0"/>
                    </a:p>
                  </a:txBody>
                  <a:tcPr marT="60960" marB="60960"/>
                </a:tc>
                <a:tc>
                  <a:txBody>
                    <a:bodyPr/>
                    <a:lstStyle/>
                    <a:p>
                      <a:pPr algn="ctr"/>
                      <a:r>
                        <a:rPr lang="en-US" sz="1600" dirty="0" smtClean="0"/>
                        <a:t>2</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AU" sz="1600" dirty="0" smtClean="0"/>
                        <a:t>3.0ms</a:t>
                      </a:r>
                      <a:endParaRPr lang="en-AU" sz="1600" dirty="0"/>
                    </a:p>
                  </a:txBody>
                  <a:tcPr marT="60960" marB="60960"/>
                </a:tc>
              </a:tr>
              <a:tr h="565864">
                <a:tc>
                  <a:txBody>
                    <a:bodyPr/>
                    <a:lstStyle/>
                    <a:p>
                      <a:pPr algn="ctr"/>
                      <a:r>
                        <a:rPr lang="en-US" sz="1600" dirty="0" smtClean="0"/>
                        <a:t>Typical</a:t>
                      </a:r>
                      <a:r>
                        <a:rPr lang="en-US" sz="1600" baseline="0" dirty="0" smtClean="0"/>
                        <a:t> </a:t>
                      </a:r>
                      <a:endParaRPr lang="en-AU" sz="1600" dirty="0"/>
                    </a:p>
                  </a:txBody>
                  <a:tcPr marT="60960" marB="60960"/>
                </a:tc>
                <a:tc>
                  <a:txBody>
                    <a:bodyPr/>
                    <a:lstStyle/>
                    <a:p>
                      <a:pPr algn="ctr"/>
                      <a:r>
                        <a:rPr lang="en-US" sz="1600" dirty="0" smtClean="0"/>
                        <a:t>Best effort</a:t>
                      </a:r>
                      <a:endParaRPr lang="en-AU" sz="1600" dirty="0"/>
                    </a:p>
                  </a:txBody>
                  <a:tcPr marT="60960" marB="60960"/>
                </a:tc>
                <a:tc>
                  <a:txBody>
                    <a:bodyPr/>
                    <a:lstStyle/>
                    <a:p>
                      <a:pPr algn="ctr"/>
                      <a:r>
                        <a:rPr lang="en-US" sz="1600" dirty="0" smtClean="0"/>
                        <a:t>3</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US" sz="1600" dirty="0" smtClean="0"/>
                        <a:t>1023</a:t>
                      </a:r>
                      <a:endParaRPr lang="en-AU" sz="1600" dirty="0"/>
                    </a:p>
                  </a:txBody>
                  <a:tcPr marT="60960" marB="60960"/>
                </a:tc>
                <a:tc>
                  <a:txBody>
                    <a:bodyPr/>
                    <a:lstStyle/>
                    <a:p>
                      <a:pPr algn="ctr"/>
                      <a:r>
                        <a:rPr lang="en-AU" sz="1600" dirty="0" smtClean="0"/>
                        <a:t>4.0ms</a:t>
                      </a:r>
                      <a:endParaRPr lang="en-AU" sz="1600" dirty="0"/>
                    </a:p>
                  </a:txBody>
                  <a:tcPr marT="60960" marB="60960"/>
                </a:tc>
              </a:tr>
              <a:tr h="565864">
                <a:tc>
                  <a:txBody>
                    <a:bodyPr/>
                    <a:lstStyle/>
                    <a:p>
                      <a:pPr algn="ctr"/>
                      <a:r>
                        <a:rPr lang="en-US" sz="1600" dirty="0" smtClean="0"/>
                        <a:t>Lowest</a:t>
                      </a:r>
                      <a:endParaRPr lang="en-AU" sz="1600" dirty="0"/>
                    </a:p>
                  </a:txBody>
                  <a:tcPr marT="60960" marB="60960"/>
                </a:tc>
                <a:tc>
                  <a:txBody>
                    <a:bodyPr/>
                    <a:lstStyle/>
                    <a:p>
                      <a:pPr algn="ctr"/>
                      <a:r>
                        <a:rPr lang="en-US" sz="1600" dirty="0" smtClean="0"/>
                        <a:t>Background</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US" sz="1600" dirty="0" smtClean="0"/>
                        <a:t>1023</a:t>
                      </a:r>
                      <a:endParaRPr lang="en-AU" sz="1600" dirty="0"/>
                    </a:p>
                  </a:txBody>
                  <a:tcPr marT="60960" marB="60960"/>
                </a:tc>
                <a:tc>
                  <a:txBody>
                    <a:bodyPr/>
                    <a:lstStyle/>
                    <a:p>
                      <a:pPr algn="ctr"/>
                      <a:r>
                        <a:rPr lang="en-AU" sz="1600" dirty="0" smtClean="0"/>
                        <a:t>4.0ms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devices must undertake LBT before accessing secondary channels</a:t>
            </a:r>
          </a:p>
        </p:txBody>
      </p:sp>
      <p:sp>
        <p:nvSpPr>
          <p:cNvPr id="3" name="Content Placeholder 2"/>
          <p:cNvSpPr>
            <a:spLocks noGrp="1"/>
          </p:cNvSpPr>
          <p:nvPr>
            <p:ph idx="1"/>
          </p:nvPr>
        </p:nvSpPr>
        <p:spPr/>
        <p:txBody>
          <a:bodyPr/>
          <a:lstStyle/>
          <a:p>
            <a:pPr lvl="1"/>
            <a:r>
              <a:rPr lang="en-AU" dirty="0"/>
              <a:t>The access mechanisms described in this document are based on access to a 20MHz channel</a:t>
            </a:r>
          </a:p>
          <a:p>
            <a:pPr lvl="1"/>
            <a:r>
              <a:rPr lang="en-AU" dirty="0"/>
              <a:t>However, </a:t>
            </a:r>
            <a:r>
              <a:rPr lang="en-AU" dirty="0" smtClean="0"/>
              <a:t>802.11</a:t>
            </a:r>
            <a:r>
              <a:rPr lang="en-AU" dirty="0" smtClean="0"/>
              <a:t> </a:t>
            </a:r>
            <a:r>
              <a:rPr lang="en-AU" dirty="0"/>
              <a:t>accesses 40MHz, 80MHz, </a:t>
            </a:r>
            <a:r>
              <a:rPr lang="en-AU" dirty="0" smtClean="0"/>
              <a:t>160MHz </a:t>
            </a:r>
            <a:r>
              <a:rPr lang="en-AU" dirty="0"/>
              <a:t>too, and presumably LAA will want the same flexibility</a:t>
            </a:r>
          </a:p>
          <a:p>
            <a:pPr lvl="1"/>
            <a:r>
              <a:rPr lang="en-AU" dirty="0"/>
              <a:t>It is proposed that LAA use a similar mechanism to </a:t>
            </a:r>
            <a:r>
              <a:rPr lang="en-AU" dirty="0" smtClean="0"/>
              <a:t>802.11</a:t>
            </a:r>
            <a:r>
              <a:rPr lang="en-AU" dirty="0" smtClean="0"/>
              <a:t> </a:t>
            </a:r>
            <a:r>
              <a:rPr lang="en-AU" dirty="0"/>
              <a:t>to access secondary </a:t>
            </a:r>
            <a:r>
              <a:rPr lang="en-AU" dirty="0" smtClean="0"/>
              <a:t>channels</a:t>
            </a:r>
          </a:p>
          <a:p>
            <a:pPr lvl="2"/>
            <a:r>
              <a:rPr lang="en-US" dirty="0" err="1" smtClean="0"/>
              <a:t>ie</a:t>
            </a:r>
            <a:r>
              <a:rPr lang="en-US" dirty="0" smtClean="0"/>
              <a:t> channels in which the basic access mechanism is not used</a:t>
            </a:r>
            <a:endParaRPr lang="en-AU" dirty="0"/>
          </a:p>
          <a:p>
            <a:pPr lvl="1"/>
            <a:r>
              <a:rPr lang="en-AU" b="1" dirty="0" smtClean="0"/>
              <a:t>Principle</a:t>
            </a:r>
            <a:r>
              <a:rPr lang="en-AU" dirty="0" smtClean="0"/>
              <a:t>: This </a:t>
            </a:r>
            <a:r>
              <a:rPr lang="en-AU" dirty="0"/>
              <a:t>means that at least a short LBT is undertaken in secondary channels after execution of a full access </a:t>
            </a:r>
            <a:r>
              <a:rPr lang="en-AU" dirty="0" smtClean="0"/>
              <a:t>procedure in </a:t>
            </a:r>
            <a:r>
              <a:rPr lang="en-AU" dirty="0"/>
              <a:t>the primary </a:t>
            </a:r>
            <a:r>
              <a:rPr lang="en-AU" dirty="0" smtClean="0"/>
              <a:t>channel</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22065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own Arrow 9"/>
          <p:cNvSpPr/>
          <p:nvPr/>
        </p:nvSpPr>
        <p:spPr bwMode="auto">
          <a:xfrm>
            <a:off x="1752600" y="2971800"/>
            <a:ext cx="18288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6" name="Rectangle 5"/>
          <p:cNvSpPr/>
          <p:nvPr/>
        </p:nvSpPr>
        <p:spPr>
          <a:xfrm>
            <a:off x="609600" y="1752600"/>
            <a:ext cx="80010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smtClean="0">
                <a:solidFill>
                  <a:schemeClr val="tx1"/>
                </a:solidFill>
              </a:rPr>
              <a:t>Wi-Fi (based on the IEEE 802.11 standard) has </a:t>
            </a:r>
            <a:r>
              <a:rPr lang="en-AU" sz="1600" dirty="0">
                <a:solidFill>
                  <a:schemeClr val="tx1"/>
                </a:solidFill>
              </a:rPr>
              <a:t>been </a:t>
            </a:r>
            <a:r>
              <a:rPr lang="en-AU" sz="1600" dirty="0" smtClean="0">
                <a:solidFill>
                  <a:schemeClr val="tx1"/>
                </a:solidFill>
              </a:rPr>
              <a:t>a</a:t>
            </a:r>
            <a:br>
              <a:rPr lang="en-AU" sz="1600" dirty="0" smtClean="0">
                <a:solidFill>
                  <a:schemeClr val="tx1"/>
                </a:solidFill>
              </a:rPr>
            </a:br>
            <a:r>
              <a:rPr lang="en-AU" sz="1600" dirty="0" smtClean="0">
                <a:solidFill>
                  <a:schemeClr val="tx1"/>
                </a:solidFill>
              </a:rPr>
              <a:t>massive economic success globally</a:t>
            </a:r>
            <a:endParaRPr lang="en-AU" sz="1600" dirty="0">
              <a:solidFill>
                <a:schemeClr val="tx1"/>
              </a:solidFill>
            </a:endParaRPr>
          </a:p>
          <a:p>
            <a:pPr marL="174625" indent="-174625">
              <a:spcBef>
                <a:spcPts val="800"/>
              </a:spcBef>
              <a:buFont typeface="Arial" panose="020B0604020202020204" pitchFamily="34" charset="0"/>
              <a:buChar char="•"/>
            </a:pPr>
            <a:r>
              <a:rPr lang="en-AU" sz="1600" dirty="0" smtClean="0">
                <a:solidFill>
                  <a:schemeClr val="tx1"/>
                </a:solidFill>
              </a:rPr>
              <a:t>The </a:t>
            </a:r>
            <a:r>
              <a:rPr lang="en-AU" sz="1600" dirty="0" smtClean="0">
                <a:solidFill>
                  <a:schemeClr val="tx1"/>
                </a:solidFill>
              </a:rPr>
              <a:t>significant benefit today from </a:t>
            </a:r>
            <a:r>
              <a:rPr lang="en-AU" sz="1600" dirty="0" smtClean="0">
                <a:solidFill>
                  <a:schemeClr val="tx1"/>
                </a:solidFill>
              </a:rPr>
              <a:t>Wi-Fi of </a:t>
            </a:r>
            <a:r>
              <a:rPr lang="en-AU" sz="1600" dirty="0">
                <a:solidFill>
                  <a:schemeClr val="tx1"/>
                </a:solidFill>
              </a:rPr>
              <a:t>“</a:t>
            </a:r>
            <a:r>
              <a:rPr lang="en-AU" sz="1600" i="1" dirty="0" smtClean="0">
                <a:solidFill>
                  <a:schemeClr val="tx1"/>
                </a:solidFill>
              </a:rPr>
              <a:t>anyone,</a:t>
            </a:r>
            <a:br>
              <a:rPr lang="en-AU" sz="1600" i="1" dirty="0" smtClean="0">
                <a:solidFill>
                  <a:schemeClr val="tx1"/>
                </a:solidFill>
              </a:rPr>
            </a:br>
            <a:r>
              <a:rPr lang="en-AU" sz="1600" i="1" dirty="0" smtClean="0">
                <a:solidFill>
                  <a:schemeClr val="tx1"/>
                </a:solidFill>
              </a:rPr>
              <a:t>anytime, any place</a:t>
            </a:r>
            <a:r>
              <a:rPr lang="en-AU" sz="1600" dirty="0" smtClean="0">
                <a:solidFill>
                  <a:schemeClr val="tx1"/>
                </a:solidFill>
              </a:rPr>
              <a:t>” must </a:t>
            </a:r>
            <a:r>
              <a:rPr lang="en-AU" sz="1600" dirty="0">
                <a:solidFill>
                  <a:schemeClr val="tx1"/>
                </a:solidFill>
              </a:rPr>
              <a:t>not </a:t>
            </a:r>
            <a:r>
              <a:rPr lang="en-AU" sz="1600" dirty="0" smtClean="0">
                <a:solidFill>
                  <a:schemeClr val="tx1"/>
                </a:solidFill>
              </a:rPr>
              <a:t>be </a:t>
            </a:r>
            <a:r>
              <a:rPr lang="en-AU" sz="1600" dirty="0" smtClean="0">
                <a:solidFill>
                  <a:schemeClr val="tx1"/>
                </a:solidFill>
              </a:rPr>
              <a:t>put at risk</a:t>
            </a:r>
            <a:endParaRPr lang="en-AU" sz="1400" dirty="0">
              <a:solidFill>
                <a:schemeClr val="tx1"/>
              </a:solidFill>
            </a:endParaRPr>
          </a:p>
        </p:txBody>
      </p:sp>
      <p:sp>
        <p:nvSpPr>
          <p:cNvPr id="2" name="Title 1"/>
          <p:cNvSpPr>
            <a:spLocks noGrp="1"/>
          </p:cNvSpPr>
          <p:nvPr>
            <p:ph type="title"/>
          </p:nvPr>
        </p:nvSpPr>
        <p:spPr/>
        <p:txBody>
          <a:bodyPr/>
          <a:lstStyle/>
          <a:p>
            <a:r>
              <a:rPr lang="en-AU" dirty="0"/>
              <a:t>IEEE 802 welcomes the opportunity to collaborate with 3GPP to ensure LAA &amp; </a:t>
            </a:r>
            <a:r>
              <a:rPr lang="en-AU" dirty="0" smtClean="0"/>
              <a:t>Wi-Fi </a:t>
            </a:r>
            <a:r>
              <a:rPr lang="en-AU" dirty="0"/>
              <a:t>share fairly</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
        <p:nvSpPr>
          <p:cNvPr id="9" name="Rectangle 8"/>
          <p:cNvSpPr/>
          <p:nvPr/>
        </p:nvSpPr>
        <p:spPr>
          <a:xfrm>
            <a:off x="4953000" y="5105400"/>
            <a:ext cx="36576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b="1" dirty="0">
                <a:solidFill>
                  <a:schemeClr val="tx1"/>
                </a:solidFill>
              </a:rPr>
              <a:t> </a:t>
            </a:r>
            <a:r>
              <a:rPr lang="en-AU" sz="1600" b="1" dirty="0" smtClean="0">
                <a:solidFill>
                  <a:srgbClr val="FF0000"/>
                </a:solidFill>
              </a:rPr>
              <a:t>Aside</a:t>
            </a:r>
            <a:r>
              <a:rPr lang="en-AU" sz="1600" dirty="0">
                <a:solidFill>
                  <a:srgbClr val="FF0000"/>
                </a:solidFill>
              </a:rPr>
              <a:t>:</a:t>
            </a:r>
            <a:r>
              <a:rPr lang="en-AU" sz="1600" dirty="0">
                <a:solidFill>
                  <a:schemeClr val="tx1"/>
                </a:solidFill>
              </a:rPr>
              <a:t> IEEE 802 </a:t>
            </a:r>
            <a:r>
              <a:rPr lang="en-AU" sz="1600" dirty="0" smtClean="0">
                <a:solidFill>
                  <a:schemeClr val="tx1"/>
                </a:solidFill>
              </a:rPr>
              <a:t>requests </a:t>
            </a:r>
            <a:r>
              <a:rPr lang="en-AU" sz="1600" dirty="0">
                <a:solidFill>
                  <a:schemeClr val="tx1"/>
                </a:solidFill>
              </a:rPr>
              <a:t>3GPP </a:t>
            </a:r>
            <a:r>
              <a:rPr lang="en-AU" sz="1600" dirty="0" smtClean="0">
                <a:solidFill>
                  <a:schemeClr val="tx1"/>
                </a:solidFill>
              </a:rPr>
              <a:t>develop collaborative processes for </a:t>
            </a:r>
            <a:r>
              <a:rPr lang="en-AU" sz="1600" dirty="0">
                <a:solidFill>
                  <a:schemeClr val="tx1"/>
                </a:solidFill>
              </a:rPr>
              <a:t>all stakeholders to have a </a:t>
            </a:r>
            <a:r>
              <a:rPr lang="en-AU" sz="1600" dirty="0" smtClean="0">
                <a:solidFill>
                  <a:schemeClr val="tx1"/>
                </a:solidFill>
              </a:rPr>
              <a:t>voice in </a:t>
            </a:r>
            <a:r>
              <a:rPr lang="en-AU" sz="1600" dirty="0">
                <a:solidFill>
                  <a:schemeClr val="tx1"/>
                </a:solidFill>
              </a:rPr>
              <a:t>LAA </a:t>
            </a:r>
            <a:r>
              <a:rPr lang="en-AU" sz="1600" dirty="0" smtClean="0">
                <a:solidFill>
                  <a:schemeClr val="tx1"/>
                </a:solidFill>
              </a:rPr>
              <a:t>coexistence mechanisms</a:t>
            </a:r>
            <a:endParaRPr lang="en-AU" sz="1600" dirty="0">
              <a:solidFill>
                <a:schemeClr val="tx1"/>
              </a:solidFill>
            </a:endParaRPr>
          </a:p>
        </p:txBody>
      </p:sp>
      <p:sp>
        <p:nvSpPr>
          <p:cNvPr id="11" name="Down Arrow 10"/>
          <p:cNvSpPr/>
          <p:nvPr/>
        </p:nvSpPr>
        <p:spPr bwMode="auto">
          <a:xfrm>
            <a:off x="1752600" y="4648200"/>
            <a:ext cx="18288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pic>
        <p:nvPicPr>
          <p:cNvPr id="1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587257" y="2057400"/>
            <a:ext cx="870943"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7986" y="3695700"/>
            <a:ext cx="120237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2943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5852" y="19415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7024327" y="2035314"/>
            <a:ext cx="484428" cy="707886"/>
          </a:xfrm>
          <a:prstGeom prst="rect">
            <a:avLst/>
          </a:prstGeom>
          <a:noFill/>
        </p:spPr>
        <p:txBody>
          <a:bodyPr wrap="none" rtlCol="0">
            <a:spAutoFit/>
          </a:bodyPr>
          <a:lstStyle/>
          <a:p>
            <a:r>
              <a:rPr lang="en-US" sz="4000" b="1" dirty="0" smtClean="0">
                <a:latin typeface="+mj-lt"/>
              </a:rPr>
              <a:t>+</a:t>
            </a:r>
            <a:endParaRPr lang="en-AU" sz="600" b="1" dirty="0">
              <a:latin typeface="+mj-lt"/>
            </a:endParaRPr>
          </a:p>
        </p:txBody>
      </p:sp>
      <p:sp>
        <p:nvSpPr>
          <p:cNvPr id="7" name="Rectangle 6"/>
          <p:cNvSpPr/>
          <p:nvPr/>
        </p:nvSpPr>
        <p:spPr>
          <a:xfrm>
            <a:off x="609600" y="3429000"/>
            <a:ext cx="80010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a:solidFill>
                  <a:schemeClr val="tx1"/>
                </a:solidFill>
              </a:rPr>
              <a:t>An evidence based approach </a:t>
            </a:r>
            <a:r>
              <a:rPr lang="en-AU" sz="1600" dirty="0" smtClean="0">
                <a:solidFill>
                  <a:schemeClr val="tx1"/>
                </a:solidFill>
              </a:rPr>
              <a:t>suggests the use </a:t>
            </a:r>
            <a:r>
              <a:rPr lang="en-AU" sz="1600" dirty="0" smtClean="0">
                <a:solidFill>
                  <a:schemeClr val="tx1"/>
                </a:solidFill>
              </a:rPr>
              <a:t>of </a:t>
            </a:r>
            <a:r>
              <a:rPr lang="en-AU" sz="1600" dirty="0" smtClean="0">
                <a:solidFill>
                  <a:schemeClr val="tx1"/>
                </a:solidFill>
              </a:rPr>
              <a:t>an “</a:t>
            </a:r>
            <a:r>
              <a:rPr lang="en-AU" sz="1600" dirty="0" smtClean="0">
                <a:solidFill>
                  <a:schemeClr val="tx1"/>
                </a:solidFill>
              </a:rPr>
              <a:t>802.11-</a:t>
            </a:r>
            <a:r>
              <a:rPr lang="en-AU" sz="1600" dirty="0" smtClean="0">
                <a:solidFill>
                  <a:schemeClr val="tx1"/>
                </a:solidFill>
              </a:rPr>
              <a:t>like”</a:t>
            </a:r>
            <a:br>
              <a:rPr lang="en-AU" sz="1600" dirty="0" smtClean="0">
                <a:solidFill>
                  <a:schemeClr val="tx1"/>
                </a:solidFill>
              </a:rPr>
            </a:br>
            <a:r>
              <a:rPr lang="en-AU" sz="1600" dirty="0" smtClean="0">
                <a:solidFill>
                  <a:schemeClr val="tx1"/>
                </a:solidFill>
              </a:rPr>
              <a:t>access </a:t>
            </a:r>
            <a:r>
              <a:rPr lang="en-AU" sz="1600" dirty="0">
                <a:solidFill>
                  <a:schemeClr val="tx1"/>
                </a:solidFill>
              </a:rPr>
              <a:t>mechanism </a:t>
            </a:r>
            <a:r>
              <a:rPr lang="en-AU" sz="1600" dirty="0" smtClean="0">
                <a:solidFill>
                  <a:schemeClr val="tx1"/>
                </a:solidFill>
              </a:rPr>
              <a:t>will promote fair </a:t>
            </a:r>
            <a:r>
              <a:rPr lang="en-AU" sz="1600" dirty="0" smtClean="0">
                <a:solidFill>
                  <a:schemeClr val="tx1"/>
                </a:solidFill>
              </a:rPr>
              <a:t>sharing between LAA </a:t>
            </a:r>
            <a:r>
              <a:rPr lang="en-AU" sz="1600" dirty="0" smtClean="0">
                <a:solidFill>
                  <a:schemeClr val="tx1"/>
                </a:solidFill>
              </a:rPr>
              <a:t>&amp; Wi-Fi</a:t>
            </a:r>
            <a:endParaRPr lang="en-AU" sz="1400" dirty="0">
              <a:solidFill>
                <a:schemeClr val="tx1"/>
              </a:solidFill>
            </a:endParaRPr>
          </a:p>
        </p:txBody>
      </p:sp>
      <p:sp>
        <p:nvSpPr>
          <p:cNvPr id="8" name="Rectangle 7"/>
          <p:cNvSpPr/>
          <p:nvPr/>
        </p:nvSpPr>
        <p:spPr>
          <a:xfrm>
            <a:off x="609600" y="5105400"/>
            <a:ext cx="40386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a:solidFill>
                  <a:schemeClr val="tx1"/>
                </a:solidFill>
              </a:rPr>
              <a:t>IEEE 802 </a:t>
            </a:r>
            <a:r>
              <a:rPr lang="en-AU" sz="1600" dirty="0" smtClean="0">
                <a:solidFill>
                  <a:schemeClr val="tx1"/>
                </a:solidFill>
              </a:rPr>
              <a:t>recommends</a:t>
            </a:r>
            <a:br>
              <a:rPr lang="en-AU" sz="1600" dirty="0" smtClean="0">
                <a:solidFill>
                  <a:schemeClr val="tx1"/>
                </a:solidFill>
              </a:rPr>
            </a:br>
            <a:r>
              <a:rPr lang="en-AU" sz="1600" dirty="0" smtClean="0">
                <a:solidFill>
                  <a:schemeClr val="tx1"/>
                </a:solidFill>
              </a:rPr>
              <a:t>that 3GPP adopt an</a:t>
            </a:r>
            <a:br>
              <a:rPr lang="en-AU" sz="1600" dirty="0" smtClean="0">
                <a:solidFill>
                  <a:schemeClr val="tx1"/>
                </a:solidFill>
              </a:rPr>
            </a:br>
            <a:r>
              <a:rPr lang="en-AU" sz="1600" dirty="0" smtClean="0">
                <a:solidFill>
                  <a:schemeClr val="tx1"/>
                </a:solidFill>
              </a:rPr>
              <a:t>“</a:t>
            </a:r>
            <a:r>
              <a:rPr lang="en-AU" sz="1600" dirty="0" smtClean="0">
                <a:solidFill>
                  <a:schemeClr val="tx1"/>
                </a:solidFill>
              </a:rPr>
              <a:t>802.11-</a:t>
            </a:r>
            <a:r>
              <a:rPr lang="en-AU" sz="1600" dirty="0" smtClean="0">
                <a:solidFill>
                  <a:schemeClr val="tx1"/>
                </a:solidFill>
              </a:rPr>
              <a:t>like</a:t>
            </a:r>
            <a:r>
              <a:rPr lang="en-AU" sz="1600" dirty="0">
                <a:solidFill>
                  <a:schemeClr val="tx1"/>
                </a:solidFill>
              </a:rPr>
              <a:t>” </a:t>
            </a:r>
            <a:r>
              <a:rPr lang="en-AU" sz="1600" dirty="0" smtClean="0">
                <a:solidFill>
                  <a:schemeClr val="tx1"/>
                </a:solidFill>
              </a:rPr>
              <a:t>access</a:t>
            </a:r>
            <a:br>
              <a:rPr lang="en-AU" sz="1600" dirty="0" smtClean="0">
                <a:solidFill>
                  <a:schemeClr val="tx1"/>
                </a:solidFill>
              </a:rPr>
            </a:br>
            <a:r>
              <a:rPr lang="en-AU" sz="1600" dirty="0" smtClean="0">
                <a:solidFill>
                  <a:schemeClr val="tx1"/>
                </a:solidFill>
              </a:rPr>
              <a:t>mechanism for LAA</a:t>
            </a:r>
            <a:endParaRPr lang="en-AU" sz="1600" dirty="0">
              <a:solidFill>
                <a:schemeClr val="tx1"/>
              </a:solidFill>
            </a:endParaRP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5333999"/>
            <a:ext cx="1513485" cy="863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janiczek.com/wp-content/uploads/Evidence.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3001" r="12798"/>
          <a:stretch/>
        </p:blipFill>
        <p:spPr bwMode="auto">
          <a:xfrm>
            <a:off x="7157258" y="3505200"/>
            <a:ext cx="1273105" cy="1072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364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Summary:</a:t>
            </a:r>
            <a:r>
              <a:rPr lang="en-AU" dirty="0"/>
              <a:t> “Access engine” operation </a:t>
            </a:r>
            <a:r>
              <a:rPr lang="en-AU" dirty="0" smtClean="0"/>
              <a:t>can be illustrated by </a:t>
            </a:r>
            <a:r>
              <a:rPr lang="en-AU" dirty="0"/>
              <a:t>a </a:t>
            </a:r>
            <a:r>
              <a:rPr lang="en-AU" dirty="0" smtClean="0"/>
              <a:t>conceptual flow </a:t>
            </a:r>
            <a:r>
              <a:rPr lang="en-AU" dirty="0"/>
              <a:t>diagram</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50" name="Rectangle 49"/>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rgbClr val="FF0000"/>
                </a:solidFill>
                <a:effectLst/>
                <a:latin typeface="+mj-lt"/>
              </a:rPr>
              <a:t>Note:</a:t>
            </a:r>
            <a:r>
              <a:rPr kumimoji="0" lang="en-AU" sz="1400" b="1" i="0" u="none" strike="noStrike" cap="none" normalizeH="0" dirty="0" smtClean="0">
                <a:ln>
                  <a:noFill/>
                </a:ln>
                <a:solidFill>
                  <a:srgbClr val="FF0000"/>
                </a:solidFill>
                <a:effectLst/>
                <a:latin typeface="+mj-lt"/>
              </a:rPr>
              <a:t> </a:t>
            </a:r>
            <a:r>
              <a:rPr kumimoji="0" lang="en-AU" sz="1400" b="1" i="0" u="none" strike="noStrike" cap="none" normalizeH="0" baseline="0" dirty="0" smtClean="0">
                <a:ln>
                  <a:noFill/>
                </a:ln>
                <a:solidFill>
                  <a:srgbClr val="FF0000"/>
                </a:solidFill>
                <a:effectLst/>
                <a:latin typeface="+mj-lt"/>
              </a:rPr>
              <a:t>This</a:t>
            </a:r>
            <a:r>
              <a:rPr kumimoji="0" lang="en-AU" sz="1400" b="1" i="0" u="none" strike="noStrike" cap="none" normalizeH="0" dirty="0" smtClean="0">
                <a:ln>
                  <a:noFill/>
                </a:ln>
                <a:solidFill>
                  <a:srgbClr val="FF0000"/>
                </a:solidFill>
                <a:effectLst/>
                <a:latin typeface="+mj-lt"/>
              </a:rPr>
              <a:t> diagram is not intended as a detailed specification – but rather a statement of principles</a:t>
            </a:r>
            <a:endParaRPr kumimoji="0" lang="en-AU" sz="1400" b="1" i="0" u="none" strike="noStrike" cap="none" normalizeH="0" baseline="0" dirty="0" smtClean="0">
              <a:ln>
                <a:noFill/>
              </a:ln>
              <a:solidFill>
                <a:srgbClr val="FF0000"/>
              </a:solidFill>
              <a:effectLst/>
              <a:latin typeface="+mj-lt"/>
            </a:endParaRPr>
          </a:p>
        </p:txBody>
      </p:sp>
      <p:grpSp>
        <p:nvGrpSpPr>
          <p:cNvPr id="99" name="Group 98"/>
          <p:cNvGrpSpPr/>
          <p:nvPr/>
        </p:nvGrpSpPr>
        <p:grpSpPr>
          <a:xfrm>
            <a:off x="749657" y="1757362"/>
            <a:ext cx="7111729" cy="4344026"/>
            <a:chOff x="749657" y="1757362"/>
            <a:chExt cx="7111729" cy="4344026"/>
          </a:xfrm>
        </p:grpSpPr>
        <p:sp>
          <p:nvSpPr>
            <p:cNvPr id="7" name="Rectangle 6"/>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for frame</a:t>
              </a:r>
            </a:p>
          </p:txBody>
        </p:sp>
        <p:sp>
          <p:nvSpPr>
            <p:cNvPr id="8" name="Flowchart: Decision 7"/>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9" name="Rectangle 8"/>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 name="Rectangle 9"/>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1" name="Flowchart: Decision 10"/>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3" name="Elbow Connector 12"/>
            <p:cNvCxnSpPr>
              <a:stCxn id="51" idx="1"/>
              <a:endCxn id="17"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17" idx="0"/>
              <a:endCxn id="11"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1" idx="2"/>
              <a:endCxn id="51"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10" idx="2"/>
              <a:endCxn id="11"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7" name="Flowchart: Decision 16"/>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8" name="Elbow Connector 17"/>
            <p:cNvCxnSpPr>
              <a:stCxn id="17" idx="1"/>
              <a:endCxn id="10"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9" name="Flowchart: Decision 18"/>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20" name="Elbow Connector 19"/>
            <p:cNvCxnSpPr>
              <a:stCxn id="8" idx="3"/>
              <a:endCxn id="19"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9" idx="2"/>
              <a:endCxn id="9"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8" idx="2"/>
              <a:endCxn id="9"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2"/>
              <a:endCxn id="10"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24" name="Flowchart: Decision 23"/>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25" name="Rectangle 24"/>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Transmit frame</a:t>
              </a:r>
              <a:endParaRPr lang="en-AU" sz="1000" dirty="0" smtClean="0">
                <a:solidFill>
                  <a:schemeClr val="tx1"/>
                </a:solidFill>
              </a:endParaRPr>
            </a:p>
          </p:txBody>
        </p:sp>
        <p:cxnSp>
          <p:nvCxnSpPr>
            <p:cNvPr id="26" name="Elbow Connector 25"/>
            <p:cNvCxnSpPr>
              <a:stCxn id="25" idx="1"/>
              <a:endCxn id="9"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4" idx="0"/>
              <a:endCxn id="34"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1" idx="3"/>
              <a:endCxn id="24"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19" idx="3"/>
              <a:endCxn id="34"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4" idx="3"/>
              <a:endCxn id="7"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1" name="Flowchart: Preparation 30"/>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32" name="Elbow Connector 31"/>
            <p:cNvCxnSpPr>
              <a:stCxn id="31" idx="3"/>
              <a:endCxn id="7"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7" idx="2"/>
              <a:endCxn id="8"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4" name="Flowchart: Decision 33"/>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35" name="Elbow Connector 34"/>
            <p:cNvCxnSpPr>
              <a:stCxn id="34" idx="0"/>
              <a:endCxn id="9"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34" idx="1"/>
              <a:endCxn id="25"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38" name="Rectangle 37"/>
            <p:cNvSpPr/>
            <p:nvPr/>
          </p:nvSpPr>
          <p:spPr>
            <a:xfrm>
              <a:off x="4163983" y="244002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39" name="Rectangle 38"/>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0" name="Rectangle 39"/>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1" name="Rectangle 40"/>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2" name="Rectangle 41"/>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3" name="Rectangle 42"/>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4" name="Rectangle 43"/>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5" name="Rectangle 44"/>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6" name="Rectangle 45"/>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7" name="Rectangle 46"/>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8" name="Rectangle 47"/>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51" name="Rectangle 50"/>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100" name="Rectangle 99"/>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2206547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p:cNvGrpSpPr/>
          <p:nvPr/>
        </p:nvGrpSpPr>
        <p:grpSpPr>
          <a:xfrm>
            <a:off x="749657" y="1757362"/>
            <a:ext cx="7111729" cy="4344026"/>
            <a:chOff x="749657" y="1757362"/>
            <a:chExt cx="7111729" cy="4344026"/>
          </a:xfrm>
        </p:grpSpPr>
        <p:sp>
          <p:nvSpPr>
            <p:cNvPr id="55" name="Rectangle 54"/>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for </a:t>
              </a:r>
              <a:r>
                <a:rPr lang="en-AU" sz="1000" dirty="0" smtClean="0">
                  <a:solidFill>
                    <a:schemeClr val="tx1"/>
                  </a:solidFill>
                </a:rPr>
                <a:t>frame to be queued</a:t>
              </a:r>
              <a:endParaRPr lang="en-AU" sz="1000" dirty="0" smtClean="0">
                <a:solidFill>
                  <a:schemeClr val="tx1"/>
                </a:solidFill>
              </a:endParaRPr>
            </a:p>
          </p:txBody>
        </p:sp>
        <p:sp>
          <p:nvSpPr>
            <p:cNvPr id="56" name="Flowchart: Decision 55"/>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57" name="Rectangle 56"/>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58" name="Rectangle 57"/>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59" name="Flowchart: Decision 58"/>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60" name="Elbow Connector 59"/>
            <p:cNvCxnSpPr>
              <a:stCxn id="96" idx="1"/>
              <a:endCxn id="64"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64" idx="0"/>
              <a:endCxn id="59"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9" idx="2"/>
              <a:endCxn id="96"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58" idx="2"/>
              <a:endCxn id="59"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64" name="Flowchart: Decision 63"/>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65" name="Elbow Connector 64"/>
            <p:cNvCxnSpPr>
              <a:stCxn id="64" idx="1"/>
              <a:endCxn id="58"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66" name="Flowchart: Decision 65"/>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67" name="Elbow Connector 66"/>
            <p:cNvCxnSpPr>
              <a:stCxn id="56" idx="3"/>
              <a:endCxn id="66"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66" idx="2"/>
              <a:endCxn id="57"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9" name="Elbow Connector 68"/>
            <p:cNvCxnSpPr>
              <a:stCxn id="56" idx="2"/>
              <a:endCxn id="57"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57" idx="2"/>
              <a:endCxn id="58"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71" name="Flowchart: Decision 70"/>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72" name="Rectangle 71"/>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73" name="Elbow Connector 72"/>
            <p:cNvCxnSpPr>
              <a:stCxn id="72" idx="1"/>
              <a:endCxn id="57"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4" name="Elbow Connector 73"/>
            <p:cNvCxnSpPr>
              <a:stCxn id="71" idx="0"/>
              <a:endCxn id="81"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5" name="Elbow Connector 74"/>
            <p:cNvCxnSpPr>
              <a:stCxn id="59" idx="3"/>
              <a:endCxn id="71"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66" idx="3"/>
              <a:endCxn id="81"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7" name="Elbow Connector 76"/>
            <p:cNvCxnSpPr>
              <a:stCxn id="71" idx="3"/>
              <a:endCxn id="55"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78" name="Flowchart: Preparation 77"/>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79" name="Elbow Connector 78"/>
            <p:cNvCxnSpPr>
              <a:stCxn id="78" idx="3"/>
              <a:endCxn id="55"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80" name="Elbow Connector 79"/>
            <p:cNvCxnSpPr>
              <a:stCxn id="55" idx="2"/>
              <a:endCxn id="56"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81" name="Flowchart: Decision 80"/>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82" name="Elbow Connector 81"/>
            <p:cNvCxnSpPr>
              <a:stCxn id="81" idx="0"/>
              <a:endCxn id="57"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81" idx="1"/>
              <a:endCxn id="72"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85" name="Rectangle 84"/>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6" name="Rectangle 85"/>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87" name="Rectangle 86"/>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8" name="Rectangle 87"/>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9" name="Rectangle 88"/>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0" name="Rectangle 89"/>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1" name="Rectangle 90"/>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2" name="Rectangle 91"/>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3" name="Rectangle 92"/>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4" name="Rectangle 93"/>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5" name="Rectangle 94"/>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6" name="Rectangle 95"/>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a:t>
            </a:r>
            <a:r>
              <a:rPr lang="en-AU" dirty="0" smtClean="0"/>
              <a:t>The revised flow chart removes </a:t>
            </a:r>
            <a:r>
              <a:rPr lang="en-AU" dirty="0" err="1" smtClean="0"/>
              <a:t>iCCA</a:t>
            </a:r>
            <a:r>
              <a:rPr lang="en-AU" dirty="0" smtClean="0"/>
              <a:t> because it is </a:t>
            </a:r>
            <a:r>
              <a:rPr lang="en-US" dirty="0" smtClean="0"/>
              <a:t>ambiguous and overly </a:t>
            </a:r>
            <a:r>
              <a:rPr lang="en-US" dirty="0"/>
              <a:t>conservative</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3" name="Rounded Rectangle 2"/>
          <p:cNvSpPr/>
          <p:nvPr/>
        </p:nvSpPr>
        <p:spPr bwMode="auto">
          <a:xfrm>
            <a:off x="2703392" y="2270069"/>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2" name="Straight Connector 51"/>
          <p:cNvCxnSpPr>
            <a:stCxn id="3" idx="3"/>
            <a:endCxn id="50" idx="1"/>
          </p:cNvCxnSpPr>
          <p:nvPr/>
        </p:nvCxnSpPr>
        <p:spPr bwMode="auto">
          <a:xfrm>
            <a:off x="4267200" y="2716196"/>
            <a:ext cx="292168" cy="1244135"/>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3" name="Rectangle 52"/>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97" name="Rectangle 96"/>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0" name="Rounded Rectangle 49"/>
          <p:cNvSpPr/>
          <p:nvPr/>
        </p:nvSpPr>
        <p:spPr bwMode="auto">
          <a:xfrm>
            <a:off x="4559368" y="1748462"/>
            <a:ext cx="4432231" cy="4423738"/>
          </a:xfrm>
          <a:prstGeom prst="roundRect">
            <a:avLst>
              <a:gd name="adj" fmla="val 4027"/>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The 3GPP </a:t>
            </a:r>
            <a:r>
              <a:rPr lang="en-US" sz="1600" dirty="0" smtClean="0">
                <a:latin typeface="+mj-lt"/>
              </a:rPr>
              <a:t>Category </a:t>
            </a:r>
            <a:r>
              <a:rPr lang="en-US" sz="1600" dirty="0" smtClean="0">
                <a:latin typeface="+mj-lt"/>
              </a:rPr>
              <a:t>4 </a:t>
            </a:r>
            <a:r>
              <a:rPr lang="en-US" sz="1600" dirty="0" smtClean="0">
                <a:latin typeface="+mj-lt"/>
              </a:rPr>
              <a:t>flowchart </a:t>
            </a:r>
            <a:r>
              <a:rPr lang="en-US" sz="1600" dirty="0" smtClean="0">
                <a:latin typeface="+mj-lt"/>
              </a:rPr>
              <a:t>includes a concept called </a:t>
            </a:r>
            <a:r>
              <a:rPr lang="en-US" sz="1600" dirty="0" err="1" smtClean="0">
                <a:latin typeface="+mj-lt"/>
              </a:rPr>
              <a:t>iCCA</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It appears from discussions at ETSI BRAN that some 3GPP participants believed an </a:t>
            </a:r>
            <a:r>
              <a:rPr lang="en-US" sz="1600" dirty="0" err="1" smtClean="0">
                <a:latin typeface="+mj-lt"/>
              </a:rPr>
              <a:t>iCCA</a:t>
            </a:r>
            <a:r>
              <a:rPr lang="en-US" sz="1600" dirty="0" smtClean="0">
                <a:latin typeface="+mj-lt"/>
              </a:rPr>
              <a:t> was required in Wi-Fi after a frame became ready for transmission</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Thi</a:t>
            </a:r>
            <a:r>
              <a:rPr lang="en-US" sz="1600" dirty="0" smtClean="0">
                <a:latin typeface="+mj-lt"/>
              </a:rPr>
              <a:t>s is not the case; rather an instantaneous evaluation of the medium state is required</a:t>
            </a:r>
          </a:p>
          <a:p>
            <a:pPr marL="171450" indent="-171450" eaLnBrk="0" hangingPunct="0">
              <a:spcBef>
                <a:spcPts val="700"/>
              </a:spcBef>
              <a:buFont typeface="Arial" panose="020B0604020202020204" pitchFamily="34" charset="0"/>
              <a:buChar char="•"/>
            </a:pPr>
            <a:r>
              <a:rPr lang="en-AU" sz="1600" dirty="0" smtClean="0">
                <a:latin typeface="+mj-lt"/>
              </a:rPr>
              <a:t>If </a:t>
            </a:r>
            <a:r>
              <a:rPr lang="en-AU" sz="1600" dirty="0">
                <a:latin typeface="+mj-lt"/>
              </a:rPr>
              <a:t>the </a:t>
            </a:r>
            <a:r>
              <a:rPr lang="en-AU" sz="1600" dirty="0" smtClean="0">
                <a:latin typeface="+mj-lt"/>
              </a:rPr>
              <a:t>flow </a:t>
            </a:r>
            <a:r>
              <a:rPr lang="en-AU" sz="1600" dirty="0">
                <a:latin typeface="+mj-lt"/>
              </a:rPr>
              <a:t>chart means that an </a:t>
            </a:r>
            <a:r>
              <a:rPr lang="en-AU" sz="1600" dirty="0" err="1">
                <a:latin typeface="+mj-lt"/>
              </a:rPr>
              <a:t>iCCA</a:t>
            </a:r>
            <a:r>
              <a:rPr lang="en-AU" sz="1600" dirty="0">
                <a:latin typeface="+mj-lt"/>
              </a:rPr>
              <a:t> is always required after the frame becomes available for transmission, then this is overly </a:t>
            </a:r>
            <a:r>
              <a:rPr lang="en-AU" sz="1600" dirty="0" smtClean="0">
                <a:latin typeface="+mj-lt"/>
              </a:rPr>
              <a:t>conservative</a:t>
            </a:r>
          </a:p>
          <a:p>
            <a:pPr marL="171450" indent="-171450" eaLnBrk="0" hangingPunct="0">
              <a:spcBef>
                <a:spcPts val="700"/>
              </a:spcBef>
              <a:buFont typeface="Arial" panose="020B0604020202020204" pitchFamily="34" charset="0"/>
              <a:buChar char="•"/>
            </a:pPr>
            <a:r>
              <a:rPr kumimoji="0" lang="en-US" sz="1600" b="0" i="0" u="none" strike="noStrike" cap="none" normalizeH="0" baseline="0" dirty="0" smtClean="0">
                <a:ln>
                  <a:noFill/>
                </a:ln>
                <a:solidFill>
                  <a:schemeClr val="tx1"/>
                </a:solidFill>
                <a:effectLst/>
                <a:latin typeface="+mj-lt"/>
              </a:rPr>
              <a:t>IEEE </a:t>
            </a:r>
            <a:r>
              <a:rPr kumimoji="0" lang="en-US" sz="1600" b="0" i="0" u="none" strike="noStrike" cap="none" normalizeH="0" baseline="0" dirty="0" smtClean="0">
                <a:ln>
                  <a:noFill/>
                </a:ln>
                <a:solidFill>
                  <a:schemeClr val="tx1"/>
                </a:solidFill>
                <a:effectLst/>
                <a:latin typeface="+mj-lt"/>
              </a:rPr>
              <a:t>802 recommends that the </a:t>
            </a:r>
            <a:r>
              <a:rPr kumimoji="0" lang="en-US" sz="1600" b="0" i="0" u="none" strike="noStrike" cap="none" normalizeH="0" baseline="0" dirty="0" err="1" smtClean="0">
                <a:ln>
                  <a:noFill/>
                </a:ln>
                <a:solidFill>
                  <a:schemeClr val="tx1"/>
                </a:solidFill>
                <a:effectLst/>
                <a:latin typeface="+mj-lt"/>
              </a:rPr>
              <a:t>iCCA</a:t>
            </a:r>
            <a:r>
              <a:rPr kumimoji="0" lang="en-US" sz="1600" b="0" i="0" u="none" strike="noStrike" cap="none" normalizeH="0" baseline="0" dirty="0" smtClean="0">
                <a:ln>
                  <a:noFill/>
                </a:ln>
                <a:solidFill>
                  <a:schemeClr val="tx1"/>
                </a:solidFill>
                <a:effectLst/>
                <a:latin typeface="+mj-lt"/>
              </a:rPr>
              <a:t> concept</a:t>
            </a:r>
            <a:r>
              <a:rPr kumimoji="0" lang="en-US" sz="1600" b="0" i="0" u="none" strike="noStrike" cap="none" normalizeH="0" dirty="0" smtClean="0">
                <a:ln>
                  <a:noFill/>
                </a:ln>
                <a:solidFill>
                  <a:schemeClr val="tx1"/>
                </a:solidFill>
                <a:effectLst/>
                <a:latin typeface="+mj-lt"/>
              </a:rPr>
              <a:t> </a:t>
            </a:r>
            <a:r>
              <a:rPr kumimoji="0" lang="en-US" sz="1600" b="0" i="0" u="none" strike="noStrike" cap="none" normalizeH="0" baseline="0" dirty="0" smtClean="0">
                <a:ln>
                  <a:noFill/>
                </a:ln>
                <a:solidFill>
                  <a:schemeClr val="tx1"/>
                </a:solidFill>
                <a:effectLst/>
                <a:latin typeface="+mj-lt"/>
              </a:rPr>
              <a:t>be refine</a:t>
            </a:r>
            <a:r>
              <a:rPr lang="en-US" sz="1600" dirty="0" smtClean="0">
                <a:latin typeface="+mj-lt"/>
              </a:rPr>
              <a:t>d to align better with the </a:t>
            </a:r>
            <a:r>
              <a:rPr lang="en-US" sz="1600" dirty="0" smtClean="0">
                <a:latin typeface="+mj-lt"/>
              </a:rPr>
              <a:t>802.11</a:t>
            </a:r>
            <a:r>
              <a:rPr lang="en-US" sz="1600" dirty="0" smtClean="0">
                <a:latin typeface="+mj-lt"/>
              </a:rPr>
              <a:t> access mechanism</a:t>
            </a:r>
            <a:endParaRPr kumimoji="0" lang="en-AU" sz="16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307038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 name="Group 104"/>
          <p:cNvGrpSpPr/>
          <p:nvPr/>
        </p:nvGrpSpPr>
        <p:grpSpPr>
          <a:xfrm>
            <a:off x="749657" y="1757362"/>
            <a:ext cx="7111729" cy="4344026"/>
            <a:chOff x="749657" y="1757362"/>
            <a:chExt cx="7111729" cy="4344026"/>
          </a:xfrm>
        </p:grpSpPr>
        <p:sp>
          <p:nvSpPr>
            <p:cNvPr id="106" name="Rectangle 105"/>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107" name="Flowchart: Decision 106"/>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8" name="Rectangle 107"/>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9" name="Rectangle 108"/>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10" name="Flowchart: Decision 109"/>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11" name="Elbow Connector 110"/>
            <p:cNvCxnSpPr>
              <a:stCxn id="147" idx="1"/>
              <a:endCxn id="115"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15" idx="0"/>
              <a:endCxn id="110"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10" idx="2"/>
              <a:endCxn id="147"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4" name="Elbow Connector 113"/>
            <p:cNvCxnSpPr>
              <a:stCxn id="109" idx="2"/>
              <a:endCxn id="110"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5" name="Flowchart: Decision 114"/>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6" name="Elbow Connector 115"/>
            <p:cNvCxnSpPr>
              <a:stCxn id="115" idx="1"/>
              <a:endCxn id="109"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7" name="Flowchart: Decision 116"/>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8" name="Elbow Connector 117"/>
            <p:cNvCxnSpPr>
              <a:stCxn id="107" idx="3"/>
              <a:endCxn id="117"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17" idx="2"/>
              <a:endCxn id="108"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07" idx="2"/>
              <a:endCxn id="108"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1" name="Elbow Connector 120"/>
            <p:cNvCxnSpPr>
              <a:stCxn id="108" idx="2"/>
              <a:endCxn id="109"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2" name="Flowchart: Decision 121"/>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23" name="Rectangle 122"/>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24" name="Elbow Connector 123"/>
            <p:cNvCxnSpPr>
              <a:stCxn id="123" idx="1"/>
              <a:endCxn id="108"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22" idx="0"/>
              <a:endCxn id="132"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10" idx="3"/>
              <a:endCxn id="122"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117" idx="3"/>
              <a:endCxn id="132"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8" name="Elbow Connector 127"/>
            <p:cNvCxnSpPr>
              <a:stCxn id="122" idx="3"/>
              <a:endCxn id="106"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9" name="Flowchart: Preparation 128"/>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30" name="Elbow Connector 129"/>
            <p:cNvCxnSpPr>
              <a:stCxn id="129" idx="3"/>
              <a:endCxn id="106"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1" name="Elbow Connector 130"/>
            <p:cNvCxnSpPr>
              <a:stCxn id="106" idx="2"/>
              <a:endCxn id="107"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2" name="Flowchart: Decision 131"/>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33" name="Elbow Connector 132"/>
            <p:cNvCxnSpPr>
              <a:stCxn id="132" idx="0"/>
              <a:endCxn id="108"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4" name="Elbow Connector 133"/>
            <p:cNvCxnSpPr>
              <a:stCxn id="132" idx="1"/>
              <a:endCxn id="123"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6" name="Rectangle 135"/>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7" name="Rectangle 136"/>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8" name="Rectangle 137"/>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9" name="Rectangle 138"/>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0" name="Rectangle 139"/>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1" name="Rectangle 140"/>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2" name="Rectangle 141"/>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3" name="Rectangle 142"/>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4" name="Rectangle 143"/>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5" name="Rectangle 144"/>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6" name="Rectangle 145"/>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7" name="Rectangle 146"/>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The revised flow chart </a:t>
            </a:r>
            <a:r>
              <a:rPr lang="en-AU" dirty="0" smtClean="0"/>
              <a:t>ensures transmissions occur on slot boundaries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2" name="Rounded Rectangle 51"/>
          <p:cNvSpPr/>
          <p:nvPr/>
        </p:nvSpPr>
        <p:spPr bwMode="auto">
          <a:xfrm>
            <a:off x="6242808" y="2269644"/>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4" name="Straight Connector 53"/>
          <p:cNvCxnSpPr>
            <a:stCxn id="52" idx="2"/>
            <a:endCxn id="53" idx="0"/>
          </p:cNvCxnSpPr>
          <p:nvPr/>
        </p:nvCxnSpPr>
        <p:spPr bwMode="auto">
          <a:xfrm flipH="1">
            <a:off x="6743700" y="3161897"/>
            <a:ext cx="281012" cy="17056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8" name="Rounded Rectangle 57"/>
          <p:cNvSpPr/>
          <p:nvPr/>
        </p:nvSpPr>
        <p:spPr bwMode="auto">
          <a:xfrm>
            <a:off x="874592" y="5318429"/>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9" name="Straight Connector 58"/>
          <p:cNvCxnSpPr>
            <a:stCxn id="58" idx="3"/>
            <a:endCxn id="53" idx="1"/>
          </p:cNvCxnSpPr>
          <p:nvPr/>
        </p:nvCxnSpPr>
        <p:spPr bwMode="auto">
          <a:xfrm flipV="1">
            <a:off x="2438400" y="4716926"/>
            <a:ext cx="2286000" cy="104763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5" name="Rectangle 54"/>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101" name="Rectangle 100"/>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3" name="Rounded Rectangle 52"/>
          <p:cNvSpPr/>
          <p:nvPr/>
        </p:nvSpPr>
        <p:spPr bwMode="auto">
          <a:xfrm>
            <a:off x="4724400" y="3332464"/>
            <a:ext cx="4038600" cy="2768924"/>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hangingPunct="0">
              <a:spcBef>
                <a:spcPts val="700"/>
              </a:spcBef>
              <a:buFont typeface="Arial" panose="020B0604020202020204" pitchFamily="34" charset="0"/>
              <a:buChar char="•"/>
            </a:pPr>
            <a:r>
              <a:rPr lang="en-US" sz="1600" dirty="0">
                <a:latin typeface="+mj-lt"/>
              </a:rPr>
              <a:t>The 3GPP </a:t>
            </a:r>
            <a:r>
              <a:rPr lang="en-US" sz="1600" dirty="0" smtClean="0">
                <a:latin typeface="+mj-lt"/>
              </a:rPr>
              <a:t>Category </a:t>
            </a:r>
            <a:r>
              <a:rPr lang="en-US" sz="1600" dirty="0" smtClean="0">
                <a:latin typeface="+mj-lt"/>
              </a:rPr>
              <a:t>4 flow </a:t>
            </a:r>
            <a:r>
              <a:rPr lang="en-US" sz="1600" dirty="0">
                <a:latin typeface="+mj-lt"/>
              </a:rPr>
              <a:t>chart </a:t>
            </a:r>
            <a:r>
              <a:rPr lang="en-US" sz="1600" dirty="0" smtClean="0">
                <a:latin typeface="+mj-lt"/>
              </a:rPr>
              <a:t>does not force transmission on the access slot boundaries in all cases</a:t>
            </a:r>
          </a:p>
          <a:p>
            <a:pPr marL="171450" indent="-171450" eaLnBrk="0" hangingPunct="0">
              <a:spcBef>
                <a:spcPts val="700"/>
              </a:spcBef>
              <a:buFont typeface="Arial" panose="020B0604020202020204" pitchFamily="34" charset="0"/>
              <a:buChar char="•"/>
            </a:pPr>
            <a:r>
              <a:rPr lang="en-US" sz="1600" dirty="0" smtClean="0">
                <a:latin typeface="+mj-lt"/>
              </a:rPr>
              <a:t>This smearing of the contention window will adversely affect both </a:t>
            </a:r>
            <a:r>
              <a:rPr lang="en-US" sz="1600" dirty="0" smtClean="0">
                <a:latin typeface="+mj-lt"/>
              </a:rPr>
              <a:t>802.11 &amp; LAA</a:t>
            </a:r>
            <a:endParaRPr lang="en-US" sz="1600" dirty="0" smtClean="0">
              <a:latin typeface="+mj-lt"/>
            </a:endParaRPr>
          </a:p>
          <a:p>
            <a:pPr marL="357188" lvl="1" indent="-174625" eaLnBrk="0" hangingPunct="0">
              <a:spcBef>
                <a:spcPts val="300"/>
              </a:spcBef>
              <a:buFont typeface="Arial" panose="020B0604020202020204" pitchFamily="34" charset="0"/>
              <a:buChar char="−"/>
            </a:pPr>
            <a:r>
              <a:rPr lang="en-US" sz="1400" dirty="0">
                <a:latin typeface="+mj-lt"/>
              </a:rPr>
              <a:t>N</a:t>
            </a:r>
            <a:r>
              <a:rPr lang="en-US" sz="1400" dirty="0" smtClean="0">
                <a:latin typeface="+mj-lt"/>
              </a:rPr>
              <a:t>ot using slot sync makes access more like ALOHA, </a:t>
            </a:r>
            <a:r>
              <a:rPr lang="en-US" sz="1400" dirty="0" smtClean="0">
                <a:latin typeface="+mj-lt"/>
              </a:rPr>
              <a:t>and </a:t>
            </a:r>
            <a:r>
              <a:rPr lang="en-US" sz="1400" dirty="0" smtClean="0">
                <a:latin typeface="+mj-lt"/>
              </a:rPr>
              <a:t>less </a:t>
            </a:r>
            <a:r>
              <a:rPr lang="en-US" sz="1400" dirty="0" smtClean="0">
                <a:latin typeface="+mj-lt"/>
              </a:rPr>
              <a:t>like slotted ALOHA</a:t>
            </a:r>
          </a:p>
          <a:p>
            <a:pPr marL="171450" indent="-171450" eaLnBrk="0" hangingPunct="0">
              <a:spcBef>
                <a:spcPts val="700"/>
              </a:spcBef>
              <a:buFont typeface="Arial" panose="020B0604020202020204" pitchFamily="34" charset="0"/>
              <a:buChar char="•"/>
            </a:pPr>
            <a:r>
              <a:rPr lang="en-US" sz="1600" dirty="0" smtClean="0">
                <a:latin typeface="+mj-lt"/>
              </a:rPr>
              <a:t>IEEE 802 recommends the </a:t>
            </a:r>
            <a:r>
              <a:rPr lang="en-US" sz="1600" dirty="0" smtClean="0">
                <a:latin typeface="+mj-lt"/>
              </a:rPr>
              <a:t>Category </a:t>
            </a:r>
            <a:r>
              <a:rPr lang="en-US" sz="1600" dirty="0" smtClean="0">
                <a:latin typeface="+mj-lt"/>
              </a:rPr>
              <a:t>4 flow chart be refined to transmit only on </a:t>
            </a:r>
            <a:r>
              <a:rPr lang="en-US" sz="1600" dirty="0" smtClean="0">
                <a:latin typeface="+mj-lt"/>
              </a:rPr>
              <a:t>slot </a:t>
            </a:r>
            <a:r>
              <a:rPr lang="en-US" sz="1600" dirty="0">
                <a:latin typeface="+mj-lt"/>
              </a:rPr>
              <a:t>boundaries </a:t>
            </a:r>
            <a:endParaRPr lang="en-US" sz="1600" dirty="0" smtClean="0">
              <a:latin typeface="+mj-lt"/>
            </a:endParaRPr>
          </a:p>
        </p:txBody>
      </p:sp>
    </p:spTree>
    <p:extLst>
      <p:ext uri="{BB962C8B-B14F-4D97-AF65-F5344CB8AC3E}">
        <p14:creationId xmlns:p14="http://schemas.microsoft.com/office/powerpoint/2010/main" val="2307038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Group 102"/>
          <p:cNvGrpSpPr/>
          <p:nvPr/>
        </p:nvGrpSpPr>
        <p:grpSpPr>
          <a:xfrm>
            <a:off x="749657" y="1757362"/>
            <a:ext cx="7111729" cy="4344026"/>
            <a:chOff x="749657" y="1757362"/>
            <a:chExt cx="7111729" cy="4344026"/>
          </a:xfrm>
        </p:grpSpPr>
        <p:sp>
          <p:nvSpPr>
            <p:cNvPr id="104" name="Rectangle 103"/>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105" name="Flowchart: Decision 104"/>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6" name="Rectangle 105"/>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7" name="Rectangle 106"/>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08" name="Flowchart: Decision 107"/>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09" name="Elbow Connector 108"/>
            <p:cNvCxnSpPr>
              <a:stCxn id="145" idx="1"/>
              <a:endCxn id="113"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0" name="Elbow Connector 109"/>
            <p:cNvCxnSpPr>
              <a:stCxn id="113" idx="0"/>
              <a:endCxn id="108"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8" idx="2"/>
              <a:endCxn id="145"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07" idx="2"/>
              <a:endCxn id="108"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3" name="Flowchart: Decision 112"/>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4" name="Elbow Connector 113"/>
            <p:cNvCxnSpPr>
              <a:stCxn id="113" idx="1"/>
              <a:endCxn id="107"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5" name="Flowchart: Decision 114"/>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6" name="Elbow Connector 115"/>
            <p:cNvCxnSpPr>
              <a:stCxn id="105" idx="3"/>
              <a:endCxn id="115"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7" name="Elbow Connector 116"/>
            <p:cNvCxnSpPr>
              <a:stCxn id="115" idx="2"/>
              <a:endCxn id="106"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05" idx="2"/>
              <a:endCxn id="106"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06" idx="2"/>
              <a:endCxn id="107"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0" name="Flowchart: Decision 119"/>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21" name="Rectangle 120"/>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22" name="Elbow Connector 121"/>
            <p:cNvCxnSpPr>
              <a:stCxn id="121" idx="1"/>
              <a:endCxn id="106"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120" idx="0"/>
              <a:endCxn id="130"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08" idx="3"/>
              <a:endCxn id="120"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15" idx="3"/>
              <a:endCxn id="130"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20" idx="3"/>
              <a:endCxn id="104"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7" name="Flowchart: Preparation 126"/>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28" name="Elbow Connector 127"/>
            <p:cNvCxnSpPr>
              <a:stCxn id="127" idx="3"/>
              <a:endCxn id="104"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9" name="Elbow Connector 128"/>
            <p:cNvCxnSpPr>
              <a:stCxn id="104" idx="2"/>
              <a:endCxn id="105"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0" name="Flowchart: Decision 129"/>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31" name="Elbow Connector 130"/>
            <p:cNvCxnSpPr>
              <a:stCxn id="130" idx="0"/>
              <a:endCxn id="106"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2" name="Elbow Connector 131"/>
            <p:cNvCxnSpPr>
              <a:stCxn id="130" idx="1"/>
              <a:endCxn id="121"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3" name="Rectangle 132"/>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4" name="Rectangle 133"/>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5" name="Rectangle 134"/>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6" name="Rectangle 135"/>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7" name="Rectangle 136"/>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8" name="Rectangle 137"/>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9" name="Rectangle 138"/>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0" name="Rectangle 139"/>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1" name="Rectangle 140"/>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2" name="Rectangle 141"/>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3" name="Rectangle 142"/>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4" name="Rectangle 143"/>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5" name="Rectangle 144"/>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smtClean="0">
                <a:solidFill>
                  <a:srgbClr val="00B050"/>
                </a:solidFill>
              </a:rPr>
              <a:t>Summary</a:t>
            </a:r>
            <a:r>
              <a:rPr lang="en-AU" dirty="0" smtClean="0"/>
              <a:t>: The revised flow chart incorporates EDCA as the basis for access</a:t>
            </a:r>
            <a:endParaRPr lang="en-AU" dirty="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cxnSp>
        <p:nvCxnSpPr>
          <p:cNvPr id="52" name="Straight Connector 51"/>
          <p:cNvCxnSpPr>
            <a:stCxn id="50" idx="3"/>
            <a:endCxn id="51" idx="1"/>
          </p:cNvCxnSpPr>
          <p:nvPr/>
        </p:nvCxnSpPr>
        <p:spPr bwMode="auto">
          <a:xfrm flipV="1">
            <a:off x="4343400" y="4809982"/>
            <a:ext cx="381000" cy="200579"/>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3" name="Rectangle 52"/>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101" name="Rectangle 100"/>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0" name="Rounded Rectangle 49"/>
          <p:cNvSpPr/>
          <p:nvPr/>
        </p:nvSpPr>
        <p:spPr bwMode="auto">
          <a:xfrm>
            <a:off x="838200" y="3799647"/>
            <a:ext cx="3505200" cy="2421828"/>
          </a:xfrm>
          <a:prstGeom prst="roundRect">
            <a:avLst>
              <a:gd name="adj" fmla="val 534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a:off x="4724400" y="3783491"/>
            <a:ext cx="4038600" cy="2052981"/>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hangingPunct="0">
              <a:spcBef>
                <a:spcPts val="700"/>
              </a:spcBef>
              <a:buFont typeface="Arial" panose="020B0604020202020204" pitchFamily="34" charset="0"/>
              <a:buChar char="•"/>
            </a:pPr>
            <a:r>
              <a:rPr lang="en-US" sz="1600" dirty="0" smtClean="0">
                <a:latin typeface="+mj-lt"/>
              </a:rPr>
              <a:t>The mechanism shown here is representative of </a:t>
            </a:r>
            <a:r>
              <a:rPr lang="en-US" sz="1600" dirty="0" smtClean="0">
                <a:latin typeface="+mj-lt"/>
              </a:rPr>
              <a:t>802.11 </a:t>
            </a:r>
            <a:r>
              <a:rPr lang="en-US" sz="1600" dirty="0">
                <a:latin typeface="+mj-lt"/>
              </a:rPr>
              <a:t>EDCA</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IEEE 802 would like to collaborate with 3GPP to help define LAA in a way that satisfies the particular needs of 3GPP stakeholders, while sharing the unlicensed spectrum fairly with Wi-Fi  </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307038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oup 96"/>
          <p:cNvGrpSpPr/>
          <p:nvPr/>
        </p:nvGrpSpPr>
        <p:grpSpPr>
          <a:xfrm>
            <a:off x="749657" y="1757362"/>
            <a:ext cx="7111729" cy="4344026"/>
            <a:chOff x="749657" y="1757362"/>
            <a:chExt cx="7111729" cy="4344026"/>
          </a:xfrm>
        </p:grpSpPr>
        <p:sp>
          <p:nvSpPr>
            <p:cNvPr id="98" name="Rectangle 97"/>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99" name="Flowchart: Decision 98"/>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0" name="Rectangle 99"/>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1" name="Rectangle 100"/>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02" name="Flowchart: Decision 101"/>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03" name="Elbow Connector 102"/>
            <p:cNvCxnSpPr>
              <a:stCxn id="139" idx="1"/>
              <a:endCxn id="107"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107" idx="0"/>
              <a:endCxn id="102"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5" name="Elbow Connector 104"/>
            <p:cNvCxnSpPr>
              <a:stCxn id="102" idx="2"/>
              <a:endCxn id="139"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6" name="Elbow Connector 105"/>
            <p:cNvCxnSpPr>
              <a:stCxn id="101" idx="2"/>
              <a:endCxn id="102"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07" name="Flowchart: Decision 106"/>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08" name="Elbow Connector 107"/>
            <p:cNvCxnSpPr>
              <a:stCxn id="107" idx="1"/>
              <a:endCxn id="101"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09" name="Flowchart: Decision 108"/>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0" name="Elbow Connector 109"/>
            <p:cNvCxnSpPr>
              <a:stCxn id="99" idx="3"/>
              <a:endCxn id="109"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9" idx="2"/>
              <a:endCxn id="100"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99" idx="2"/>
              <a:endCxn id="100"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00" idx="2"/>
              <a:endCxn id="101"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4" name="Flowchart: Decision 113"/>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15" name="Rectangle 114"/>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16" name="Elbow Connector 115"/>
            <p:cNvCxnSpPr>
              <a:stCxn id="115" idx="1"/>
              <a:endCxn id="100"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7" name="Elbow Connector 116"/>
            <p:cNvCxnSpPr>
              <a:stCxn id="114" idx="0"/>
              <a:endCxn id="124"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02" idx="3"/>
              <a:endCxn id="114"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09" idx="3"/>
              <a:endCxn id="124"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14" idx="3"/>
              <a:endCxn id="98"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1" name="Flowchart: Preparation 120"/>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22" name="Elbow Connector 121"/>
            <p:cNvCxnSpPr>
              <a:stCxn id="121" idx="3"/>
              <a:endCxn id="98"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98" idx="2"/>
              <a:endCxn id="99"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4" name="Flowchart: Decision 123"/>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25" name="Elbow Connector 124"/>
            <p:cNvCxnSpPr>
              <a:stCxn id="124" idx="0"/>
              <a:endCxn id="100"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24" idx="1"/>
              <a:endCxn id="115"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28" name="Rectangle 127"/>
            <p:cNvSpPr/>
            <p:nvPr/>
          </p:nvSpPr>
          <p:spPr>
            <a:xfrm>
              <a:off x="4163983" y="244002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29" name="Rectangle 128"/>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0" name="Rectangle 129"/>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1" name="Rectangle 130"/>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2" name="Rectangle 131"/>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3" name="Rectangle 132"/>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4" name="Rectangle 133"/>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5" name="Rectangle 134"/>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6" name="Rectangle 135"/>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7" name="Rectangle 136"/>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8" name="Rectangle 137"/>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9" name="Rectangle 138"/>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The revised flow chart </a:t>
            </a:r>
            <a:r>
              <a:rPr lang="en-AU" dirty="0" smtClean="0"/>
              <a:t>incorporates </a:t>
            </a:r>
            <a:r>
              <a:rPr lang="en-AU" dirty="0" err="1" smtClean="0"/>
              <a:t>QoS</a:t>
            </a:r>
            <a:r>
              <a:rPr lang="en-AU" dirty="0" smtClean="0"/>
              <a:t> by enabling multiple parallel “access engines”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49" name="Rectangle 48"/>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50" name="Rounded Rectangle 49"/>
          <p:cNvSpPr/>
          <p:nvPr/>
        </p:nvSpPr>
        <p:spPr bwMode="auto">
          <a:xfrm>
            <a:off x="6247081" y="3799647"/>
            <a:ext cx="1607162" cy="892252"/>
          </a:xfrm>
          <a:prstGeom prst="roundRect">
            <a:avLst>
              <a:gd name="adj" fmla="val 9459"/>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a:off x="5334000" y="2205616"/>
            <a:ext cx="2914710" cy="1147184"/>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err="1" smtClean="0">
                <a:latin typeface="+mj-lt"/>
              </a:rPr>
              <a:t>QoS</a:t>
            </a:r>
            <a:r>
              <a:rPr lang="en-US" sz="1600" dirty="0" smtClean="0">
                <a:latin typeface="+mj-lt"/>
              </a:rPr>
              <a:t> is enabled by multiple parallel “access engines”, with higher priority having precedence </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cxnSp>
        <p:nvCxnSpPr>
          <p:cNvPr id="52" name="Straight Connector 51"/>
          <p:cNvCxnSpPr>
            <a:stCxn id="50" idx="0"/>
            <a:endCxn id="51" idx="2"/>
          </p:cNvCxnSpPr>
          <p:nvPr/>
        </p:nvCxnSpPr>
        <p:spPr bwMode="auto">
          <a:xfrm flipH="1" flipV="1">
            <a:off x="6791355" y="3352800"/>
            <a:ext cx="259307" cy="44684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96" name="Rectangle 95"/>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8136357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LAA adopt a variety of other principles to promote </a:t>
            </a:r>
            <a:r>
              <a:rPr lang="en-AU" dirty="0" smtClean="0"/>
              <a:t>fair sharing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16556988"/>
              </p:ext>
            </p:extLst>
          </p:nvPr>
        </p:nvGraphicFramePr>
        <p:xfrm>
          <a:off x="228600" y="2226779"/>
          <a:ext cx="8686800" cy="3259620"/>
        </p:xfrm>
        <a:graphic>
          <a:graphicData uri="http://schemas.openxmlformats.org/drawingml/2006/table">
            <a:tbl>
              <a:tblPr bandRow="1">
                <a:tableStyleId>{21E4AEA4-8DFA-4A89-87EB-49C32662AFE0}</a:tableStyleId>
              </a:tblPr>
              <a:tblGrid>
                <a:gridCol w="1349238"/>
                <a:gridCol w="1141399"/>
                <a:gridCol w="6196163"/>
              </a:tblGrid>
              <a:tr h="651924">
                <a:tc rowSpan="5">
                  <a:txBody>
                    <a:bodyPr/>
                    <a:lstStyle/>
                    <a:p>
                      <a:r>
                        <a:rPr lang="en-US" sz="1600" b="1" dirty="0" smtClean="0"/>
                        <a:t>Other principles</a:t>
                      </a:r>
                      <a:endParaRPr lang="en-AU" sz="1600" b="1" dirty="0">
                        <a:solidFill>
                          <a:schemeClr val="tx1"/>
                        </a:solidFill>
                      </a:endParaRPr>
                    </a:p>
                  </a:txBody>
                  <a:tcPr marT="60960" marB="60960"/>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the maximum transmission time of 4ms for each access</a:t>
                      </a:r>
                      <a:endParaRPr lang="en-AU" sz="1600" dirty="0"/>
                    </a:p>
                  </a:txBody>
                  <a:tcPr marT="60960" marB="60960"/>
                </a:tc>
              </a:tr>
              <a:tr h="651924">
                <a:tc vMerge="1">
                  <a:txBody>
                    <a:bodyPr/>
                    <a:lstStyle/>
                    <a:p>
                      <a:endParaRPr lang="en-AU" b="1" dirty="0">
                        <a:solidFill>
                          <a:srgbClr val="00B05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Do </a:t>
                      </a:r>
                      <a:r>
                        <a:rPr lang="en-AU" sz="1600" u="sng" dirty="0" smtClean="0"/>
                        <a:t>not</a:t>
                      </a:r>
                      <a:r>
                        <a:rPr lang="en-AU" sz="1600" dirty="0" smtClean="0"/>
                        <a:t> require LAA to respect NAV </a:t>
                      </a:r>
                      <a:r>
                        <a:rPr lang="en-AU" sz="1600" dirty="0" smtClean="0"/>
                        <a:t>received from 802.11</a:t>
                      </a:r>
                      <a:endParaRPr lang="en-AU" sz="1600" dirty="0"/>
                    </a:p>
                  </a:txBody>
                  <a:tcPr marT="60960" marB="60960"/>
                </a:tc>
              </a:tr>
              <a:tr h="651924">
                <a:tc vMerge="1">
                  <a:txBody>
                    <a:bodyPr/>
                    <a:lstStyle/>
                    <a:p>
                      <a:endParaRPr lang="en-AU" b="1" dirty="0">
                        <a:solidFill>
                          <a:srgbClr val="FF000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Devices shall have mutual respect for reservations made by others using same mechanisms </a:t>
                      </a:r>
                      <a:endParaRPr lang="en-AU" sz="1600" dirty="0"/>
                    </a:p>
                  </a:txBody>
                  <a:tcPr marT="60960" marB="60960"/>
                </a:tc>
              </a:tr>
              <a:tr h="651924">
                <a:tc vMerge="1">
                  <a:txBody>
                    <a:bodyPr/>
                    <a:lstStyle/>
                    <a:p>
                      <a:endParaRPr lang="en-AU" b="1" dirty="0">
                        <a:solidFill>
                          <a:srgbClr val="FF000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err="1" smtClean="0"/>
                        <a:t>TxOPs</a:t>
                      </a:r>
                      <a:r>
                        <a:rPr lang="en-AU" sz="1600" dirty="0" smtClean="0"/>
                        <a:t> may be continued by another device after completion of a “defer” period</a:t>
                      </a:r>
                      <a:endParaRPr lang="en-AU" sz="1600" dirty="0"/>
                    </a:p>
                  </a:txBody>
                  <a:tcPr marT="60960" marB="60960"/>
                </a:tc>
              </a:tr>
              <a:tr h="651924">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Devices using or reserving channel shall use it necessary transmission purposes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the maximum transmission time of about </a:t>
            </a:r>
            <a:r>
              <a:rPr lang="en-AU" dirty="0" smtClean="0"/>
              <a:t>4ms </a:t>
            </a:r>
            <a:r>
              <a:rPr lang="en-AU" dirty="0"/>
              <a:t>for each </a:t>
            </a:r>
            <a:r>
              <a:rPr lang="en-AU" dirty="0" err="1" smtClean="0"/>
              <a:t>TxOP</a:t>
            </a:r>
            <a:endParaRPr lang="en-AU" dirty="0"/>
          </a:p>
        </p:txBody>
      </p:sp>
      <p:sp>
        <p:nvSpPr>
          <p:cNvPr id="3" name="Content Placeholder 2"/>
          <p:cNvSpPr>
            <a:spLocks noGrp="1"/>
          </p:cNvSpPr>
          <p:nvPr>
            <p:ph idx="1"/>
          </p:nvPr>
        </p:nvSpPr>
        <p:spPr/>
        <p:txBody>
          <a:bodyPr/>
          <a:lstStyle/>
          <a:p>
            <a:pPr lvl="1"/>
            <a:r>
              <a:rPr lang="en-AU" b="1" dirty="0"/>
              <a:t>Def</a:t>
            </a:r>
            <a:r>
              <a:rPr lang="en-AU" b="1" dirty="0" smtClean="0"/>
              <a:t>: </a:t>
            </a:r>
            <a:r>
              <a:rPr lang="en-AU" dirty="0" smtClean="0"/>
              <a:t>a </a:t>
            </a:r>
            <a:r>
              <a:rPr lang="en-AU" dirty="0" err="1" smtClean="0"/>
              <a:t>TxOP</a:t>
            </a:r>
            <a:r>
              <a:rPr lang="en-AU" dirty="0" smtClean="0"/>
              <a:t> is the </a:t>
            </a:r>
            <a:r>
              <a:rPr lang="en-AU" dirty="0"/>
              <a:t>contiguous </a:t>
            </a:r>
            <a:r>
              <a:rPr lang="en-AU" dirty="0" smtClean="0"/>
              <a:t>frame transmissions </a:t>
            </a:r>
            <a:r>
              <a:rPr lang="en-AU" dirty="0"/>
              <a:t>that result from an “access engine” gaining access to the medium </a:t>
            </a:r>
            <a:endParaRPr lang="en-AU" dirty="0" smtClean="0"/>
          </a:p>
          <a:p>
            <a:pPr lvl="2"/>
            <a:r>
              <a:rPr lang="en-AU" dirty="0" smtClean="0"/>
              <a:t>Note: it is assumed a </a:t>
            </a:r>
            <a:r>
              <a:rPr lang="en-AU" dirty="0" err="1" smtClean="0"/>
              <a:t>TxOP</a:t>
            </a:r>
            <a:r>
              <a:rPr lang="en-AU" dirty="0" smtClean="0"/>
              <a:t> can be split between DL </a:t>
            </a:r>
            <a:r>
              <a:rPr lang="en-AU" dirty="0"/>
              <a:t>and </a:t>
            </a:r>
            <a:r>
              <a:rPr lang="en-AU" dirty="0" smtClean="0"/>
              <a:t>UL</a:t>
            </a:r>
            <a:endParaRPr lang="en-AU" dirty="0"/>
          </a:p>
          <a:p>
            <a:pPr lvl="1"/>
            <a:r>
              <a:rPr lang="en-US" dirty="0"/>
              <a:t>The evidence suggests a maximum </a:t>
            </a:r>
            <a:r>
              <a:rPr lang="en-US" dirty="0" err="1" smtClean="0"/>
              <a:t>TxOP</a:t>
            </a:r>
            <a:r>
              <a:rPr lang="en-US" dirty="0" smtClean="0"/>
              <a:t> </a:t>
            </a:r>
            <a:r>
              <a:rPr lang="en-US" dirty="0"/>
              <a:t>transmission time of </a:t>
            </a:r>
            <a:r>
              <a:rPr lang="en-US" dirty="0" smtClean="0"/>
              <a:t>~4ms </a:t>
            </a:r>
            <a:r>
              <a:rPr lang="en-US" dirty="0"/>
              <a:t>as a reasonable compromise between fairness and efficiency</a:t>
            </a:r>
            <a:endParaRPr lang="en-AU" dirty="0"/>
          </a:p>
          <a:p>
            <a:pPr lvl="2"/>
            <a:r>
              <a:rPr lang="en-AU" dirty="0"/>
              <a:t>Most </a:t>
            </a:r>
            <a:r>
              <a:rPr lang="en-AU" dirty="0" smtClean="0"/>
              <a:t>Category </a:t>
            </a:r>
            <a:r>
              <a:rPr lang="en-AU" dirty="0"/>
              <a:t>4 simulations </a:t>
            </a:r>
            <a:r>
              <a:rPr lang="en-AU" dirty="0" smtClean="0"/>
              <a:t>used a </a:t>
            </a:r>
            <a:r>
              <a:rPr lang="en-AU" dirty="0"/>
              <a:t>maximum </a:t>
            </a:r>
            <a:r>
              <a:rPr lang="en-AU" dirty="0" err="1"/>
              <a:t>TxOP</a:t>
            </a:r>
            <a:r>
              <a:rPr lang="en-AU" dirty="0"/>
              <a:t> of about 4ms, and showed reasonable fairness and performance with exponential back-off; some simulations showed that a maximum </a:t>
            </a:r>
            <a:r>
              <a:rPr lang="en-AU" dirty="0" err="1"/>
              <a:t>TxOP</a:t>
            </a:r>
            <a:r>
              <a:rPr lang="en-AU" dirty="0"/>
              <a:t> of 10ms was too long</a:t>
            </a:r>
          </a:p>
          <a:p>
            <a:pPr lvl="2"/>
            <a:r>
              <a:rPr lang="en-AU" dirty="0"/>
              <a:t>Measurements in the field (</a:t>
            </a:r>
            <a:r>
              <a:rPr lang="en-AU" dirty="0" err="1"/>
              <a:t>eg</a:t>
            </a:r>
            <a:r>
              <a:rPr lang="en-AU" dirty="0"/>
              <a:t> in a stadium) show that the vast majority of Wi-Fi </a:t>
            </a:r>
            <a:r>
              <a:rPr lang="en-AU" dirty="0" err="1"/>
              <a:t>TxOPs</a:t>
            </a:r>
            <a:r>
              <a:rPr lang="en-AU" dirty="0"/>
              <a:t> are less than 3ms; the maximum Wi-Fi </a:t>
            </a:r>
            <a:r>
              <a:rPr lang="en-AU" dirty="0" err="1" smtClean="0"/>
              <a:t>TxOP</a:t>
            </a:r>
            <a:r>
              <a:rPr lang="en-AU" dirty="0" smtClean="0"/>
              <a:t> </a:t>
            </a:r>
            <a:r>
              <a:rPr lang="en-AU" dirty="0"/>
              <a:t>is 5.5ms</a:t>
            </a:r>
          </a:p>
          <a:p>
            <a:pPr lvl="2"/>
            <a:r>
              <a:rPr lang="en-US" dirty="0"/>
              <a:t>Qualcomm noted in their submission to FCC that “</a:t>
            </a:r>
            <a:r>
              <a:rPr lang="en-AU" i="1" dirty="0"/>
              <a:t>… Wi-Fi data packet transmissions are usually a few milliseconds in duration. LAA transmission duration is expected to be on the same order as the duration of Wi-Fi data packet transmission</a:t>
            </a:r>
            <a:r>
              <a:rPr lang="en-AU" dirty="0" smtClean="0"/>
              <a:t>”</a:t>
            </a:r>
          </a:p>
          <a:p>
            <a:pPr lvl="2"/>
            <a:r>
              <a:rPr lang="en-AU" dirty="0" smtClean="0"/>
              <a:t>Japan has a regulation specifying a maximum </a:t>
            </a:r>
            <a:r>
              <a:rPr lang="en-AU" dirty="0" err="1" smtClean="0"/>
              <a:t>TxOP</a:t>
            </a:r>
            <a:r>
              <a:rPr lang="en-AU" dirty="0" smtClean="0"/>
              <a:t> of 4ms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20654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do </a:t>
            </a:r>
            <a:r>
              <a:rPr lang="en-AU" u="sng" dirty="0"/>
              <a:t>not</a:t>
            </a:r>
            <a:r>
              <a:rPr lang="en-AU" dirty="0"/>
              <a:t> require LAA to respect NAV </a:t>
            </a:r>
            <a:r>
              <a:rPr lang="en-AU" dirty="0" smtClean="0"/>
              <a:t>received from 802.11</a:t>
            </a:r>
            <a:endParaRPr lang="en-AU" dirty="0"/>
          </a:p>
        </p:txBody>
      </p:sp>
      <p:sp>
        <p:nvSpPr>
          <p:cNvPr id="3" name="Content Placeholder 2"/>
          <p:cNvSpPr>
            <a:spLocks noGrp="1"/>
          </p:cNvSpPr>
          <p:nvPr>
            <p:ph idx="1"/>
          </p:nvPr>
        </p:nvSpPr>
        <p:spPr/>
        <p:txBody>
          <a:bodyPr/>
          <a:lstStyle/>
          <a:p>
            <a:pPr lvl="1"/>
            <a:r>
              <a:rPr lang="en-AU" dirty="0" smtClean="0"/>
              <a:t>802.11 </a:t>
            </a:r>
            <a:r>
              <a:rPr lang="en-AU" dirty="0"/>
              <a:t>partially resolves hidden station problems by its use of the NAV in frames, and particularly its use of RTS/CTS control frames</a:t>
            </a:r>
          </a:p>
          <a:p>
            <a:pPr lvl="2"/>
            <a:r>
              <a:rPr lang="en-US" dirty="0" err="1"/>
              <a:t>eg</a:t>
            </a:r>
            <a:r>
              <a:rPr lang="en-US" dirty="0"/>
              <a:t> NAV in data frames protects ACK in Wi-Fi</a:t>
            </a:r>
          </a:p>
          <a:p>
            <a:pPr lvl="1"/>
            <a:r>
              <a:rPr lang="en-AU" dirty="0"/>
              <a:t>These hidden station mitigation techniques may be less effective if LAA does not respect the NAV in frames transmitted by </a:t>
            </a:r>
            <a:r>
              <a:rPr lang="en-AU" dirty="0" smtClean="0"/>
              <a:t>802.11</a:t>
            </a:r>
            <a:r>
              <a:rPr lang="en-AU" dirty="0" smtClean="0"/>
              <a:t> </a:t>
            </a:r>
            <a:r>
              <a:rPr lang="en-AU" dirty="0"/>
              <a:t>devices</a:t>
            </a:r>
          </a:p>
          <a:p>
            <a:pPr lvl="1"/>
            <a:r>
              <a:rPr lang="en-AU" dirty="0"/>
              <a:t>It has been argued that LAA devices should be required respect the NAV transmitted by all </a:t>
            </a:r>
            <a:r>
              <a:rPr lang="en-AU" dirty="0" smtClean="0"/>
              <a:t>802.11 </a:t>
            </a:r>
            <a:r>
              <a:rPr lang="en-AU" dirty="0" smtClean="0"/>
              <a:t>devices</a:t>
            </a:r>
            <a:endParaRPr lang="en-AU" dirty="0"/>
          </a:p>
          <a:p>
            <a:pPr lvl="1"/>
            <a:r>
              <a:rPr lang="en-AU" dirty="0"/>
              <a:t>However, such an approach is not technology neutral and unreasonably forces every LAA device to implement </a:t>
            </a:r>
            <a:r>
              <a:rPr lang="en-AU" dirty="0" smtClean="0"/>
              <a:t>an </a:t>
            </a:r>
            <a:r>
              <a:rPr lang="en-AU" dirty="0" smtClean="0"/>
              <a:t>802.11 </a:t>
            </a:r>
            <a:r>
              <a:rPr lang="en-AU" dirty="0" smtClean="0"/>
              <a:t>receive </a:t>
            </a:r>
            <a:r>
              <a:rPr lang="en-AU" dirty="0"/>
              <a:t>function</a:t>
            </a:r>
          </a:p>
          <a:p>
            <a:pPr lvl="1"/>
            <a:r>
              <a:rPr lang="en-AU" dirty="0"/>
              <a:t>Respecting the NAV might also be unnecessary if the LAA devices use a lower ED of, say, -77dBm as an alternative form of hidden station mitigation</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2206547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solidFill>
                  <a:srgbClr val="00B050"/>
                </a:solidFill>
              </a:rPr>
              <a:t>Principle</a:t>
            </a:r>
            <a:r>
              <a:rPr lang="en-AU" dirty="0" smtClean="0"/>
              <a:t>: </a:t>
            </a:r>
            <a:r>
              <a:rPr lang="en-AU" dirty="0"/>
              <a:t>devices shall have respect for reservations made by others using common mechanisms </a:t>
            </a:r>
          </a:p>
        </p:txBody>
      </p:sp>
      <p:sp>
        <p:nvSpPr>
          <p:cNvPr id="3" name="Content Placeholder 2"/>
          <p:cNvSpPr>
            <a:spLocks noGrp="1"/>
          </p:cNvSpPr>
          <p:nvPr>
            <p:ph idx="1"/>
          </p:nvPr>
        </p:nvSpPr>
        <p:spPr/>
        <p:txBody>
          <a:bodyPr/>
          <a:lstStyle/>
          <a:p>
            <a:pPr lvl="1"/>
            <a:r>
              <a:rPr lang="en-US" dirty="0"/>
              <a:t>It is generally unacceptable to require LAA to respect </a:t>
            </a:r>
            <a:r>
              <a:rPr lang="en-US" dirty="0" smtClean="0"/>
              <a:t>an 802.11 NAV</a:t>
            </a:r>
            <a:endParaRPr lang="en-US" dirty="0"/>
          </a:p>
          <a:p>
            <a:pPr lvl="1"/>
            <a:r>
              <a:rPr lang="en-US" dirty="0"/>
              <a:t>However, there have been some indications that LAA systems may transmit </a:t>
            </a:r>
            <a:r>
              <a:rPr lang="en-US" dirty="0" smtClean="0"/>
              <a:t>802.11 CTS-to-Self </a:t>
            </a:r>
            <a:r>
              <a:rPr lang="en-US" dirty="0"/>
              <a:t>control frames </a:t>
            </a:r>
            <a:r>
              <a:rPr lang="en-US" dirty="0" smtClean="0"/>
              <a:t>to reserve the medium</a:t>
            </a:r>
            <a:endParaRPr lang="en-US" dirty="0"/>
          </a:p>
          <a:p>
            <a:pPr lvl="1"/>
            <a:r>
              <a:rPr lang="en-US" dirty="0"/>
              <a:t>It is only fair that if a LAA system expects </a:t>
            </a:r>
            <a:r>
              <a:rPr lang="en-US" dirty="0" smtClean="0"/>
              <a:t>802.11 </a:t>
            </a:r>
            <a:r>
              <a:rPr lang="en-US" dirty="0" smtClean="0"/>
              <a:t>systems </a:t>
            </a:r>
            <a:r>
              <a:rPr lang="en-US" dirty="0"/>
              <a:t>to respect a NAV it transmits then the same LAA system should respect any NAV received from </a:t>
            </a:r>
            <a:r>
              <a:rPr lang="en-US" dirty="0" smtClean="0"/>
              <a:t>8021.11</a:t>
            </a:r>
            <a:r>
              <a:rPr lang="en-US" dirty="0" smtClean="0"/>
              <a:t> </a:t>
            </a:r>
            <a:r>
              <a:rPr lang="en-US" dirty="0"/>
              <a:t>systems</a:t>
            </a:r>
            <a:endParaRPr lang="en-AU" b="1" dirty="0"/>
          </a:p>
          <a:p>
            <a:pPr lvl="1"/>
            <a:r>
              <a:rPr lang="en-AU" b="1" dirty="0" smtClean="0"/>
              <a:t>Principle: </a:t>
            </a:r>
            <a:r>
              <a:rPr lang="en-AU" dirty="0" smtClean="0"/>
              <a:t>This </a:t>
            </a:r>
            <a:r>
              <a:rPr lang="en-AU" dirty="0"/>
              <a:t>principle can be generalised by requiring any system using a particular mechanism to reserve the medium shall respect reservations made by other systems using the same </a:t>
            </a:r>
            <a:r>
              <a:rPr lang="en-AU" dirty="0" smtClean="0"/>
              <a:t>mechanism</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2206547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t>
            </a:r>
            <a:r>
              <a:rPr lang="en-AU" dirty="0" err="1"/>
              <a:t>TxOPs</a:t>
            </a:r>
            <a:r>
              <a:rPr lang="en-AU" dirty="0"/>
              <a:t> may be continued by another device after completion of a “defer” period</a:t>
            </a:r>
          </a:p>
        </p:txBody>
      </p:sp>
      <p:sp>
        <p:nvSpPr>
          <p:cNvPr id="3" name="Content Placeholder 2"/>
          <p:cNvSpPr>
            <a:spLocks noGrp="1"/>
          </p:cNvSpPr>
          <p:nvPr>
            <p:ph idx="1"/>
          </p:nvPr>
        </p:nvSpPr>
        <p:spPr/>
        <p:txBody>
          <a:bodyPr/>
          <a:lstStyle/>
          <a:p>
            <a:pPr lvl="1"/>
            <a:r>
              <a:rPr lang="en-AU" dirty="0"/>
              <a:t>Most of the 3GPP simulations focused in LAA DL only </a:t>
            </a:r>
            <a:r>
              <a:rPr lang="en-AU" dirty="0" smtClean="0"/>
              <a:t>scenarios, but  </a:t>
            </a:r>
            <a:r>
              <a:rPr lang="en-AU" dirty="0"/>
              <a:t>there are plans for LAA to support UL traffic too in the future</a:t>
            </a:r>
          </a:p>
          <a:p>
            <a:pPr lvl="1"/>
            <a:r>
              <a:rPr lang="en-AU" dirty="0"/>
              <a:t>A potential problem is that the </a:t>
            </a:r>
            <a:r>
              <a:rPr lang="en-AU" dirty="0" smtClean="0"/>
              <a:t>UE </a:t>
            </a:r>
            <a:r>
              <a:rPr lang="en-AU" dirty="0"/>
              <a:t>is scheduled by the </a:t>
            </a:r>
            <a:r>
              <a:rPr lang="en-AU" dirty="0" err="1"/>
              <a:t>eNB</a:t>
            </a:r>
            <a:r>
              <a:rPr lang="en-AU" dirty="0"/>
              <a:t>, suggesting </a:t>
            </a:r>
            <a:r>
              <a:rPr lang="en-AU" dirty="0" smtClean="0"/>
              <a:t>the UE may </a:t>
            </a:r>
            <a:r>
              <a:rPr lang="en-AU" dirty="0"/>
              <a:t>not undertake </a:t>
            </a:r>
            <a:r>
              <a:rPr lang="en-AU" dirty="0" smtClean="0"/>
              <a:t>any form of LBT before transmission</a:t>
            </a:r>
            <a:endParaRPr lang="en-AU" dirty="0"/>
          </a:p>
          <a:p>
            <a:pPr lvl="1"/>
            <a:r>
              <a:rPr lang="en-AU" dirty="0"/>
              <a:t>This </a:t>
            </a:r>
            <a:r>
              <a:rPr lang="en-AU" dirty="0" smtClean="0"/>
              <a:t>might be an </a:t>
            </a:r>
            <a:r>
              <a:rPr lang="en-AU" dirty="0"/>
              <a:t>acceptable approach </a:t>
            </a:r>
            <a:r>
              <a:rPr lang="en-AU" dirty="0" smtClean="0"/>
              <a:t>to </a:t>
            </a:r>
            <a:r>
              <a:rPr lang="en-AU" dirty="0" smtClean="0"/>
              <a:t>continuing an </a:t>
            </a:r>
            <a:r>
              <a:rPr lang="en-AU" dirty="0" err="1" smtClean="0"/>
              <a:t>TxOP</a:t>
            </a:r>
            <a:r>
              <a:rPr lang="en-AU" dirty="0" smtClean="0"/>
              <a:t> </a:t>
            </a:r>
            <a:r>
              <a:rPr lang="en-AU" dirty="0" smtClean="0"/>
              <a:t>in </a:t>
            </a:r>
            <a:r>
              <a:rPr lang="en-AU" dirty="0"/>
              <a:t>an environment </a:t>
            </a:r>
            <a:r>
              <a:rPr lang="en-AU" dirty="0" smtClean="0"/>
              <a:t>without hidden </a:t>
            </a:r>
            <a:r>
              <a:rPr lang="en-AU" dirty="0"/>
              <a:t>stations</a:t>
            </a:r>
          </a:p>
          <a:p>
            <a:pPr lvl="1"/>
            <a:r>
              <a:rPr lang="en-AU" dirty="0"/>
              <a:t>However, any possibility of hidden stations suggests that UEs also need to execute at least some sort of LBT to ensure fair sharing of the channel</a:t>
            </a:r>
          </a:p>
          <a:p>
            <a:pPr lvl="1"/>
            <a:r>
              <a:rPr lang="en-US" b="1" dirty="0" smtClean="0"/>
              <a:t>Proposal</a:t>
            </a:r>
            <a:r>
              <a:rPr lang="en-US" dirty="0" smtClean="0"/>
              <a:t>: IEEE 802 </a:t>
            </a:r>
            <a:r>
              <a:rPr lang="en-US" dirty="0" smtClean="0"/>
              <a:t>tentatively p</a:t>
            </a:r>
            <a:r>
              <a:rPr lang="en-US" dirty="0" smtClean="0"/>
              <a:t>roposes </a:t>
            </a:r>
            <a:r>
              <a:rPr lang="en-US" dirty="0"/>
              <a:t>that a device may continue a </a:t>
            </a:r>
            <a:r>
              <a:rPr lang="en-US" dirty="0" err="1"/>
              <a:t>TxOP</a:t>
            </a:r>
            <a:r>
              <a:rPr lang="en-US" dirty="0"/>
              <a:t> obtained by another device immediately after a “defer” period </a:t>
            </a:r>
            <a:r>
              <a:rPr lang="en-US" dirty="0" smtClean="0"/>
              <a:t>equivalent to </a:t>
            </a:r>
            <a:r>
              <a:rPr lang="en-US" dirty="0" smtClean="0"/>
              <a:t>PIFS</a:t>
            </a:r>
          </a:p>
          <a:p>
            <a:pPr lvl="2"/>
            <a:r>
              <a:rPr lang="en-US" dirty="0" smtClean="0"/>
              <a:t>IEEE 802 expects that this topic would be subject to further joint collaboration, including investigation using simulations, by 3GPP, IEEE 802 and other interested stakeholders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220654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Wi-Fi has been a massive socio-economic success in the US, in Europe and globally …</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824"/>
          <a:stretch/>
        </p:blipFill>
        <p:spPr>
          <a:xfrm>
            <a:off x="228600" y="4744943"/>
            <a:ext cx="1371600" cy="1503456"/>
          </a:xfrm>
          <a:prstGeom prst="rect">
            <a:avLst/>
          </a:prstGeom>
          <a:effectLst>
            <a:outerShdw blurRad="50800" dist="38100" dir="2700000" algn="tl" rotWithShape="0">
              <a:prstClr val="black">
                <a:alpha val="40000"/>
              </a:prstClr>
            </a:outerShdw>
          </a:effectLst>
        </p:spPr>
      </p:pic>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28599" y="1829166"/>
            <a:ext cx="1371600" cy="150306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28599" y="1828800"/>
            <a:ext cx="1362516" cy="1503456"/>
          </a:xfrm>
          <a:prstGeom prst="rect">
            <a:avLst/>
          </a:prstGeom>
          <a:no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endParaRPr lang="en-AU" sz="1600" i="1" dirty="0">
              <a:solidFill>
                <a:schemeClr val="tx1"/>
              </a:solidFill>
            </a:endParaRPr>
          </a:p>
        </p:txBody>
      </p:sp>
      <p:sp>
        <p:nvSpPr>
          <p:cNvPr id="9" name="Rectangle 8"/>
          <p:cNvSpPr/>
          <p:nvPr/>
        </p:nvSpPr>
        <p:spPr>
          <a:xfrm>
            <a:off x="228599" y="4744943"/>
            <a:ext cx="1362516" cy="1503456"/>
          </a:xfrm>
          <a:prstGeom prst="rect">
            <a:avLst/>
          </a:prstGeom>
          <a:no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endParaRPr lang="en-AU" sz="1600" i="1" dirty="0">
              <a:solidFill>
                <a:schemeClr val="tx1"/>
              </a:solidFill>
            </a:endParaRPr>
          </a:p>
        </p:txBody>
      </p:sp>
      <p:sp>
        <p:nvSpPr>
          <p:cNvPr id="10" name="Rectangle 9"/>
          <p:cNvSpPr/>
          <p:nvPr/>
        </p:nvSpPr>
        <p:spPr>
          <a:xfrm>
            <a:off x="1591116" y="1828800"/>
            <a:ext cx="7334666" cy="1503435"/>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r>
              <a:rPr lang="en-AU" sz="1600" dirty="0" smtClean="0">
                <a:solidFill>
                  <a:schemeClr val="tx1"/>
                </a:solidFill>
              </a:rPr>
              <a:t>FCC Commissioner </a:t>
            </a:r>
            <a:r>
              <a:rPr lang="en-AU" sz="1600" b="1" dirty="0" smtClean="0">
                <a:solidFill>
                  <a:schemeClr val="tx1"/>
                </a:solidFill>
              </a:rPr>
              <a:t>Jessica </a:t>
            </a:r>
            <a:r>
              <a:rPr lang="en-AU" sz="1600" b="1" dirty="0" err="1" smtClean="0">
                <a:solidFill>
                  <a:schemeClr val="tx1"/>
                </a:solidFill>
              </a:rPr>
              <a:t>Rosenworcel</a:t>
            </a:r>
            <a:r>
              <a:rPr lang="en-AU" sz="1600" b="1" dirty="0" smtClean="0">
                <a:solidFill>
                  <a:schemeClr val="tx1"/>
                </a:solidFill>
              </a:rPr>
              <a:t> </a:t>
            </a:r>
            <a:r>
              <a:rPr lang="en-AU" sz="1600" dirty="0" smtClean="0">
                <a:solidFill>
                  <a:schemeClr val="tx1"/>
                </a:solidFill>
              </a:rPr>
              <a:t>stated at the </a:t>
            </a:r>
            <a:r>
              <a:rPr lang="en-AU" sz="1600" i="1" dirty="0" smtClean="0">
                <a:solidFill>
                  <a:schemeClr val="tx1"/>
                </a:solidFill>
              </a:rPr>
              <a:t>2015 State of the Net Conference</a:t>
            </a:r>
            <a:r>
              <a:rPr lang="en-AU" sz="1600" dirty="0" smtClean="0">
                <a:solidFill>
                  <a:schemeClr val="tx1"/>
                </a:solidFill>
              </a:rPr>
              <a:t>:</a:t>
            </a:r>
          </a:p>
          <a:p>
            <a:pPr marL="360363" lvl="1">
              <a:spcBef>
                <a:spcPts val="700"/>
              </a:spcBef>
            </a:pPr>
            <a:r>
              <a:rPr lang="en-AU" sz="1600" i="1" dirty="0" smtClean="0">
                <a:solidFill>
                  <a:schemeClr val="tx1"/>
                </a:solidFill>
              </a:rPr>
              <a:t>Wi-Fi is a boon to the economy. The economic impact of unlicensed spectrum </a:t>
            </a:r>
            <a:r>
              <a:rPr lang="en-AU" sz="1600" dirty="0" smtClean="0">
                <a:solidFill>
                  <a:schemeClr val="tx1"/>
                </a:solidFill>
              </a:rPr>
              <a:t>(in the US)</a:t>
            </a:r>
            <a:r>
              <a:rPr lang="en-AU" sz="1600" i="1" dirty="0" smtClean="0">
                <a:solidFill>
                  <a:schemeClr val="tx1"/>
                </a:solidFill>
              </a:rPr>
              <a:t> has been estimated at more than $140 billion annually and it's only going to grow</a:t>
            </a:r>
            <a:endParaRPr lang="en-AU" sz="1600" i="1" dirty="0">
              <a:solidFill>
                <a:schemeClr val="tx1"/>
              </a:solidFill>
            </a:endParaRPr>
          </a:p>
        </p:txBody>
      </p:sp>
      <p:sp>
        <p:nvSpPr>
          <p:cNvPr id="11" name="Rectangle 10"/>
          <p:cNvSpPr/>
          <p:nvPr/>
        </p:nvSpPr>
        <p:spPr>
          <a:xfrm>
            <a:off x="1591116" y="4744944"/>
            <a:ext cx="7334665" cy="1503456"/>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800"/>
              </a:spcBef>
            </a:pPr>
            <a:r>
              <a:rPr lang="en-GB" sz="1600" dirty="0" smtClean="0">
                <a:solidFill>
                  <a:schemeClr val="tx1"/>
                </a:solidFill>
              </a:rPr>
              <a:t>European </a:t>
            </a:r>
            <a:r>
              <a:rPr lang="en-GB" sz="1600" dirty="0">
                <a:solidFill>
                  <a:schemeClr val="tx1"/>
                </a:solidFill>
              </a:rPr>
              <a:t>Commission Vice President </a:t>
            </a:r>
            <a:r>
              <a:rPr lang="en-GB" sz="1600" b="1" dirty="0" err="1">
                <a:solidFill>
                  <a:schemeClr val="tx1"/>
                </a:solidFill>
              </a:rPr>
              <a:t>Neelie</a:t>
            </a:r>
            <a:r>
              <a:rPr lang="en-GB" sz="1600" b="1" dirty="0">
                <a:solidFill>
                  <a:schemeClr val="tx1"/>
                </a:solidFill>
              </a:rPr>
              <a:t> </a:t>
            </a:r>
            <a:r>
              <a:rPr lang="en-GB" sz="1600" b="1" dirty="0" err="1">
                <a:solidFill>
                  <a:schemeClr val="tx1"/>
                </a:solidFill>
              </a:rPr>
              <a:t>Kroes</a:t>
            </a:r>
            <a:r>
              <a:rPr lang="en-GB" sz="1600" b="1" dirty="0">
                <a:solidFill>
                  <a:schemeClr val="tx1"/>
                </a:solidFill>
              </a:rPr>
              <a:t> </a:t>
            </a:r>
            <a:r>
              <a:rPr lang="en-GB" sz="1600" dirty="0" smtClean="0">
                <a:solidFill>
                  <a:schemeClr val="tx1"/>
                </a:solidFill>
              </a:rPr>
              <a:t>stated in August 2013:</a:t>
            </a:r>
          </a:p>
          <a:p>
            <a:pPr marL="358775" lvl="1">
              <a:spcBef>
                <a:spcPts val="800"/>
              </a:spcBef>
            </a:pPr>
            <a:r>
              <a:rPr lang="en-GB" sz="1600" i="1" dirty="0" smtClean="0">
                <a:solidFill>
                  <a:schemeClr val="tx1"/>
                </a:solidFill>
              </a:rPr>
              <a:t>“</a:t>
            </a:r>
            <a:r>
              <a:rPr lang="en-GB" sz="1600" i="1" dirty="0">
                <a:solidFill>
                  <a:schemeClr val="tx1"/>
                </a:solidFill>
              </a:rPr>
              <a:t>Wi-Fi is a huge success. It’s a win for everybody involved. I will make sure the European Commission helps to spread use of Wi-Fi through extra spectrum and lighter regulation.” </a:t>
            </a:r>
            <a:endParaRPr lang="en-AU" sz="1600" i="1" dirty="0">
              <a:solidFill>
                <a:schemeClr val="tx1"/>
              </a:solidFill>
            </a:endParaRPr>
          </a:p>
        </p:txBody>
      </p:sp>
      <p:sp>
        <p:nvSpPr>
          <p:cNvPr id="12" name="Rectangle 11"/>
          <p:cNvSpPr/>
          <p:nvPr/>
        </p:nvSpPr>
        <p:spPr bwMode="auto">
          <a:xfrm>
            <a:off x="228601" y="3581400"/>
            <a:ext cx="8697180" cy="9144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ts val="1200"/>
              </a:spcBef>
              <a:spcAft>
                <a:spcPct val="0"/>
              </a:spcAft>
              <a:buClrTx/>
              <a:buSzTx/>
              <a:buFontTx/>
              <a:buNone/>
              <a:tabLst/>
            </a:pPr>
            <a:r>
              <a:rPr kumimoji="0" lang="en-US" sz="1800" b="1" i="0" u="none" strike="noStrike" cap="none" normalizeH="0" baseline="0" dirty="0" smtClean="0">
                <a:ln>
                  <a:noFill/>
                </a:ln>
                <a:solidFill>
                  <a:schemeClr val="tx1"/>
                </a:solidFill>
                <a:effectLst/>
                <a:latin typeface="+mj-lt"/>
              </a:rPr>
              <a:t>More than</a:t>
            </a:r>
            <a:r>
              <a:rPr kumimoji="0" lang="en-US" sz="1800" b="1" i="0" u="none" strike="noStrike" cap="none" normalizeH="0" dirty="0" smtClean="0">
                <a:ln>
                  <a:noFill/>
                </a:ln>
                <a:solidFill>
                  <a:schemeClr val="tx1"/>
                </a:solidFill>
                <a:effectLst/>
                <a:latin typeface="+mj-lt"/>
              </a:rPr>
              <a:t> 10 billion Wi-Fi devices sold worldwide!</a:t>
            </a:r>
          </a:p>
          <a:p>
            <a:pPr marL="0" marR="0" indent="0" defTabSz="914400" rtl="0" eaLnBrk="0" fontAlgn="base" latinLnBrk="0" hangingPunct="0">
              <a:lnSpc>
                <a:spcPct val="100000"/>
              </a:lnSpc>
              <a:spcBef>
                <a:spcPts val="1200"/>
              </a:spcBef>
              <a:spcAft>
                <a:spcPct val="0"/>
              </a:spcAft>
              <a:buClrTx/>
              <a:buSzTx/>
              <a:buFontTx/>
              <a:buNone/>
              <a:tabLst/>
            </a:pPr>
            <a:r>
              <a:rPr lang="en-US" sz="1800" b="1" baseline="0" dirty="0" smtClean="0">
                <a:latin typeface="+mj-lt"/>
              </a:rPr>
              <a:t>More than 5 billion</a:t>
            </a:r>
            <a:r>
              <a:rPr lang="en-US" sz="1800" b="1" dirty="0" smtClean="0">
                <a:latin typeface="+mj-lt"/>
              </a:rPr>
              <a:t> devices in use today, and growing!</a:t>
            </a:r>
            <a:endParaRPr kumimoji="0" lang="en-AU" sz="1800" b="1" i="0" u="none" strike="noStrike" cap="none" normalizeH="0" baseline="0" dirty="0" smtClean="0">
              <a:ln>
                <a:noFill/>
              </a:ln>
              <a:solidFill>
                <a:schemeClr val="tx1"/>
              </a:solidFill>
              <a:effectLst/>
              <a:latin typeface="+mj-lt"/>
            </a:endParaRPr>
          </a:p>
        </p:txBody>
      </p:sp>
      <p:sp>
        <p:nvSpPr>
          <p:cNvPr id="13" name="Rectangle 12"/>
          <p:cNvSpPr/>
          <p:nvPr/>
        </p:nvSpPr>
        <p:spPr>
          <a:xfrm>
            <a:off x="6259286" y="3581400"/>
            <a:ext cx="2666496" cy="914400"/>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800"/>
              </a:spcBef>
            </a:pPr>
            <a:r>
              <a:rPr lang="en-US" sz="1600" b="1" i="1" dirty="0" smtClean="0">
                <a:solidFill>
                  <a:schemeClr val="tx1"/>
                </a:solidFill>
              </a:rPr>
              <a:t>EC Study </a:t>
            </a:r>
            <a:r>
              <a:rPr lang="en-US" sz="1600" i="1" dirty="0" smtClean="0">
                <a:solidFill>
                  <a:schemeClr val="tx1"/>
                </a:solidFill>
              </a:rPr>
              <a:t>in 2013 found:</a:t>
            </a:r>
            <a:endParaRPr lang="en-AU" sz="1600" i="1" dirty="0">
              <a:solidFill>
                <a:schemeClr val="tx1"/>
              </a:solidFill>
            </a:endParaRPr>
          </a:p>
        </p:txBody>
      </p:sp>
      <p:pic>
        <p:nvPicPr>
          <p:cNvPr id="14"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6574632" y="3955256"/>
            <a:ext cx="1983582" cy="464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2822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solidFill>
                  <a:srgbClr val="00B050"/>
                </a:solidFill>
              </a:rPr>
              <a:t>Proposal</a:t>
            </a:r>
            <a:r>
              <a:rPr lang="en-AU" dirty="0"/>
              <a:t>: devices using or reserving a channel shall only use it for necessary </a:t>
            </a:r>
            <a:r>
              <a:rPr lang="en-AU" dirty="0" smtClean="0"/>
              <a:t>transmission purposes</a:t>
            </a:r>
            <a:endParaRPr lang="en-AU" dirty="0"/>
          </a:p>
        </p:txBody>
      </p:sp>
      <p:sp>
        <p:nvSpPr>
          <p:cNvPr id="3" name="Content Placeholder 2"/>
          <p:cNvSpPr>
            <a:spLocks noGrp="1"/>
          </p:cNvSpPr>
          <p:nvPr>
            <p:ph idx="1"/>
          </p:nvPr>
        </p:nvSpPr>
        <p:spPr/>
        <p:txBody>
          <a:bodyPr/>
          <a:lstStyle/>
          <a:p>
            <a:pPr lvl="1"/>
            <a:r>
              <a:rPr lang="en-AU" dirty="0"/>
              <a:t>Some of the </a:t>
            </a:r>
            <a:r>
              <a:rPr lang="en-AU" dirty="0" smtClean="0"/>
              <a:t>proposals for LAA appear to allow </a:t>
            </a:r>
            <a:r>
              <a:rPr lang="en-AU" dirty="0"/>
              <a:t>the </a:t>
            </a:r>
            <a:r>
              <a:rPr lang="en-AU" dirty="0" smtClean="0"/>
              <a:t>channel to be reserved before </a:t>
            </a:r>
            <a:r>
              <a:rPr lang="en-AU" dirty="0"/>
              <a:t>it is needed so that it is available when it is needed</a:t>
            </a:r>
          </a:p>
          <a:p>
            <a:pPr lvl="1"/>
            <a:r>
              <a:rPr lang="en-AU" dirty="0"/>
              <a:t>This could result in the LAA system reserving but not using the channel, effectively representing interference </a:t>
            </a:r>
            <a:r>
              <a:rPr lang="en-AU" dirty="0" smtClean="0"/>
              <a:t>to Wi-Fi </a:t>
            </a:r>
            <a:endParaRPr lang="en-AU" dirty="0"/>
          </a:p>
          <a:p>
            <a:pPr lvl="1"/>
            <a:r>
              <a:rPr lang="en-AU" dirty="0"/>
              <a:t>This is contrary to the principle in unlicensed spectrum to accept interference but to avoid causing interference</a:t>
            </a:r>
          </a:p>
          <a:p>
            <a:pPr lvl="1"/>
            <a:r>
              <a:rPr lang="en-US" dirty="0"/>
              <a:t>Similarly it has been suggested that LAA could fill the medium with unnecessary energy to maintain control of the medium until it is ready </a:t>
            </a:r>
          </a:p>
          <a:p>
            <a:pPr lvl="1"/>
            <a:r>
              <a:rPr lang="en-AU" b="1" dirty="0" smtClean="0"/>
              <a:t>Proposal</a:t>
            </a:r>
            <a:r>
              <a:rPr lang="en-AU" dirty="0" smtClean="0"/>
              <a:t>: It </a:t>
            </a:r>
            <a:r>
              <a:rPr lang="en-AU" dirty="0"/>
              <a:t>is proposed that any system reserving or using a channel must only make use of it for necessary and legitimate data and management transmission </a:t>
            </a:r>
            <a:r>
              <a:rPr lang="en-AU" dirty="0" smtClean="0"/>
              <a:t>purposes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9811169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welcomes the opportunity to collaborate with 3GPP to ensure LAA &amp; Wi-Fi share fairly</a:t>
            </a:r>
          </a:p>
        </p:txBody>
      </p:sp>
      <p:sp>
        <p:nvSpPr>
          <p:cNvPr id="4" name="Footer Placeholder 3"/>
          <p:cNvSpPr>
            <a:spLocks noGrp="1"/>
          </p:cNvSpPr>
          <p:nvPr>
            <p:ph type="ftr" sz="quarter" idx="10"/>
          </p:nvPr>
        </p:nvSpPr>
        <p:spPr/>
        <p:txBody>
          <a:bodyPr/>
          <a:lstStyle/>
          <a:p>
            <a:r>
              <a:rPr lang="en-US" dirty="0"/>
              <a:t>IEEE 802</a:t>
            </a:r>
          </a:p>
        </p:txBody>
      </p:sp>
      <p:sp>
        <p:nvSpPr>
          <p:cNvPr id="6" name="Rectangle 5"/>
          <p:cNvSpPr/>
          <p:nvPr/>
        </p:nvSpPr>
        <p:spPr>
          <a:xfrm>
            <a:off x="609600" y="1752600"/>
            <a:ext cx="38862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1563">
              <a:spcBef>
                <a:spcPts val="800"/>
              </a:spcBef>
            </a:pPr>
            <a:r>
              <a:rPr lang="en-AU" sz="1600" dirty="0" smtClean="0">
                <a:solidFill>
                  <a:schemeClr val="tx1"/>
                </a:solidFill>
              </a:rPr>
              <a:t>Wi-Fi’s operation must </a:t>
            </a:r>
            <a:r>
              <a:rPr lang="en-AU" sz="1600" dirty="0">
                <a:solidFill>
                  <a:schemeClr val="tx1"/>
                </a:solidFill>
              </a:rPr>
              <a:t>not be </a:t>
            </a:r>
            <a:r>
              <a:rPr lang="en-AU" sz="1600" dirty="0" smtClean="0">
                <a:solidFill>
                  <a:schemeClr val="tx1"/>
                </a:solidFill>
              </a:rPr>
              <a:t>threatened in 5GHz unlicensed spectrum</a:t>
            </a:r>
            <a:endParaRPr lang="en-AU" sz="1400" dirty="0">
              <a:solidFill>
                <a:schemeClr val="tx1"/>
              </a:solidFill>
            </a:endParaRPr>
          </a:p>
        </p:txBody>
      </p:sp>
      <p:sp>
        <p:nvSpPr>
          <p:cNvPr id="10" name="Down Arrow 9"/>
          <p:cNvSpPr/>
          <p:nvPr/>
        </p:nvSpPr>
        <p:spPr bwMode="auto">
          <a:xfrm>
            <a:off x="1752600" y="2971800"/>
            <a:ext cx="1905000" cy="457200"/>
          </a:xfrm>
          <a:prstGeom prst="downArrow">
            <a:avLst/>
          </a:prstGeom>
          <a:solidFill>
            <a:schemeClr val="accent2"/>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a:xfrm>
            <a:off x="4724400" y="1752600"/>
            <a:ext cx="38862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55713">
              <a:spcBef>
                <a:spcPts val="800"/>
              </a:spcBef>
            </a:pPr>
            <a:r>
              <a:rPr lang="en-AU" sz="1600" dirty="0" smtClean="0">
                <a:solidFill>
                  <a:schemeClr val="tx1"/>
                </a:solidFill>
              </a:rPr>
              <a:t>LAA has every right to use </a:t>
            </a:r>
            <a:r>
              <a:rPr lang="en-AU" sz="1600" dirty="0">
                <a:solidFill>
                  <a:schemeClr val="tx1"/>
                </a:solidFill>
              </a:rPr>
              <a:t>the same </a:t>
            </a:r>
            <a:r>
              <a:rPr lang="en-AU" sz="1600" dirty="0" smtClean="0">
                <a:solidFill>
                  <a:schemeClr val="tx1"/>
                </a:solidFill>
              </a:rPr>
              <a:t>5GHz </a:t>
            </a:r>
            <a:r>
              <a:rPr lang="en-AU" sz="1600" dirty="0">
                <a:solidFill>
                  <a:schemeClr val="tx1"/>
                </a:solidFill>
              </a:rPr>
              <a:t>unlicensed </a:t>
            </a:r>
            <a:r>
              <a:rPr lang="en-AU" sz="1600" dirty="0" smtClean="0">
                <a:solidFill>
                  <a:schemeClr val="tx1"/>
                </a:solidFill>
              </a:rPr>
              <a:t>spectrum as Wi-Fi</a:t>
            </a:r>
            <a:endParaRPr lang="en-AU" sz="1400" dirty="0">
              <a:solidFill>
                <a:schemeClr val="tx1"/>
              </a:solidFill>
            </a:endParaRPr>
          </a:p>
        </p:txBody>
      </p:sp>
      <p:sp>
        <p:nvSpPr>
          <p:cNvPr id="13" name="Down Arrow 12"/>
          <p:cNvSpPr/>
          <p:nvPr/>
        </p:nvSpPr>
        <p:spPr bwMode="auto">
          <a:xfrm>
            <a:off x="5791200" y="2971800"/>
            <a:ext cx="1905000" cy="457200"/>
          </a:xfrm>
          <a:prstGeom prst="downArrow">
            <a:avLst/>
          </a:prstGeom>
          <a:solidFill>
            <a:schemeClr val="accent2"/>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Down Arrow 13"/>
          <p:cNvSpPr/>
          <p:nvPr/>
        </p:nvSpPr>
        <p:spPr bwMode="auto">
          <a:xfrm>
            <a:off x="3657600" y="4648200"/>
            <a:ext cx="1905000" cy="457200"/>
          </a:xfrm>
          <a:prstGeom prst="downArrow">
            <a:avLst/>
          </a:prstGeom>
          <a:solidFill>
            <a:schemeClr val="accent2"/>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pic>
        <p:nvPicPr>
          <p:cNvPr id="1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8742" y="2081717"/>
            <a:ext cx="801458" cy="560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4876800" y="2039034"/>
            <a:ext cx="1133644" cy="646331"/>
          </a:xfrm>
          <a:prstGeom prst="rect">
            <a:avLst/>
          </a:prstGeom>
          <a:noFill/>
        </p:spPr>
        <p:txBody>
          <a:bodyPr wrap="none" rtlCol="0">
            <a:spAutoFit/>
          </a:bodyPr>
          <a:lstStyle/>
          <a:p>
            <a:r>
              <a:rPr lang="en-US" sz="3600" b="1" dirty="0" smtClean="0">
                <a:latin typeface="+mj-lt"/>
              </a:rPr>
              <a:t>LAA</a:t>
            </a:r>
            <a:endParaRPr lang="en-AU" b="1" dirty="0">
              <a:latin typeface="+mj-lt"/>
            </a:endParaRPr>
          </a:p>
        </p:txBody>
      </p:sp>
      <p:sp>
        <p:nvSpPr>
          <p:cNvPr id="7" name="Rectangle 6"/>
          <p:cNvSpPr/>
          <p:nvPr/>
        </p:nvSpPr>
        <p:spPr>
          <a:xfrm>
            <a:off x="609600" y="3429000"/>
            <a:ext cx="80010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800"/>
              </a:spcBef>
            </a:pPr>
            <a:r>
              <a:rPr lang="en-AU" sz="1600" dirty="0" smtClean="0">
                <a:solidFill>
                  <a:schemeClr val="tx1"/>
                </a:solidFill>
              </a:rPr>
              <a:t>The currently available evidence shows the best way for LAA and Wi-Fi to </a:t>
            </a:r>
            <a:r>
              <a:rPr lang="en-AU" sz="1600" b="1" dirty="0" smtClean="0">
                <a:solidFill>
                  <a:schemeClr val="tx1"/>
                </a:solidFill>
              </a:rPr>
              <a:t>share the </a:t>
            </a:r>
            <a:r>
              <a:rPr lang="en-AU" sz="1600" b="1" dirty="0">
                <a:solidFill>
                  <a:schemeClr val="tx1"/>
                </a:solidFill>
              </a:rPr>
              <a:t>5GHz unlicensed </a:t>
            </a:r>
            <a:r>
              <a:rPr lang="en-AU" sz="1600" b="1" dirty="0" smtClean="0">
                <a:solidFill>
                  <a:schemeClr val="tx1"/>
                </a:solidFill>
              </a:rPr>
              <a:t>spectrum </a:t>
            </a:r>
            <a:r>
              <a:rPr lang="en-AU" sz="1600" dirty="0" smtClean="0">
                <a:solidFill>
                  <a:schemeClr val="tx1"/>
                </a:solidFill>
              </a:rPr>
              <a:t>is for LAA to adopt </a:t>
            </a:r>
            <a:r>
              <a:rPr lang="en-AU" sz="1600" dirty="0" smtClean="0">
                <a:solidFill>
                  <a:schemeClr val="tx1"/>
                </a:solidFill>
              </a:rPr>
              <a:t>“</a:t>
            </a:r>
            <a:r>
              <a:rPr lang="en-AU" sz="1600" dirty="0" smtClean="0">
                <a:solidFill>
                  <a:schemeClr val="tx1"/>
                </a:solidFill>
              </a:rPr>
              <a:t>802.11-</a:t>
            </a:r>
            <a:r>
              <a:rPr lang="en-AU" sz="1600" dirty="0" smtClean="0">
                <a:solidFill>
                  <a:schemeClr val="tx1"/>
                </a:solidFill>
              </a:rPr>
              <a:t>like</a:t>
            </a:r>
            <a:r>
              <a:rPr lang="en-AU" sz="1600" dirty="0">
                <a:solidFill>
                  <a:schemeClr val="tx1"/>
                </a:solidFill>
              </a:rPr>
              <a:t>” </a:t>
            </a:r>
            <a:r>
              <a:rPr lang="en-AU" sz="1600" dirty="0" smtClean="0">
                <a:solidFill>
                  <a:schemeClr val="tx1"/>
                </a:solidFill>
              </a:rPr>
              <a:t>access</a:t>
            </a:r>
            <a:endParaRPr lang="en-AU" sz="1400" dirty="0">
              <a:solidFill>
                <a:schemeClr val="tx1"/>
              </a:solidFill>
            </a:endParaRPr>
          </a:p>
        </p:txBody>
      </p:sp>
      <p:sp>
        <p:nvSpPr>
          <p:cNvPr id="8" name="Rectangle 7"/>
          <p:cNvSpPr/>
          <p:nvPr/>
        </p:nvSpPr>
        <p:spPr>
          <a:xfrm>
            <a:off x="609600" y="5105400"/>
            <a:ext cx="80010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19350" algn="ctr">
              <a:spcBef>
                <a:spcPts val="800"/>
              </a:spcBef>
            </a:pPr>
            <a:r>
              <a:rPr lang="en-AU" sz="1600" dirty="0">
                <a:solidFill>
                  <a:schemeClr val="tx1"/>
                </a:solidFill>
              </a:rPr>
              <a:t>IEEE 802 </a:t>
            </a:r>
            <a:r>
              <a:rPr lang="en-AU" sz="1600" dirty="0" smtClean="0">
                <a:solidFill>
                  <a:schemeClr val="tx1"/>
                </a:solidFill>
              </a:rPr>
              <a:t>is ready and willing to work with 3GPP in a </a:t>
            </a:r>
            <a:r>
              <a:rPr lang="en-AU" sz="1600" b="1" dirty="0" smtClean="0">
                <a:solidFill>
                  <a:schemeClr val="tx1"/>
                </a:solidFill>
              </a:rPr>
              <a:t>truly collaborative manner</a:t>
            </a:r>
            <a:r>
              <a:rPr lang="en-AU" sz="1600" dirty="0" smtClean="0">
                <a:solidFill>
                  <a:schemeClr val="tx1"/>
                </a:solidFill>
              </a:rPr>
              <a:t> to achieve our </a:t>
            </a:r>
            <a:r>
              <a:rPr lang="en-AU" sz="1600" dirty="0" smtClean="0">
                <a:solidFill>
                  <a:schemeClr val="tx1"/>
                </a:solidFill>
              </a:rPr>
              <a:t>common </a:t>
            </a:r>
            <a:r>
              <a:rPr lang="en-AU" sz="1600" dirty="0" smtClean="0">
                <a:solidFill>
                  <a:schemeClr val="tx1"/>
                </a:solidFill>
              </a:rPr>
              <a:t>goal of </a:t>
            </a:r>
            <a:r>
              <a:rPr lang="en-AU" sz="1600" dirty="0" smtClean="0">
                <a:solidFill>
                  <a:schemeClr val="tx1"/>
                </a:solidFill>
              </a:rPr>
              <a:t>LAA &amp; Wi-Fi sharing the </a:t>
            </a:r>
            <a:r>
              <a:rPr lang="en-AU" sz="1600" dirty="0">
                <a:solidFill>
                  <a:schemeClr val="tx1"/>
                </a:solidFill>
              </a:rPr>
              <a:t>5GHz unlicensed </a:t>
            </a:r>
            <a:r>
              <a:rPr lang="en-AU" sz="1600" dirty="0" smtClean="0">
                <a:solidFill>
                  <a:schemeClr val="tx1"/>
                </a:solidFill>
              </a:rPr>
              <a:t>spectrum fairly </a:t>
            </a:r>
            <a:endParaRPr lang="en-AU" sz="1600" dirty="0">
              <a:solidFill>
                <a:schemeClr val="tx1"/>
              </a:solidFill>
            </a:endParaRP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372100"/>
            <a:ext cx="120237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943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600200" y="5410200"/>
            <a:ext cx="425116" cy="584775"/>
          </a:xfrm>
          <a:prstGeom prst="rect">
            <a:avLst/>
          </a:prstGeom>
          <a:noFill/>
        </p:spPr>
        <p:txBody>
          <a:bodyPr wrap="none" rtlCol="0">
            <a:spAutoFit/>
          </a:bodyPr>
          <a:lstStyle/>
          <a:p>
            <a:r>
              <a:rPr lang="en-US" sz="3200" b="1" dirty="0" smtClean="0">
                <a:latin typeface="+mj-lt"/>
              </a:rPr>
              <a:t>+</a:t>
            </a:r>
            <a:endParaRPr lang="en-AU" b="1" dirty="0">
              <a:latin typeface="+mj-lt"/>
            </a:endParaRPr>
          </a:p>
        </p:txBody>
      </p:sp>
    </p:spTree>
    <p:extLst>
      <p:ext uri="{BB962C8B-B14F-4D97-AF65-F5344CB8AC3E}">
        <p14:creationId xmlns:p14="http://schemas.microsoft.com/office/powerpoint/2010/main" val="25169553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Backup: 3GPP and IEEE 802 flow charts are similar, but sufficiently different to require collaboration</a:t>
            </a:r>
            <a:endParaRPr lang="en-AU" dirty="0"/>
          </a:p>
        </p:txBody>
      </p:sp>
      <p:sp>
        <p:nvSpPr>
          <p:cNvPr id="3" name="Footer Placeholder 2"/>
          <p:cNvSpPr>
            <a:spLocks noGrp="1"/>
          </p:cNvSpPr>
          <p:nvPr>
            <p:ph type="ftr" sz="quarter" idx="10"/>
          </p:nvPr>
        </p:nvSpPr>
        <p:spPr/>
        <p:txBody>
          <a:bodyPr/>
          <a:lstStyle/>
          <a:p>
            <a:pPr>
              <a:defRPr/>
            </a:pPr>
            <a:r>
              <a:rPr lang="en-US" smtClean="0"/>
              <a:t>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0" y="2513899"/>
            <a:ext cx="4221523" cy="3658300"/>
          </a:xfrm>
          <a:prstGeom prst="rect">
            <a:avLst/>
          </a:prstGeom>
          <a:noFill/>
          <a:ln>
            <a:noFill/>
          </a:ln>
          <a:effectLst/>
        </p:spPr>
      </p:pic>
      <p:grpSp>
        <p:nvGrpSpPr>
          <p:cNvPr id="6" name="Group 5"/>
          <p:cNvGrpSpPr/>
          <p:nvPr/>
        </p:nvGrpSpPr>
        <p:grpSpPr>
          <a:xfrm>
            <a:off x="4191000" y="3276600"/>
            <a:ext cx="4607080" cy="2895599"/>
            <a:chOff x="749657" y="1757362"/>
            <a:chExt cx="7111729" cy="4344026"/>
          </a:xfrm>
        </p:grpSpPr>
        <p:sp>
          <p:nvSpPr>
            <p:cNvPr id="7" name="Rectangle 6"/>
            <p:cNvSpPr/>
            <p:nvPr/>
          </p:nvSpPr>
          <p:spPr>
            <a:xfrm>
              <a:off x="2780134" y="1760212"/>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Wait for frame</a:t>
              </a:r>
            </a:p>
          </p:txBody>
        </p:sp>
        <p:sp>
          <p:nvSpPr>
            <p:cNvPr id="8" name="Flowchart: Decision 7"/>
            <p:cNvSpPr/>
            <p:nvPr/>
          </p:nvSpPr>
          <p:spPr>
            <a:xfrm>
              <a:off x="2780136" y="2355047"/>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is “Busy”?</a:t>
              </a:r>
            </a:p>
          </p:txBody>
        </p:sp>
        <p:sp>
          <p:nvSpPr>
            <p:cNvPr id="9" name="Rectangle 8"/>
            <p:cNvSpPr/>
            <p:nvPr/>
          </p:nvSpPr>
          <p:spPr>
            <a:xfrm>
              <a:off x="2780134" y="3289788"/>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Set q = rand[0, CW]</a:t>
              </a:r>
            </a:p>
          </p:txBody>
        </p:sp>
        <p:sp>
          <p:nvSpPr>
            <p:cNvPr id="10" name="Rectangle 9"/>
            <p:cNvSpPr/>
            <p:nvPr/>
          </p:nvSpPr>
          <p:spPr>
            <a:xfrm>
              <a:off x="2780136" y="3884623"/>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Wait until state is “Free”</a:t>
              </a:r>
            </a:p>
          </p:txBody>
        </p:sp>
        <p:sp>
          <p:nvSpPr>
            <p:cNvPr id="11" name="Flowchart: Decision 10"/>
            <p:cNvSpPr/>
            <p:nvPr/>
          </p:nvSpPr>
          <p:spPr>
            <a:xfrm>
              <a:off x="2780134" y="4577988"/>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q = 0?</a:t>
              </a:r>
            </a:p>
          </p:txBody>
        </p:sp>
        <p:cxnSp>
          <p:nvCxnSpPr>
            <p:cNvPr id="12" name="Elbow Connector 11"/>
            <p:cNvCxnSpPr>
              <a:stCxn id="48" idx="1"/>
              <a:endCxn id="16" idx="3"/>
            </p:cNvCxnSpPr>
            <p:nvPr/>
          </p:nvCxnSpPr>
          <p:spPr>
            <a:xfrm rot="10800000">
              <a:off x="2337041" y="5761483"/>
              <a:ext cx="443096" cy="935"/>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16" idx="0"/>
              <a:endCxn id="11" idx="1"/>
            </p:cNvCxnSpPr>
            <p:nvPr/>
          </p:nvCxnSpPr>
          <p:spPr>
            <a:xfrm rot="5400000" flipH="1" flipV="1">
              <a:off x="1960785" y="4602227"/>
              <a:ext cx="503682" cy="1135016"/>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11" idx="2"/>
              <a:endCxn id="48" idx="0"/>
            </p:cNvCxnSpPr>
            <p:nvPr/>
          </p:nvCxnSpPr>
          <p:spPr>
            <a:xfrm rot="16200000" flipH="1">
              <a:off x="3325971" y="5403886"/>
              <a:ext cx="292176" cy="3"/>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0" idx="2"/>
              <a:endCxn id="11" idx="0"/>
            </p:cNvCxnSpPr>
            <p:nvPr/>
          </p:nvCxnSpPr>
          <p:spPr>
            <a:xfrm rot="5400000">
              <a:off x="3337818" y="4443745"/>
              <a:ext cx="268483" cy="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16" name="Flowchart: Decision 15"/>
            <p:cNvSpPr/>
            <p:nvPr/>
          </p:nvSpPr>
          <p:spPr>
            <a:xfrm>
              <a:off x="953194" y="5421576"/>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“Free” at end of slot?</a:t>
              </a:r>
              <a:endParaRPr lang="en-AU" sz="600" dirty="0">
                <a:solidFill>
                  <a:schemeClr val="tx1"/>
                </a:solidFill>
              </a:endParaRPr>
            </a:p>
          </p:txBody>
        </p:sp>
        <p:cxnSp>
          <p:nvCxnSpPr>
            <p:cNvPr id="17" name="Elbow Connector 16"/>
            <p:cNvCxnSpPr>
              <a:stCxn id="16" idx="1"/>
              <a:endCxn id="10" idx="1"/>
            </p:cNvCxnSpPr>
            <p:nvPr/>
          </p:nvCxnSpPr>
          <p:spPr>
            <a:xfrm rot="10800000" flipH="1">
              <a:off x="953194" y="4097064"/>
              <a:ext cx="1826942" cy="1664418"/>
            </a:xfrm>
            <a:prstGeom prst="bentConnector3">
              <a:avLst>
                <a:gd name="adj1" fmla="val -12513"/>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18" name="Flowchart: Decision 17"/>
            <p:cNvSpPr/>
            <p:nvPr/>
          </p:nvSpPr>
          <p:spPr>
            <a:xfrm>
              <a:off x="6332791" y="2353879"/>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“Free” at end of slot?</a:t>
              </a:r>
              <a:endParaRPr lang="en-AU" sz="600" dirty="0">
                <a:solidFill>
                  <a:schemeClr val="tx1"/>
                </a:solidFill>
              </a:endParaRPr>
            </a:p>
          </p:txBody>
        </p:sp>
        <p:cxnSp>
          <p:nvCxnSpPr>
            <p:cNvPr id="19" name="Elbow Connector 18"/>
            <p:cNvCxnSpPr>
              <a:stCxn id="8" idx="3"/>
              <a:endCxn id="18" idx="1"/>
            </p:cNvCxnSpPr>
            <p:nvPr/>
          </p:nvCxnSpPr>
          <p:spPr>
            <a:xfrm flipV="1">
              <a:off x="4163983" y="2693785"/>
              <a:ext cx="2168808" cy="1168"/>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2"/>
              <a:endCxn id="9" idx="3"/>
            </p:cNvCxnSpPr>
            <p:nvPr/>
          </p:nvCxnSpPr>
          <p:spPr>
            <a:xfrm rot="5400000">
              <a:off x="5360080" y="1837594"/>
              <a:ext cx="468538" cy="2860733"/>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8" idx="2"/>
              <a:endCxn id="9" idx="0"/>
            </p:cNvCxnSpPr>
            <p:nvPr/>
          </p:nvCxnSpPr>
          <p:spPr>
            <a:xfrm rot="5400000">
              <a:off x="3344595" y="3162323"/>
              <a:ext cx="254929"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9" idx="2"/>
              <a:endCxn id="10" idx="0"/>
            </p:cNvCxnSpPr>
            <p:nvPr/>
          </p:nvCxnSpPr>
          <p:spPr>
            <a:xfrm rot="16200000" flipH="1">
              <a:off x="3387083" y="3799646"/>
              <a:ext cx="169953" cy="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23" name="Flowchart: Decision 22"/>
            <p:cNvSpPr/>
            <p:nvPr/>
          </p:nvSpPr>
          <p:spPr>
            <a:xfrm>
              <a:off x="6332790" y="5055530"/>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Frame ready to </a:t>
              </a:r>
              <a:r>
                <a:rPr lang="en-AU" sz="600" dirty="0" err="1" smtClean="0">
                  <a:solidFill>
                    <a:schemeClr val="tx1"/>
                  </a:solidFill>
                </a:rPr>
                <a:t>tx</a:t>
              </a:r>
              <a:r>
                <a:rPr lang="en-AU" sz="600" dirty="0" smtClean="0">
                  <a:solidFill>
                    <a:schemeClr val="tx1"/>
                  </a:solidFill>
                </a:rPr>
                <a:t>?</a:t>
              </a:r>
            </a:p>
          </p:txBody>
        </p:sp>
        <p:sp>
          <p:nvSpPr>
            <p:cNvPr id="24" name="Rectangle 23"/>
            <p:cNvSpPr/>
            <p:nvPr/>
          </p:nvSpPr>
          <p:spPr>
            <a:xfrm>
              <a:off x="4559368" y="4012086"/>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Transmit frame</a:t>
              </a:r>
              <a:endParaRPr lang="en-AU" sz="600" dirty="0" smtClean="0">
                <a:solidFill>
                  <a:schemeClr val="tx1"/>
                </a:solidFill>
              </a:endParaRPr>
            </a:p>
          </p:txBody>
        </p:sp>
        <p:cxnSp>
          <p:nvCxnSpPr>
            <p:cNvPr id="25" name="Elbow Connector 24"/>
            <p:cNvCxnSpPr>
              <a:stCxn id="24" idx="1"/>
              <a:endCxn id="9" idx="3"/>
            </p:cNvCxnSpPr>
            <p:nvPr/>
          </p:nvCxnSpPr>
          <p:spPr>
            <a:xfrm rot="10800000">
              <a:off x="4163983" y="3502230"/>
              <a:ext cx="395386" cy="722299"/>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3" idx="0"/>
              <a:endCxn id="33" idx="2"/>
            </p:cNvCxnSpPr>
            <p:nvPr/>
          </p:nvCxnSpPr>
          <p:spPr>
            <a:xfrm rot="16200000" flipV="1">
              <a:off x="6779167" y="4809982"/>
              <a:ext cx="491095"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11" idx="3"/>
              <a:endCxn id="23" idx="1"/>
            </p:cNvCxnSpPr>
            <p:nvPr/>
          </p:nvCxnSpPr>
          <p:spPr>
            <a:xfrm>
              <a:off x="4163981" y="4917894"/>
              <a:ext cx="2168809" cy="47754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8" idx="3"/>
              <a:endCxn id="33" idx="3"/>
            </p:cNvCxnSpPr>
            <p:nvPr/>
          </p:nvCxnSpPr>
          <p:spPr>
            <a:xfrm flipH="1">
              <a:off x="7716636" y="2693785"/>
              <a:ext cx="2" cy="1530744"/>
            </a:xfrm>
            <a:prstGeom prst="bentConnector3">
              <a:avLst>
                <a:gd name="adj1" fmla="val -1143000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3" idx="3"/>
              <a:endCxn id="7" idx="3"/>
            </p:cNvCxnSpPr>
            <p:nvPr/>
          </p:nvCxnSpPr>
          <p:spPr>
            <a:xfrm flipH="1" flipV="1">
              <a:off x="4163982" y="1972653"/>
              <a:ext cx="3552655" cy="3422783"/>
            </a:xfrm>
            <a:prstGeom prst="bentConnector3">
              <a:avLst>
                <a:gd name="adj1" fmla="val -17432"/>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0" name="Flowchart: Preparation 29"/>
            <p:cNvSpPr/>
            <p:nvPr/>
          </p:nvSpPr>
          <p:spPr>
            <a:xfrm>
              <a:off x="1264493" y="1757362"/>
              <a:ext cx="807244" cy="432494"/>
            </a:xfrm>
            <a:prstGeom prst="flowChartPreparat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Start</a:t>
              </a:r>
            </a:p>
          </p:txBody>
        </p:sp>
        <p:cxnSp>
          <p:nvCxnSpPr>
            <p:cNvPr id="31" name="Elbow Connector 30"/>
            <p:cNvCxnSpPr>
              <a:stCxn id="30" idx="3"/>
              <a:endCxn id="7" idx="1"/>
            </p:cNvCxnSpPr>
            <p:nvPr/>
          </p:nvCxnSpPr>
          <p:spPr>
            <a:xfrm flipV="1">
              <a:off x="2071737" y="1972653"/>
              <a:ext cx="708397" cy="956"/>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7" idx="2"/>
              <a:endCxn id="8" idx="0"/>
            </p:cNvCxnSpPr>
            <p:nvPr/>
          </p:nvCxnSpPr>
          <p:spPr>
            <a:xfrm rot="16200000" flipH="1">
              <a:off x="3387082" y="2270069"/>
              <a:ext cx="169953"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3" name="Flowchart: Decision 32"/>
            <p:cNvSpPr/>
            <p:nvPr/>
          </p:nvSpPr>
          <p:spPr>
            <a:xfrm>
              <a:off x="6332789" y="3884623"/>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Is higher priority q=0?</a:t>
              </a:r>
            </a:p>
          </p:txBody>
        </p:sp>
        <p:cxnSp>
          <p:nvCxnSpPr>
            <p:cNvPr id="34" name="Elbow Connector 33"/>
            <p:cNvCxnSpPr>
              <a:stCxn id="33" idx="0"/>
              <a:endCxn id="9" idx="3"/>
            </p:cNvCxnSpPr>
            <p:nvPr/>
          </p:nvCxnSpPr>
          <p:spPr>
            <a:xfrm rot="16200000" flipV="1">
              <a:off x="5403151" y="2263060"/>
              <a:ext cx="382394" cy="2860731"/>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33" idx="1"/>
              <a:endCxn id="24" idx="3"/>
            </p:cNvCxnSpPr>
            <p:nvPr/>
          </p:nvCxnSpPr>
          <p:spPr>
            <a:xfrm rot="10800000">
              <a:off x="5943217" y="4224529"/>
              <a:ext cx="389573"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476857" y="303485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37" name="Rectangle 36"/>
            <p:cNvSpPr/>
            <p:nvPr/>
          </p:nvSpPr>
          <p:spPr>
            <a:xfrm>
              <a:off x="4163983" y="2440023"/>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38" name="Rectangle 37"/>
            <p:cNvSpPr/>
            <p:nvPr/>
          </p:nvSpPr>
          <p:spPr>
            <a:xfrm>
              <a:off x="7682357" y="2494786"/>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39" name="Rectangle 38"/>
            <p:cNvSpPr/>
            <p:nvPr/>
          </p:nvSpPr>
          <p:spPr>
            <a:xfrm>
              <a:off x="7015853" y="298485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0" name="Rectangle 39"/>
            <p:cNvSpPr/>
            <p:nvPr/>
          </p:nvSpPr>
          <p:spPr>
            <a:xfrm>
              <a:off x="6183758" y="401955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1" name="Rectangle 40"/>
            <p:cNvSpPr/>
            <p:nvPr/>
          </p:nvSpPr>
          <p:spPr>
            <a:xfrm>
              <a:off x="7013858" y="3701124"/>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2" name="Rectangle 41"/>
            <p:cNvSpPr/>
            <p:nvPr/>
          </p:nvSpPr>
          <p:spPr>
            <a:xfrm>
              <a:off x="7696643" y="519283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3" name="Rectangle 42"/>
            <p:cNvSpPr/>
            <p:nvPr/>
          </p:nvSpPr>
          <p:spPr>
            <a:xfrm>
              <a:off x="7007000" y="4872030"/>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4" name="Rectangle 43"/>
            <p:cNvSpPr/>
            <p:nvPr/>
          </p:nvSpPr>
          <p:spPr>
            <a:xfrm>
              <a:off x="749657" y="5499176"/>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5" name="Rectangle 44"/>
            <p:cNvSpPr/>
            <p:nvPr/>
          </p:nvSpPr>
          <p:spPr>
            <a:xfrm>
              <a:off x="1621629" y="5236363"/>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6" name="Rectangle 45"/>
            <p:cNvSpPr/>
            <p:nvPr/>
          </p:nvSpPr>
          <p:spPr>
            <a:xfrm>
              <a:off x="4114800" y="471235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7" name="Rectangle 46"/>
            <p:cNvSpPr/>
            <p:nvPr/>
          </p:nvSpPr>
          <p:spPr>
            <a:xfrm>
              <a:off x="3469047" y="519813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8" name="Rectangle 47"/>
            <p:cNvSpPr/>
            <p:nvPr/>
          </p:nvSpPr>
          <p:spPr>
            <a:xfrm>
              <a:off x="2780137" y="5549976"/>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Set q = q -1</a:t>
              </a:r>
            </a:p>
          </p:txBody>
        </p:sp>
      </p:grpSp>
      <p:sp>
        <p:nvSpPr>
          <p:cNvPr id="49" name="Rectangle 48"/>
          <p:cNvSpPr/>
          <p:nvPr/>
        </p:nvSpPr>
        <p:spPr bwMode="auto">
          <a:xfrm>
            <a:off x="685800" y="4836176"/>
            <a:ext cx="2133600" cy="1336023"/>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0" name="Rectangle 49"/>
          <p:cNvSpPr/>
          <p:nvPr/>
        </p:nvSpPr>
        <p:spPr bwMode="auto">
          <a:xfrm>
            <a:off x="4114800" y="5051046"/>
            <a:ext cx="2362910" cy="1197354"/>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2" name="Straight Connector 51"/>
          <p:cNvCxnSpPr>
            <a:stCxn id="49" idx="3"/>
            <a:endCxn id="50" idx="1"/>
          </p:cNvCxnSpPr>
          <p:nvPr/>
        </p:nvCxnSpPr>
        <p:spPr bwMode="auto">
          <a:xfrm>
            <a:off x="2819400" y="5504188"/>
            <a:ext cx="1295400" cy="145535"/>
          </a:xfrm>
          <a:prstGeom prst="line">
            <a:avLst/>
          </a:prstGeom>
          <a:solidFill>
            <a:schemeClr val="accent1"/>
          </a:solidFill>
          <a:ln w="9525" cap="flat" cmpd="sng" algn="ctr">
            <a:solidFill>
              <a:srgbClr val="FF0000"/>
            </a:solidFill>
            <a:prstDash val="solid"/>
            <a:round/>
            <a:headEnd type="none" w="sm" len="sm"/>
            <a:tailEnd type="none" w="sm" len="sm"/>
          </a:ln>
          <a:effectLst/>
        </p:spPr>
      </p:cxnSp>
      <p:sp>
        <p:nvSpPr>
          <p:cNvPr id="54" name="Rectangle 53"/>
          <p:cNvSpPr/>
          <p:nvPr/>
        </p:nvSpPr>
        <p:spPr bwMode="auto">
          <a:xfrm>
            <a:off x="1219200" y="4264740"/>
            <a:ext cx="1219200" cy="576482"/>
          </a:xfrm>
          <a:prstGeom prst="rect">
            <a:avLst/>
          </a:prstGeom>
          <a:noFill/>
          <a:ln w="95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5410200" y="4637926"/>
            <a:ext cx="1067510" cy="399930"/>
          </a:xfrm>
          <a:prstGeom prst="rect">
            <a:avLst/>
          </a:prstGeom>
          <a:noFill/>
          <a:ln w="95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6" name="Straight Connector 55"/>
          <p:cNvCxnSpPr>
            <a:stCxn id="54" idx="3"/>
            <a:endCxn id="55" idx="1"/>
          </p:cNvCxnSpPr>
          <p:nvPr/>
        </p:nvCxnSpPr>
        <p:spPr bwMode="auto">
          <a:xfrm>
            <a:off x="2438400" y="4552981"/>
            <a:ext cx="2971800" cy="284910"/>
          </a:xfrm>
          <a:prstGeom prst="line">
            <a:avLst/>
          </a:prstGeom>
          <a:solidFill>
            <a:schemeClr val="accent1"/>
          </a:solidFill>
          <a:ln w="9525" cap="flat" cmpd="sng" algn="ctr">
            <a:solidFill>
              <a:schemeClr val="accent2"/>
            </a:solidFill>
            <a:prstDash val="solid"/>
            <a:round/>
            <a:headEnd type="none" w="sm" len="sm"/>
            <a:tailEnd type="none" w="sm" len="sm"/>
          </a:ln>
          <a:effectLst/>
        </p:spPr>
      </p:cxnSp>
      <p:sp>
        <p:nvSpPr>
          <p:cNvPr id="62" name="Rectangle 61"/>
          <p:cNvSpPr/>
          <p:nvPr/>
        </p:nvSpPr>
        <p:spPr bwMode="auto">
          <a:xfrm>
            <a:off x="1295400" y="3900792"/>
            <a:ext cx="990600" cy="363947"/>
          </a:xfrm>
          <a:prstGeom prst="rect">
            <a:avLst/>
          </a:prstGeom>
          <a:no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63" name="Rectangle 62"/>
          <p:cNvSpPr/>
          <p:nvPr/>
        </p:nvSpPr>
        <p:spPr bwMode="auto">
          <a:xfrm>
            <a:off x="5410200" y="4213105"/>
            <a:ext cx="1067510" cy="424820"/>
          </a:xfrm>
          <a:prstGeom prst="rect">
            <a:avLst/>
          </a:prstGeom>
          <a:noFill/>
          <a:ln w="9525"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64" name="Straight Connector 63"/>
          <p:cNvCxnSpPr>
            <a:stCxn id="62" idx="3"/>
            <a:endCxn id="63" idx="1"/>
          </p:cNvCxnSpPr>
          <p:nvPr/>
        </p:nvCxnSpPr>
        <p:spPr bwMode="auto">
          <a:xfrm>
            <a:off x="2286000" y="4082766"/>
            <a:ext cx="3124200" cy="342749"/>
          </a:xfrm>
          <a:prstGeom prst="line">
            <a:avLst/>
          </a:prstGeom>
          <a:solidFill>
            <a:schemeClr val="accent1"/>
          </a:solidFill>
          <a:ln w="9525" cap="flat" cmpd="sng" algn="ctr">
            <a:solidFill>
              <a:srgbClr val="7030A0"/>
            </a:solidFill>
            <a:prstDash val="solid"/>
            <a:round/>
            <a:headEnd type="none" w="sm" len="sm"/>
            <a:tailEnd type="none" w="sm" len="sm"/>
          </a:ln>
          <a:effectLst/>
        </p:spPr>
      </p:cxnSp>
      <p:sp>
        <p:nvSpPr>
          <p:cNvPr id="71" name="Rectangle 70"/>
          <p:cNvSpPr/>
          <p:nvPr/>
        </p:nvSpPr>
        <p:spPr bwMode="auto">
          <a:xfrm>
            <a:off x="913690" y="2362198"/>
            <a:ext cx="1372310" cy="916301"/>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2" name="Rectangle 71"/>
          <p:cNvSpPr/>
          <p:nvPr/>
        </p:nvSpPr>
        <p:spPr bwMode="auto">
          <a:xfrm>
            <a:off x="5410200" y="3200399"/>
            <a:ext cx="1067510" cy="417956"/>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73" name="Straight Connector 72"/>
          <p:cNvCxnSpPr>
            <a:stCxn id="71" idx="3"/>
            <a:endCxn id="72" idx="1"/>
          </p:cNvCxnSpPr>
          <p:nvPr/>
        </p:nvCxnSpPr>
        <p:spPr bwMode="auto">
          <a:xfrm>
            <a:off x="2286000" y="2820349"/>
            <a:ext cx="3124200" cy="589028"/>
          </a:xfrm>
          <a:prstGeom prst="line">
            <a:avLst/>
          </a:prstGeom>
          <a:solidFill>
            <a:schemeClr val="accent1"/>
          </a:solidFill>
          <a:ln w="9525" cap="flat" cmpd="sng" algn="ctr">
            <a:solidFill>
              <a:srgbClr val="FF0000"/>
            </a:solidFill>
            <a:prstDash val="solid"/>
            <a:round/>
            <a:headEnd type="none" w="sm" len="sm"/>
            <a:tailEnd type="none" w="sm" len="sm"/>
          </a:ln>
          <a:effectLst/>
        </p:spPr>
      </p:cxnSp>
      <p:sp>
        <p:nvSpPr>
          <p:cNvPr id="80" name="Rectangle 79"/>
          <p:cNvSpPr/>
          <p:nvPr/>
        </p:nvSpPr>
        <p:spPr bwMode="auto">
          <a:xfrm>
            <a:off x="1181100" y="3330114"/>
            <a:ext cx="1262714" cy="570678"/>
          </a:xfrm>
          <a:prstGeom prst="rect">
            <a:avLst/>
          </a:prstGeom>
          <a:noFill/>
          <a:ln w="9525"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1" name="Rectangle 80"/>
          <p:cNvSpPr/>
          <p:nvPr/>
        </p:nvSpPr>
        <p:spPr bwMode="auto">
          <a:xfrm>
            <a:off x="5410200" y="3618356"/>
            <a:ext cx="1067510" cy="594750"/>
          </a:xfrm>
          <a:prstGeom prst="rect">
            <a:avLst/>
          </a:prstGeom>
          <a:noFill/>
          <a:ln w="9525"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82" name="Straight Connector 81"/>
          <p:cNvCxnSpPr>
            <a:stCxn id="80" idx="3"/>
            <a:endCxn id="81" idx="1"/>
          </p:cNvCxnSpPr>
          <p:nvPr/>
        </p:nvCxnSpPr>
        <p:spPr bwMode="auto">
          <a:xfrm>
            <a:off x="2443814" y="3615453"/>
            <a:ext cx="2966386" cy="300278"/>
          </a:xfrm>
          <a:prstGeom prst="line">
            <a:avLst/>
          </a:prstGeom>
          <a:solidFill>
            <a:schemeClr val="accent1"/>
          </a:solidFill>
          <a:ln w="9525" cap="flat" cmpd="sng" algn="ctr">
            <a:solidFill>
              <a:schemeClr val="accent6"/>
            </a:solidFill>
            <a:prstDash val="solid"/>
            <a:round/>
            <a:headEnd type="none" w="sm" len="sm"/>
            <a:tailEnd type="none" w="sm" len="sm"/>
          </a:ln>
          <a:effectLst/>
        </p:spPr>
      </p:cxnSp>
      <p:sp>
        <p:nvSpPr>
          <p:cNvPr id="90" name="Rectangle 89"/>
          <p:cNvSpPr/>
          <p:nvPr/>
        </p:nvSpPr>
        <p:spPr bwMode="auto">
          <a:xfrm>
            <a:off x="2971800" y="2895599"/>
            <a:ext cx="1066800" cy="434515"/>
          </a:xfrm>
          <a:prstGeom prst="rect">
            <a:avLst/>
          </a:prstGeom>
          <a:noFill/>
          <a:ln w="9525" cap="flat" cmpd="sng" algn="ctr">
            <a:solidFill>
              <a:srgbClr val="00FF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772400" y="5413558"/>
            <a:ext cx="934071" cy="532694"/>
          </a:xfrm>
          <a:prstGeom prst="rect">
            <a:avLst/>
          </a:prstGeom>
          <a:noFill/>
          <a:ln w="9525" cap="flat" cmpd="sng" algn="ctr">
            <a:solidFill>
              <a:srgbClr val="00FF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2" name="Straight Connector 91"/>
          <p:cNvCxnSpPr>
            <a:stCxn id="90" idx="3"/>
            <a:endCxn id="91" idx="1"/>
          </p:cNvCxnSpPr>
          <p:nvPr/>
        </p:nvCxnSpPr>
        <p:spPr bwMode="auto">
          <a:xfrm>
            <a:off x="4038600" y="3112857"/>
            <a:ext cx="3733800" cy="2567048"/>
          </a:xfrm>
          <a:prstGeom prst="line">
            <a:avLst/>
          </a:prstGeom>
          <a:solidFill>
            <a:schemeClr val="accent1"/>
          </a:solidFill>
          <a:ln w="9525" cap="flat" cmpd="sng" algn="ctr">
            <a:solidFill>
              <a:srgbClr val="00FFFF"/>
            </a:solidFill>
            <a:prstDash val="solid"/>
            <a:round/>
            <a:headEnd type="none" w="sm" len="sm"/>
            <a:tailEnd type="none" w="sm" len="sm"/>
          </a:ln>
          <a:effectLst/>
        </p:spPr>
      </p:cxnSp>
      <p:sp>
        <p:nvSpPr>
          <p:cNvPr id="95" name="Rectangle 94"/>
          <p:cNvSpPr/>
          <p:nvPr/>
        </p:nvSpPr>
        <p:spPr bwMode="auto">
          <a:xfrm>
            <a:off x="2971800" y="3330114"/>
            <a:ext cx="1066800" cy="522995"/>
          </a:xfrm>
          <a:prstGeom prst="rect">
            <a:avLst/>
          </a:prstGeom>
          <a:noFill/>
          <a:ln w="952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6" name="Rectangle 95"/>
          <p:cNvSpPr/>
          <p:nvPr/>
        </p:nvSpPr>
        <p:spPr bwMode="auto">
          <a:xfrm>
            <a:off x="6609729" y="4724398"/>
            <a:ext cx="1071919" cy="432347"/>
          </a:xfrm>
          <a:prstGeom prst="rect">
            <a:avLst/>
          </a:prstGeom>
          <a:noFill/>
          <a:ln w="952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7" name="Straight Connector 96"/>
          <p:cNvCxnSpPr>
            <a:stCxn id="95" idx="3"/>
            <a:endCxn id="96" idx="1"/>
          </p:cNvCxnSpPr>
          <p:nvPr/>
        </p:nvCxnSpPr>
        <p:spPr bwMode="auto">
          <a:xfrm>
            <a:off x="4038600" y="3591612"/>
            <a:ext cx="2571129" cy="1348960"/>
          </a:xfrm>
          <a:prstGeom prst="line">
            <a:avLst/>
          </a:prstGeom>
          <a:solidFill>
            <a:schemeClr val="accent1"/>
          </a:solidFill>
          <a:ln w="9525" cap="flat" cmpd="sng" algn="ctr">
            <a:solidFill>
              <a:srgbClr val="FFC000"/>
            </a:solidFill>
            <a:prstDash val="solid"/>
            <a:round/>
            <a:headEnd type="none" w="sm" len="sm"/>
            <a:tailEnd type="none" w="sm" len="sm"/>
          </a:ln>
          <a:effectLst/>
        </p:spPr>
      </p:cxnSp>
      <p:sp>
        <p:nvSpPr>
          <p:cNvPr id="99" name="Rectangle 98"/>
          <p:cNvSpPr/>
          <p:nvPr/>
        </p:nvSpPr>
        <p:spPr bwMode="auto">
          <a:xfrm>
            <a:off x="381000" y="1904999"/>
            <a:ext cx="4034548" cy="3810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Category 4 Flow Chart</a:t>
            </a:r>
            <a:endParaRPr kumimoji="0" lang="en-AU" sz="1600" b="1" i="0" u="none" strike="noStrike" cap="none" normalizeH="0" baseline="0" dirty="0" smtClean="0">
              <a:ln>
                <a:noFill/>
              </a:ln>
              <a:solidFill>
                <a:schemeClr val="tx1"/>
              </a:solidFill>
              <a:effectLst/>
              <a:latin typeface="+mj-lt"/>
            </a:endParaRPr>
          </a:p>
        </p:txBody>
      </p:sp>
      <p:sp>
        <p:nvSpPr>
          <p:cNvPr id="100" name="Rectangle 99"/>
          <p:cNvSpPr/>
          <p:nvPr/>
        </p:nvSpPr>
        <p:spPr bwMode="auto">
          <a:xfrm>
            <a:off x="4724400" y="1904999"/>
            <a:ext cx="4034548" cy="3810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 conceptual</a:t>
            </a:r>
            <a:r>
              <a:rPr kumimoji="0" lang="en-AU" sz="1600" b="1" i="0" u="none" strike="noStrike" cap="none" normalizeH="0" dirty="0" smtClean="0">
                <a:ln>
                  <a:noFill/>
                </a:ln>
                <a:solidFill>
                  <a:schemeClr val="tx1"/>
                </a:solidFill>
                <a:effectLst/>
                <a:latin typeface="+mj-lt"/>
              </a:rPr>
              <a:t> flow chart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582222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 and the </a:t>
            </a:r>
            <a:r>
              <a:rPr lang="en-AU" dirty="0" smtClean="0"/>
              <a:t>significant benefit today from Wi-Fi </a:t>
            </a:r>
            <a:r>
              <a:rPr lang="en-AU" dirty="0" smtClean="0"/>
              <a:t>of “</a:t>
            </a:r>
            <a:r>
              <a:rPr lang="en-AU" i="1" dirty="0" smtClean="0"/>
              <a:t>anyone, anytime, any place</a:t>
            </a:r>
            <a:r>
              <a:rPr lang="en-AU" dirty="0" smtClean="0"/>
              <a:t>” must not be </a:t>
            </a:r>
            <a:r>
              <a:rPr lang="en-AU" dirty="0" smtClean="0"/>
              <a:t>put at risk</a:t>
            </a:r>
            <a:endParaRPr lang="en-AU" dirty="0"/>
          </a:p>
        </p:txBody>
      </p:sp>
      <p:sp>
        <p:nvSpPr>
          <p:cNvPr id="4" name="Footer Placeholder 3"/>
          <p:cNvSpPr>
            <a:spLocks noGrp="1"/>
          </p:cNvSpPr>
          <p:nvPr>
            <p:ph type="ftr" sz="quarter" idx="10"/>
          </p:nvPr>
        </p:nvSpPr>
        <p:spPr>
          <a:xfrm>
            <a:off x="7894708" y="6475413"/>
            <a:ext cx="649217" cy="184666"/>
          </a:xfrm>
        </p:spPr>
        <p:txBody>
          <a:bodyPr/>
          <a:lstStyle/>
          <a:p>
            <a:r>
              <a:rPr lang="en-US" dirty="0"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
        <p:nvSpPr>
          <p:cNvPr id="6" name="Down Arrow 5"/>
          <p:cNvSpPr/>
          <p:nvPr/>
        </p:nvSpPr>
        <p:spPr>
          <a:xfrm>
            <a:off x="968097"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7" name="Down Arrow 6"/>
          <p:cNvSpPr/>
          <p:nvPr/>
        </p:nvSpPr>
        <p:spPr>
          <a:xfrm>
            <a:off x="3840033"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8" name="Down Arrow 7"/>
          <p:cNvSpPr/>
          <p:nvPr/>
        </p:nvSpPr>
        <p:spPr>
          <a:xfrm>
            <a:off x="6732240"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9" name="Rectangle 8"/>
          <p:cNvSpPr/>
          <p:nvPr/>
        </p:nvSpPr>
        <p:spPr>
          <a:xfrm>
            <a:off x="399163" y="2152582"/>
            <a:ext cx="2592288"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Anyone</a:t>
            </a:r>
          </a:p>
        </p:txBody>
      </p:sp>
      <p:sp>
        <p:nvSpPr>
          <p:cNvPr id="10" name="Rectangle 9"/>
          <p:cNvSpPr/>
          <p:nvPr/>
        </p:nvSpPr>
        <p:spPr>
          <a:xfrm>
            <a:off x="3271099" y="2152582"/>
            <a:ext cx="2592288"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Anytime</a:t>
            </a:r>
          </a:p>
        </p:txBody>
      </p:sp>
      <p:sp>
        <p:nvSpPr>
          <p:cNvPr id="11" name="Rectangle 10"/>
          <p:cNvSpPr/>
          <p:nvPr/>
        </p:nvSpPr>
        <p:spPr>
          <a:xfrm>
            <a:off x="6156176" y="2152582"/>
            <a:ext cx="2592288"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Anyplace</a:t>
            </a:r>
          </a:p>
        </p:txBody>
      </p:sp>
      <p:sp>
        <p:nvSpPr>
          <p:cNvPr id="12" name="Rectangle 11"/>
          <p:cNvSpPr/>
          <p:nvPr/>
        </p:nvSpPr>
        <p:spPr>
          <a:xfrm>
            <a:off x="399163" y="2538264"/>
            <a:ext cx="2592288" cy="158417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smtClean="0">
              <a:solidFill>
                <a:schemeClr val="tx1"/>
              </a:solidFill>
            </a:endParaRPr>
          </a:p>
        </p:txBody>
      </p:sp>
      <p:sp>
        <p:nvSpPr>
          <p:cNvPr id="13" name="Rectangle 12"/>
          <p:cNvSpPr/>
          <p:nvPr/>
        </p:nvSpPr>
        <p:spPr>
          <a:xfrm>
            <a:off x="3271099" y="2538264"/>
            <a:ext cx="2592288" cy="158417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solidFill>
                <a:schemeClr val="accent5"/>
              </a:solidFill>
            </a:endParaRPr>
          </a:p>
        </p:txBody>
      </p:sp>
      <p:sp>
        <p:nvSpPr>
          <p:cNvPr id="14" name="Rectangle 13"/>
          <p:cNvSpPr/>
          <p:nvPr/>
        </p:nvSpPr>
        <p:spPr>
          <a:xfrm>
            <a:off x="6156176" y="2538264"/>
            <a:ext cx="2592288" cy="158417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solidFill>
                <a:schemeClr val="accent5"/>
              </a:solidFill>
            </a:endParaRPr>
          </a:p>
        </p:txBody>
      </p:sp>
      <p:sp>
        <p:nvSpPr>
          <p:cNvPr id="15" name="Rectangle 14"/>
          <p:cNvSpPr/>
          <p:nvPr/>
        </p:nvSpPr>
        <p:spPr>
          <a:xfrm>
            <a:off x="400780" y="4600854"/>
            <a:ext cx="8347684"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bg1"/>
                </a:solidFill>
              </a:rPr>
              <a:t>… and Wi-Fi meets </a:t>
            </a:r>
            <a:r>
              <a:rPr lang="en-AU" sz="1600" b="1" dirty="0" smtClean="0">
                <a:solidFill>
                  <a:schemeClr val="bg1"/>
                </a:solidFill>
              </a:rPr>
              <a:t>users’ </a:t>
            </a:r>
            <a:r>
              <a:rPr lang="en-AU" sz="1600" b="1" dirty="0" smtClean="0">
                <a:solidFill>
                  <a:schemeClr val="bg1"/>
                </a:solidFill>
              </a:rPr>
              <a:t>needs for data, voice, video and much more</a:t>
            </a:r>
            <a:endParaRPr lang="en-AU" sz="1600" b="1" dirty="0">
              <a:solidFill>
                <a:schemeClr val="bg1"/>
              </a:solidFill>
            </a:endParaRPr>
          </a:p>
        </p:txBody>
      </p:sp>
      <p:sp>
        <p:nvSpPr>
          <p:cNvPr id="16" name="Rectangle 15"/>
          <p:cNvSpPr/>
          <p:nvPr/>
        </p:nvSpPr>
        <p:spPr>
          <a:xfrm>
            <a:off x="400779" y="4986536"/>
            <a:ext cx="8347685" cy="1109464"/>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5"/>
              </a:solidFill>
            </a:endParaRPr>
          </a:p>
          <a:p>
            <a:pPr algn="ctr">
              <a:spcBef>
                <a:spcPts val="800"/>
              </a:spcBef>
            </a:pPr>
            <a:r>
              <a:rPr lang="en-AU" sz="1600" dirty="0">
                <a:solidFill>
                  <a:schemeClr val="tx1"/>
                </a:solidFill>
              </a:rPr>
              <a:t>Wi-Fi </a:t>
            </a:r>
            <a:r>
              <a:rPr lang="en-AU" sz="1600" dirty="0" smtClean="0">
                <a:solidFill>
                  <a:schemeClr val="tx1"/>
                </a:solidFill>
              </a:rPr>
              <a:t>trades some efficiency in favour of “good enough” performance </a:t>
            </a:r>
            <a:r>
              <a:rPr lang="en-AU" sz="1600" dirty="0" smtClean="0">
                <a:solidFill>
                  <a:schemeClr val="tx1"/>
                </a:solidFill>
              </a:rPr>
              <a:t>(that still meets </a:t>
            </a:r>
            <a:r>
              <a:rPr lang="en-AU" sz="1600" dirty="0" smtClean="0">
                <a:solidFill>
                  <a:schemeClr val="tx1"/>
                </a:solidFill>
              </a:rPr>
              <a:t>users’ needs) and fair sharing </a:t>
            </a:r>
            <a:r>
              <a:rPr lang="en-AU" sz="1600" dirty="0" smtClean="0">
                <a:solidFill>
                  <a:schemeClr val="tx1"/>
                </a:solidFill>
              </a:rPr>
              <a:t>with other Wi-Fi networks and </a:t>
            </a:r>
            <a:r>
              <a:rPr lang="en-AU" sz="1600" dirty="0" smtClean="0">
                <a:solidFill>
                  <a:schemeClr val="tx1"/>
                </a:solidFill>
              </a:rPr>
              <a:t>other </a:t>
            </a:r>
            <a:r>
              <a:rPr lang="en-AU" sz="1600" dirty="0" smtClean="0">
                <a:solidFill>
                  <a:schemeClr val="tx1"/>
                </a:solidFill>
              </a:rPr>
              <a:t>technology networks</a:t>
            </a:r>
            <a:endParaRPr lang="en-AU" sz="1600" dirty="0" smtClean="0">
              <a:solidFill>
                <a:schemeClr val="tx1"/>
              </a:solidFill>
            </a:endParaRPr>
          </a:p>
          <a:p>
            <a:pPr algn="ctr">
              <a:spcBef>
                <a:spcPts val="800"/>
              </a:spcBef>
            </a:pPr>
            <a:r>
              <a:rPr lang="en-AU" sz="1600" dirty="0" smtClean="0">
                <a:solidFill>
                  <a:schemeClr val="tx1"/>
                </a:solidFill>
              </a:rPr>
              <a:t>Wi-Fi is </a:t>
            </a:r>
            <a:r>
              <a:rPr lang="en-AU" sz="1600" dirty="0" smtClean="0">
                <a:solidFill>
                  <a:schemeClr val="tx1"/>
                </a:solidFill>
              </a:rPr>
              <a:t>also low cost, generally not requiring a subscription with a licensed operator!</a:t>
            </a:r>
            <a:endParaRPr lang="en-AU" sz="1600" dirty="0">
              <a:solidFill>
                <a:schemeClr val="tx1"/>
              </a:solidFill>
            </a:endParaRPr>
          </a:p>
          <a:p>
            <a:pPr algn="ctr"/>
            <a:endParaRPr lang="en-AU" dirty="0" smtClean="0">
              <a:solidFill>
                <a:schemeClr val="accent5"/>
              </a:solidFill>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680" y="2674094"/>
            <a:ext cx="468334"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425988"/>
            <a:ext cx="412133" cy="62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34" y="3429916"/>
            <a:ext cx="374666" cy="624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674094"/>
            <a:ext cx="455845"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3414154"/>
            <a:ext cx="474579"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8022" y="2674094"/>
            <a:ext cx="305978" cy="624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2245" y="2696610"/>
            <a:ext cx="583042" cy="6337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34202" y="2682280"/>
            <a:ext cx="1209806" cy="1209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4860032" y="2883974"/>
            <a:ext cx="785013" cy="853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14" descr="http://www.clipartlord.com/wp-content/uploads/2015/03/buildings7.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888793" y="2726025"/>
            <a:ext cx="711229" cy="129021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7" descr="http://www.clipartlord.com/wp-content/uploads/2014/10/hotel3.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156176" y="3022906"/>
            <a:ext cx="770367" cy="102752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948264" y="3250590"/>
            <a:ext cx="821313" cy="821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4536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own Arrow 14"/>
          <p:cNvSpPr/>
          <p:nvPr/>
        </p:nvSpPr>
        <p:spPr bwMode="auto">
          <a:xfrm>
            <a:off x="6095998" y="2952818"/>
            <a:ext cx="1524000" cy="304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Down Arrow 13"/>
          <p:cNvSpPr/>
          <p:nvPr/>
        </p:nvSpPr>
        <p:spPr bwMode="auto">
          <a:xfrm>
            <a:off x="1524000" y="2952818"/>
            <a:ext cx="1524000" cy="304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8458200" cy="1066800"/>
          </a:xfrm>
        </p:spPr>
        <p:txBody>
          <a:bodyPr/>
          <a:lstStyle/>
          <a:p>
            <a:r>
              <a:rPr lang="en-AU" dirty="0"/>
              <a:t>An evidence based approach suggests </a:t>
            </a:r>
            <a:r>
              <a:rPr lang="en-AU" dirty="0" smtClean="0"/>
              <a:t>“802.11-like” access will </a:t>
            </a:r>
            <a:r>
              <a:rPr lang="en-AU" dirty="0"/>
              <a:t>promote fair </a:t>
            </a:r>
            <a:r>
              <a:rPr lang="en-AU" dirty="0" smtClean="0"/>
              <a:t>sharing</a:t>
            </a:r>
            <a:r>
              <a:rPr lang="en-AU" dirty="0"/>
              <a:t/>
            </a:r>
            <a:br>
              <a:rPr lang="en-AU" dirty="0"/>
            </a:b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
        <p:nvSpPr>
          <p:cNvPr id="6" name="Rectangle 5"/>
          <p:cNvSpPr/>
          <p:nvPr/>
        </p:nvSpPr>
        <p:spPr>
          <a:xfrm>
            <a:off x="152399" y="1828800"/>
            <a:ext cx="8839201"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Evidence is vital to </a:t>
            </a:r>
            <a:r>
              <a:rPr lang="en-AU" sz="1600" b="1" dirty="0" smtClean="0"/>
              <a:t>confirm unlicensed </a:t>
            </a:r>
            <a:r>
              <a:rPr lang="en-AU" sz="1600" b="1" dirty="0" smtClean="0"/>
              <a:t>spectrum is shared fairly by LAA &amp; Wi-Fi</a:t>
            </a:r>
          </a:p>
        </p:txBody>
      </p:sp>
      <p:sp>
        <p:nvSpPr>
          <p:cNvPr id="7" name="Rectangle 6"/>
          <p:cNvSpPr/>
          <p:nvPr/>
        </p:nvSpPr>
        <p:spPr>
          <a:xfrm>
            <a:off x="152400" y="2214482"/>
            <a:ext cx="8839200" cy="73833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tx1"/>
                </a:solidFill>
              </a:rPr>
              <a:t>The importance of evidence based decision making in relation to LAA </a:t>
            </a:r>
            <a:r>
              <a:rPr lang="en-AU" sz="1600" dirty="0" smtClean="0">
                <a:solidFill>
                  <a:schemeClr val="tx1"/>
                </a:solidFill>
              </a:rPr>
              <a:t>was emphasized both by regulators </a:t>
            </a:r>
            <a:r>
              <a:rPr lang="en-AU" sz="1600" dirty="0" smtClean="0">
                <a:solidFill>
                  <a:schemeClr val="tx1"/>
                </a:solidFill>
              </a:rPr>
              <a:t>and </a:t>
            </a:r>
            <a:r>
              <a:rPr lang="en-AU" sz="1600" dirty="0" smtClean="0">
                <a:solidFill>
                  <a:schemeClr val="tx1"/>
                </a:solidFill>
              </a:rPr>
              <a:t>other </a:t>
            </a:r>
            <a:r>
              <a:rPr lang="en-AU" sz="1600" dirty="0" smtClean="0">
                <a:solidFill>
                  <a:schemeClr val="tx1"/>
                </a:solidFill>
              </a:rPr>
              <a:t>stakeholders </a:t>
            </a:r>
            <a:r>
              <a:rPr lang="en-AU" sz="1600" dirty="0" smtClean="0">
                <a:solidFill>
                  <a:schemeClr val="tx1"/>
                </a:solidFill>
              </a:rPr>
              <a:t>at </a:t>
            </a:r>
            <a:r>
              <a:rPr lang="en-AU" sz="1600" dirty="0">
                <a:solidFill>
                  <a:schemeClr val="tx1"/>
                </a:solidFill>
              </a:rPr>
              <a:t>the recent ETSI BRAN </a:t>
            </a:r>
            <a:r>
              <a:rPr lang="en-AU" sz="1600" dirty="0" smtClean="0">
                <a:solidFill>
                  <a:schemeClr val="tx1"/>
                </a:solidFill>
              </a:rPr>
              <a:t>meeting</a:t>
            </a:r>
            <a:endParaRPr lang="en-AU" sz="1600" dirty="0">
              <a:solidFill>
                <a:schemeClr val="tx1"/>
              </a:solidFill>
            </a:endParaRPr>
          </a:p>
        </p:txBody>
      </p:sp>
      <p:sp>
        <p:nvSpPr>
          <p:cNvPr id="8" name="Rectangle 7"/>
          <p:cNvSpPr/>
          <p:nvPr/>
        </p:nvSpPr>
        <p:spPr>
          <a:xfrm>
            <a:off x="152398" y="3257618"/>
            <a:ext cx="4267202"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There is evidence for </a:t>
            </a:r>
            <a:r>
              <a:rPr lang="en-US" sz="1600" b="1" dirty="0" smtClean="0"/>
              <a:t>“</a:t>
            </a:r>
            <a:r>
              <a:rPr lang="en-US" sz="1600" b="1" dirty="0" smtClean="0"/>
              <a:t>802.11-</a:t>
            </a:r>
            <a:r>
              <a:rPr lang="en-US" sz="1600" b="1" dirty="0" smtClean="0"/>
              <a:t>like</a:t>
            </a:r>
            <a:r>
              <a:rPr lang="en-US" sz="1600" b="1" dirty="0" smtClean="0"/>
              <a:t>” access</a:t>
            </a:r>
            <a:endParaRPr lang="en-AU" sz="1600" b="1" dirty="0" smtClean="0"/>
          </a:p>
        </p:txBody>
      </p:sp>
      <p:sp>
        <p:nvSpPr>
          <p:cNvPr id="9" name="Rectangle 8"/>
          <p:cNvSpPr/>
          <p:nvPr/>
        </p:nvSpPr>
        <p:spPr>
          <a:xfrm>
            <a:off x="152399" y="3643300"/>
            <a:ext cx="4267202" cy="16907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800"/>
              </a:spcBef>
              <a:buFont typeface="Arial" panose="020B0604020202020204" pitchFamily="34" charset="0"/>
              <a:buChar char="•"/>
            </a:pPr>
            <a:r>
              <a:rPr lang="en-AU" sz="1600" dirty="0">
                <a:solidFill>
                  <a:schemeClr val="tx1"/>
                </a:solidFill>
              </a:rPr>
              <a:t>Evidence from 3GPP suggests </a:t>
            </a:r>
            <a:r>
              <a:rPr lang="en-AU" sz="1600" dirty="0" smtClean="0">
                <a:solidFill>
                  <a:schemeClr val="tx1"/>
                </a:solidFill>
              </a:rPr>
              <a:t>an “</a:t>
            </a:r>
            <a:r>
              <a:rPr lang="en-AU" sz="1600" dirty="0" smtClean="0">
                <a:solidFill>
                  <a:schemeClr val="tx1"/>
                </a:solidFill>
              </a:rPr>
              <a:t>802.11</a:t>
            </a:r>
            <a:r>
              <a:rPr lang="en-AU" sz="1600" dirty="0">
                <a:solidFill>
                  <a:schemeClr val="tx1"/>
                </a:solidFill>
              </a:rPr>
              <a:t>-</a:t>
            </a:r>
            <a:r>
              <a:rPr lang="en-AU" sz="1600" dirty="0" smtClean="0">
                <a:solidFill>
                  <a:schemeClr val="tx1"/>
                </a:solidFill>
              </a:rPr>
              <a:t>like</a:t>
            </a:r>
            <a:r>
              <a:rPr lang="en-AU" sz="1600" dirty="0">
                <a:solidFill>
                  <a:schemeClr val="tx1"/>
                </a:solidFill>
              </a:rPr>
              <a:t>” access </a:t>
            </a:r>
            <a:r>
              <a:rPr lang="en-AU" sz="1600" dirty="0" smtClean="0">
                <a:solidFill>
                  <a:schemeClr val="tx1"/>
                </a:solidFill>
              </a:rPr>
              <a:t>mechanism is </a:t>
            </a:r>
            <a:r>
              <a:rPr lang="en-AU" sz="1600" dirty="0">
                <a:solidFill>
                  <a:schemeClr val="tx1"/>
                </a:solidFill>
              </a:rPr>
              <a:t>suitable for sharing 5GHz </a:t>
            </a:r>
            <a:r>
              <a:rPr lang="en-AU" sz="1600" dirty="0" smtClean="0">
                <a:solidFill>
                  <a:schemeClr val="tx1"/>
                </a:solidFill>
              </a:rPr>
              <a:t>channels …</a:t>
            </a:r>
          </a:p>
          <a:p>
            <a:pPr marL="174625" indent="-174625">
              <a:spcBef>
                <a:spcPts val="800"/>
              </a:spcBef>
              <a:buFont typeface="Arial" panose="020B0604020202020204" pitchFamily="34" charset="0"/>
              <a:buChar char="•"/>
            </a:pPr>
            <a:r>
              <a:rPr lang="en-AU" sz="1600" dirty="0">
                <a:solidFill>
                  <a:schemeClr val="tx1"/>
                </a:solidFill>
              </a:rPr>
              <a:t>… confirming 15 years of </a:t>
            </a:r>
            <a:r>
              <a:rPr lang="en-AU" sz="1600" dirty="0" smtClean="0">
                <a:solidFill>
                  <a:schemeClr val="tx1"/>
                </a:solidFill>
              </a:rPr>
              <a:t>Wi-Fi </a:t>
            </a:r>
            <a:r>
              <a:rPr lang="en-AU" sz="1600" dirty="0">
                <a:solidFill>
                  <a:schemeClr val="tx1"/>
                </a:solidFill>
              </a:rPr>
              <a:t>experience that </a:t>
            </a:r>
            <a:r>
              <a:rPr lang="en-AU" sz="1600" dirty="0" smtClean="0">
                <a:solidFill>
                  <a:schemeClr val="tx1"/>
                </a:solidFill>
              </a:rPr>
              <a:t>LBT (Listen Before Talk) </a:t>
            </a:r>
            <a:r>
              <a:rPr lang="en-AU" sz="1600" dirty="0">
                <a:solidFill>
                  <a:schemeClr val="tx1"/>
                </a:solidFill>
              </a:rPr>
              <a:t>with truncated exponential back off </a:t>
            </a:r>
            <a:r>
              <a:rPr lang="en-AU" sz="1600" dirty="0" smtClean="0">
                <a:solidFill>
                  <a:schemeClr val="tx1"/>
                </a:solidFill>
              </a:rPr>
              <a:t>is </a:t>
            </a:r>
            <a:r>
              <a:rPr lang="en-AU" sz="1600" dirty="0" smtClean="0">
                <a:solidFill>
                  <a:schemeClr val="tx1"/>
                </a:solidFill>
              </a:rPr>
              <a:t>a good solution</a:t>
            </a:r>
            <a:endParaRPr lang="en-AU" sz="1600" dirty="0">
              <a:solidFill>
                <a:schemeClr val="tx1"/>
              </a:solidFill>
            </a:endParaRPr>
          </a:p>
        </p:txBody>
      </p:sp>
      <p:sp>
        <p:nvSpPr>
          <p:cNvPr id="10" name="Rectangle 9"/>
          <p:cNvSpPr/>
          <p:nvPr/>
        </p:nvSpPr>
        <p:spPr>
          <a:xfrm>
            <a:off x="4724399" y="3257618"/>
            <a:ext cx="4267199"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Evidence for other access types is limited</a:t>
            </a:r>
          </a:p>
        </p:txBody>
      </p:sp>
      <p:sp>
        <p:nvSpPr>
          <p:cNvPr id="11" name="Rectangle 10"/>
          <p:cNvSpPr/>
          <p:nvPr/>
        </p:nvSpPr>
        <p:spPr>
          <a:xfrm>
            <a:off x="4724400" y="3643300"/>
            <a:ext cx="4267199" cy="16907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800"/>
              </a:spcBef>
              <a:buFont typeface="Arial" panose="020B0604020202020204" pitchFamily="34" charset="0"/>
              <a:buChar char="•"/>
            </a:pPr>
            <a:r>
              <a:rPr lang="en-AU" sz="1600" dirty="0" smtClean="0">
                <a:solidFill>
                  <a:schemeClr val="tx1"/>
                </a:solidFill>
              </a:rPr>
              <a:t>Innovative </a:t>
            </a:r>
            <a:r>
              <a:rPr lang="en-AU" sz="1600" dirty="0">
                <a:solidFill>
                  <a:schemeClr val="tx1"/>
                </a:solidFill>
              </a:rPr>
              <a:t>new approaches to share the use of unlicensed spectrum must always be </a:t>
            </a:r>
            <a:r>
              <a:rPr lang="en-AU" sz="1600" dirty="0" smtClean="0">
                <a:solidFill>
                  <a:schemeClr val="tx1"/>
                </a:solidFill>
              </a:rPr>
              <a:t>considered …</a:t>
            </a:r>
          </a:p>
          <a:p>
            <a:pPr marL="174625" indent="-174625">
              <a:spcBef>
                <a:spcPts val="800"/>
              </a:spcBef>
              <a:buFont typeface="Arial" panose="020B0604020202020204" pitchFamily="34" charset="0"/>
              <a:buChar char="•"/>
            </a:pPr>
            <a:r>
              <a:rPr lang="en-AU" sz="1600" dirty="0" smtClean="0">
                <a:solidFill>
                  <a:schemeClr val="tx1"/>
                </a:solidFill>
              </a:rPr>
              <a:t>… but should </a:t>
            </a:r>
            <a:r>
              <a:rPr lang="en-AU" sz="1600" dirty="0">
                <a:solidFill>
                  <a:schemeClr val="tx1"/>
                </a:solidFill>
              </a:rPr>
              <a:t>only be adopted after </a:t>
            </a:r>
            <a:r>
              <a:rPr lang="en-AU" sz="1600" dirty="0" smtClean="0">
                <a:solidFill>
                  <a:schemeClr val="tx1"/>
                </a:solidFill>
              </a:rPr>
              <a:t>detailed </a:t>
            </a:r>
            <a:r>
              <a:rPr lang="en-AU" sz="1600" dirty="0">
                <a:solidFill>
                  <a:schemeClr val="tx1"/>
                </a:solidFill>
              </a:rPr>
              <a:t>study and consensus by all </a:t>
            </a:r>
            <a:r>
              <a:rPr lang="en-AU" sz="1600" dirty="0" smtClean="0">
                <a:solidFill>
                  <a:schemeClr val="tx1"/>
                </a:solidFill>
              </a:rPr>
              <a:t>stakeholders</a:t>
            </a:r>
            <a:endParaRPr lang="en-AU" sz="1600" dirty="0">
              <a:solidFill>
                <a:schemeClr val="tx1"/>
              </a:solidFill>
            </a:endParaRPr>
          </a:p>
        </p:txBody>
      </p:sp>
      <p:sp>
        <p:nvSpPr>
          <p:cNvPr id="12" name="Rectangle 11"/>
          <p:cNvSpPr/>
          <p:nvPr/>
        </p:nvSpPr>
        <p:spPr>
          <a:xfrm>
            <a:off x="152400" y="5486400"/>
            <a:ext cx="4267202" cy="6858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800"/>
              </a:spcBef>
            </a:pPr>
            <a:r>
              <a:rPr lang="en-AU" sz="1600" b="1" dirty="0">
                <a:solidFill>
                  <a:srgbClr val="00B050"/>
                </a:solidFill>
              </a:rPr>
              <a:t>E</a:t>
            </a:r>
            <a:r>
              <a:rPr lang="en-AU" sz="1600" b="1" dirty="0" smtClean="0">
                <a:solidFill>
                  <a:srgbClr val="00B050"/>
                </a:solidFill>
              </a:rPr>
              <a:t>vidence is available for the efficacy of </a:t>
            </a:r>
            <a:r>
              <a:rPr lang="en-AU" sz="1600" b="1" dirty="0" smtClean="0">
                <a:solidFill>
                  <a:srgbClr val="00B050"/>
                </a:solidFill>
              </a:rPr>
              <a:t>“</a:t>
            </a:r>
            <a:r>
              <a:rPr lang="en-AU" sz="1600" b="1" dirty="0" smtClean="0">
                <a:solidFill>
                  <a:srgbClr val="00B050"/>
                </a:solidFill>
              </a:rPr>
              <a:t>802.11-</a:t>
            </a:r>
            <a:r>
              <a:rPr lang="en-AU" sz="1600" b="1" dirty="0" smtClean="0">
                <a:solidFill>
                  <a:srgbClr val="00B050"/>
                </a:solidFill>
              </a:rPr>
              <a:t>like</a:t>
            </a:r>
            <a:r>
              <a:rPr lang="en-AU" sz="1600" b="1" dirty="0" smtClean="0">
                <a:solidFill>
                  <a:srgbClr val="00B050"/>
                </a:solidFill>
              </a:rPr>
              <a:t>” access </a:t>
            </a:r>
            <a:r>
              <a:rPr lang="en-AU" sz="1600" b="1" dirty="0" smtClean="0">
                <a:solidFill>
                  <a:srgbClr val="00B050"/>
                </a:solidFill>
              </a:rPr>
              <a:t>today!</a:t>
            </a:r>
            <a:endParaRPr lang="en-AU" sz="1600" b="1" dirty="0">
              <a:solidFill>
                <a:srgbClr val="00B050"/>
              </a:solidFill>
            </a:endParaRPr>
          </a:p>
        </p:txBody>
      </p:sp>
      <p:sp>
        <p:nvSpPr>
          <p:cNvPr id="13" name="Rectangle 12"/>
          <p:cNvSpPr/>
          <p:nvPr/>
        </p:nvSpPr>
        <p:spPr>
          <a:xfrm>
            <a:off x="4724398" y="5486400"/>
            <a:ext cx="4267202" cy="6858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800"/>
              </a:spcBef>
            </a:pPr>
            <a:r>
              <a:rPr lang="en-AU" sz="1600" b="1" dirty="0" smtClean="0">
                <a:solidFill>
                  <a:srgbClr val="FF0000"/>
                </a:solidFill>
              </a:rPr>
              <a:t>There is unlikely to be consensus on any evidence for </a:t>
            </a:r>
            <a:r>
              <a:rPr lang="en-AU" sz="1600" b="1" dirty="0" smtClean="0">
                <a:solidFill>
                  <a:srgbClr val="FF0000"/>
                </a:solidFill>
              </a:rPr>
              <a:t>a new </a:t>
            </a:r>
            <a:r>
              <a:rPr lang="en-AU" sz="1600" b="1" dirty="0" smtClean="0">
                <a:solidFill>
                  <a:srgbClr val="FF0000"/>
                </a:solidFill>
              </a:rPr>
              <a:t>access mechanism in </a:t>
            </a:r>
            <a:r>
              <a:rPr lang="en-AU" sz="1600" b="1" dirty="0" smtClean="0">
                <a:solidFill>
                  <a:srgbClr val="FF0000"/>
                </a:solidFill>
              </a:rPr>
              <a:t>the planned LAA </a:t>
            </a:r>
            <a:r>
              <a:rPr lang="en-AU" sz="1600" b="1" dirty="0" smtClean="0">
                <a:solidFill>
                  <a:srgbClr val="FF0000"/>
                </a:solidFill>
              </a:rPr>
              <a:t>&amp; ETSI BRAN timescales</a:t>
            </a:r>
            <a:endParaRPr lang="en-AU" sz="1600" b="1" dirty="0">
              <a:solidFill>
                <a:srgbClr val="FF0000"/>
              </a:solidFill>
            </a:endParaRPr>
          </a:p>
        </p:txBody>
      </p:sp>
    </p:spTree>
    <p:extLst>
      <p:ext uri="{BB962C8B-B14F-4D97-AF65-F5344CB8AC3E}">
        <p14:creationId xmlns:p14="http://schemas.microsoft.com/office/powerpoint/2010/main" val="1625186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a:t>Evidence from 3GPP suggests </a:t>
            </a:r>
            <a:r>
              <a:rPr lang="en-AU" dirty="0" smtClean="0"/>
              <a:t>“</a:t>
            </a:r>
            <a:r>
              <a:rPr lang="en-AU" dirty="0"/>
              <a:t>802.11-like” access </a:t>
            </a:r>
            <a:r>
              <a:rPr lang="en-AU" dirty="0" smtClean="0"/>
              <a:t>is </a:t>
            </a:r>
            <a:r>
              <a:rPr lang="en-AU" dirty="0"/>
              <a:t>suitable for sharing 5GHz </a:t>
            </a:r>
            <a:r>
              <a:rPr lang="en-AU" dirty="0" smtClean="0"/>
              <a:t>channels …</a:t>
            </a:r>
            <a:endParaRPr lang="en-AU" dirty="0"/>
          </a:p>
        </p:txBody>
      </p:sp>
      <p:sp>
        <p:nvSpPr>
          <p:cNvPr id="3" name="Content Placeholder 2"/>
          <p:cNvSpPr>
            <a:spLocks noGrp="1"/>
          </p:cNvSpPr>
          <p:nvPr>
            <p:ph idx="1"/>
          </p:nvPr>
        </p:nvSpPr>
        <p:spPr/>
        <p:txBody>
          <a:bodyPr/>
          <a:lstStyle/>
          <a:p>
            <a:pPr lvl="1"/>
            <a:r>
              <a:rPr lang="en-AU" dirty="0"/>
              <a:t>3GPP TR 36.889 concludes that a </a:t>
            </a:r>
            <a:r>
              <a:rPr lang="en-AU" dirty="0" smtClean="0"/>
              <a:t>Category </a:t>
            </a:r>
            <a:r>
              <a:rPr lang="en-AU" dirty="0"/>
              <a:t>4 </a:t>
            </a:r>
            <a:r>
              <a:rPr lang="en-AU" dirty="0" smtClean="0"/>
              <a:t>LBT</a:t>
            </a:r>
            <a:br>
              <a:rPr lang="en-AU" dirty="0" smtClean="0"/>
            </a:br>
            <a:r>
              <a:rPr lang="en-AU" dirty="0" smtClean="0"/>
              <a:t>scheme</a:t>
            </a:r>
            <a:r>
              <a:rPr lang="en-AU" dirty="0"/>
              <a:t> </a:t>
            </a:r>
            <a:r>
              <a:rPr lang="en-AU" dirty="0" smtClean="0"/>
              <a:t>is </a:t>
            </a:r>
            <a:r>
              <a:rPr lang="en-AU" dirty="0"/>
              <a:t>the best way to ensure fair </a:t>
            </a:r>
            <a:r>
              <a:rPr lang="en-AU" dirty="0" smtClean="0"/>
              <a:t>coexistence</a:t>
            </a:r>
            <a:br>
              <a:rPr lang="en-AU" dirty="0" smtClean="0"/>
            </a:br>
            <a:r>
              <a:rPr lang="en-AU" dirty="0" smtClean="0"/>
              <a:t>(with </a:t>
            </a:r>
            <a:r>
              <a:rPr lang="en-AU" dirty="0" smtClean="0"/>
              <a:t>Wi-Fi</a:t>
            </a:r>
            <a:r>
              <a:rPr lang="en-AU" dirty="0" smtClean="0"/>
              <a:t>), at </a:t>
            </a:r>
            <a:r>
              <a:rPr lang="en-AU" dirty="0" smtClean="0"/>
              <a:t>least for </a:t>
            </a:r>
            <a:r>
              <a:rPr lang="en-AU" dirty="0" smtClean="0"/>
              <a:t>d</a:t>
            </a:r>
            <a:r>
              <a:rPr lang="en-AU" dirty="0" smtClean="0"/>
              <a:t>ownlink (DL) </a:t>
            </a:r>
            <a:r>
              <a:rPr lang="en-AU" dirty="0"/>
              <a:t>access</a:t>
            </a:r>
          </a:p>
          <a:p>
            <a:pPr lvl="1"/>
            <a:r>
              <a:rPr lang="en-AU" dirty="0"/>
              <a:t>The TR leaves some parameters open for further study but the evidence currently suggests </a:t>
            </a:r>
            <a:r>
              <a:rPr lang="en-AU" dirty="0" smtClean="0"/>
              <a:t>“</a:t>
            </a:r>
            <a:r>
              <a:rPr lang="en-AU" dirty="0" smtClean="0"/>
              <a:t>802.11-</a:t>
            </a:r>
            <a:r>
              <a:rPr lang="en-AU" dirty="0" smtClean="0"/>
              <a:t>like</a:t>
            </a:r>
            <a:r>
              <a:rPr lang="en-AU" dirty="0"/>
              <a:t>” parameters work </a:t>
            </a:r>
            <a:r>
              <a:rPr lang="en-AU" dirty="0" smtClean="0"/>
              <a:t>well; the TR specifies:</a:t>
            </a:r>
            <a:endParaRPr lang="en-AU" dirty="0"/>
          </a:p>
          <a:p>
            <a:pPr lvl="2"/>
            <a:r>
              <a:rPr lang="en-AU" dirty="0"/>
              <a:t>T</a:t>
            </a:r>
            <a:r>
              <a:rPr lang="en-AU" dirty="0" smtClean="0"/>
              <a:t>he </a:t>
            </a:r>
            <a:r>
              <a:rPr lang="en-AU" dirty="0"/>
              <a:t>back off as “</a:t>
            </a:r>
            <a:r>
              <a:rPr lang="en-US" dirty="0"/>
              <a:t>dynamic variable” or “semi-static”, but notes the most of the </a:t>
            </a:r>
            <a:r>
              <a:rPr lang="en-US" dirty="0" smtClean="0"/>
              <a:t>Category </a:t>
            </a:r>
            <a:r>
              <a:rPr lang="en-US" dirty="0"/>
              <a:t>4 evaluations in the TR are based on </a:t>
            </a:r>
            <a:r>
              <a:rPr lang="en-AU" dirty="0"/>
              <a:t>exponential back off </a:t>
            </a:r>
          </a:p>
          <a:p>
            <a:pPr lvl="2"/>
            <a:r>
              <a:rPr lang="en-AU" dirty="0" err="1" smtClean="0"/>
              <a:t>CWmin</a:t>
            </a:r>
            <a:r>
              <a:rPr lang="en-AU" dirty="0" smtClean="0"/>
              <a:t> </a:t>
            </a:r>
            <a:r>
              <a:rPr lang="en-AU" dirty="0"/>
              <a:t>and </a:t>
            </a:r>
            <a:r>
              <a:rPr lang="en-AU" dirty="0" err="1"/>
              <a:t>CWmax</a:t>
            </a:r>
            <a:r>
              <a:rPr lang="en-AU" dirty="0"/>
              <a:t> as configurable parameters, but almost all the </a:t>
            </a:r>
            <a:r>
              <a:rPr lang="en-AU" dirty="0" smtClean="0"/>
              <a:t>Category </a:t>
            </a:r>
            <a:r>
              <a:rPr lang="en-AU" dirty="0"/>
              <a:t>4 </a:t>
            </a:r>
            <a:r>
              <a:rPr lang="en-US" dirty="0"/>
              <a:t>evaluations </a:t>
            </a:r>
            <a:r>
              <a:rPr lang="en-AU" dirty="0"/>
              <a:t>used </a:t>
            </a:r>
            <a:r>
              <a:rPr lang="en-AU" dirty="0" err="1"/>
              <a:t>CWmin</a:t>
            </a:r>
            <a:r>
              <a:rPr lang="en-AU" dirty="0"/>
              <a:t> = 16 and </a:t>
            </a:r>
            <a:r>
              <a:rPr lang="en-AU" dirty="0" err="1"/>
              <a:t>CWmax</a:t>
            </a:r>
            <a:r>
              <a:rPr lang="en-AU" dirty="0"/>
              <a:t> = 1024</a:t>
            </a:r>
          </a:p>
          <a:p>
            <a:pPr lvl="2"/>
            <a:r>
              <a:rPr lang="en-AU" dirty="0" smtClean="0"/>
              <a:t>Either </a:t>
            </a:r>
            <a:r>
              <a:rPr lang="en-AU" dirty="0"/>
              <a:t>ACK/NACK or sensing based feedback, but all the variations of feedback described for </a:t>
            </a:r>
            <a:r>
              <a:rPr lang="en-AU" dirty="0" smtClean="0"/>
              <a:t>Category </a:t>
            </a:r>
            <a:r>
              <a:rPr lang="en-AU" dirty="0"/>
              <a:t>4 use </a:t>
            </a:r>
            <a:r>
              <a:rPr lang="en-AU" dirty="0" smtClean="0"/>
              <a:t>(delayed) ACK/NACK</a:t>
            </a:r>
            <a:endParaRPr lang="en-AU" dirty="0"/>
          </a:p>
          <a:p>
            <a:pPr lvl="2"/>
            <a:r>
              <a:rPr lang="en-AU" dirty="0" smtClean="0"/>
              <a:t>A </a:t>
            </a:r>
            <a:r>
              <a:rPr lang="en-AU" dirty="0"/>
              <a:t>variable defer period, but the vast majority of </a:t>
            </a:r>
            <a:r>
              <a:rPr lang="en-AU" dirty="0" smtClean="0"/>
              <a:t>Category </a:t>
            </a:r>
            <a:r>
              <a:rPr lang="en-AU" dirty="0"/>
              <a:t>4 simulations were based on defer periods of 34-43us</a:t>
            </a:r>
          </a:p>
          <a:p>
            <a:pPr lvl="2"/>
            <a:r>
              <a:rPr lang="en-AU" dirty="0" smtClean="0"/>
              <a:t>A </a:t>
            </a:r>
            <a:r>
              <a:rPr lang="en-AU" dirty="0"/>
              <a:t>slot length less than 20us, </a:t>
            </a:r>
            <a:r>
              <a:rPr lang="en-AU" dirty="0" smtClean="0"/>
              <a:t>but with </a:t>
            </a:r>
            <a:r>
              <a:rPr lang="en-AU" dirty="0"/>
              <a:t>almost all such simulations using a slot length of </a:t>
            </a:r>
            <a:r>
              <a:rPr lang="en-AU" dirty="0" smtClean="0"/>
              <a:t>9us </a:t>
            </a:r>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1325" y="1981200"/>
            <a:ext cx="1666875" cy="950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169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 confirming 15 years of Wi-Fi experience that LBT with truncated exponential back off </a:t>
            </a:r>
            <a:r>
              <a:rPr lang="en-AU" dirty="0" smtClean="0"/>
              <a:t>is </a:t>
            </a:r>
            <a:r>
              <a:rPr lang="en-AU" dirty="0" smtClean="0"/>
              <a:t>a good solution</a:t>
            </a:r>
            <a:endParaRPr lang="en-AU" dirty="0"/>
          </a:p>
        </p:txBody>
      </p:sp>
      <p:sp>
        <p:nvSpPr>
          <p:cNvPr id="3" name="Content Placeholder 2"/>
          <p:cNvSpPr>
            <a:spLocks noGrp="1"/>
          </p:cNvSpPr>
          <p:nvPr>
            <p:ph idx="1"/>
          </p:nvPr>
        </p:nvSpPr>
        <p:spPr/>
        <p:txBody>
          <a:bodyPr/>
          <a:lstStyle/>
          <a:p>
            <a:pPr lvl="1"/>
            <a:r>
              <a:rPr lang="en-AU" dirty="0"/>
              <a:t>Wi-Fi provides 15 years of evidence that …</a:t>
            </a:r>
          </a:p>
          <a:p>
            <a:pPr lvl="2">
              <a:tabLst>
                <a:tab pos="631825" algn="l"/>
              </a:tabLst>
            </a:pPr>
            <a:r>
              <a:rPr lang="en-AU" dirty="0"/>
              <a:t>… </a:t>
            </a:r>
            <a:r>
              <a:rPr lang="en-AU" dirty="0" smtClean="0"/>
              <a:t>the 802.11 access </a:t>
            </a:r>
            <a:r>
              <a:rPr lang="en-AU" dirty="0"/>
              <a:t>mechanism using LBT </a:t>
            </a:r>
            <a:r>
              <a:rPr lang="en-AU" dirty="0" smtClean="0"/>
              <a:t>with exponential back</a:t>
            </a:r>
            <a:br>
              <a:rPr lang="en-AU" dirty="0" smtClean="0"/>
            </a:br>
            <a:r>
              <a:rPr lang="en-AU" dirty="0" smtClean="0"/>
              <a:t>	off provides </a:t>
            </a:r>
            <a:r>
              <a:rPr lang="en-AU" dirty="0"/>
              <a:t>fair coexistence </a:t>
            </a:r>
            <a:r>
              <a:rPr lang="en-AU" dirty="0" smtClean="0"/>
              <a:t>between independent </a:t>
            </a:r>
            <a:r>
              <a:rPr lang="en-AU" dirty="0"/>
              <a:t>systems </a:t>
            </a:r>
          </a:p>
          <a:p>
            <a:pPr lvl="2"/>
            <a:r>
              <a:rPr lang="en-AU" dirty="0"/>
              <a:t>… while also providing </a:t>
            </a:r>
            <a:r>
              <a:rPr lang="en-AU" dirty="0" smtClean="0"/>
              <a:t>good performance </a:t>
            </a:r>
            <a:r>
              <a:rPr lang="en-AU" dirty="0" smtClean="0"/>
              <a:t>that meets users’ </a:t>
            </a:r>
            <a:r>
              <a:rPr lang="en-AU" dirty="0" smtClean="0"/>
              <a:t>needs</a:t>
            </a:r>
            <a:endParaRPr lang="en-AU" dirty="0"/>
          </a:p>
          <a:p>
            <a:pPr lvl="1"/>
            <a:r>
              <a:rPr lang="en-AU" dirty="0"/>
              <a:t>The </a:t>
            </a:r>
            <a:r>
              <a:rPr lang="en-AU" dirty="0" smtClean="0"/>
              <a:t>802.11 </a:t>
            </a:r>
            <a:r>
              <a:rPr lang="en-AU" dirty="0" smtClean="0"/>
              <a:t>access </a:t>
            </a:r>
            <a:r>
              <a:rPr lang="en-AU" dirty="0"/>
              <a:t>mechanism successfully balances …</a:t>
            </a:r>
          </a:p>
          <a:p>
            <a:pPr lvl="2"/>
            <a:r>
              <a:rPr lang="en-AU" dirty="0"/>
              <a:t>… the optimal use of the channel</a:t>
            </a:r>
          </a:p>
          <a:p>
            <a:pPr lvl="2"/>
            <a:r>
              <a:rPr lang="en-AU" dirty="0"/>
              <a:t>… fair sharing of a community resource</a:t>
            </a:r>
          </a:p>
          <a:p>
            <a:pPr lvl="1"/>
            <a:r>
              <a:rPr lang="en-AU" dirty="0"/>
              <a:t>This has </a:t>
            </a:r>
            <a:r>
              <a:rPr lang="en-AU" dirty="0" smtClean="0"/>
              <a:t>been shown </a:t>
            </a:r>
            <a:r>
              <a:rPr lang="en-AU" dirty="0"/>
              <a:t>to be true over many years for </a:t>
            </a:r>
            <a:r>
              <a:rPr lang="en-AU" dirty="0" smtClean="0"/>
              <a:t>many</a:t>
            </a:r>
            <a:br>
              <a:rPr lang="en-AU" dirty="0" smtClean="0"/>
            </a:br>
            <a:r>
              <a:rPr lang="en-AU" dirty="0" smtClean="0"/>
              <a:t>combinations </a:t>
            </a:r>
            <a:r>
              <a:rPr lang="en-AU" dirty="0" smtClean="0"/>
              <a:t>of:</a:t>
            </a:r>
            <a:endParaRPr lang="en-AU" dirty="0"/>
          </a:p>
          <a:p>
            <a:pPr lvl="2"/>
            <a:r>
              <a:rPr lang="en-AU" dirty="0"/>
              <a:t>Traffic loads</a:t>
            </a:r>
          </a:p>
          <a:p>
            <a:pPr lvl="2"/>
            <a:r>
              <a:rPr lang="en-AU" dirty="0"/>
              <a:t>Device densities</a:t>
            </a:r>
          </a:p>
          <a:p>
            <a:pPr lvl="2"/>
            <a:r>
              <a:rPr lang="en-AU" dirty="0"/>
              <a:t>Hidden stations</a:t>
            </a:r>
          </a:p>
          <a:p>
            <a:pPr lvl="2"/>
            <a:r>
              <a:rPr lang="en-AU" dirty="0"/>
              <a:t>Traffic types</a:t>
            </a:r>
          </a:p>
          <a:p>
            <a:pPr lvl="2"/>
            <a:r>
              <a:rPr lang="en-AU" dirty="0"/>
              <a:t>Up and down link </a:t>
            </a:r>
            <a:r>
              <a:rPr lang="en-AU" dirty="0" smtClean="0"/>
              <a:t>traffic</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315200" y="1905000"/>
            <a:ext cx="130641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8614" y="3428999"/>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623251" y="2590799"/>
            <a:ext cx="633507" cy="1015663"/>
          </a:xfrm>
          <a:prstGeom prst="rect">
            <a:avLst/>
          </a:prstGeom>
          <a:noFill/>
        </p:spPr>
        <p:txBody>
          <a:bodyPr wrap="none" rtlCol="0">
            <a:spAutoFit/>
          </a:bodyPr>
          <a:lstStyle/>
          <a:p>
            <a:r>
              <a:rPr lang="en-US" sz="6000" b="1" dirty="0" smtClean="0">
                <a:latin typeface="+mj-lt"/>
              </a:rPr>
              <a:t>+</a:t>
            </a:r>
            <a:endParaRPr lang="en-AU" sz="1000" b="1" dirty="0">
              <a:latin typeface="+mj-lt"/>
            </a:endParaRPr>
          </a:p>
        </p:txBody>
      </p:sp>
      <p:sp>
        <p:nvSpPr>
          <p:cNvPr id="6" name="Rectangle 5"/>
          <p:cNvSpPr/>
          <p:nvPr/>
        </p:nvSpPr>
        <p:spPr bwMode="auto">
          <a:xfrm>
            <a:off x="3581400" y="4724400"/>
            <a:ext cx="4953000" cy="16002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n-lt"/>
              </a:rPr>
              <a:t>There</a:t>
            </a:r>
            <a:r>
              <a:rPr kumimoji="0" lang="en-AU" sz="1600" b="0" i="0" u="none" strike="noStrike" cap="none" normalizeH="0" dirty="0" smtClean="0">
                <a:ln>
                  <a:noFill/>
                </a:ln>
                <a:solidFill>
                  <a:schemeClr val="tx1"/>
                </a:solidFill>
                <a:effectLst/>
                <a:latin typeface="+mn-lt"/>
              </a:rPr>
              <a:t> </a:t>
            </a:r>
            <a:r>
              <a:rPr lang="en-AU" sz="1600" dirty="0" smtClean="0">
                <a:latin typeface="+mn-lt"/>
              </a:rPr>
              <a:t>is evidence that scheduled access does not work </a:t>
            </a:r>
            <a:r>
              <a:rPr kumimoji="0" lang="en-AU" sz="1600" b="0" i="0" u="none" strike="noStrike" cap="none" normalizeH="0" baseline="0" dirty="0" smtClean="0">
                <a:ln>
                  <a:noFill/>
                </a:ln>
                <a:solidFill>
                  <a:schemeClr val="tx1"/>
                </a:solidFill>
                <a:effectLst/>
                <a:latin typeface="+mn-lt"/>
              </a:rPr>
              <a:t>well in unlicensed</a:t>
            </a:r>
            <a:r>
              <a:rPr kumimoji="0" lang="en-AU" sz="1600" b="0" i="0" u="none" strike="noStrike" cap="none" normalizeH="0" dirty="0" smtClean="0">
                <a:ln>
                  <a:noFill/>
                </a:ln>
                <a:solidFill>
                  <a:schemeClr val="tx1"/>
                </a:solidFill>
                <a:effectLst/>
                <a:latin typeface="+mn-lt"/>
              </a:rPr>
              <a:t> spectrum </a:t>
            </a:r>
            <a:r>
              <a:rPr kumimoji="0" lang="en-AU" sz="1600" b="0" i="0" u="none" strike="noStrike" cap="none" normalizeH="0" baseline="0" dirty="0" smtClean="0">
                <a:ln>
                  <a:noFill/>
                </a:ln>
                <a:solidFill>
                  <a:schemeClr val="tx1"/>
                </a:solidFill>
                <a:effectLst/>
                <a:latin typeface="+mn-lt"/>
              </a:rPr>
              <a:t>based on market failures of (including</a:t>
            </a:r>
            <a:r>
              <a:rPr kumimoji="0" lang="en-AU" sz="1600" b="0" i="0" u="none" strike="noStrike" cap="none" normalizeH="0" dirty="0" smtClean="0">
                <a:ln>
                  <a:noFill/>
                </a:ln>
                <a:solidFill>
                  <a:schemeClr val="tx1"/>
                </a:solidFill>
                <a:effectLst/>
                <a:latin typeface="+mn-lt"/>
              </a:rPr>
              <a:t> approximate year of “death”)</a:t>
            </a:r>
            <a:r>
              <a:rPr kumimoji="0" lang="en-AU" sz="1600" b="0" i="0" u="none" strike="noStrike" cap="none" normalizeH="0" baseline="0" dirty="0" smtClean="0">
                <a:ln>
                  <a:noFill/>
                </a:ln>
                <a:solidFill>
                  <a:schemeClr val="tx1"/>
                </a:solidFill>
                <a:effectLst/>
                <a:latin typeface="+mn-lt"/>
              </a:rPr>
              <a:t>:</a:t>
            </a:r>
          </a:p>
          <a:p>
            <a:pPr marL="182563" marR="0" indent="-182563" algn="l" defTabSz="914400" rtl="0" eaLnBrk="0" fontAlgn="base" latinLnBrk="0" hangingPunct="0">
              <a:lnSpc>
                <a:spcPct val="100000"/>
              </a:lnSpc>
              <a:spcBef>
                <a:spcPts val="300"/>
              </a:spcBef>
              <a:spcAft>
                <a:spcPct val="0"/>
              </a:spcAft>
              <a:buClrTx/>
              <a:buSzTx/>
              <a:buFont typeface="Arial" panose="020B0604020202020204" pitchFamily="34" charset="0"/>
              <a:buChar char="−"/>
              <a:tabLst/>
            </a:pPr>
            <a:r>
              <a:rPr lang="en-AU" sz="1400" dirty="0" smtClean="0">
                <a:latin typeface="+mn-lt"/>
              </a:rPr>
              <a:t>ETSI Hiperlan 2 (~2000)</a:t>
            </a:r>
          </a:p>
          <a:p>
            <a:pPr marL="182563" indent="-182563" eaLnBrk="0" hangingPunct="0">
              <a:spcBef>
                <a:spcPts val="300"/>
              </a:spcBef>
              <a:buFont typeface="Arial" panose="020B0604020202020204" pitchFamily="34" charset="0"/>
              <a:buChar char="−"/>
            </a:pPr>
            <a:r>
              <a:rPr kumimoji="0" lang="en-AU" sz="1400" b="0" i="0" u="none" strike="noStrike" cap="none" normalizeH="0" dirty="0" smtClean="0">
                <a:ln>
                  <a:noFill/>
                </a:ln>
                <a:solidFill>
                  <a:schemeClr val="tx1"/>
                </a:solidFill>
                <a:effectLst/>
                <a:latin typeface="+mn-lt"/>
              </a:rPr>
              <a:t>IEEE 802.11 </a:t>
            </a:r>
            <a:r>
              <a:rPr lang="en-AU" sz="1400" dirty="0" smtClean="0">
                <a:latin typeface="+mn-lt"/>
              </a:rPr>
              <a:t>PCF (~1999)</a:t>
            </a:r>
          </a:p>
          <a:p>
            <a:pPr marL="182563" indent="-182563" eaLnBrk="0" hangingPunct="0">
              <a:spcBef>
                <a:spcPts val="300"/>
              </a:spcBef>
              <a:buFont typeface="Arial" panose="020B0604020202020204" pitchFamily="34" charset="0"/>
              <a:buChar char="−"/>
            </a:pPr>
            <a:r>
              <a:rPr lang="en-AU" sz="1400" dirty="0" smtClean="0">
                <a:latin typeface="+mn-lt"/>
              </a:rPr>
              <a:t>IEEE 802.11 HCCA (~2007)</a:t>
            </a:r>
            <a:endParaRPr kumimoji="0" lang="en-AU" sz="14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42351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own Arrow 26"/>
          <p:cNvSpPr/>
          <p:nvPr/>
        </p:nvSpPr>
        <p:spPr bwMode="auto">
          <a:xfrm>
            <a:off x="1600200" y="26670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8" name="Down Arrow 27"/>
          <p:cNvSpPr/>
          <p:nvPr/>
        </p:nvSpPr>
        <p:spPr bwMode="auto">
          <a:xfrm>
            <a:off x="5715000" y="26670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Down Arrow 28"/>
          <p:cNvSpPr/>
          <p:nvPr/>
        </p:nvSpPr>
        <p:spPr bwMode="auto">
          <a:xfrm>
            <a:off x="1600200" y="35814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0" name="Down Arrow 29"/>
          <p:cNvSpPr/>
          <p:nvPr/>
        </p:nvSpPr>
        <p:spPr bwMode="auto">
          <a:xfrm>
            <a:off x="5715000" y="35814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1066800"/>
          </a:xfrm>
        </p:spPr>
        <p:txBody>
          <a:bodyPr/>
          <a:lstStyle/>
          <a:p>
            <a:r>
              <a:rPr lang="en-AU" dirty="0" smtClean="0">
                <a:solidFill>
                  <a:srgbClr val="FF0000"/>
                </a:solidFill>
              </a:rPr>
              <a:t>Aside</a:t>
            </a:r>
            <a:r>
              <a:rPr lang="en-AU" dirty="0" smtClean="0"/>
              <a:t>: 3GPP should develop processes for all stakeholders to have a voice in LAA coexistence</a:t>
            </a:r>
            <a:endParaRPr lang="en-AU" dirty="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10" name="Rectangle 9"/>
          <p:cNvSpPr/>
          <p:nvPr/>
        </p:nvSpPr>
        <p:spPr bwMode="auto">
          <a:xfrm>
            <a:off x="685800" y="2057400"/>
            <a:ext cx="7772400"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Who</a:t>
            </a:r>
            <a:r>
              <a:rPr kumimoji="0" lang="en-AU" sz="1600" b="1" i="0" u="none" strike="noStrike" cap="none" normalizeH="0" dirty="0" smtClean="0">
                <a:ln>
                  <a:noFill/>
                </a:ln>
                <a:solidFill>
                  <a:schemeClr val="tx1"/>
                </a:solidFill>
                <a:effectLst/>
                <a:latin typeface="+mj-lt"/>
              </a:rPr>
              <a:t> should decide what is “fair” access to the unlicensed 5Ghz band? </a:t>
            </a:r>
            <a:endParaRPr kumimoji="0" lang="en-AU" sz="1600" b="1" i="0" u="none" strike="noStrike" cap="none" normalizeH="0" baseline="0" dirty="0" smtClean="0">
              <a:ln>
                <a:noFill/>
              </a:ln>
              <a:solidFill>
                <a:schemeClr val="tx1"/>
              </a:solidFill>
              <a:effectLst/>
              <a:latin typeface="+mj-lt"/>
            </a:endParaRPr>
          </a:p>
        </p:txBody>
      </p:sp>
      <p:sp>
        <p:nvSpPr>
          <p:cNvPr id="11" name="Rectangle 10"/>
          <p:cNvSpPr/>
          <p:nvPr/>
        </p:nvSpPr>
        <p:spPr bwMode="auto">
          <a:xfrm>
            <a:off x="685800" y="2971800"/>
            <a:ext cx="3641725"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Regulators?</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4816475" y="2971800"/>
            <a:ext cx="3641725"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Industry</a:t>
            </a:r>
            <a:r>
              <a:rPr kumimoji="0" lang="en-AU" sz="1600" b="1" i="0" u="none" strike="noStrike" cap="none" normalizeH="0" dirty="0" smtClean="0">
                <a:ln>
                  <a:noFill/>
                </a:ln>
                <a:solidFill>
                  <a:schemeClr val="tx1"/>
                </a:solidFill>
                <a:effectLst/>
                <a:latin typeface="+mj-lt"/>
              </a:rPr>
              <a:t> consensus?</a:t>
            </a:r>
            <a:endParaRPr kumimoji="0" lang="en-AU" sz="1600" b="1" i="0" u="none" strike="noStrike" cap="none" normalizeH="0" baseline="0" dirty="0" smtClean="0">
              <a:ln>
                <a:noFill/>
              </a:ln>
              <a:solidFill>
                <a:schemeClr val="tx1"/>
              </a:solidFill>
              <a:effectLst/>
              <a:latin typeface="+mj-lt"/>
            </a:endParaRPr>
          </a:p>
        </p:txBody>
      </p:sp>
      <p:sp>
        <p:nvSpPr>
          <p:cNvPr id="13" name="Rectangle 12"/>
          <p:cNvSpPr/>
          <p:nvPr/>
        </p:nvSpPr>
        <p:spPr bwMode="auto">
          <a:xfrm>
            <a:off x="685800" y="3886200"/>
            <a:ext cx="3641725"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Not</a:t>
            </a:r>
            <a:r>
              <a:rPr kumimoji="0" lang="en-AU" sz="1600" b="1" i="0" u="none" strike="noStrike" cap="none" normalizeH="0" dirty="0" smtClean="0">
                <a:ln>
                  <a:noFill/>
                </a:ln>
                <a:solidFill>
                  <a:srgbClr val="FF0000"/>
                </a:solidFill>
                <a:effectLst/>
                <a:latin typeface="+mj-lt"/>
              </a:rPr>
              <a:t> ideal</a:t>
            </a:r>
            <a:endParaRPr kumimoji="0" lang="en-AU" sz="1600" b="1" i="0" u="none" strike="noStrike" cap="none" normalizeH="0" baseline="0" dirty="0" smtClean="0">
              <a:ln>
                <a:noFill/>
              </a:ln>
              <a:solidFill>
                <a:srgbClr val="FF0000"/>
              </a:solidFill>
              <a:effectLst/>
              <a:latin typeface="+mj-lt"/>
            </a:endParaRPr>
          </a:p>
        </p:txBody>
      </p:sp>
      <p:sp>
        <p:nvSpPr>
          <p:cNvPr id="14" name="Rectangle 13"/>
          <p:cNvSpPr/>
          <p:nvPr/>
        </p:nvSpPr>
        <p:spPr bwMode="auto">
          <a:xfrm>
            <a:off x="4816475" y="3886200"/>
            <a:ext cx="3641725"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00B050"/>
                </a:solidFill>
                <a:effectLst/>
                <a:latin typeface="+mj-lt"/>
              </a:rPr>
              <a:t>Best option</a:t>
            </a:r>
            <a:endParaRPr kumimoji="0" lang="en-AU" sz="1600" b="1" i="0" u="none" strike="noStrike" cap="none" normalizeH="0" baseline="0" dirty="0" smtClean="0">
              <a:ln>
                <a:noFill/>
              </a:ln>
              <a:solidFill>
                <a:srgbClr val="00B050"/>
              </a:solidFill>
              <a:effectLst/>
              <a:latin typeface="+mj-lt"/>
            </a:endParaRPr>
          </a:p>
        </p:txBody>
      </p:sp>
      <p:sp>
        <p:nvSpPr>
          <p:cNvPr id="22" name="Rectangle 21"/>
          <p:cNvSpPr/>
          <p:nvPr/>
        </p:nvSpPr>
        <p:spPr bwMode="auto">
          <a:xfrm>
            <a:off x="685800" y="4495800"/>
            <a:ext cx="7772400" cy="1600200"/>
          </a:xfrm>
          <a:prstGeom prst="rect">
            <a:avLst/>
          </a:prstGeom>
          <a:solidFill>
            <a:schemeClr val="bg1"/>
          </a:solidFill>
          <a:ln w="28575" cap="flat" cmpd="sng" algn="ctr">
            <a:solidFill>
              <a:srgbClr val="00B05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spcBef>
                <a:spcPts val="800"/>
              </a:spcBef>
            </a:pPr>
            <a:r>
              <a:rPr lang="en-AU" sz="1600" b="1" dirty="0" smtClean="0">
                <a:solidFill>
                  <a:srgbClr val="00B050"/>
                </a:solidFill>
                <a:latin typeface="+mj-lt"/>
              </a:rPr>
              <a:t>How do we ensure the best option is feasible?</a:t>
            </a:r>
          </a:p>
          <a:p>
            <a:pPr marL="182563" indent="-182563">
              <a:spcBef>
                <a:spcPts val="800"/>
              </a:spcBef>
              <a:buFont typeface="Arial" panose="020B0604020202020204" pitchFamily="34" charset="0"/>
              <a:buChar char="•"/>
            </a:pPr>
            <a:r>
              <a:rPr lang="en-AU" sz="1600" dirty="0" smtClean="0">
                <a:latin typeface="+mj-lt"/>
              </a:rPr>
              <a:t>IEEE </a:t>
            </a:r>
            <a:r>
              <a:rPr lang="en-AU" sz="1600" dirty="0">
                <a:latin typeface="+mj-lt"/>
              </a:rPr>
              <a:t>802 is concerned that 3GPP do not have processes that promote effective </a:t>
            </a:r>
            <a:r>
              <a:rPr lang="en-AU" sz="1600" dirty="0" smtClean="0">
                <a:latin typeface="+mj-lt"/>
              </a:rPr>
              <a:t>collaboration and thus industry consensus</a:t>
            </a:r>
            <a:endParaRPr lang="en-AU" sz="1600" dirty="0">
              <a:latin typeface="+mj-lt"/>
            </a:endParaRPr>
          </a:p>
          <a:p>
            <a:pPr marL="182563" indent="-182563">
              <a:spcBef>
                <a:spcPts val="800"/>
              </a:spcBef>
              <a:buFont typeface="Arial" panose="020B0604020202020204" pitchFamily="34" charset="0"/>
              <a:buChar char="•"/>
            </a:pPr>
            <a:r>
              <a:rPr lang="en-AU" sz="1600" dirty="0">
                <a:latin typeface="+mj-lt"/>
              </a:rPr>
              <a:t>IEEE 802 requests 3GPP allow formal external review for LAA, possibly based on </a:t>
            </a:r>
            <a:r>
              <a:rPr lang="en-AU" sz="1600" dirty="0" smtClean="0">
                <a:latin typeface="+mj-lt"/>
              </a:rPr>
              <a:t>the processes used by IEEE-SA</a:t>
            </a:r>
            <a:endParaRPr lang="en-AU" sz="1600" dirty="0">
              <a:latin typeface="+mj-lt"/>
            </a:endParaRPr>
          </a:p>
        </p:txBody>
      </p:sp>
      <p:sp>
        <p:nvSpPr>
          <p:cNvPr id="23" name="Oval 22"/>
          <p:cNvSpPr/>
          <p:nvPr/>
        </p:nvSpPr>
        <p:spPr bwMode="auto">
          <a:xfrm>
            <a:off x="5791200" y="3810000"/>
            <a:ext cx="1676400" cy="533400"/>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23" idx="3"/>
            <a:endCxn id="22" idx="0"/>
          </p:cNvCxnSpPr>
          <p:nvPr/>
        </p:nvCxnSpPr>
        <p:spPr bwMode="auto">
          <a:xfrm flipH="1">
            <a:off x="4572000" y="4265285"/>
            <a:ext cx="1464703" cy="230515"/>
          </a:xfrm>
          <a:prstGeom prst="line">
            <a:avLst/>
          </a:prstGeom>
          <a:solidFill>
            <a:schemeClr val="accent1"/>
          </a:solidFill>
          <a:ln w="12700" cap="flat" cmpd="sng" algn="ctr">
            <a:solidFill>
              <a:srgbClr val="00B050"/>
            </a:solidFill>
            <a:prstDash val="solid"/>
            <a:round/>
            <a:headEnd type="none" w="sm" len="sm"/>
            <a:tailEnd type="none" w="sm" len="sm"/>
          </a:ln>
          <a:effectLst/>
        </p:spPr>
      </p:cxnSp>
    </p:spTree>
    <p:extLst>
      <p:ext uri="{BB962C8B-B14F-4D97-AF65-F5344CB8AC3E}">
        <p14:creationId xmlns:p14="http://schemas.microsoft.com/office/powerpoint/2010/main" val="16254593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5296</Words>
  <Application>Microsoft Office PowerPoint</Application>
  <PresentationFormat>On-screen Show (4:3)</PresentationFormat>
  <Paragraphs>617</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802-11-Submission</vt:lpstr>
      <vt:lpstr>Proposal for IEEE 802 submission to 3GPP Workshop on LAA in August 2015</vt:lpstr>
      <vt:lpstr>Revision notes</vt:lpstr>
      <vt:lpstr>IEEE 802 welcomes the opportunity to collaborate with 3GPP to ensure LAA &amp; Wi-Fi share fairly</vt:lpstr>
      <vt:lpstr>Wi-Fi has been a massive socio-economic success in the US, in Europe and globally …</vt:lpstr>
      <vt:lpstr>… and the significant benefit today from Wi-Fi of “anyone, anytime, any place” must not be put at risk</vt:lpstr>
      <vt:lpstr>An evidence based approach suggests “802.11-like” access will promote fair sharing </vt:lpstr>
      <vt:lpstr>Evidence from 3GPP suggests “802.11-like” access is suitable for sharing 5GHz channels …</vt:lpstr>
      <vt:lpstr>… confirming 15 years of Wi-Fi experience that LBT with truncated exponential back off is a good solution</vt:lpstr>
      <vt:lpstr>Aside: 3GPP should develop processes for all stakeholders to have a voice in LAA coexistence</vt:lpstr>
      <vt:lpstr>Aside: Fair access to 5GHz band could be decided by regulators alone or by industry consensus</vt:lpstr>
      <vt:lpstr>Aside: Intervention by regulators is not ideal, but is a real possibility without effective collaboration</vt:lpstr>
      <vt:lpstr>Aside: IEEE 802 is concerned that 3GPP do not have processes that promote effective collaboration</vt:lpstr>
      <vt:lpstr>Aside: IEEE 802 requests 3GPP allow formal external review for LAA, possibly based on IEEE- SA processes</vt:lpstr>
      <vt:lpstr>IEEE 802 recommends that 3GPP adopt an “802.11-like” access mechanism for LAA</vt:lpstr>
      <vt:lpstr>It is proposed that LAA adopt “802.11-like” parameters to maximise probability of coexistence</vt:lpstr>
      <vt:lpstr>Principle: adopt “802.11-like” timing parameters to maximise probability of coexistence</vt:lpstr>
      <vt:lpstr>Proposal: define “busy” &amp; “free” periods based on received energy &amp; channel reservations</vt:lpstr>
      <vt:lpstr>Proposal: divide the “free” period into slots</vt:lpstr>
      <vt:lpstr>Proposal: define a “defer period”</vt:lpstr>
      <vt:lpstr>Proposal: define Energy Detect (ED) &amp; Preamble Detect (PD) thresholds</vt:lpstr>
      <vt:lpstr>It is proposed that LAA use “802.11-like” access rules because they are effective in unlicensed spectrum</vt:lpstr>
      <vt:lpstr>Principle: define LBT rules in terms that allow flexibility and innovation, within limits</vt:lpstr>
      <vt:lpstr>Proposal: execute LBT and exponential back-off mechanisms before and after any transmission</vt:lpstr>
      <vt:lpstr>Proposal: allow some control frames to be transmitted without any LBT</vt:lpstr>
      <vt:lpstr>Proposal: count a random number of slots within a contention window as a back-off procedure </vt:lpstr>
      <vt:lpstr>Proposal: adjust contention window based on successful &amp; unsuccessful transmission of frames</vt:lpstr>
      <vt:lpstr>Principle: enable QoS using multiple “access engines” in a device</vt:lpstr>
      <vt:lpstr>Principle: set minimum parameters for QoS</vt:lpstr>
      <vt:lpstr>Principle: devices must undertake LBT before accessing secondary channels</vt:lpstr>
      <vt:lpstr>Summary: “Access engine” operation can be illustrated by a conceptual flow diagram</vt:lpstr>
      <vt:lpstr>Summary: The revised flow chart removes iCCA because it is ambiguous and overly conservative</vt:lpstr>
      <vt:lpstr>Summary: The revised flow chart ensures transmissions occur on slot boundaries</vt:lpstr>
      <vt:lpstr>Summary: The revised flow chart incorporates EDCA as the basis for access</vt:lpstr>
      <vt:lpstr>Summary: The revised flow chart incorporates QoS by enabling multiple parallel “access engines”</vt:lpstr>
      <vt:lpstr>It is proposed that LAA adopt a variety of other principles to promote fair sharing</vt:lpstr>
      <vt:lpstr>Proposal: define the maximum transmission time of about 4ms for each TxOP</vt:lpstr>
      <vt:lpstr>Principle: do not require LAA to respect NAV received from 802.11</vt:lpstr>
      <vt:lpstr>Principle: devices shall have respect for reservations made by others using common mechanisms </vt:lpstr>
      <vt:lpstr>Proposal: TxOPs may be continued by another device after completion of a “defer” period</vt:lpstr>
      <vt:lpstr>Proposal: devices using or reserving a channel shall only use it for necessary transmission purposes</vt:lpstr>
      <vt:lpstr>IEEE 802 welcomes the opportunity to collaborate with 3GPP to ensure LAA &amp; Wi-Fi share fairly</vt:lpstr>
      <vt:lpstr>Backup: 3GPP and IEEE 802 flow charts are similar, but sufficiently different to require collaboration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2015-08-06T01:43:43Z</dcterms:modified>
</cp:coreProperties>
</file>