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comments/comment7.xml" ContentType="application/vnd.openxmlformats-officedocument.presentationml.comments+xml"/>
  <Override PartName="/ppt/comments/comment8.xml" ContentType="application/vnd.openxmlformats-officedocument.presentationml.comments+xml"/>
  <Override PartName="/ppt/comments/comment9.xml" ContentType="application/vnd.openxmlformats-officedocument.presentationml.comments+xml"/>
  <Override PartName="/ppt/comments/comment10.xml" ContentType="application/vnd.openxmlformats-officedocument.presentationml.comments+xml"/>
  <Override PartName="/ppt/comments/comment11.xml" ContentType="application/vnd.openxmlformats-officedocument.presentationml.comments+xml"/>
  <Override PartName="/ppt/comments/comment12.xml" ContentType="application/vnd.openxmlformats-officedocument.presentationml.comments+xml"/>
  <Override PartName="/ppt/comments/comment13.xml" ContentType="application/vnd.openxmlformats-officedocument.presentationml.comments+xml"/>
  <Override PartName="/ppt/comments/comment14.xml" ContentType="application/vnd.openxmlformats-officedocument.presentationml.comments+xml"/>
  <Override PartName="/ppt/comments/comment15.xml" ContentType="application/vnd.openxmlformats-officedocument.presentationml.comments+xml"/>
  <Override PartName="/ppt/comments/comment16.xml" ContentType="application/vnd.openxmlformats-officedocument.presentationml.comments+xml"/>
  <Override PartName="/ppt/comments/comment17.xml" ContentType="application/vnd.openxmlformats-officedocument.presentationml.comments+xml"/>
  <Override PartName="/ppt/comments/comment18.xml" ContentType="application/vnd.openxmlformats-officedocument.presentationml.comments+xml"/>
  <Override PartName="/ppt/comments/comment19.xml" ContentType="application/vnd.openxmlformats-officedocument.presentationml.comments+xml"/>
  <Override PartName="/ppt/comments/comment20.xml" ContentType="application/vnd.openxmlformats-officedocument.presentationml.comments+xml"/>
  <Override PartName="/ppt/comments/comment21.xml" ContentType="application/vnd.openxmlformats-officedocument.presentationml.comments+xml"/>
  <Override PartName="/ppt/comments/comment22.xml" ContentType="application/vnd.openxmlformats-officedocument.presentationml.comments+xml"/>
  <Override PartName="/ppt/comments/comment23.xml" ContentType="application/vnd.openxmlformats-officedocument.presentationml.comments+xml"/>
  <Override PartName="/ppt/comments/comment24.xml" ContentType="application/vnd.openxmlformats-officedocument.presentationml.comments+xml"/>
  <Override PartName="/ppt/comments/comment25.xml" ContentType="application/vnd.openxmlformats-officedocument.presentationml.comments+xml"/>
  <Override PartName="/ppt/comments/comment26.xml" ContentType="application/vnd.openxmlformats-officedocument.presentationml.comments+xml"/>
  <Override PartName="/ppt/comments/comment27.xml" ContentType="application/vnd.openxmlformats-officedocument.presentationml.comments+xml"/>
  <Override PartName="/ppt/comments/comment28.xml" ContentType="application/vnd.openxmlformats-officedocument.presentationml.comments+xml"/>
  <Override PartName="/ppt/comments/comment29.xml" ContentType="application/vnd.openxmlformats-officedocument.presentationml.comments+xml"/>
  <Override PartName="/ppt/comments/comment30.xml" ContentType="application/vnd.openxmlformats-officedocument.presentationml.comments+xml"/>
  <Override PartName="/ppt/comments/comment31.xml" ContentType="application/vnd.openxmlformats-officedocument.presentationml.comments+xml"/>
  <Override PartName="/ppt/comments/comment32.xml" ContentType="application/vnd.openxmlformats-officedocument.presentationml.comments+xml"/>
  <Override PartName="/ppt/comments/comment33.xml" ContentType="application/vnd.openxmlformats-officedocument.presentationml.comments+xml"/>
  <Override PartName="/ppt/comments/comment34.xml" ContentType="application/vnd.openxmlformats-officedocument.presentationml.comments+xml"/>
  <Override PartName="/ppt/comments/comment35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69" r:id="rId2"/>
    <p:sldId id="378" r:id="rId3"/>
    <p:sldId id="340" r:id="rId4"/>
    <p:sldId id="341" r:id="rId5"/>
    <p:sldId id="342" r:id="rId6"/>
    <p:sldId id="345" r:id="rId7"/>
    <p:sldId id="344" r:id="rId8"/>
    <p:sldId id="346" r:id="rId9"/>
    <p:sldId id="333" r:id="rId10"/>
    <p:sldId id="347" r:id="rId11"/>
    <p:sldId id="348" r:id="rId12"/>
    <p:sldId id="337" r:id="rId13"/>
    <p:sldId id="351" r:id="rId14"/>
    <p:sldId id="352" r:id="rId15"/>
    <p:sldId id="353" r:id="rId16"/>
    <p:sldId id="354" r:id="rId17"/>
    <p:sldId id="355" r:id="rId18"/>
    <p:sldId id="356" r:id="rId19"/>
    <p:sldId id="357" r:id="rId20"/>
    <p:sldId id="358" r:id="rId21"/>
    <p:sldId id="359" r:id="rId22"/>
    <p:sldId id="360" r:id="rId23"/>
    <p:sldId id="361" r:id="rId24"/>
    <p:sldId id="362" r:id="rId25"/>
    <p:sldId id="363" r:id="rId26"/>
    <p:sldId id="364" r:id="rId27"/>
    <p:sldId id="365" r:id="rId28"/>
    <p:sldId id="366" r:id="rId29"/>
    <p:sldId id="373" r:id="rId30"/>
    <p:sldId id="374" r:id="rId31"/>
    <p:sldId id="375" r:id="rId32"/>
    <p:sldId id="379" r:id="rId33"/>
    <p:sldId id="367" r:id="rId34"/>
    <p:sldId id="368" r:id="rId35"/>
    <p:sldId id="369" r:id="rId36"/>
    <p:sldId id="371" r:id="rId37"/>
    <p:sldId id="372" r:id="rId38"/>
    <p:sldId id="376" r:id="rId39"/>
    <p:sldId id="377" r:id="rId4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94660" autoAdjust="0"/>
  </p:normalViewPr>
  <p:slideViewPr>
    <p:cSldViewPr snapToObjects="1">
      <p:cViewPr varScale="1">
        <p:scale>
          <a:sx n="115" d="100"/>
          <a:sy n="115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 snapToObjects="1"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2:59:08.886" idx="8">
    <p:pos x="10" y="10"/>
    <p:text>3/8: changed date
3/8: changes month in header</p:text>
  </p:cm>
</p:cmLst>
</file>

<file path=ppt/comments/comment1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9T12:37:31.690" idx="6">
    <p:pos x="10" y="10"/>
    <p:text>Slide 2 notes problem with LAA development processes; no review and too fast
Notes possibility of regulators intervening
Notes that not ideal and instead makes
29/7: Alireza concerned about impication IEEE 802 wants to delay. Suggests, "Mutually agreed solutions are required in advance of finalizing the standard and deploying LAA". Softened language to "Note: the establishment of effective collaboration processes between 3GPP &amp; IEEE 802 on LAA/Wi-Fi coexistence may  mean that meeting LAA’s planned schedule is challenging"
</p:text>
  </p:cm>
</p:cmLst>
</file>

<file path=ppt/comments/comment1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3:03:43.731" idx="2">
    <p:pos x="69" y="102"/>
    <p:text>Bolded second dot point to emphasize
3/8: Changed 2nds dash point to "“Wi-Fi like” access rules because they are effective in unlicensed spectrum"
3/8: "sharing" -&gt; "fair sharing" in last dash point</p:text>
  </p:cm>
</p:cmLst>
</file>

<file path=ppt/comments/comment1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13:19.440" idx="6">
    <p:pos x="10" y="10"/>
    <p:text>
Editorial changes</p:text>
  </p:cm>
</p:cmLst>
</file>

<file path=ppt/comments/comment1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1:12.576" idx="7">
    <p:pos x="10" y="10"/>
    <p:text>
Editorial changes</p:text>
  </p:cm>
</p:cmLst>
</file>

<file path=ppt/comments/comment1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2:24.668" idx="8">
    <p:pos x="10" y="10"/>
    <p:text>
Editorial changes
Highlighted definitions</p:text>
  </p:cm>
</p:cmLst>
</file>

<file path=ppt/comments/comment1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3:12.479" idx="9">
    <p:pos x="10" y="10"/>
    <p:text>
Editorial changes
Highlighted definitions</p:text>
  </p:cm>
</p:cmLst>
</file>

<file path=ppt/comments/comment1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4:37:30.174" idx="3">
    <p:pos x="10" y="10"/>
    <p:text>
Editorial changes
Highlighted definition
3/8: made note clearer</p:text>
  </p:cm>
</p:cmLst>
</file>

<file path=ppt/comments/comment1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4T16:56:43.539" idx="1">
    <p:pos x="10" y="10"/>
    <p:text>
Editorial changes
Highlighted definition
Need to look for references in TR to better justify -77dBm 
3/8: the -77dBm is justifed by some work by Broadcom that was submitted to 3GPP
3/8: R1-152936, R1-152937, and R1-152938 all showed the ED at least needs to be as low as -77 dBm to achieve good coexistence.</p:text>
  </p:cm>
</p:cmLst>
</file>

<file path=ppt/comments/comment1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2:51:51.018" idx="3">
    <p:pos x="10" y="10"/>
    <p:text>
Editorial changes
3/8: Modified title to refket earlier change in summary
3/8: editorial fix</p:text>
  </p:cm>
</p:cmLst>
</file>

<file path=ppt/comments/comment1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8:07.204" idx="13">
    <p:pos x="10" y="10"/>
    <p:text>
Editoriial
Explicitly note that the materia in this deck is similar to but not the same as DCF and EDCA
Removed QoS discussion until later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9T12:22:47.582" idx="1">
    <p:pos x="10" y="10"/>
    <p:text>Matched changes in language on later slides on this deck
29/7: comment made in teleconference:  added conneection between Wi-Fi brand and IEEE 802.11 standard</p:text>
  </p:cm>
</p:cmLst>
</file>

<file path=ppt/comments/comment2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4:39:29.062" idx="4">
    <p:pos x="63" y="74"/>
    <p:text>3/8: tx -&gt; transmission </p:text>
  </p:cm>
</p:cmLst>
</file>

<file path=ppt/comments/comment2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9:21.750" idx="14">
    <p:pos x="10" y="10"/>
    <p:text>
Editorial cleanup
Removed TxOP material - covered elsewhere</p:text>
  </p:cm>
</p:cmLst>
</file>

<file path=ppt/comments/comment2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2:00:04.553" idx="15">
    <p:pos x="10" y="10"/>
    <p:text>
Editorial cleanup</p:text>
  </p:cm>
</p:cmLst>
</file>

<file path=ppt/comments/comment2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4:46:54.933" idx="6">
    <p:pos x="10" y="10"/>
    <p:text>
Clarified that teh 3GPP sims do not appear to define QoS for LAA
Editorial update
Added queston asing if 3GPP want QoS for DL
3/8: added max ToOP as a parameter</p:text>
  </p:cm>
</p:cmLst>
</file>

<file path=ppt/comments/comment2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4:46:18.816" idx="5">
    <p:pos x="10" y="10"/>
    <p:text>Editorial changes
Covered the issue of AP using  different parameters
Highlighted conceptual nature of proposal; solid proposal was to adopt EDCA
3/8/15: converted paramters to be aligned with EDCA
3/8: added TxOP as a parameter</p:text>
  </p:cm>
</p:cmLst>
</file>

<file path=ppt/comments/comment2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2:52:32.886" idx="6">
    <p:pos x="10" y="10"/>
    <p:text>No changes
It has been suggested that this item be marked as "future work" as wider channels are not a short term focus
3/8: Mhz -&gt; MHz</p:text>
  </p:cm>
</p:cmLst>
</file>

<file path=ppt/comments/comment2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2:40:55.449" idx="4">
    <p:pos x="10" y="10"/>
    <p:text>No changes
3/8/15: Changed from "Is higher priorty tx ready?" to "Is higher priority q=0?" based on comment from Sony employee that previou text is ambiguous
3/8/15: modified access to make it reflect EDCA, rather than the weird combination of EDCA and DCF
3/8/15: Added note in bottom right to respond to comment that CW doublig is not defined on this page</p:text>
  </p:cm>
</p:cmLst>
</file>

<file path=ppt/comments/comment2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5:08.071" idx="6">
    <p:pos x="106" y="106"/>
    <p:text>Added call out highligting iCCA difference
</p:text>
  </p:cm>
</p:cmLst>
</file>

<file path=ppt/comments/comment2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2:49:46.480" idx="5">
    <p:pos x="10" y="10"/>
    <p:text>Added callout highlighting slot sync issue
3/8: Added text explaining why slot sync is important based on comment received</p:text>
  </p:cm>
</p:cmLst>
</file>

<file path=ppt/comments/comment2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6:44.511" idx="8">
    <p:pos x="10" y="10"/>
    <p:text>Addded callout highlighting conceptual nature of access propsal
Emphasies reecommendation to adopt EDCA
Emphasis need to COLLABORATE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1:25:36.110" idx="1">
    <p:pos x="10" y="10"/>
    <p:text>Added quote from Neelie Kroes
Added numnber of Wi-Fi devices sold and still being used
Added EC quote "Europe loves Wi-Fi"
Deleted references to Katz and Plum reports
29/7: Max R expressed concern that "More than 5 billion Wi-Fi devices still in use today" suggested Wi-Fi declining. So refined slightly 
3/8: Editorial fixes</p:text>
  </p:cm>
</p:cmLst>
</file>

<file path=ppt/comments/comment3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8T14:49:32.594" idx="1">
    <p:pos x="10" y="10"/>
    <p:text>Added slide</p:text>
  </p:cm>
</p:cmLst>
</file>

<file path=ppt/comments/comment3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3:10:15.011" idx="10">
    <p:pos x="10" y="10"/>
    <p:text>Editorials
3/8: sharing -&gt; fair sharing
3/8: 5ms -&gt; 4ms  based on multiple comments from Japanese companies</p:text>
  </p:cm>
</p:cmLst>
</file>

<file path=ppt/comments/comment3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3:10:41.773" idx="7">
    <p:pos x="10" y="10"/>
    <p:text>Editorials
Added Qualcomm quote
3/8: assume -&gt; assumed
3/8: added Japanese restriction of 4ms
3/8: 5ms -&gt; 4ms  based on multiple comments from Japanese companies</p:text>
  </p:cm>
</p:cmLst>
</file>

<file path=ppt/comments/comment3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2:24.300" idx="1">
    <p:pos x="10" y="10"/>
    <p:text>Made pint in ine slide rather than two slides
Editorial changes</p:text>
  </p:cm>
</p:cmLst>
</file>

<file path=ppt/comments/comment3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9:00.795" idx="12">
    <p:pos x="10" y="10"/>
    <p:text>No changes</p:text>
  </p:cm>
</p:cmLst>
</file>

<file path=ppt/comments/comment3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4:46:14.690" idx="1">
    <p:pos x="10" y="10"/>
    <p:text>Matched changes in language on later slides on this deck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9T12:25:24.241" idx="2">
    <p:pos x="10" y="10"/>
    <p:text>Changed "benefit" to "benefit from Wi-F"
Added "generally not requiring a subscription or a cellular operator!" to emphasis its accessibility
Removed text from "Anyone" box
Kept "good enough" but clarified with "to meet user needs"
29/7: Alireza worried about admitting Wi-Fi doe snot have optimal efficiency: replaced, "Wi-Fi trades some  efficiency in favour of “good enough” performance (to meet users’ needs) and fair sharing between Wi-Fi networks and other technologies"  with "Wi-Fi meets diverse user needs by assuring fair sharing between Wi-Fi networks and other technologies
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3:00:56.030" idx="9">
    <p:pos x="10" y="10"/>
    <p:text>Made slide more visual - less blocks of text
Refined message to align with "Minto pyramid"
29/7: removed "a long period of study" to avoid making it look like we want delay
3/8: Added "is the best solution" to be consistent with a later change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4:33:59.908" idx="2">
    <p:pos x="10" y="10"/>
    <p:text>Swapped with next slide
Added logo
Simplified text
3/8: Cat 4 -&gt; Category 4</p:tex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1:20:07.304" idx="3">
    <p:pos x="10" y="10"/>
    <p:text>Added logo
Editorial cleanup
29/7: replaced "“good enough” (not perfect)" with "good" to avoid highlighting that Wi-Fi not perfect, even though the tradeoff is justifiable
3/8: changde "actually works" in title to "the best solution" based on comment received
3/8: added box based oin comment received</p:tex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6:53:15.495" idx="7">
    <p:pos x="10" y="10"/>
    <p:text>Divided into three  slides
Slide 1 focuses on what IEEE-SA does</p:tex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9T12:33:41.082" idx="5">
    <p:pos x="10" y="10"/>
    <p:text>Slide 2 notes problem with LAA development processes; no review and too fast
Notes possibility of regulators intervening
29/7: cleaned up regulator threat text based on input from Alieza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802.19-15/0063r5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9137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August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802.19-15/0063r5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9137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August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23756" y="8985250"/>
            <a:ext cx="105798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4"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95177" y="8985250"/>
            <a:ext cx="540211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Page </a:t>
            </a:r>
            <a:fld id="{18D10512-F400-46E6-9813-0191A717DA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3096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9" y="6475413"/>
            <a:ext cx="64921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94708" y="6475413"/>
            <a:ext cx="649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81172" y="363379"/>
            <a:ext cx="31643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802.19-15/0063r5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121828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August 2015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0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4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35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comments" Target="../comments/commen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Proposal for IEEE 802 submission to 3GPP Workshop on LAA in August 2015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3 August 2015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 smtClean="0">
                <a:latin typeface="Arial" pitchFamily="34" charset="0"/>
              </a:rPr>
              <a:t>Editor: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747932"/>
              </p:ext>
            </p:extLst>
          </p:nvPr>
        </p:nvGraphicFramePr>
        <p:xfrm>
          <a:off x="685800" y="32004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Andrew Myles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+61 2 84461010</a:t>
                      </a:r>
                      <a:endParaRPr lang="en-AU" sz="120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+61 418 656587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685800" y="4114800"/>
            <a:ext cx="7696200" cy="2133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This slide deck contains a proposal for the IEEE 802 submission to the 3GPP Workshop on LAA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It was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initially discussed at the IEEE 802 plenary in Hawaii in July 2015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baseline="0" dirty="0" smtClean="0">
                <a:latin typeface="+mj-lt"/>
              </a:rPr>
              <a:t>It needs</a:t>
            </a:r>
            <a:r>
              <a:rPr lang="en-US" sz="1600" dirty="0" smtClean="0">
                <a:latin typeface="+mj-lt"/>
              </a:rPr>
              <a:t> to be approved by the IEEE 802.19 WG by about 10 </a:t>
            </a:r>
            <a:r>
              <a:rPr lang="en-US" sz="1600" smtClean="0">
                <a:latin typeface="+mj-lt"/>
              </a:rPr>
              <a:t>August 2015 to </a:t>
            </a:r>
            <a:r>
              <a:rPr lang="en-US" sz="1600" dirty="0" smtClean="0">
                <a:latin typeface="+mj-lt"/>
              </a:rPr>
              <a:t>meet the IEEE 802 EC approval deadlines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 smtClean="0">
                <a:solidFill>
                  <a:srgbClr val="FF0000"/>
                </a:solidFill>
              </a:rPr>
              <a:t>Aside</a:t>
            </a:r>
            <a:r>
              <a:rPr lang="en-AU" dirty="0">
                <a:solidFill>
                  <a:srgbClr val="FF0000"/>
                </a:solidFill>
              </a:rPr>
              <a:t>: </a:t>
            </a:r>
            <a:r>
              <a:rPr lang="en-AU" dirty="0" smtClean="0"/>
              <a:t>… but it is unclear that 3GPP has processes for LAA to allow review by other stakeholders 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AU" dirty="0" smtClean="0"/>
              <a:t>3GPP review processes provide little real say to others</a:t>
            </a:r>
          </a:p>
          <a:p>
            <a:pPr lvl="1"/>
            <a:r>
              <a:rPr lang="en-AU" dirty="0" smtClean="0"/>
              <a:t>It is unclear how 3GPP is planning to give other unlicensed</a:t>
            </a:r>
            <a:br>
              <a:rPr lang="en-AU" dirty="0" smtClean="0"/>
            </a:br>
            <a:r>
              <a:rPr lang="en-AU" dirty="0" smtClean="0"/>
              <a:t>stakeholders a real say on how LAA shares the 5GHz band</a:t>
            </a:r>
          </a:p>
          <a:p>
            <a:pPr lvl="2"/>
            <a:r>
              <a:rPr lang="en-AU" dirty="0" smtClean="0"/>
              <a:t>It appears 3GPP has no formal review processes accessible to other stakeholders, particularly other users of 5Ghz unlicensed spectrum</a:t>
            </a:r>
          </a:p>
          <a:p>
            <a:pPr lvl="2"/>
            <a:r>
              <a:rPr lang="en-AU" dirty="0" smtClean="0"/>
              <a:t>Many stakeholders believe that 3GPP has unreasonably dismissed at least some comments received via LS’s from IEEE 802</a:t>
            </a:r>
          </a:p>
          <a:p>
            <a:pPr lvl="2"/>
            <a:r>
              <a:rPr lang="en-US" dirty="0" smtClean="0"/>
              <a:t>The 3GPP timelines for LAA do not appear to have sufficient time for proper review by other stakeholders </a:t>
            </a:r>
            <a:endParaRPr lang="en-AU" dirty="0" smtClean="0"/>
          </a:p>
          <a:p>
            <a:r>
              <a:rPr lang="en-AU" dirty="0" smtClean="0"/>
              <a:t>Regulatory intervention is a possibility without effective collaboration</a:t>
            </a:r>
          </a:p>
          <a:p>
            <a:pPr lvl="1"/>
            <a:r>
              <a:rPr lang="en-AU" dirty="0" smtClean="0"/>
              <a:t>Regulators could impose rules on behalf of other stakeholders</a:t>
            </a:r>
          </a:p>
          <a:p>
            <a:pPr lvl="2"/>
            <a:r>
              <a:rPr lang="en-AU" dirty="0"/>
              <a:t>T</a:t>
            </a:r>
            <a:r>
              <a:rPr lang="en-AU" dirty="0" smtClean="0"/>
              <a:t>his is what is happening in Europe with ETSI BRAN</a:t>
            </a:r>
          </a:p>
          <a:p>
            <a:pPr lvl="2"/>
            <a:r>
              <a:rPr lang="en-AU" dirty="0" smtClean="0"/>
              <a:t>FCC is exploring this possibility in the US</a:t>
            </a:r>
          </a:p>
          <a:p>
            <a:pPr lvl="1"/>
            <a:r>
              <a:rPr lang="en-US" dirty="0" smtClean="0"/>
              <a:t>This is not ideal because it takes </a:t>
            </a:r>
            <a:r>
              <a:rPr lang="en-US" dirty="0"/>
              <a:t>LAA &amp; Wi-Fi decisions </a:t>
            </a:r>
            <a:r>
              <a:rPr lang="en-US" dirty="0" smtClean="0"/>
              <a:t>away 3GPP &amp; IEEE 802 … but regulators may have no choice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325" y="1752600"/>
            <a:ext cx="1666875" cy="950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2714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AU" dirty="0" smtClean="0">
                <a:solidFill>
                  <a:srgbClr val="FF0000"/>
                </a:solidFill>
              </a:rPr>
              <a:t>Aside</a:t>
            </a:r>
            <a:r>
              <a:rPr lang="en-AU" dirty="0">
                <a:solidFill>
                  <a:srgbClr val="FF0000"/>
                </a:solidFill>
              </a:rPr>
              <a:t>: </a:t>
            </a:r>
            <a:r>
              <a:rPr lang="en-AU" dirty="0" smtClean="0"/>
              <a:t>… and IEEE </a:t>
            </a:r>
            <a:r>
              <a:rPr lang="en-AU" dirty="0"/>
              <a:t>802 </a:t>
            </a:r>
            <a:r>
              <a:rPr lang="en-AU" dirty="0" smtClean="0"/>
              <a:t>requests </a:t>
            </a:r>
            <a:r>
              <a:rPr lang="en-AU" dirty="0"/>
              <a:t>3GPP </a:t>
            </a:r>
            <a:r>
              <a:rPr lang="en-AU" dirty="0" smtClean="0"/>
              <a:t>to develop collaborative processes for LAA coexistence with Wi-Fi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6629400" cy="4114800"/>
          </a:xfrm>
        </p:spPr>
        <p:txBody>
          <a:bodyPr/>
          <a:lstStyle/>
          <a:p>
            <a:r>
              <a:rPr lang="en-AU" dirty="0" smtClean="0"/>
              <a:t>A 3GPP/IEEE 802 collaboration based solution is ideal!</a:t>
            </a:r>
          </a:p>
          <a:p>
            <a:pPr lvl="1"/>
            <a:r>
              <a:rPr lang="en-US" dirty="0" smtClean="0"/>
              <a:t>Collaboration is the key to ensuring all stakeholders are happy with the outcome</a:t>
            </a:r>
          </a:p>
          <a:p>
            <a:pPr lvl="2"/>
            <a:r>
              <a:rPr lang="en-US" dirty="0" smtClean="0"/>
              <a:t>Collaboration implies joint work and consensus outputs</a:t>
            </a:r>
          </a:p>
          <a:p>
            <a:pPr lvl="2"/>
            <a:r>
              <a:rPr lang="en-US" dirty="0" smtClean="0"/>
              <a:t>Communication is not the same as collaboration!</a:t>
            </a:r>
            <a:endParaRPr lang="en-AU" dirty="0"/>
          </a:p>
          <a:p>
            <a:pPr lvl="1"/>
            <a:r>
              <a:rPr lang="en-AU" dirty="0" smtClean="0"/>
              <a:t>IEEE 802 requests that 3GPP develop processes that</a:t>
            </a:r>
            <a:br>
              <a:rPr lang="en-AU" dirty="0" smtClean="0"/>
            </a:br>
            <a:r>
              <a:rPr lang="en-AU" dirty="0" smtClean="0"/>
              <a:t>allow all stakeholders have a real opportunity to review</a:t>
            </a:r>
            <a:br>
              <a:rPr lang="en-AU" dirty="0" smtClean="0"/>
            </a:br>
            <a:r>
              <a:rPr lang="en-AU" dirty="0" smtClean="0"/>
              <a:t>and influence LAA in a collaborative manner</a:t>
            </a:r>
          </a:p>
          <a:p>
            <a:pPr lvl="2"/>
            <a:r>
              <a:rPr lang="en-AU" dirty="0" smtClean="0"/>
              <a:t>The focus should be on fairly sharing the community</a:t>
            </a:r>
            <a:br>
              <a:rPr lang="en-AU" dirty="0" smtClean="0"/>
            </a:br>
            <a:r>
              <a:rPr lang="en-AU" dirty="0" smtClean="0"/>
              <a:t>resource also known as “unlicensed spectrum”</a:t>
            </a:r>
          </a:p>
          <a:p>
            <a:pPr lvl="1"/>
            <a:r>
              <a:rPr lang="en-US" dirty="0" smtClean="0"/>
              <a:t>Note: the establishment of effective collaboration processes between 3GPP &amp; IEEE 802 on LAA/Wi-Fi coexistence may mean that meeting LAA’s planned schedule is challenging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057400"/>
            <a:ext cx="120237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562350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536037" y="2438400"/>
            <a:ext cx="7841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+mj-lt"/>
              </a:rPr>
              <a:t>+</a:t>
            </a:r>
            <a:endParaRPr lang="en-AU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96120" y="4114800"/>
            <a:ext cx="7841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latin typeface="+mj-lt"/>
              </a:rPr>
              <a:t>=</a:t>
            </a:r>
            <a:endParaRPr lang="en-AU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95774" y="4953000"/>
            <a:ext cx="105028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en-A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424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recommends 3GPP adopt “Wi-Fi like” </a:t>
            </a:r>
            <a:r>
              <a:rPr lang="en-AU" dirty="0" smtClean="0"/>
              <a:t>access </a:t>
            </a:r>
            <a:r>
              <a:rPr lang="en-AU" dirty="0"/>
              <a:t>for LAA </a:t>
            </a:r>
            <a:r>
              <a:rPr lang="en-AU" dirty="0" smtClean="0"/>
              <a:t>to </a:t>
            </a:r>
            <a:r>
              <a:rPr lang="en-AU" dirty="0"/>
              <a:t>promote fair sharing with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following slides contain a set of principles that IEEE 802 recommends be considered for adoption by 3GPP for LAA</a:t>
            </a:r>
          </a:p>
          <a:p>
            <a:pPr lvl="1"/>
            <a:r>
              <a:rPr lang="en-AU" b="1" dirty="0" smtClean="0">
                <a:solidFill>
                  <a:srgbClr val="FF0000"/>
                </a:solidFill>
              </a:rPr>
              <a:t>The principles are not intended to represent detailed specifications because that is the responsibility of 3GPP, and not IEEE 802</a:t>
            </a:r>
          </a:p>
          <a:p>
            <a:pPr lvl="1"/>
            <a:r>
              <a:rPr lang="en-AU" dirty="0" smtClean="0"/>
              <a:t>The goal of these recommendations are to enable LAA and Wi-Fi to share unlicensed spectrum fairly …</a:t>
            </a:r>
          </a:p>
          <a:p>
            <a:pPr lvl="1"/>
            <a:r>
              <a:rPr lang="en-AU" dirty="0" smtClean="0"/>
              <a:t>… and ultimately to </a:t>
            </a:r>
            <a:r>
              <a:rPr lang="en-AU" dirty="0"/>
              <a:t>allow unlicensed spectrum </a:t>
            </a:r>
            <a:r>
              <a:rPr lang="en-AU" dirty="0" smtClean="0"/>
              <a:t>to continue to be a community resource available for all!</a:t>
            </a:r>
          </a:p>
          <a:p>
            <a:pPr lvl="1"/>
            <a:r>
              <a:rPr lang="en-AU" dirty="0"/>
              <a:t>In </a:t>
            </a:r>
            <a:r>
              <a:rPr lang="en-AU" dirty="0" smtClean="0"/>
              <a:t>summary, various principles are proposed that LAA adopt:</a:t>
            </a:r>
          </a:p>
          <a:p>
            <a:pPr lvl="2"/>
            <a:r>
              <a:rPr lang="en-AU" dirty="0" smtClean="0"/>
              <a:t>“Wi-Fi like” </a:t>
            </a:r>
            <a:r>
              <a:rPr lang="en-AU" dirty="0"/>
              <a:t>parameters to maximise probability of </a:t>
            </a:r>
            <a:r>
              <a:rPr lang="en-AU" dirty="0" smtClean="0"/>
              <a:t>coexistence</a:t>
            </a:r>
          </a:p>
          <a:p>
            <a:pPr lvl="2"/>
            <a:r>
              <a:rPr lang="en-AU" dirty="0" smtClean="0"/>
              <a:t>“Wi-Fi like” access rules because they are effective in unlicensed spectrum</a:t>
            </a:r>
          </a:p>
          <a:p>
            <a:pPr lvl="2"/>
            <a:r>
              <a:rPr lang="en-AU" dirty="0" smtClean="0"/>
              <a:t>A </a:t>
            </a:r>
            <a:r>
              <a:rPr lang="en-AU" dirty="0"/>
              <a:t>variety of other </a:t>
            </a:r>
            <a:r>
              <a:rPr lang="en-AU" dirty="0" smtClean="0"/>
              <a:t>mechanisms to </a:t>
            </a:r>
            <a:r>
              <a:rPr lang="en-AU" dirty="0"/>
              <a:t>promote </a:t>
            </a:r>
            <a:r>
              <a:rPr lang="en-AU" dirty="0" smtClean="0"/>
              <a:t>fair sharing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12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is proposed that LAA adopt “Wi-Fi like” parameters to maximise probability of coexistence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198537"/>
              </p:ext>
            </p:extLst>
          </p:nvPr>
        </p:nvGraphicFramePr>
        <p:xfrm>
          <a:off x="304798" y="2392762"/>
          <a:ext cx="8610601" cy="2892504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37403"/>
                <a:gridCol w="1131387"/>
                <a:gridCol w="6141811"/>
              </a:tblGrid>
              <a:tr h="55776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Summary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Adopt “Wi-Fi like” timing parameters to maximise probability of coexistence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rowSpan="4">
                  <a:txBody>
                    <a:bodyPr/>
                    <a:lstStyle/>
                    <a:p>
                      <a:r>
                        <a:rPr lang="en-US" sz="1600" b="1" dirty="0" smtClean="0"/>
                        <a:t>Definitions based</a:t>
                      </a:r>
                      <a:r>
                        <a:rPr lang="en-US" sz="1600" b="1" baseline="0" dirty="0" smtClean="0"/>
                        <a:t> on Wi-Fi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“busy” &amp; “free” states based on received energy &amp; channel reservations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Divide the “free” period into slots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pPr marL="0" marR="0" indent="0" algn="l" defTabSz="6858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/>
                        <a:t>Proposal</a:t>
                      </a:r>
                      <a:endParaRPr lang="en-A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Define a “defer” period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Energy Detect (ED) &amp; Preamble Detect (PD) thresholds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468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adopt “Wi-Fi like” timing parameters to maximise probability of coexistence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reality is that IEEE 802.11 standard has defined various timing parameters that are deployed in billions of Wi-Fi devices</a:t>
            </a:r>
          </a:p>
          <a:p>
            <a:pPr lvl="2"/>
            <a:r>
              <a:rPr lang="en-AU" dirty="0" err="1"/>
              <a:t>eg</a:t>
            </a:r>
            <a:r>
              <a:rPr lang="en-AU" dirty="0"/>
              <a:t> slot times, CCA mechanism, AIFS mechanism</a:t>
            </a:r>
          </a:p>
          <a:p>
            <a:pPr lvl="1"/>
            <a:r>
              <a:rPr lang="en-AU" dirty="0"/>
              <a:t>Defining LAA to use completely different timing parameters to Wi-Fi is likely to make fair sharing much harder ...</a:t>
            </a:r>
          </a:p>
          <a:p>
            <a:pPr lvl="1"/>
            <a:r>
              <a:rPr lang="en-AU" dirty="0"/>
              <a:t>… and forcing LAA to use similar timing parameters to Wi-Fi is unlikely to make LAA any less functional</a:t>
            </a:r>
          </a:p>
          <a:p>
            <a:pPr lvl="1"/>
            <a:r>
              <a:rPr lang="en-AU" dirty="0"/>
              <a:t>IEEE 802 recommends 3GPP adopt a limited number of timing parameters taken directly from the Wi-Fi access mechanism</a:t>
            </a:r>
          </a:p>
          <a:p>
            <a:pPr lvl="2"/>
            <a:r>
              <a:rPr lang="en-AU" dirty="0"/>
              <a:t>This approach is aligned with the Ericsson proposal in 3GPP and ETSI BRAN in relation to “defer” and “slot” </a:t>
            </a:r>
            <a:r>
              <a:rPr lang="en-AU" dirty="0" smtClean="0"/>
              <a:t>times …</a:t>
            </a:r>
            <a:endParaRPr lang="en-AU" dirty="0"/>
          </a:p>
          <a:p>
            <a:pPr lvl="2"/>
            <a:r>
              <a:rPr lang="en-AU" dirty="0"/>
              <a:t>… and much of the simulation work undertaken during the 3GPP Study Item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652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“busy” &amp; “free” periods based on received energy &amp; channel reservations, similar to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It is proposed by IEEE 802 that LAA use concepts of a “busy” and “free” medium similar to those used in Wi-Fi </a:t>
            </a:r>
          </a:p>
          <a:p>
            <a:pPr lvl="2"/>
            <a:r>
              <a:rPr lang="en-AU" dirty="0"/>
              <a:t>Note there is no need for 3GPP to adopt exactly the same terms as used in the IEEE 802.11 standard</a:t>
            </a:r>
          </a:p>
          <a:p>
            <a:pPr lvl="1"/>
            <a:r>
              <a:rPr lang="en-AU" b="1" dirty="0"/>
              <a:t>Def:</a:t>
            </a:r>
            <a:r>
              <a:rPr lang="en-AU" dirty="0"/>
              <a:t> a wireless medium is deemed to be “busy” for the period a device:</a:t>
            </a:r>
          </a:p>
          <a:p>
            <a:pPr lvl="2"/>
            <a:r>
              <a:rPr lang="en-AU" dirty="0"/>
              <a:t>Receives energy above an energy threshold, and an additional “defer” period</a:t>
            </a:r>
          </a:p>
          <a:p>
            <a:pPr lvl="2"/>
            <a:r>
              <a:rPr lang="en-AU" dirty="0"/>
              <a:t>Transmits energy on the medium, and an additional “defer” period</a:t>
            </a:r>
          </a:p>
          <a:p>
            <a:pPr lvl="2"/>
            <a:r>
              <a:rPr lang="en-AU" dirty="0"/>
              <a:t>The device is aware another device has “reserved” the channel, and an additional “defer” period</a:t>
            </a:r>
          </a:p>
          <a:p>
            <a:pPr lvl="3"/>
            <a:r>
              <a:rPr lang="en-AU" dirty="0"/>
              <a:t>Note: reservation occurs by the use of NAV in Wi-Fi; LAA may use something different</a:t>
            </a:r>
          </a:p>
          <a:p>
            <a:pPr lvl="2"/>
            <a:r>
              <a:rPr lang="en-AU" dirty="0"/>
              <a:t>The device is aware another device is probably transmitting on a channel, and an additional “defer” period</a:t>
            </a:r>
          </a:p>
          <a:p>
            <a:pPr lvl="3"/>
            <a:r>
              <a:rPr lang="en-AU" dirty="0"/>
              <a:t>This idea encapsulates the EIFS concept in Wi-Fi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In all other circumstances the medium is deemed to be “free”</a:t>
            </a:r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58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divide the “free” period into slots, similar to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It is proposed by IEEE 802 that LAA adopt concepts of a “slot” similar to that used in Wi-Fi 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The period the medium is “free” is divided into slots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Energy detection shall occur during each slot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Each slot has a period of at least 9us, similar to Wi-Fi</a:t>
            </a:r>
          </a:p>
          <a:p>
            <a:pPr lvl="2"/>
            <a:r>
              <a:rPr lang="en-AU" dirty="0"/>
              <a:t>A device must be capable of detecting energy (with 90% probability) and executing any other necessary actions, such as processing and turnaround, within this slot period</a:t>
            </a:r>
          </a:p>
          <a:p>
            <a:pPr lvl="2"/>
            <a:r>
              <a:rPr lang="en-AU" dirty="0"/>
              <a:t>Note: Wi-Fi systems must detect energy on the medium in each slot within 4us, leaving 5us for propagation delay, processing time and turnaround time; other technologies may use different timing</a:t>
            </a:r>
          </a:p>
          <a:p>
            <a:pPr lvl="2"/>
            <a:r>
              <a:rPr lang="en-AU" dirty="0"/>
              <a:t>Ideally LAA will define a slot time as exactly 9us, but </a:t>
            </a:r>
            <a:r>
              <a:rPr lang="en-AU" dirty="0" smtClean="0"/>
              <a:t>longer slot </a:t>
            </a:r>
            <a:r>
              <a:rPr lang="en-AU" dirty="0"/>
              <a:t>times are possible too – this flexibility was requested by ETSI BRAN </a:t>
            </a:r>
            <a:r>
              <a:rPr lang="en-AU" dirty="0" smtClean="0"/>
              <a:t>participants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60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a “defer period”, similar to Wi-Fi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It is proposed by IEEE 802 that LAA adopt concepts of a “defer period” similar to that used in Wi-Fi </a:t>
            </a:r>
          </a:p>
          <a:p>
            <a:pPr lvl="2"/>
            <a:r>
              <a:rPr lang="en-AU" dirty="0"/>
              <a:t>PIFS, DIFS in the DCF version of Wi-Fi</a:t>
            </a:r>
          </a:p>
          <a:p>
            <a:pPr lvl="2"/>
            <a:r>
              <a:rPr lang="en-AU" dirty="0"/>
              <a:t>AIFS in the EDCA version of Wi-Fi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The “defer period” is defined to be of length (16us + n * slot times),</a:t>
            </a:r>
            <a:br>
              <a:rPr lang="en-AU" dirty="0"/>
            </a:br>
            <a:r>
              <a:rPr lang="en-AU" dirty="0"/>
              <a:t>n &gt;= 1, and consists of </a:t>
            </a:r>
          </a:p>
          <a:p>
            <a:pPr lvl="2"/>
            <a:r>
              <a:rPr lang="en-AU" dirty="0"/>
              <a:t>16us that is analogous to SIFS in Wi-Fi followed by …</a:t>
            </a:r>
          </a:p>
          <a:p>
            <a:pPr lvl="2"/>
            <a:r>
              <a:rPr lang="en-AU" dirty="0"/>
              <a:t>… one or more slot periods</a:t>
            </a:r>
          </a:p>
          <a:p>
            <a:pPr lvl="1"/>
            <a:r>
              <a:rPr lang="en-AU" dirty="0"/>
              <a:t>The value of “n” depends on the priority level</a:t>
            </a:r>
          </a:p>
          <a:p>
            <a:pPr lvl="2"/>
            <a:r>
              <a:rPr lang="en-US" dirty="0"/>
              <a:t>See later in this deck for discussion related to priority</a:t>
            </a:r>
          </a:p>
          <a:p>
            <a:pPr lvl="1"/>
            <a:r>
              <a:rPr lang="en-AU" dirty="0"/>
              <a:t>Note: energy detection </a:t>
            </a:r>
            <a:r>
              <a:rPr lang="en-AU" dirty="0" smtClean="0"/>
              <a:t>is assumed </a:t>
            </a:r>
            <a:r>
              <a:rPr lang="en-AU" dirty="0"/>
              <a:t>to occur at least during </a:t>
            </a:r>
            <a:r>
              <a:rPr lang="en-AU" dirty="0" smtClean="0"/>
              <a:t>each of the </a:t>
            </a:r>
            <a:r>
              <a:rPr lang="en-AU" dirty="0"/>
              <a:t>slots </a:t>
            </a:r>
            <a:r>
              <a:rPr lang="en-AU" dirty="0" smtClean="0"/>
              <a:t>in the </a:t>
            </a:r>
            <a:r>
              <a:rPr lang="en-AU" dirty="0"/>
              <a:t>“defer period”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Energy Detect (ED) &amp; Preamble Detect (PD) thresholds, similar to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Simulations with 20MHz channels from 3GPP indicate a need for LAA to have either:</a:t>
            </a:r>
          </a:p>
          <a:p>
            <a:pPr lvl="2"/>
            <a:r>
              <a:rPr lang="en-AU" dirty="0"/>
              <a:t>Wi-Fi preamble detection (PD) at -82dBm &amp; energy detection (ED) at -62dBm (same as Wi-Fi)</a:t>
            </a:r>
          </a:p>
          <a:p>
            <a:pPr lvl="2"/>
            <a:r>
              <a:rPr lang="en-AU" dirty="0"/>
              <a:t>ED at least less than -</a:t>
            </a:r>
            <a:r>
              <a:rPr lang="en-AU" dirty="0" smtClean="0"/>
              <a:t>77dBm (based </a:t>
            </a:r>
            <a:r>
              <a:rPr lang="en-AU" smtClean="0"/>
              <a:t>on </a:t>
            </a:r>
            <a:r>
              <a:rPr lang="en-AU" smtClean="0"/>
              <a:t>work </a:t>
            </a:r>
            <a:r>
              <a:rPr lang="en-AU" smtClean="0"/>
              <a:t>by </a:t>
            </a:r>
            <a:r>
              <a:rPr lang="en-AU" smtClean="0"/>
              <a:t>Broadcom at 3GPP)</a:t>
            </a:r>
            <a:endParaRPr lang="en-AU" dirty="0"/>
          </a:p>
          <a:p>
            <a:pPr lvl="1"/>
            <a:r>
              <a:rPr lang="en-AU" b="1" dirty="0"/>
              <a:t>Def: </a:t>
            </a:r>
            <a:r>
              <a:rPr lang="en-AU" dirty="0"/>
              <a:t>It is proposed that 3GPP adopt, similar to </a:t>
            </a:r>
            <a:r>
              <a:rPr lang="en-AU" dirty="0" smtClean="0"/>
              <a:t>Wi-Fi in the 5Ghz band, </a:t>
            </a:r>
            <a:r>
              <a:rPr lang="en-AU" dirty="0"/>
              <a:t>for a 20MHz channel, either ED threshold </a:t>
            </a:r>
          </a:p>
          <a:p>
            <a:pPr lvl="2"/>
            <a:r>
              <a:rPr lang="en-AU" dirty="0"/>
              <a:t>Less than -77dBm OR</a:t>
            </a:r>
          </a:p>
          <a:p>
            <a:pPr lvl="3"/>
            <a:r>
              <a:rPr lang="en-AU" dirty="0"/>
              <a:t>Note: a lower ED threshold has the beneficial side effect of assisting LAA mitigate hidden station issues</a:t>
            </a:r>
          </a:p>
          <a:p>
            <a:pPr lvl="2"/>
            <a:r>
              <a:rPr lang="en-AU" dirty="0"/>
              <a:t>Less than -62dBm if the device also undertakes Wi-Fi PD at less than -82dBm</a:t>
            </a:r>
          </a:p>
          <a:p>
            <a:pPr lvl="3"/>
            <a:r>
              <a:rPr lang="en-US" dirty="0"/>
              <a:t>Note: PD is not strictly technology neutral but it does pragmatically recognize there is a huge base of legacy Wi-Fi equipment that can’t be changed and does hidden station mitigation, at least with other Wi-Fi devices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/>
              <a:t>It is proposed that LAA use </a:t>
            </a:r>
            <a:r>
              <a:rPr lang="en-AU" dirty="0" smtClean="0"/>
              <a:t>“Wi-Fi </a:t>
            </a:r>
            <a:r>
              <a:rPr lang="en-AU" dirty="0"/>
              <a:t>like” access rules because they are effective in unlicensed spectrum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771424"/>
              </p:ext>
            </p:extLst>
          </p:nvPr>
        </p:nvGraphicFramePr>
        <p:xfrm>
          <a:off x="152400" y="1823931"/>
          <a:ext cx="8839200" cy="4571025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72908"/>
                <a:gridCol w="1161423"/>
                <a:gridCol w="6304869"/>
              </a:tblGrid>
              <a:tr h="592011">
                <a:tc rowSpan="8">
                  <a:txBody>
                    <a:bodyPr/>
                    <a:lstStyle/>
                    <a:p>
                      <a:r>
                        <a:rPr lang="en-US" sz="1600" b="1" dirty="0" smtClean="0"/>
                        <a:t>Medium</a:t>
                      </a:r>
                      <a:r>
                        <a:rPr lang="en-US" sz="1600" b="1" baseline="0" dirty="0" smtClean="0"/>
                        <a:t> a</a:t>
                      </a:r>
                      <a:r>
                        <a:rPr lang="en-US" sz="1600" b="1" dirty="0" smtClean="0"/>
                        <a:t>ccess based</a:t>
                      </a:r>
                      <a:r>
                        <a:rPr lang="en-US" sz="1600" b="1" baseline="0" dirty="0" smtClean="0"/>
                        <a:t> on Wi-Fi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LBT rules in terms that allow flexibility and innovation, within limits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Execute LBT and exponential back-off mechanisms before any transmission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/>
                        <a:t>Proposal</a:t>
                      </a:r>
                      <a:endParaRPr lang="en-A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Allow some</a:t>
                      </a:r>
                      <a:r>
                        <a:rPr lang="en-AU" sz="1600" baseline="0" dirty="0" smtClean="0"/>
                        <a:t> </a:t>
                      </a:r>
                      <a:r>
                        <a:rPr lang="en-AU" sz="1600" dirty="0" smtClean="0"/>
                        <a:t>control frames to be transmitted without any LBT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Count a random number of slots within a contention window as a back-off procedure 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Adjust contention window based on successful &amp; unsuccessful transmission of frames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Enable </a:t>
                      </a:r>
                      <a:r>
                        <a:rPr lang="en-US" sz="1600" dirty="0" err="1" smtClean="0"/>
                        <a:t>QoS</a:t>
                      </a:r>
                      <a:r>
                        <a:rPr lang="en-US" sz="1600" dirty="0" smtClean="0"/>
                        <a:t> using multiple access engines in a device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Set minimum parameters for </a:t>
                      </a:r>
                      <a:r>
                        <a:rPr lang="en-AU" sz="1600" dirty="0" err="1" smtClean="0"/>
                        <a:t>QoS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must undertake LBT before accessing secondary channels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 notes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R0: presented to IEEE 802.19 WG at Hawaii plenary</a:t>
            </a:r>
          </a:p>
          <a:p>
            <a:pPr lvl="1"/>
            <a:r>
              <a:rPr lang="en-US" dirty="0" smtClean="0"/>
              <a:t>R1: incorporates comments made in Hawaii and afterwards</a:t>
            </a:r>
          </a:p>
          <a:p>
            <a:pPr lvl="1"/>
            <a:r>
              <a:rPr lang="en-US" dirty="0" smtClean="0"/>
              <a:t>R2: mainly editorial fixes</a:t>
            </a:r>
          </a:p>
          <a:p>
            <a:pPr lvl="1"/>
            <a:r>
              <a:rPr lang="en-US" dirty="0" smtClean="0"/>
              <a:t>R3: </a:t>
            </a:r>
            <a:r>
              <a:rPr lang="en-US" dirty="0"/>
              <a:t>reflected more comments </a:t>
            </a:r>
            <a:r>
              <a:rPr lang="en-US" dirty="0" smtClean="0"/>
              <a:t>received before teleconference on 28 July</a:t>
            </a:r>
          </a:p>
          <a:p>
            <a:pPr lvl="1"/>
            <a:r>
              <a:rPr lang="en-US" dirty="0" smtClean="0"/>
              <a:t>R4: reflected </a:t>
            </a:r>
            <a:r>
              <a:rPr lang="en-US" dirty="0"/>
              <a:t>more comments received before teleconference on </a:t>
            </a:r>
            <a:r>
              <a:rPr lang="en-US" dirty="0" smtClean="0"/>
              <a:t>4 Aug</a:t>
            </a:r>
            <a:endParaRPr lang="en-US" dirty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0586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define LBT rules in terms that allow flexibility and innovation, within limits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 proposes that an LAA device use an LBT plus “truncated, exponential back-off” mechanism for medium access</a:t>
            </a:r>
          </a:p>
          <a:p>
            <a:pPr lvl="2"/>
            <a:r>
              <a:rPr lang="en-AU" dirty="0"/>
              <a:t>This proposal is roughly aligned with DCF and </a:t>
            </a:r>
            <a:r>
              <a:rPr lang="en-AU" dirty="0" smtClean="0"/>
              <a:t>EDCA in </a:t>
            </a:r>
            <a:r>
              <a:rPr lang="en-AU" dirty="0"/>
              <a:t>Wi-Fi</a:t>
            </a:r>
          </a:p>
          <a:p>
            <a:pPr lvl="2"/>
            <a:r>
              <a:rPr lang="en-AU" dirty="0"/>
              <a:t>It is also roughly aligned with the </a:t>
            </a:r>
            <a:r>
              <a:rPr lang="en-AU" dirty="0" smtClean="0"/>
              <a:t>Category </a:t>
            </a:r>
            <a:r>
              <a:rPr lang="en-AU" dirty="0"/>
              <a:t>4 LAA concept in 3GPP Study Item</a:t>
            </a:r>
          </a:p>
          <a:p>
            <a:pPr lvl="1"/>
            <a:r>
              <a:rPr lang="en-AU" dirty="0"/>
              <a:t>The rest of this submission defines the mechanism in terms that allows LAA a significant degree of flexibility in implementation details</a:t>
            </a:r>
          </a:p>
          <a:p>
            <a:pPr lvl="2"/>
            <a:r>
              <a:rPr lang="en-AU" dirty="0"/>
              <a:t>This approach enables innovative solutions, while also achieving the goal of fair sharing of unlicensed spectrum </a:t>
            </a:r>
          </a:p>
          <a:p>
            <a:pPr lvl="2"/>
            <a:r>
              <a:rPr lang="en-AU" dirty="0"/>
              <a:t>Fair sharing is a goal article that is agreed in many regulatory domains, including under 3.2 of the RE-D in </a:t>
            </a:r>
            <a:r>
              <a:rPr lang="en-AU" dirty="0" smtClean="0"/>
              <a:t>Europe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execute LBT and exponential back-off mechanisms before and after any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/>
              <a:t>Def: </a:t>
            </a:r>
            <a:r>
              <a:rPr lang="en-AU" dirty="0"/>
              <a:t>An “access engine” within a device may transmit consecutive multiple frames (within a </a:t>
            </a:r>
            <a:r>
              <a:rPr lang="en-AU" dirty="0" err="1"/>
              <a:t>TxOP</a:t>
            </a:r>
            <a:r>
              <a:rPr lang="en-AU" dirty="0"/>
              <a:t>) starting on a slot boundary if:</a:t>
            </a:r>
          </a:p>
          <a:p>
            <a:pPr lvl="2"/>
            <a:r>
              <a:rPr lang="en-AU" dirty="0"/>
              <a:t>The medium is “free” AND</a:t>
            </a:r>
          </a:p>
          <a:p>
            <a:pPr lvl="2"/>
            <a:r>
              <a:rPr lang="en-AU" dirty="0"/>
              <a:t>Any back-off procedure has completed AND</a:t>
            </a:r>
          </a:p>
          <a:p>
            <a:pPr lvl="2"/>
            <a:r>
              <a:rPr lang="en-US" dirty="0"/>
              <a:t>No higher priority “access engine” in the same device is eligible to transmit</a:t>
            </a:r>
            <a:endParaRPr lang="en-AU" dirty="0"/>
          </a:p>
          <a:p>
            <a:pPr lvl="1"/>
            <a:r>
              <a:rPr lang="en-AU" b="1" dirty="0"/>
              <a:t>Def: </a:t>
            </a:r>
            <a:r>
              <a:rPr lang="en-AU" dirty="0"/>
              <a:t>An “access engine” within a device must execute a back-off procedure:</a:t>
            </a:r>
          </a:p>
          <a:p>
            <a:pPr lvl="2"/>
            <a:r>
              <a:rPr lang="en-AU" dirty="0"/>
              <a:t>When the medium is “busy” at the time it queues the first frame in the </a:t>
            </a:r>
            <a:r>
              <a:rPr lang="en-AU" dirty="0" err="1"/>
              <a:t>TxOP</a:t>
            </a:r>
            <a:r>
              <a:rPr lang="en-AU" dirty="0"/>
              <a:t> for transmission OR</a:t>
            </a:r>
          </a:p>
          <a:p>
            <a:pPr lvl="2"/>
            <a:r>
              <a:rPr lang="en-AU" dirty="0"/>
              <a:t>After transmission of a complete </a:t>
            </a:r>
            <a:r>
              <a:rPr lang="en-AU" dirty="0" err="1"/>
              <a:t>TxOP</a:t>
            </a:r>
            <a:r>
              <a:rPr lang="en-AU" dirty="0"/>
              <a:t> OR</a:t>
            </a:r>
          </a:p>
          <a:p>
            <a:pPr lvl="2"/>
            <a:r>
              <a:rPr lang="en-US" dirty="0"/>
              <a:t>When an “access engine” in the same device at a higher priority level causes a </a:t>
            </a:r>
            <a:r>
              <a:rPr lang="en-US" dirty="0" smtClean="0"/>
              <a:t>transmission deferral </a:t>
            </a:r>
            <a:r>
              <a:rPr lang="en-US" dirty="0"/>
              <a:t>(see later discussion </a:t>
            </a:r>
            <a:r>
              <a:rPr lang="en-US" dirty="0" err="1"/>
              <a:t>wrt</a:t>
            </a:r>
            <a:r>
              <a:rPr lang="en-US" dirty="0"/>
              <a:t> </a:t>
            </a:r>
            <a:r>
              <a:rPr lang="en-US" dirty="0" err="1"/>
              <a:t>QoS</a:t>
            </a:r>
            <a:r>
              <a:rPr lang="en-US" dirty="0" smtClean="0"/>
              <a:t>)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allow some control frames to be transmitted without any LBT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Normally the access mechanism must operate before any transmission but there are exceptions in Wi-Fi</a:t>
            </a:r>
          </a:p>
          <a:p>
            <a:pPr lvl="2"/>
            <a:r>
              <a:rPr lang="en-AU" dirty="0"/>
              <a:t>This is to provide for ACKs, CTSs, </a:t>
            </a:r>
            <a:r>
              <a:rPr lang="en-AU" dirty="0" err="1"/>
              <a:t>etc</a:t>
            </a:r>
            <a:r>
              <a:rPr lang="en-AU" dirty="0"/>
              <a:t> in Wi-Fi</a:t>
            </a:r>
          </a:p>
          <a:p>
            <a:pPr lvl="2"/>
            <a:r>
              <a:rPr lang="en-AU" dirty="0"/>
              <a:t>Similar exceptions are in ETSI BRAN rules</a:t>
            </a:r>
          </a:p>
          <a:p>
            <a:pPr lvl="1"/>
            <a:r>
              <a:rPr lang="en-AU" b="1" dirty="0" smtClean="0"/>
              <a:t>Proposal:</a:t>
            </a:r>
            <a:r>
              <a:rPr lang="en-AU" dirty="0" smtClean="0"/>
              <a:t> </a:t>
            </a:r>
            <a:r>
              <a:rPr lang="en-AU" dirty="0"/>
              <a:t>a short control frame may be transmitted immediately after a reception of a frame from another access engine without checking for a “free” medium</a:t>
            </a:r>
          </a:p>
          <a:p>
            <a:pPr lvl="2"/>
            <a:r>
              <a:rPr lang="en-AU" dirty="0"/>
              <a:t>In Wi-Fi the control frames </a:t>
            </a:r>
            <a:r>
              <a:rPr lang="en-AU" dirty="0" smtClean="0"/>
              <a:t>are sent at </a:t>
            </a:r>
            <a:r>
              <a:rPr lang="en-AU" dirty="0"/>
              <a:t>SIFS, ensuring other systems cannot grab the medium during the turnaround</a:t>
            </a:r>
          </a:p>
          <a:p>
            <a:pPr lvl="1"/>
            <a:r>
              <a:rPr lang="en-AU" dirty="0"/>
              <a:t>Note: </a:t>
            </a:r>
            <a:r>
              <a:rPr lang="en-AU" dirty="0" smtClean="0"/>
              <a:t>an alternative approach might </a:t>
            </a:r>
            <a:r>
              <a:rPr lang="en-AU" dirty="0"/>
              <a:t>be to allow a limited duty cycle for control frames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count a random number of slots within a contention window as a back-off procedure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/>
              <a:t>Def: </a:t>
            </a:r>
            <a:r>
              <a:rPr lang="en-AU" dirty="0"/>
              <a:t>The back-off procedure in each “access engine” in a device is driven by a parameter called CW (contention window), which may take values between</a:t>
            </a:r>
          </a:p>
          <a:p>
            <a:pPr lvl="2"/>
            <a:r>
              <a:rPr lang="en-AU" dirty="0" err="1"/>
              <a:t>CWmin</a:t>
            </a:r>
            <a:r>
              <a:rPr lang="en-AU" dirty="0"/>
              <a:t>: minimum value of CW</a:t>
            </a:r>
          </a:p>
          <a:p>
            <a:pPr lvl="2"/>
            <a:r>
              <a:rPr lang="en-AU" dirty="0" err="1"/>
              <a:t>CWmax</a:t>
            </a:r>
            <a:r>
              <a:rPr lang="en-AU" dirty="0"/>
              <a:t>: maximum value of CW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A back-off procedure in each “access engine” operates as follows</a:t>
            </a:r>
          </a:p>
          <a:p>
            <a:pPr lvl="2"/>
            <a:r>
              <a:rPr lang="en-AU" dirty="0"/>
              <a:t>Choose a random number q between 0 and CW</a:t>
            </a:r>
          </a:p>
          <a:p>
            <a:pPr lvl="2" algn="just"/>
            <a:r>
              <a:rPr lang="en-AU" dirty="0"/>
              <a:t>Count q slots</a:t>
            </a:r>
          </a:p>
          <a:p>
            <a:pPr lvl="1" algn="just"/>
            <a:r>
              <a:rPr lang="en-AU" dirty="0"/>
              <a:t>Note: a back-off procedure will implicitly countdown only while the medium is “free” because slots are defined to be “free”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adjust contention window based on successful &amp; unsuccessful transmission of frames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Each “access engine” in a device adjusts </a:t>
            </a:r>
            <a:r>
              <a:rPr lang="en-AU" dirty="0" smtClean="0"/>
              <a:t>its CW independently</a:t>
            </a:r>
            <a:endParaRPr lang="en-AU" dirty="0"/>
          </a:p>
          <a:p>
            <a:pPr lvl="1"/>
            <a:r>
              <a:rPr lang="en-AU" b="1" dirty="0"/>
              <a:t>Def: </a:t>
            </a:r>
            <a:r>
              <a:rPr lang="en-AU" dirty="0"/>
              <a:t>CW is initially reset to </a:t>
            </a:r>
            <a:r>
              <a:rPr lang="en-AU" dirty="0" err="1"/>
              <a:t>CWmin</a:t>
            </a:r>
            <a:r>
              <a:rPr lang="en-AU" dirty="0"/>
              <a:t>, and has a maximum of </a:t>
            </a:r>
            <a:r>
              <a:rPr lang="en-AU" dirty="0" err="1"/>
              <a:t>CWmax</a:t>
            </a:r>
            <a:endParaRPr lang="en-AU" dirty="0"/>
          </a:p>
          <a:p>
            <a:pPr lvl="1"/>
            <a:r>
              <a:rPr lang="en-AU" b="1" dirty="0"/>
              <a:t>Def: </a:t>
            </a:r>
            <a:r>
              <a:rPr lang="en-AU" dirty="0"/>
              <a:t>CW is reset to </a:t>
            </a:r>
            <a:r>
              <a:rPr lang="en-AU" dirty="0" err="1"/>
              <a:t>CWmin</a:t>
            </a:r>
            <a:r>
              <a:rPr lang="en-AU" dirty="0"/>
              <a:t> when evidence is received that the first frame in a past </a:t>
            </a:r>
            <a:r>
              <a:rPr lang="en-AU" dirty="0" err="1"/>
              <a:t>TxOP</a:t>
            </a:r>
            <a:r>
              <a:rPr lang="en-AU" dirty="0"/>
              <a:t> has been successfully received</a:t>
            </a:r>
          </a:p>
          <a:p>
            <a:pPr lvl="2"/>
            <a:r>
              <a:rPr lang="en-AU" dirty="0" err="1"/>
              <a:t>eg</a:t>
            </a:r>
            <a:r>
              <a:rPr lang="en-AU" dirty="0"/>
              <a:t> an immediate ACK in Wi-Fi, a delayed ACK in LAA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CW may also be reset after a system defined number of consecutive transmission failures</a:t>
            </a:r>
          </a:p>
          <a:p>
            <a:pPr lvl="2"/>
            <a:r>
              <a:rPr lang="en-US" dirty="0"/>
              <a:t>Note: this is analogous to the retry counts in Wi-Fi</a:t>
            </a:r>
            <a:endParaRPr lang="en-AU" dirty="0"/>
          </a:p>
          <a:p>
            <a:pPr lvl="1"/>
            <a:r>
              <a:rPr lang="en-AU" b="1" dirty="0"/>
              <a:t>Def: </a:t>
            </a:r>
            <a:r>
              <a:rPr lang="en-AU" dirty="0"/>
              <a:t>CW is doubled (plus one) each time evidence is received that the first frame in a past </a:t>
            </a:r>
            <a:r>
              <a:rPr lang="en-AU" dirty="0" err="1"/>
              <a:t>TxOP</a:t>
            </a:r>
            <a:r>
              <a:rPr lang="en-AU" dirty="0"/>
              <a:t> has not been successfully received</a:t>
            </a:r>
          </a:p>
          <a:p>
            <a:pPr lvl="2"/>
            <a:r>
              <a:rPr lang="en-AU" dirty="0" err="1"/>
              <a:t>eg</a:t>
            </a:r>
            <a:r>
              <a:rPr lang="en-AU" dirty="0"/>
              <a:t> evidence could be from missing ACK in 802.11, a delayed NACK in LAA</a:t>
            </a:r>
          </a:p>
          <a:p>
            <a:pPr lvl="2"/>
            <a:r>
              <a:rPr lang="en-AU" dirty="0"/>
              <a:t>Note: CW remains the same when transmission by a higher priority “access engine” causes the transmission of a </a:t>
            </a:r>
            <a:r>
              <a:rPr lang="en-AU" dirty="0" err="1"/>
              <a:t>TxOP</a:t>
            </a:r>
            <a:r>
              <a:rPr lang="en-AU" dirty="0"/>
              <a:t> to be </a:t>
            </a:r>
            <a:r>
              <a:rPr lang="en-AU" dirty="0" smtClean="0"/>
              <a:t>deferred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Principle</a:t>
            </a:r>
            <a:r>
              <a:rPr lang="en-US" dirty="0"/>
              <a:t>: enable </a:t>
            </a:r>
            <a:r>
              <a:rPr lang="en-US" dirty="0" err="1"/>
              <a:t>QoS</a:t>
            </a:r>
            <a:r>
              <a:rPr lang="en-US" dirty="0"/>
              <a:t> using multiple “access engines” in a device, similar to Wi-Fi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3GPP </a:t>
            </a:r>
            <a:r>
              <a:rPr lang="en-US" dirty="0" smtClean="0"/>
              <a:t>does </a:t>
            </a:r>
            <a:r>
              <a:rPr lang="en-US" dirty="0"/>
              <a:t>not appear to have considered </a:t>
            </a:r>
            <a:r>
              <a:rPr lang="en-US" dirty="0" err="1"/>
              <a:t>QoS</a:t>
            </a:r>
            <a:r>
              <a:rPr lang="en-US" dirty="0"/>
              <a:t> for LAA in their simulations to date</a:t>
            </a:r>
          </a:p>
          <a:p>
            <a:pPr lvl="1"/>
            <a:r>
              <a:rPr lang="en-US" dirty="0" err="1"/>
              <a:t>QoS</a:t>
            </a:r>
            <a:r>
              <a:rPr lang="en-US" dirty="0"/>
              <a:t> is enabled in Wi-Fi using EDCA via four “access engines” operating in parallel within a device</a:t>
            </a:r>
          </a:p>
          <a:p>
            <a:pPr lvl="2"/>
            <a:r>
              <a:rPr lang="en-US" dirty="0"/>
              <a:t>The priority levels are </a:t>
            </a:r>
            <a:r>
              <a:rPr lang="en-US" i="1" dirty="0"/>
              <a:t>voice</a:t>
            </a:r>
            <a:r>
              <a:rPr lang="en-US" dirty="0"/>
              <a:t>, </a:t>
            </a:r>
            <a:r>
              <a:rPr lang="en-US" i="1" dirty="0"/>
              <a:t>video</a:t>
            </a:r>
            <a:r>
              <a:rPr lang="en-US" dirty="0"/>
              <a:t>, </a:t>
            </a:r>
            <a:r>
              <a:rPr lang="en-US" i="1" dirty="0"/>
              <a:t>best effort </a:t>
            </a:r>
            <a:r>
              <a:rPr lang="en-US" dirty="0"/>
              <a:t>(typical) and </a:t>
            </a:r>
            <a:r>
              <a:rPr lang="en-US" i="1" dirty="0"/>
              <a:t>background</a:t>
            </a:r>
          </a:p>
          <a:p>
            <a:pPr lvl="2"/>
            <a:r>
              <a:rPr lang="en-AU" dirty="0"/>
              <a:t>Each priority level is defined by tuple </a:t>
            </a:r>
            <a:r>
              <a:rPr lang="en-AU" dirty="0" smtClean="0"/>
              <a:t>of:</a:t>
            </a:r>
            <a:br>
              <a:rPr lang="en-AU" dirty="0" smtClean="0"/>
            </a:br>
            <a:r>
              <a:rPr lang="en-AU" dirty="0" smtClean="0"/>
              <a:t>(</a:t>
            </a:r>
            <a:r>
              <a:rPr lang="en-AU" dirty="0" err="1" smtClean="0"/>
              <a:t>CWmin</a:t>
            </a:r>
            <a:r>
              <a:rPr lang="en-AU" dirty="0"/>
              <a:t>, </a:t>
            </a:r>
            <a:r>
              <a:rPr lang="en-AU" dirty="0" err="1"/>
              <a:t>CWmax</a:t>
            </a:r>
            <a:r>
              <a:rPr lang="en-AU" dirty="0"/>
              <a:t> , defer </a:t>
            </a:r>
            <a:r>
              <a:rPr lang="en-AU" dirty="0" smtClean="0"/>
              <a:t>period, max </a:t>
            </a:r>
            <a:r>
              <a:rPr lang="en-AU" dirty="0" err="1" smtClean="0"/>
              <a:t>TxOP</a:t>
            </a:r>
            <a:r>
              <a:rPr lang="en-AU" dirty="0" smtClean="0"/>
              <a:t>)</a:t>
            </a:r>
            <a:endParaRPr lang="en-AU" dirty="0"/>
          </a:p>
          <a:p>
            <a:pPr lvl="1"/>
            <a:r>
              <a:rPr lang="en-US" dirty="0"/>
              <a:t>It is proposed that 3GPP adopt a similar </a:t>
            </a:r>
            <a:r>
              <a:rPr lang="en-US" dirty="0" err="1"/>
              <a:t>QoS</a:t>
            </a:r>
            <a:r>
              <a:rPr lang="en-US" dirty="0"/>
              <a:t> concept , if </a:t>
            </a:r>
            <a:r>
              <a:rPr lang="en-US" dirty="0" err="1"/>
              <a:t>QoS</a:t>
            </a:r>
            <a:r>
              <a:rPr lang="en-US" dirty="0"/>
              <a:t> is required in LAA, because it is a proven and mature </a:t>
            </a:r>
            <a:r>
              <a:rPr lang="en-US" dirty="0" smtClean="0"/>
              <a:t>mechanism</a:t>
            </a:r>
          </a:p>
          <a:p>
            <a:pPr lvl="2"/>
            <a:r>
              <a:rPr lang="en-US" dirty="0" smtClean="0"/>
              <a:t>Question: Does 3GPP want DL </a:t>
            </a:r>
            <a:r>
              <a:rPr lang="en-US" dirty="0" err="1" smtClean="0"/>
              <a:t>QoS</a:t>
            </a:r>
            <a:r>
              <a:rPr lang="en-US" dirty="0" smtClean="0"/>
              <a:t>, or is “best effort” enough?</a:t>
            </a:r>
            <a:endParaRPr lang="en-US" dirty="0"/>
          </a:p>
          <a:p>
            <a:pPr lvl="1"/>
            <a:r>
              <a:rPr lang="en-US" dirty="0" smtClean="0"/>
              <a:t>While </a:t>
            </a:r>
            <a:r>
              <a:rPr lang="en-US" dirty="0"/>
              <a:t>this proposal does not limit when higher priority access may be used, it is expected that devices would use high priority responsibly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Principle</a:t>
            </a:r>
            <a:r>
              <a:rPr lang="en-AU" dirty="0" smtClean="0"/>
              <a:t>: </a:t>
            </a:r>
            <a:r>
              <a:rPr lang="en-AU" dirty="0"/>
              <a:t>set minimum parameters for </a:t>
            </a:r>
            <a:r>
              <a:rPr lang="en-AU" dirty="0" err="1"/>
              <a:t>QoS</a:t>
            </a:r>
            <a:r>
              <a:rPr lang="en-AU" dirty="0"/>
              <a:t>, similar to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724400"/>
            <a:ext cx="7772400" cy="1524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0" dirty="0" smtClean="0"/>
              <a:t>Note: </a:t>
            </a:r>
            <a:r>
              <a:rPr lang="en-AU" b="0" dirty="0"/>
              <a:t>t</a:t>
            </a:r>
            <a:r>
              <a:rPr lang="en-AU" b="0" dirty="0" smtClean="0"/>
              <a:t>hese parameters are defined to be the same as IEEE</a:t>
            </a:r>
            <a:r>
              <a:rPr lang="en-US" b="0" dirty="0" smtClean="0"/>
              <a:t> </a:t>
            </a:r>
            <a:r>
              <a:rPr lang="en-AU" b="0" dirty="0" smtClean="0"/>
              <a:t>802.11 EDCA and WFA WMM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0" dirty="0" smtClean="0"/>
              <a:t>Note: WFA WMM defines slightly relaxed parameters for APs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204932"/>
              </p:ext>
            </p:extLst>
          </p:nvPr>
        </p:nvGraphicFramePr>
        <p:xfrm>
          <a:off x="1066800" y="1752600"/>
          <a:ext cx="7010404" cy="278380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0"/>
                <a:gridCol w="1295400"/>
                <a:gridCol w="1162051"/>
                <a:gridCol w="1162051"/>
                <a:gridCol w="1162051"/>
                <a:gridCol w="1162051"/>
              </a:tblGrid>
              <a:tr h="4328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Level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Priority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CWmin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CWmax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bg1"/>
                          </a:solidFill>
                        </a:rPr>
                        <a:t>Max </a:t>
                      </a:r>
                      <a:r>
                        <a:rPr lang="en-AU" sz="1600" b="1" dirty="0" err="1" smtClean="0">
                          <a:solidFill>
                            <a:schemeClr val="bg1"/>
                          </a:solidFill>
                        </a:rPr>
                        <a:t>TxOP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</a:tr>
              <a:tr h="4328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Highest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Voice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1.5ms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Next highest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Video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3.0ms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Typical</a:t>
                      </a:r>
                      <a:r>
                        <a:rPr lang="en-US" sz="1600" baseline="0" dirty="0" smtClean="0"/>
                        <a:t> 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Best effort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1023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4.0ms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Lowest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Background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1023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4.0ms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devices must undertake LBT before accessing secondary channels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access mechanisms described in this document are based on access to a 20MHz channel</a:t>
            </a:r>
          </a:p>
          <a:p>
            <a:pPr lvl="1"/>
            <a:r>
              <a:rPr lang="en-AU" dirty="0"/>
              <a:t>However, Wi-Fi accesses 40MHz, 80MHz, </a:t>
            </a:r>
            <a:r>
              <a:rPr lang="en-AU" dirty="0" smtClean="0"/>
              <a:t>160MHz </a:t>
            </a:r>
            <a:r>
              <a:rPr lang="en-AU" dirty="0"/>
              <a:t>too, and presumably LAA will want the same flexibility</a:t>
            </a:r>
          </a:p>
          <a:p>
            <a:pPr lvl="1"/>
            <a:r>
              <a:rPr lang="en-AU" dirty="0"/>
              <a:t>It is proposed that LAA use a similar mechanism to Wi-Fi to access secondary </a:t>
            </a:r>
            <a:r>
              <a:rPr lang="en-AU" dirty="0" smtClean="0"/>
              <a:t>channels</a:t>
            </a:r>
          </a:p>
          <a:p>
            <a:pPr lvl="2"/>
            <a:r>
              <a:rPr lang="en-US" dirty="0" err="1" smtClean="0"/>
              <a:t>ie</a:t>
            </a:r>
            <a:r>
              <a:rPr lang="en-US" dirty="0" smtClean="0"/>
              <a:t> channels in which the basic access mechanism is not used</a:t>
            </a:r>
            <a:endParaRPr lang="en-AU" dirty="0"/>
          </a:p>
          <a:p>
            <a:pPr lvl="1"/>
            <a:r>
              <a:rPr lang="en-AU" dirty="0"/>
              <a:t>This means that at least a short LBT is undertaken in secondary channels after execution of a full access </a:t>
            </a:r>
            <a:r>
              <a:rPr lang="en-AU" dirty="0" smtClean="0"/>
              <a:t>procedure in </a:t>
            </a:r>
            <a:r>
              <a:rPr lang="en-AU" dirty="0"/>
              <a:t>the primary </a:t>
            </a:r>
            <a:r>
              <a:rPr lang="en-AU" dirty="0" smtClean="0"/>
              <a:t>channel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“Access engine” operation </a:t>
            </a:r>
            <a:r>
              <a:rPr lang="en-AU" dirty="0" smtClean="0"/>
              <a:t>can be illustrated by </a:t>
            </a:r>
            <a:r>
              <a:rPr lang="en-AU" dirty="0"/>
              <a:t>a </a:t>
            </a:r>
            <a:r>
              <a:rPr lang="en-AU" dirty="0" smtClean="0"/>
              <a:t>conceptual flow </a:t>
            </a:r>
            <a:r>
              <a:rPr lang="en-AU" dirty="0"/>
              <a:t>diagram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0" name="Rectangle 49"/>
          <p:cNvSpPr/>
          <p:nvPr/>
        </p:nvSpPr>
        <p:spPr bwMode="auto">
          <a:xfrm>
            <a:off x="304800" y="2567487"/>
            <a:ext cx="2295374" cy="12958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grpSp>
        <p:nvGrpSpPr>
          <p:cNvPr id="99" name="Group 98"/>
          <p:cNvGrpSpPr/>
          <p:nvPr/>
        </p:nvGrpSpPr>
        <p:grpSpPr>
          <a:xfrm>
            <a:off x="749657" y="1757362"/>
            <a:ext cx="7111729" cy="4344026"/>
            <a:chOff x="749657" y="1757362"/>
            <a:chExt cx="7111729" cy="4344026"/>
          </a:xfrm>
        </p:grpSpPr>
        <p:sp>
          <p:nvSpPr>
            <p:cNvPr id="7" name="Rectangle 6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8" name="Flowchart: Decision 7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1" name="Flowchart: Decision 10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13" name="Elbow Connector 12"/>
            <p:cNvCxnSpPr>
              <a:stCxn id="51" idx="1"/>
              <a:endCxn id="17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17" idx="0"/>
              <a:endCxn id="11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11" idx="2"/>
              <a:endCxn id="51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stCxn id="10" idx="2"/>
              <a:endCxn id="11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lowchart: Decision 16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Elbow Connector 17"/>
            <p:cNvCxnSpPr>
              <a:stCxn id="17" idx="1"/>
              <a:endCxn id="10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lowchart: Decision 18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Elbow Connector 19"/>
            <p:cNvCxnSpPr>
              <a:stCxn id="8" idx="3"/>
              <a:endCxn id="19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19" idx="2"/>
              <a:endCxn id="9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8" idx="2"/>
              <a:endCxn id="9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>
              <a:stCxn id="9" idx="2"/>
              <a:endCxn id="10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Decision 23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frame</a:t>
              </a:r>
            </a:p>
          </p:txBody>
        </p:sp>
        <p:cxnSp>
          <p:nvCxnSpPr>
            <p:cNvPr id="26" name="Elbow Connector 25"/>
            <p:cNvCxnSpPr>
              <a:stCxn id="25" idx="1"/>
              <a:endCxn id="9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24" idx="0"/>
              <a:endCxn id="34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1" idx="3"/>
              <a:endCxn id="24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>
              <a:stCxn id="19" idx="3"/>
              <a:endCxn id="34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>
              <a:stCxn id="24" idx="3"/>
              <a:endCxn id="7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lowchart: Preparation 30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32" name="Elbow Connector 31"/>
            <p:cNvCxnSpPr>
              <a:stCxn id="31" idx="3"/>
              <a:endCxn id="7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lbow Connector 32"/>
            <p:cNvCxnSpPr>
              <a:stCxn id="7" idx="2"/>
              <a:endCxn id="8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Flowchart: Decision 33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q=0?</a:t>
              </a:r>
            </a:p>
          </p:txBody>
        </p:sp>
        <p:cxnSp>
          <p:nvCxnSpPr>
            <p:cNvPr id="35" name="Elbow Connector 34"/>
            <p:cNvCxnSpPr>
              <a:stCxn id="34" idx="0"/>
              <a:endCxn id="9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34" idx="1"/>
              <a:endCxn id="25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100" name="Rectangle 99"/>
          <p:cNvSpPr/>
          <p:nvPr/>
        </p:nvSpPr>
        <p:spPr bwMode="auto">
          <a:xfrm>
            <a:off x="3810000" y="6172200"/>
            <a:ext cx="4724399" cy="2735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CW, “Free” and “Busy” are defined on earlier slides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749657" y="1757362"/>
            <a:ext cx="7111729" cy="4344026"/>
            <a:chOff x="749657" y="1757362"/>
            <a:chExt cx="7111729" cy="4344026"/>
          </a:xfrm>
        </p:grpSpPr>
        <p:sp>
          <p:nvSpPr>
            <p:cNvPr id="55" name="Rectangle 54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56" name="Flowchart: Decision 55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59" name="Flowchart: Decision 58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60" name="Elbow Connector 59"/>
            <p:cNvCxnSpPr>
              <a:stCxn id="96" idx="1"/>
              <a:endCxn id="64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Elbow Connector 60"/>
            <p:cNvCxnSpPr>
              <a:stCxn id="64" idx="0"/>
              <a:endCxn id="59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Elbow Connector 61"/>
            <p:cNvCxnSpPr>
              <a:stCxn id="59" idx="2"/>
              <a:endCxn id="96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Elbow Connector 62"/>
            <p:cNvCxnSpPr>
              <a:stCxn id="58" idx="2"/>
              <a:endCxn id="59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Flowchart: Decision 63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65" name="Elbow Connector 64"/>
            <p:cNvCxnSpPr>
              <a:stCxn id="64" idx="1"/>
              <a:endCxn id="58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Flowchart: Decision 65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Elbow Connector 66"/>
            <p:cNvCxnSpPr>
              <a:stCxn id="56" idx="3"/>
              <a:endCxn id="66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>
              <a:stCxn id="66" idx="2"/>
              <a:endCxn id="57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>
              <a:stCxn id="56" idx="2"/>
              <a:endCxn id="57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>
              <a:stCxn id="57" idx="2"/>
              <a:endCxn id="58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Flowchart: Decision 70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frame</a:t>
              </a:r>
            </a:p>
          </p:txBody>
        </p:sp>
        <p:cxnSp>
          <p:nvCxnSpPr>
            <p:cNvPr id="73" name="Elbow Connector 72"/>
            <p:cNvCxnSpPr>
              <a:stCxn id="72" idx="1"/>
              <a:endCxn id="57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Elbow Connector 73"/>
            <p:cNvCxnSpPr>
              <a:stCxn id="71" idx="0"/>
              <a:endCxn id="81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Elbow Connector 74"/>
            <p:cNvCxnSpPr>
              <a:stCxn id="59" idx="3"/>
              <a:endCxn id="71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Elbow Connector 75"/>
            <p:cNvCxnSpPr>
              <a:stCxn id="66" idx="3"/>
              <a:endCxn id="81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Elbow Connector 76"/>
            <p:cNvCxnSpPr>
              <a:stCxn id="71" idx="3"/>
              <a:endCxn id="55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Flowchart: Preparation 77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79" name="Elbow Connector 78"/>
            <p:cNvCxnSpPr>
              <a:stCxn id="78" idx="3"/>
              <a:endCxn id="55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Elbow Connector 79"/>
            <p:cNvCxnSpPr>
              <a:stCxn id="55" idx="2"/>
              <a:endCxn id="56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Flowchart: Decision 80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q=0?</a:t>
              </a:r>
            </a:p>
          </p:txBody>
        </p:sp>
        <p:cxnSp>
          <p:nvCxnSpPr>
            <p:cNvPr id="82" name="Elbow Connector 81"/>
            <p:cNvCxnSpPr>
              <a:stCxn id="81" idx="0"/>
              <a:endCxn id="57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Elbow Connector 82"/>
            <p:cNvCxnSpPr>
              <a:stCxn id="81" idx="1"/>
              <a:endCxn id="72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Rectangle 83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</a:t>
            </a:r>
            <a:r>
              <a:rPr lang="en-AU" dirty="0" smtClean="0"/>
              <a:t>The revised flow chart removes </a:t>
            </a:r>
            <a:r>
              <a:rPr lang="en-AU" dirty="0" err="1" smtClean="0"/>
              <a:t>iCCA</a:t>
            </a:r>
            <a:r>
              <a:rPr lang="en-AU" dirty="0" smtClean="0"/>
              <a:t> because it is </a:t>
            </a:r>
            <a:r>
              <a:rPr lang="en-US" dirty="0" smtClean="0"/>
              <a:t>ambiguous and overly </a:t>
            </a:r>
            <a:r>
              <a:rPr lang="en-US" dirty="0"/>
              <a:t>conservative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" name="Rounded Rectangle 2"/>
          <p:cNvSpPr/>
          <p:nvPr/>
        </p:nvSpPr>
        <p:spPr bwMode="auto">
          <a:xfrm>
            <a:off x="2703392" y="2270069"/>
            <a:ext cx="1563808" cy="892253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2" name="Straight Connector 51"/>
          <p:cNvCxnSpPr>
            <a:stCxn id="3" idx="3"/>
            <a:endCxn id="50" idx="1"/>
          </p:cNvCxnSpPr>
          <p:nvPr/>
        </p:nvCxnSpPr>
        <p:spPr bwMode="auto">
          <a:xfrm>
            <a:off x="4267200" y="2716196"/>
            <a:ext cx="292169" cy="11298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4559369" y="1748462"/>
            <a:ext cx="4038600" cy="4195138"/>
          </a:xfrm>
          <a:prstGeom prst="roundRect">
            <a:avLst>
              <a:gd name="adj" fmla="val 4027"/>
            </a:avLst>
          </a:prstGeom>
          <a:solidFill>
            <a:srgbClr val="FFFFFF">
              <a:alpha val="89804"/>
            </a:srgb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The 3GPP Cat 4 flow chart includes a concept called </a:t>
            </a:r>
            <a:r>
              <a:rPr lang="en-US" sz="1600" dirty="0" err="1" smtClean="0">
                <a:latin typeface="+mj-lt"/>
              </a:rPr>
              <a:t>iCCA</a:t>
            </a:r>
            <a:endParaRPr lang="en-US" sz="1600" dirty="0" smtClean="0">
              <a:latin typeface="+mj-lt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It appears from discussions at ETSI BRAN that some 3GPP participants believed an </a:t>
            </a:r>
            <a:r>
              <a:rPr lang="en-US" sz="1600" dirty="0" err="1" smtClean="0">
                <a:latin typeface="+mj-lt"/>
              </a:rPr>
              <a:t>iCCA</a:t>
            </a:r>
            <a:r>
              <a:rPr lang="en-US" sz="1600" dirty="0" smtClean="0">
                <a:latin typeface="+mj-lt"/>
              </a:rPr>
              <a:t> was required in Wi-Fi after a frame became ready for transmission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Thi</a:t>
            </a:r>
            <a:r>
              <a:rPr lang="en-US" sz="1600" dirty="0" smtClean="0">
                <a:latin typeface="+mj-lt"/>
              </a:rPr>
              <a:t>s is not the case; rather an instantaneous evaluation of the medium state is required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The Cat 4 flow chart is both ambiguous and overly conservative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 recommends that the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iCCA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concept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be refine</a:t>
            </a:r>
            <a:r>
              <a:rPr lang="en-US" sz="1600" dirty="0" smtClean="0">
                <a:latin typeface="+mj-lt"/>
              </a:rPr>
              <a:t>d to align better with the Wi-Fi mechanism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304800" y="2567487"/>
            <a:ext cx="2295374" cy="12958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3810000" y="6172200"/>
            <a:ext cx="4724399" cy="2735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CW, “Free” and “Busy” are defined on earlier slides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7038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welcomes the opportunity to collaborate with 3GPP to ensure LAA &amp; </a:t>
            </a:r>
            <a:r>
              <a:rPr lang="en-AU" dirty="0" smtClean="0"/>
              <a:t>Wi-Fi/802.11 </a:t>
            </a:r>
            <a:r>
              <a:rPr lang="en-AU" dirty="0"/>
              <a:t>share fairly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1752600"/>
            <a:ext cx="800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Wi-Fi (based on the IEEE 802.11 standard) has </a:t>
            </a:r>
            <a:r>
              <a:rPr lang="en-AU" sz="1600" dirty="0">
                <a:solidFill>
                  <a:schemeClr val="tx1"/>
                </a:solidFill>
              </a:rPr>
              <a:t>been </a:t>
            </a:r>
            <a:r>
              <a:rPr lang="en-AU" sz="1600" dirty="0" smtClean="0">
                <a:solidFill>
                  <a:schemeClr val="tx1"/>
                </a:solidFill>
              </a:rPr>
              <a:t>a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massive economic success globally</a:t>
            </a:r>
            <a:endParaRPr lang="en-AU" sz="1600" dirty="0">
              <a:solidFill>
                <a:schemeClr val="tx1"/>
              </a:solidFill>
            </a:endParaRP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The benefit from Wi-Fi of </a:t>
            </a:r>
            <a:r>
              <a:rPr lang="en-AU" sz="1600" dirty="0">
                <a:solidFill>
                  <a:schemeClr val="tx1"/>
                </a:solidFill>
              </a:rPr>
              <a:t>“</a:t>
            </a:r>
            <a:r>
              <a:rPr lang="en-AU" sz="1600" i="1" dirty="0">
                <a:solidFill>
                  <a:schemeClr val="tx1"/>
                </a:solidFill>
              </a:rPr>
              <a:t>anyone, anytime, any </a:t>
            </a:r>
            <a:r>
              <a:rPr lang="en-AU" sz="1600" i="1" dirty="0" smtClean="0">
                <a:solidFill>
                  <a:schemeClr val="tx1"/>
                </a:solidFill>
              </a:rPr>
              <a:t>place</a:t>
            </a:r>
            <a:r>
              <a:rPr lang="en-AU" sz="1600" dirty="0" smtClean="0">
                <a:solidFill>
                  <a:schemeClr val="tx1"/>
                </a:solidFill>
              </a:rPr>
              <a:t>”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must </a:t>
            </a:r>
            <a:r>
              <a:rPr lang="en-AU" sz="1600" dirty="0">
                <a:solidFill>
                  <a:schemeClr val="tx1"/>
                </a:solidFill>
              </a:rPr>
              <a:t>not </a:t>
            </a:r>
            <a:r>
              <a:rPr lang="en-AU" sz="1600" dirty="0" smtClean="0">
                <a:solidFill>
                  <a:schemeClr val="tx1"/>
                </a:solidFill>
              </a:rPr>
              <a:t>be threatened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53000" y="5105400"/>
            <a:ext cx="36576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b="1" dirty="0">
                <a:solidFill>
                  <a:schemeClr val="tx1"/>
                </a:solidFill>
              </a:rPr>
              <a:t>Aside</a:t>
            </a:r>
            <a:r>
              <a:rPr lang="en-AU" sz="1600" dirty="0">
                <a:solidFill>
                  <a:schemeClr val="tx1"/>
                </a:solidFill>
              </a:rPr>
              <a:t>: IEEE 802 </a:t>
            </a:r>
            <a:r>
              <a:rPr lang="en-AU" sz="1600" dirty="0" smtClean="0">
                <a:solidFill>
                  <a:schemeClr val="tx1"/>
                </a:solidFill>
              </a:rPr>
              <a:t>requests </a:t>
            </a:r>
            <a:r>
              <a:rPr lang="en-AU" sz="1600" dirty="0">
                <a:solidFill>
                  <a:schemeClr val="tx1"/>
                </a:solidFill>
              </a:rPr>
              <a:t>3GPP </a:t>
            </a:r>
            <a:r>
              <a:rPr lang="en-AU" sz="1600" dirty="0" smtClean="0">
                <a:solidFill>
                  <a:schemeClr val="tx1"/>
                </a:solidFill>
              </a:rPr>
              <a:t>develop collaborative processes for </a:t>
            </a:r>
            <a:r>
              <a:rPr lang="en-AU" sz="1600" dirty="0">
                <a:solidFill>
                  <a:schemeClr val="tx1"/>
                </a:solidFill>
              </a:rPr>
              <a:t>all stakeholders to have a </a:t>
            </a:r>
            <a:r>
              <a:rPr lang="en-AU" sz="1600" dirty="0" smtClean="0">
                <a:solidFill>
                  <a:schemeClr val="tx1"/>
                </a:solidFill>
              </a:rPr>
              <a:t>real say </a:t>
            </a:r>
            <a:r>
              <a:rPr lang="en-AU" sz="1600" dirty="0">
                <a:solidFill>
                  <a:schemeClr val="tx1"/>
                </a:solidFill>
              </a:rPr>
              <a:t>in LAA </a:t>
            </a:r>
            <a:r>
              <a:rPr lang="en-AU" sz="1600" dirty="0" smtClean="0">
                <a:solidFill>
                  <a:schemeClr val="tx1"/>
                </a:solidFill>
              </a:rPr>
              <a:t>coexistence mechanisms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0" name="Down Arrow 9"/>
          <p:cNvSpPr/>
          <p:nvPr/>
        </p:nvSpPr>
        <p:spPr bwMode="auto">
          <a:xfrm>
            <a:off x="1752600" y="2971800"/>
            <a:ext cx="18288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Down Arrow 10"/>
          <p:cNvSpPr/>
          <p:nvPr/>
        </p:nvSpPr>
        <p:spPr bwMode="auto">
          <a:xfrm>
            <a:off x="1752600" y="4648200"/>
            <a:ext cx="18288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587257" y="2057400"/>
            <a:ext cx="87094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86" y="3695700"/>
            <a:ext cx="120237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294384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852" y="1941584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024327" y="2035314"/>
            <a:ext cx="484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+mj-lt"/>
              </a:rPr>
              <a:t>+</a:t>
            </a:r>
            <a:endParaRPr lang="en-AU" sz="600" b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3429000"/>
            <a:ext cx="800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An evidence based approach indicates that </a:t>
            </a:r>
            <a:r>
              <a:rPr lang="en-AU" sz="1600" dirty="0" smtClean="0">
                <a:solidFill>
                  <a:schemeClr val="tx1"/>
                </a:solidFill>
              </a:rPr>
              <a:t>3GPP’s LAA should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use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smtClean="0">
                <a:solidFill>
                  <a:schemeClr val="tx1"/>
                </a:solidFill>
              </a:rPr>
              <a:t>a </a:t>
            </a:r>
            <a:r>
              <a:rPr lang="en-AU" sz="1600" dirty="0">
                <a:solidFill>
                  <a:schemeClr val="tx1"/>
                </a:solidFill>
              </a:rPr>
              <a:t>“Wi-Fi like” access mechanism in the short </a:t>
            </a:r>
            <a:r>
              <a:rPr lang="en-AU" sz="1600" dirty="0" smtClean="0">
                <a:solidFill>
                  <a:schemeClr val="tx1"/>
                </a:solidFill>
              </a:rPr>
              <a:t>term to ensure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fair sharing between LAA and Wi-Fi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5105400"/>
            <a:ext cx="40386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IEEE 802 recommends </a:t>
            </a:r>
            <a:r>
              <a:rPr lang="en-AU" sz="1600" dirty="0" smtClean="0">
                <a:solidFill>
                  <a:schemeClr val="tx1"/>
                </a:solidFill>
              </a:rPr>
              <a:t>3GPP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adopt </a:t>
            </a:r>
            <a:r>
              <a:rPr lang="en-AU" sz="1600" dirty="0">
                <a:solidFill>
                  <a:schemeClr val="tx1"/>
                </a:solidFill>
              </a:rPr>
              <a:t>“Wi-Fi like” access </a:t>
            </a:r>
            <a:r>
              <a:rPr lang="en-AU" sz="1600" dirty="0" smtClean="0">
                <a:solidFill>
                  <a:schemeClr val="tx1"/>
                </a:solidFill>
              </a:rPr>
              <a:t>for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LAA </a:t>
            </a:r>
            <a:r>
              <a:rPr lang="en-AU" sz="1600" dirty="0">
                <a:solidFill>
                  <a:schemeClr val="tx1"/>
                </a:solidFill>
              </a:rPr>
              <a:t>to promote fair </a:t>
            </a:r>
            <a:r>
              <a:rPr lang="en-AU" sz="1600" dirty="0" smtClean="0">
                <a:solidFill>
                  <a:schemeClr val="tx1"/>
                </a:solidFill>
              </a:rPr>
              <a:t>sharing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with </a:t>
            </a:r>
            <a:r>
              <a:rPr lang="en-AU" sz="1600" dirty="0">
                <a:solidFill>
                  <a:schemeClr val="tx1"/>
                </a:solidFill>
              </a:rPr>
              <a:t>Wi-Fi</a:t>
            </a:r>
          </a:p>
        </p:txBody>
      </p:sp>
    </p:spTree>
    <p:extLst>
      <p:ext uri="{BB962C8B-B14F-4D97-AF65-F5344CB8AC3E}">
        <p14:creationId xmlns:p14="http://schemas.microsoft.com/office/powerpoint/2010/main" val="37333640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4"/>
          <p:cNvGrpSpPr/>
          <p:nvPr/>
        </p:nvGrpSpPr>
        <p:grpSpPr>
          <a:xfrm>
            <a:off x="749657" y="1757362"/>
            <a:ext cx="7111729" cy="4344026"/>
            <a:chOff x="749657" y="1757362"/>
            <a:chExt cx="7111729" cy="4344026"/>
          </a:xfrm>
        </p:grpSpPr>
        <p:sp>
          <p:nvSpPr>
            <p:cNvPr id="106" name="Rectangle 105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107" name="Flowchart: Decision 106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10" name="Flowchart: Decision 109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111" name="Elbow Connector 110"/>
            <p:cNvCxnSpPr>
              <a:stCxn id="147" idx="1"/>
              <a:endCxn id="115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Elbow Connector 111"/>
            <p:cNvCxnSpPr>
              <a:stCxn id="115" idx="0"/>
              <a:endCxn id="110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Elbow Connector 112"/>
            <p:cNvCxnSpPr>
              <a:stCxn id="110" idx="2"/>
              <a:endCxn id="147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Elbow Connector 113"/>
            <p:cNvCxnSpPr>
              <a:stCxn id="109" idx="2"/>
              <a:endCxn id="110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Flowchart: Decision 114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6" name="Elbow Connector 115"/>
            <p:cNvCxnSpPr>
              <a:stCxn id="115" idx="1"/>
              <a:endCxn id="109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Flowchart: Decision 116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8" name="Elbow Connector 117"/>
            <p:cNvCxnSpPr>
              <a:stCxn id="107" idx="3"/>
              <a:endCxn id="117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>
              <a:stCxn id="117" idx="2"/>
              <a:endCxn id="108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>
              <a:stCxn id="107" idx="2"/>
              <a:endCxn id="108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Elbow Connector 120"/>
            <p:cNvCxnSpPr>
              <a:stCxn id="108" idx="2"/>
              <a:endCxn id="109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Flowchart: Decision 121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frame</a:t>
              </a:r>
            </a:p>
          </p:txBody>
        </p:sp>
        <p:cxnSp>
          <p:nvCxnSpPr>
            <p:cNvPr id="124" name="Elbow Connector 123"/>
            <p:cNvCxnSpPr>
              <a:stCxn id="123" idx="1"/>
              <a:endCxn id="108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Elbow Connector 124"/>
            <p:cNvCxnSpPr>
              <a:stCxn id="122" idx="0"/>
              <a:endCxn id="132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Elbow Connector 125"/>
            <p:cNvCxnSpPr>
              <a:stCxn id="110" idx="3"/>
              <a:endCxn id="122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Elbow Connector 126"/>
            <p:cNvCxnSpPr>
              <a:stCxn id="117" idx="3"/>
              <a:endCxn id="132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Elbow Connector 127"/>
            <p:cNvCxnSpPr>
              <a:stCxn id="122" idx="3"/>
              <a:endCxn id="106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Flowchart: Preparation 128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130" name="Elbow Connector 129"/>
            <p:cNvCxnSpPr>
              <a:stCxn id="129" idx="3"/>
              <a:endCxn id="106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Elbow Connector 130"/>
            <p:cNvCxnSpPr>
              <a:stCxn id="106" idx="2"/>
              <a:endCxn id="107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Flowchart: Decision 131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q=0?</a:t>
              </a:r>
            </a:p>
          </p:txBody>
        </p:sp>
        <p:cxnSp>
          <p:nvCxnSpPr>
            <p:cNvPr id="133" name="Elbow Connector 132"/>
            <p:cNvCxnSpPr>
              <a:stCxn id="132" idx="0"/>
              <a:endCxn id="108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Elbow Connector 133"/>
            <p:cNvCxnSpPr>
              <a:stCxn id="132" idx="1"/>
              <a:endCxn id="123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Rectangle 134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The revised flow chart </a:t>
            </a:r>
            <a:r>
              <a:rPr lang="en-AU" dirty="0" smtClean="0"/>
              <a:t>ensures transmissions occur on slot boundaries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2" name="Rounded Rectangle 51"/>
          <p:cNvSpPr/>
          <p:nvPr/>
        </p:nvSpPr>
        <p:spPr bwMode="auto">
          <a:xfrm>
            <a:off x="6242808" y="2269644"/>
            <a:ext cx="1563808" cy="892253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Straight Connector 53"/>
          <p:cNvCxnSpPr>
            <a:stCxn id="52" idx="2"/>
            <a:endCxn id="53" idx="0"/>
          </p:cNvCxnSpPr>
          <p:nvPr/>
        </p:nvCxnSpPr>
        <p:spPr bwMode="auto">
          <a:xfrm flipH="1">
            <a:off x="6743700" y="3161897"/>
            <a:ext cx="281012" cy="17056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8" name="Rounded Rectangle 57"/>
          <p:cNvSpPr/>
          <p:nvPr/>
        </p:nvSpPr>
        <p:spPr bwMode="auto">
          <a:xfrm>
            <a:off x="874592" y="5318429"/>
            <a:ext cx="1563808" cy="892253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9" name="Straight Connector 58"/>
          <p:cNvCxnSpPr>
            <a:stCxn id="58" idx="3"/>
            <a:endCxn id="53" idx="1"/>
          </p:cNvCxnSpPr>
          <p:nvPr/>
        </p:nvCxnSpPr>
        <p:spPr bwMode="auto">
          <a:xfrm flipV="1">
            <a:off x="2438400" y="4716926"/>
            <a:ext cx="2286000" cy="10476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5" name="Rectangle 54"/>
          <p:cNvSpPr/>
          <p:nvPr/>
        </p:nvSpPr>
        <p:spPr bwMode="auto">
          <a:xfrm>
            <a:off x="304800" y="2567487"/>
            <a:ext cx="2295374" cy="12958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810000" y="6172200"/>
            <a:ext cx="4724399" cy="2735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CW, “Free” and “Busy” are defined on earlier slides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>
            <a:off x="4724400" y="3332464"/>
            <a:ext cx="4038600" cy="2768924"/>
          </a:xfrm>
          <a:prstGeom prst="roundRect">
            <a:avLst>
              <a:gd name="adj" fmla="val 5262"/>
            </a:avLst>
          </a:prstGeom>
          <a:solidFill>
            <a:srgbClr val="FFFFFF">
              <a:alpha val="89804"/>
            </a:srgb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The 3GPP Cat </a:t>
            </a:r>
            <a:r>
              <a:rPr lang="en-US" sz="1600" dirty="0" smtClean="0">
                <a:latin typeface="+mj-lt"/>
              </a:rPr>
              <a:t>4 flow </a:t>
            </a:r>
            <a:r>
              <a:rPr lang="en-US" sz="1600" dirty="0">
                <a:latin typeface="+mj-lt"/>
              </a:rPr>
              <a:t>chart </a:t>
            </a:r>
            <a:r>
              <a:rPr lang="en-US" sz="1600" dirty="0" smtClean="0">
                <a:latin typeface="+mj-lt"/>
              </a:rPr>
              <a:t>does not force transmission on the access slot boundaries in all cases</a:t>
            </a:r>
          </a:p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This smearing of the contention window will adversely affect both Wi-Fi and LAA</a:t>
            </a:r>
          </a:p>
          <a:p>
            <a:pPr marL="357188" lvl="1" indent="-174625" eaLnBrk="0" hangingPunct="0">
              <a:spcBef>
                <a:spcPts val="300"/>
              </a:spcBef>
              <a:buFont typeface="Arial" panose="020B0604020202020204" pitchFamily="34" charset="0"/>
              <a:buChar char="−"/>
            </a:pPr>
            <a:r>
              <a:rPr lang="en-US" sz="1400" dirty="0">
                <a:latin typeface="+mj-lt"/>
              </a:rPr>
              <a:t>N</a:t>
            </a:r>
            <a:r>
              <a:rPr lang="en-US" sz="1400" dirty="0" smtClean="0">
                <a:latin typeface="+mj-lt"/>
              </a:rPr>
              <a:t>ot using slot sync makes access more like ALOHA, less like slotted ALOHA</a:t>
            </a:r>
          </a:p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IEEE 802 recommends the Cat 4 flow chart be refined to transmit only on access slot </a:t>
            </a:r>
            <a:r>
              <a:rPr lang="en-US" sz="1600" dirty="0">
                <a:latin typeface="+mj-lt"/>
              </a:rPr>
              <a:t>boundaries </a:t>
            </a:r>
            <a:endParaRPr lang="en-US" sz="1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70388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 102"/>
          <p:cNvGrpSpPr/>
          <p:nvPr/>
        </p:nvGrpSpPr>
        <p:grpSpPr>
          <a:xfrm>
            <a:off x="749657" y="1757362"/>
            <a:ext cx="7111729" cy="4344026"/>
            <a:chOff x="749657" y="1757362"/>
            <a:chExt cx="7111729" cy="4344026"/>
          </a:xfrm>
        </p:grpSpPr>
        <p:sp>
          <p:nvSpPr>
            <p:cNvPr id="104" name="Rectangle 103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105" name="Flowchart: Decision 104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08" name="Flowchart: Decision 107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109" name="Elbow Connector 108"/>
            <p:cNvCxnSpPr>
              <a:stCxn id="145" idx="1"/>
              <a:endCxn id="113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Elbow Connector 109"/>
            <p:cNvCxnSpPr>
              <a:stCxn id="113" idx="0"/>
              <a:endCxn id="108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Elbow Connector 110"/>
            <p:cNvCxnSpPr>
              <a:stCxn id="108" idx="2"/>
              <a:endCxn id="145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Elbow Connector 111"/>
            <p:cNvCxnSpPr>
              <a:stCxn id="107" idx="2"/>
              <a:endCxn id="108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Flowchart: Decision 112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4" name="Elbow Connector 113"/>
            <p:cNvCxnSpPr>
              <a:stCxn id="113" idx="1"/>
              <a:endCxn id="107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Flowchart: Decision 114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6" name="Elbow Connector 115"/>
            <p:cNvCxnSpPr>
              <a:stCxn id="105" idx="3"/>
              <a:endCxn id="115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>
              <a:stCxn id="115" idx="2"/>
              <a:endCxn id="106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>
              <a:stCxn id="105" idx="2"/>
              <a:endCxn id="106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>
              <a:stCxn id="106" idx="2"/>
              <a:endCxn id="107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Flowchart: Decision 119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frame</a:t>
              </a:r>
            </a:p>
          </p:txBody>
        </p:sp>
        <p:cxnSp>
          <p:nvCxnSpPr>
            <p:cNvPr id="122" name="Elbow Connector 121"/>
            <p:cNvCxnSpPr>
              <a:stCxn id="121" idx="1"/>
              <a:endCxn id="106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Elbow Connector 122"/>
            <p:cNvCxnSpPr>
              <a:stCxn id="120" idx="0"/>
              <a:endCxn id="130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Elbow Connector 123"/>
            <p:cNvCxnSpPr>
              <a:stCxn id="108" idx="3"/>
              <a:endCxn id="120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Elbow Connector 124"/>
            <p:cNvCxnSpPr>
              <a:stCxn id="115" idx="3"/>
              <a:endCxn id="130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Elbow Connector 125"/>
            <p:cNvCxnSpPr>
              <a:stCxn id="120" idx="3"/>
              <a:endCxn id="104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Flowchart: Preparation 126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128" name="Elbow Connector 127"/>
            <p:cNvCxnSpPr>
              <a:stCxn id="127" idx="3"/>
              <a:endCxn id="104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Elbow Connector 128"/>
            <p:cNvCxnSpPr>
              <a:stCxn id="104" idx="2"/>
              <a:endCxn id="105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Flowchart: Decision 129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q=0?</a:t>
              </a:r>
            </a:p>
          </p:txBody>
        </p:sp>
        <p:cxnSp>
          <p:nvCxnSpPr>
            <p:cNvPr id="131" name="Elbow Connector 130"/>
            <p:cNvCxnSpPr>
              <a:stCxn id="130" idx="0"/>
              <a:endCxn id="106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Elbow Connector 131"/>
            <p:cNvCxnSpPr>
              <a:stCxn id="130" idx="1"/>
              <a:endCxn id="121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Rectangle 132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The revised flow chart </a:t>
            </a:r>
            <a:r>
              <a:rPr lang="en-AU" dirty="0" smtClean="0"/>
              <a:t>includes DCF/EDCA hybrid, but EDCA is recommended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cxnSp>
        <p:nvCxnSpPr>
          <p:cNvPr id="52" name="Straight Connector 51"/>
          <p:cNvCxnSpPr>
            <a:stCxn id="50" idx="3"/>
            <a:endCxn id="51" idx="1"/>
          </p:cNvCxnSpPr>
          <p:nvPr/>
        </p:nvCxnSpPr>
        <p:spPr bwMode="auto">
          <a:xfrm flipV="1">
            <a:off x="4343400" y="4809982"/>
            <a:ext cx="381000" cy="2005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Rectangle 52"/>
          <p:cNvSpPr/>
          <p:nvPr/>
        </p:nvSpPr>
        <p:spPr bwMode="auto">
          <a:xfrm>
            <a:off x="304800" y="2567487"/>
            <a:ext cx="2295374" cy="12958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810000" y="6172200"/>
            <a:ext cx="4724399" cy="2735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CW, “Free” and “Busy” are defined on earlier slides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838200" y="3799647"/>
            <a:ext cx="3505200" cy="2421828"/>
          </a:xfrm>
          <a:prstGeom prst="roundRect">
            <a:avLst>
              <a:gd name="adj" fmla="val 5340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ounded Rectangle 50"/>
          <p:cNvSpPr/>
          <p:nvPr/>
        </p:nvSpPr>
        <p:spPr bwMode="auto">
          <a:xfrm>
            <a:off x="4724400" y="3783491"/>
            <a:ext cx="4038600" cy="2052981"/>
          </a:xfrm>
          <a:prstGeom prst="roundRect">
            <a:avLst>
              <a:gd name="adj" fmla="val 5262"/>
            </a:avLst>
          </a:prstGeom>
          <a:solidFill>
            <a:srgbClr val="FFFFFF">
              <a:alpha val="89804"/>
            </a:srgb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The mechanism shown here is representative of IEEE </a:t>
            </a:r>
            <a:r>
              <a:rPr lang="en-US" sz="1600" dirty="0">
                <a:latin typeface="+mj-lt"/>
              </a:rPr>
              <a:t>802.11 EDCA</a:t>
            </a:r>
            <a:endParaRPr lang="en-US" sz="1600" dirty="0" smtClean="0">
              <a:latin typeface="+mj-lt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IEEE 802 would like to collaborate with 3GPP to help define LAA in a way that satisfies the particular needs of 3GPP stakeholders, while sharing the unlicensed spectrum fairly with Wi-Fi  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70388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roup 96"/>
          <p:cNvGrpSpPr/>
          <p:nvPr/>
        </p:nvGrpSpPr>
        <p:grpSpPr>
          <a:xfrm>
            <a:off x="749657" y="1757362"/>
            <a:ext cx="7111729" cy="4344026"/>
            <a:chOff x="749657" y="1757362"/>
            <a:chExt cx="7111729" cy="4344026"/>
          </a:xfrm>
        </p:grpSpPr>
        <p:sp>
          <p:nvSpPr>
            <p:cNvPr id="98" name="Rectangle 97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99" name="Flowchart: Decision 98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02" name="Flowchart: Decision 101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103" name="Elbow Connector 102"/>
            <p:cNvCxnSpPr>
              <a:stCxn id="139" idx="1"/>
              <a:endCxn id="107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Elbow Connector 103"/>
            <p:cNvCxnSpPr>
              <a:stCxn id="107" idx="0"/>
              <a:endCxn id="102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Elbow Connector 104"/>
            <p:cNvCxnSpPr>
              <a:stCxn id="102" idx="2"/>
              <a:endCxn id="139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Elbow Connector 105"/>
            <p:cNvCxnSpPr>
              <a:stCxn id="101" idx="2"/>
              <a:endCxn id="102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Flowchart: Decision 106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08" name="Elbow Connector 107"/>
            <p:cNvCxnSpPr>
              <a:stCxn id="107" idx="1"/>
              <a:endCxn id="101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Flowchart: Decision 108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0" name="Elbow Connector 109"/>
            <p:cNvCxnSpPr>
              <a:stCxn id="99" idx="3"/>
              <a:endCxn id="109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Elbow Connector 110"/>
            <p:cNvCxnSpPr>
              <a:stCxn id="109" idx="2"/>
              <a:endCxn id="100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Elbow Connector 111"/>
            <p:cNvCxnSpPr>
              <a:stCxn id="99" idx="2"/>
              <a:endCxn id="100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Elbow Connector 112"/>
            <p:cNvCxnSpPr>
              <a:stCxn id="100" idx="2"/>
              <a:endCxn id="101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Flowchart: Decision 113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frame</a:t>
              </a:r>
            </a:p>
          </p:txBody>
        </p:sp>
        <p:cxnSp>
          <p:nvCxnSpPr>
            <p:cNvPr id="116" name="Elbow Connector 115"/>
            <p:cNvCxnSpPr>
              <a:stCxn id="115" idx="1"/>
              <a:endCxn id="100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>
              <a:stCxn id="114" idx="0"/>
              <a:endCxn id="124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>
              <a:stCxn id="102" idx="3"/>
              <a:endCxn id="114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>
              <a:stCxn id="109" idx="3"/>
              <a:endCxn id="124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>
              <a:stCxn id="114" idx="3"/>
              <a:endCxn id="98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Flowchart: Preparation 120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122" name="Elbow Connector 121"/>
            <p:cNvCxnSpPr>
              <a:stCxn id="121" idx="3"/>
              <a:endCxn id="98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Elbow Connector 122"/>
            <p:cNvCxnSpPr>
              <a:stCxn id="98" idx="2"/>
              <a:endCxn id="99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Flowchart: Decision 123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q=0?</a:t>
              </a:r>
            </a:p>
          </p:txBody>
        </p:sp>
        <p:cxnSp>
          <p:nvCxnSpPr>
            <p:cNvPr id="125" name="Elbow Connector 124"/>
            <p:cNvCxnSpPr>
              <a:stCxn id="124" idx="0"/>
              <a:endCxn id="100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Elbow Connector 125"/>
            <p:cNvCxnSpPr>
              <a:stCxn id="124" idx="1"/>
              <a:endCxn id="115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Rectangle 126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The revised flow chart </a:t>
            </a:r>
            <a:r>
              <a:rPr lang="en-AU" dirty="0" smtClean="0"/>
              <a:t>incorporates </a:t>
            </a:r>
            <a:r>
              <a:rPr lang="en-AU" dirty="0" err="1" smtClean="0"/>
              <a:t>QoS</a:t>
            </a:r>
            <a:r>
              <a:rPr lang="en-AU" dirty="0" smtClean="0"/>
              <a:t> by enabling multiple parallel “access engines”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49" name="Rectangle 48"/>
          <p:cNvSpPr/>
          <p:nvPr/>
        </p:nvSpPr>
        <p:spPr bwMode="auto">
          <a:xfrm>
            <a:off x="304800" y="2567487"/>
            <a:ext cx="2295374" cy="12958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6247081" y="3799647"/>
            <a:ext cx="1607162" cy="892252"/>
          </a:xfrm>
          <a:prstGeom prst="roundRect">
            <a:avLst>
              <a:gd name="adj" fmla="val 9459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ounded Rectangle 50"/>
          <p:cNvSpPr/>
          <p:nvPr/>
        </p:nvSpPr>
        <p:spPr bwMode="auto">
          <a:xfrm>
            <a:off x="5334000" y="2205616"/>
            <a:ext cx="2914710" cy="1147184"/>
          </a:xfrm>
          <a:prstGeom prst="roundRect">
            <a:avLst>
              <a:gd name="adj" fmla="val 5262"/>
            </a:avLst>
          </a:prstGeom>
          <a:solidFill>
            <a:srgbClr val="FFFFFF">
              <a:alpha val="89804"/>
            </a:srgb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err="1" smtClean="0">
                <a:latin typeface="+mj-lt"/>
              </a:rPr>
              <a:t>QoS</a:t>
            </a:r>
            <a:r>
              <a:rPr lang="en-US" sz="1600" dirty="0" smtClean="0">
                <a:latin typeface="+mj-lt"/>
              </a:rPr>
              <a:t> is enabled by multiple parallel “access engines”, with higher priority having precedence 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52" name="Straight Connector 51"/>
          <p:cNvCxnSpPr>
            <a:stCxn id="50" idx="0"/>
            <a:endCxn id="51" idx="2"/>
          </p:cNvCxnSpPr>
          <p:nvPr/>
        </p:nvCxnSpPr>
        <p:spPr bwMode="auto">
          <a:xfrm flipH="1" flipV="1">
            <a:off x="6791355" y="3352800"/>
            <a:ext cx="259307" cy="44684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6" name="Rectangle 95"/>
          <p:cNvSpPr/>
          <p:nvPr/>
        </p:nvSpPr>
        <p:spPr bwMode="auto">
          <a:xfrm>
            <a:off x="3810000" y="6172200"/>
            <a:ext cx="4724399" cy="2735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CW, “Free” and “Busy” are defined on earlier slides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136357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is proposed that LAA adopt a variety of other principles to promote </a:t>
            </a:r>
            <a:r>
              <a:rPr lang="en-AU" dirty="0" smtClean="0"/>
              <a:t>fair sharing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063478"/>
              </p:ext>
            </p:extLst>
          </p:nvPr>
        </p:nvGraphicFramePr>
        <p:xfrm>
          <a:off x="228600" y="2226779"/>
          <a:ext cx="8686800" cy="325962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49238"/>
                <a:gridCol w="1141399"/>
                <a:gridCol w="6196163"/>
              </a:tblGrid>
              <a:tr h="651924">
                <a:tc rowSpan="5">
                  <a:txBody>
                    <a:bodyPr/>
                    <a:lstStyle/>
                    <a:p>
                      <a:r>
                        <a:rPr lang="en-US" sz="1600" b="1" dirty="0" smtClean="0"/>
                        <a:t>Other principles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the maximum transmission time of 4ms for each access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Do </a:t>
                      </a:r>
                      <a:r>
                        <a:rPr lang="en-AU" sz="1600" u="sng" dirty="0" smtClean="0"/>
                        <a:t>not</a:t>
                      </a:r>
                      <a:r>
                        <a:rPr lang="en-AU" sz="1600" dirty="0" smtClean="0"/>
                        <a:t> require LAA to respect NAV from Wi-Fi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shall have mutual respect for reservations made by others using same mechanisms 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err="1" smtClean="0"/>
                        <a:t>TxOPs</a:t>
                      </a:r>
                      <a:r>
                        <a:rPr lang="en-AU" sz="1600" dirty="0" smtClean="0"/>
                        <a:t> may be continued by another device after completion of a “defer” period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using or reserving channel shall use it necessary transmission purposes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the maximum transmission time of about </a:t>
            </a:r>
            <a:r>
              <a:rPr lang="en-AU" dirty="0" smtClean="0"/>
              <a:t>4ms </a:t>
            </a:r>
            <a:r>
              <a:rPr lang="en-AU" dirty="0"/>
              <a:t>for each </a:t>
            </a:r>
            <a:r>
              <a:rPr lang="en-AU" dirty="0" err="1"/>
              <a:t>TxOP</a:t>
            </a:r>
            <a:r>
              <a:rPr lang="en-AU" dirty="0"/>
              <a:t>, similar to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/>
              <a:t>Def</a:t>
            </a:r>
            <a:r>
              <a:rPr lang="en-AU" b="1" dirty="0" smtClean="0"/>
              <a:t>: </a:t>
            </a:r>
            <a:r>
              <a:rPr lang="en-AU" dirty="0" smtClean="0"/>
              <a:t>a </a:t>
            </a:r>
            <a:r>
              <a:rPr lang="en-AU" dirty="0" err="1" smtClean="0"/>
              <a:t>TxOP</a:t>
            </a:r>
            <a:r>
              <a:rPr lang="en-AU" dirty="0" smtClean="0"/>
              <a:t> is the </a:t>
            </a:r>
            <a:r>
              <a:rPr lang="en-AU" dirty="0"/>
              <a:t>contiguous </a:t>
            </a:r>
            <a:r>
              <a:rPr lang="en-AU" dirty="0" smtClean="0"/>
              <a:t>frame transmissions </a:t>
            </a:r>
            <a:r>
              <a:rPr lang="en-AU" dirty="0"/>
              <a:t>that result from an “access engine” gaining access to the medium </a:t>
            </a:r>
            <a:endParaRPr lang="en-AU" dirty="0" smtClean="0"/>
          </a:p>
          <a:p>
            <a:pPr lvl="2"/>
            <a:r>
              <a:rPr lang="en-AU" dirty="0" smtClean="0"/>
              <a:t>Note: it is assumed a </a:t>
            </a:r>
            <a:r>
              <a:rPr lang="en-AU" dirty="0" err="1" smtClean="0"/>
              <a:t>TxOP</a:t>
            </a:r>
            <a:r>
              <a:rPr lang="en-AU" dirty="0" smtClean="0"/>
              <a:t> can be split between DL </a:t>
            </a:r>
            <a:r>
              <a:rPr lang="en-AU" dirty="0"/>
              <a:t>and </a:t>
            </a:r>
            <a:r>
              <a:rPr lang="en-AU" dirty="0" smtClean="0"/>
              <a:t>UL</a:t>
            </a:r>
            <a:endParaRPr lang="en-AU" dirty="0"/>
          </a:p>
          <a:p>
            <a:pPr lvl="1"/>
            <a:r>
              <a:rPr lang="en-US" dirty="0"/>
              <a:t>The evidence suggests a maximum </a:t>
            </a:r>
            <a:r>
              <a:rPr lang="en-US" dirty="0" err="1" smtClean="0"/>
              <a:t>TxOP</a:t>
            </a:r>
            <a:r>
              <a:rPr lang="en-US" dirty="0" smtClean="0"/>
              <a:t> </a:t>
            </a:r>
            <a:r>
              <a:rPr lang="en-US" dirty="0"/>
              <a:t>transmission time of </a:t>
            </a:r>
            <a:r>
              <a:rPr lang="en-US" dirty="0" smtClean="0"/>
              <a:t>~4ms </a:t>
            </a:r>
            <a:r>
              <a:rPr lang="en-US" dirty="0"/>
              <a:t>as a reasonable compromise between fairness and efficiency</a:t>
            </a:r>
            <a:endParaRPr lang="en-AU" dirty="0"/>
          </a:p>
          <a:p>
            <a:pPr lvl="2"/>
            <a:r>
              <a:rPr lang="en-AU" dirty="0"/>
              <a:t>Most Cat 4 simulations </a:t>
            </a:r>
            <a:r>
              <a:rPr lang="en-AU" dirty="0" smtClean="0"/>
              <a:t>used a </a:t>
            </a:r>
            <a:r>
              <a:rPr lang="en-AU" dirty="0"/>
              <a:t>maximum </a:t>
            </a:r>
            <a:r>
              <a:rPr lang="en-AU" dirty="0" err="1"/>
              <a:t>TxOP</a:t>
            </a:r>
            <a:r>
              <a:rPr lang="en-AU" dirty="0"/>
              <a:t> of about 4ms, and showed reasonable fairness and performance with exponential back-off; some simulations showed that a maximum </a:t>
            </a:r>
            <a:r>
              <a:rPr lang="en-AU" dirty="0" err="1"/>
              <a:t>TxOP</a:t>
            </a:r>
            <a:r>
              <a:rPr lang="en-AU" dirty="0"/>
              <a:t> of 10ms was too long</a:t>
            </a:r>
          </a:p>
          <a:p>
            <a:pPr lvl="2"/>
            <a:r>
              <a:rPr lang="en-AU" dirty="0"/>
              <a:t>Measurements in the field (</a:t>
            </a:r>
            <a:r>
              <a:rPr lang="en-AU" dirty="0" err="1"/>
              <a:t>eg</a:t>
            </a:r>
            <a:r>
              <a:rPr lang="en-AU" dirty="0"/>
              <a:t> in a stadium) show that the vast majority of Wi-Fi </a:t>
            </a:r>
            <a:r>
              <a:rPr lang="en-AU" dirty="0" err="1"/>
              <a:t>TxOPs</a:t>
            </a:r>
            <a:r>
              <a:rPr lang="en-AU" dirty="0"/>
              <a:t> are less than 3ms; the maximum Wi-Fi </a:t>
            </a:r>
            <a:r>
              <a:rPr lang="en-AU" dirty="0" err="1" smtClean="0"/>
              <a:t>TxOP</a:t>
            </a:r>
            <a:r>
              <a:rPr lang="en-AU" dirty="0" smtClean="0"/>
              <a:t> </a:t>
            </a:r>
            <a:r>
              <a:rPr lang="en-AU" dirty="0"/>
              <a:t>is 5.5ms</a:t>
            </a:r>
          </a:p>
          <a:p>
            <a:pPr lvl="2"/>
            <a:r>
              <a:rPr lang="en-US" dirty="0"/>
              <a:t>Qualcomm noted in their submission to FCC that “</a:t>
            </a:r>
            <a:r>
              <a:rPr lang="en-AU" i="1" dirty="0"/>
              <a:t>… Wi-Fi data packet transmissions are usually a few milliseconds in duration. LAA transmission duration is expected to be on the same order as the duration of Wi-Fi data packet transmission</a:t>
            </a:r>
            <a:r>
              <a:rPr lang="en-AU" dirty="0" smtClean="0"/>
              <a:t>”</a:t>
            </a:r>
          </a:p>
          <a:p>
            <a:pPr lvl="2"/>
            <a:r>
              <a:rPr lang="en-AU" dirty="0" smtClean="0"/>
              <a:t>Japan has a regulation specifying a maximum </a:t>
            </a:r>
            <a:r>
              <a:rPr lang="en-AU" dirty="0" err="1" smtClean="0"/>
              <a:t>TxOP</a:t>
            </a:r>
            <a:r>
              <a:rPr lang="en-AU" dirty="0" smtClean="0"/>
              <a:t> of 4ms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do </a:t>
            </a:r>
            <a:r>
              <a:rPr lang="en-AU" u="sng" dirty="0"/>
              <a:t>not</a:t>
            </a:r>
            <a:r>
              <a:rPr lang="en-AU" dirty="0"/>
              <a:t> require LAA to respect NAV from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Wi-Fi partially resolves hidden station problems by its use of the NAV in frames, and particularly its use of RTS/CTS control frames</a:t>
            </a:r>
          </a:p>
          <a:p>
            <a:pPr lvl="2"/>
            <a:r>
              <a:rPr lang="en-US" dirty="0" err="1"/>
              <a:t>eg</a:t>
            </a:r>
            <a:r>
              <a:rPr lang="en-US" dirty="0"/>
              <a:t> NAV in data frames protects ACK in Wi-Fi</a:t>
            </a:r>
          </a:p>
          <a:p>
            <a:pPr lvl="1"/>
            <a:r>
              <a:rPr lang="en-AU" dirty="0"/>
              <a:t>These hidden station mitigation techniques may be less effective if LAA does not respect the NAV in frames transmitted by Wi-Fi devices</a:t>
            </a:r>
          </a:p>
          <a:p>
            <a:pPr lvl="1"/>
            <a:r>
              <a:rPr lang="en-AU" dirty="0"/>
              <a:t>It has been argued that LAA devices should be required respect the NAV transmitted by all Wi-Fi devices</a:t>
            </a:r>
          </a:p>
          <a:p>
            <a:pPr lvl="1"/>
            <a:r>
              <a:rPr lang="en-AU" dirty="0"/>
              <a:t>However, such an approach is not technology neutral and unreasonably forces every LAA device to implement a Wi-Fi </a:t>
            </a:r>
            <a:r>
              <a:rPr lang="en-AU" dirty="0" err="1"/>
              <a:t>rx</a:t>
            </a:r>
            <a:r>
              <a:rPr lang="en-AU" dirty="0"/>
              <a:t> function</a:t>
            </a:r>
          </a:p>
          <a:p>
            <a:pPr lvl="1"/>
            <a:r>
              <a:rPr lang="en-AU" dirty="0"/>
              <a:t>Respecting the NAV might also be unnecessary if the LAA devices use a lower ED of, say, -77dBm as an alternative form of hidden station mitigation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 : devices shall have respect for reservations made by others using common mechanisms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It is generally unacceptable to require LAA to respect a Wi-Fi NAV</a:t>
            </a:r>
          </a:p>
          <a:p>
            <a:pPr lvl="1"/>
            <a:r>
              <a:rPr lang="en-US" dirty="0"/>
              <a:t>However, there have been some indications that LAA systems may transmit Wi-Fi CTS2Self control frames </a:t>
            </a:r>
          </a:p>
          <a:p>
            <a:pPr lvl="1"/>
            <a:r>
              <a:rPr lang="en-US" dirty="0"/>
              <a:t>It is only fair that if a LAA system expects Wi-Fi systems to respect a NAV it transmits then the same LAA system should respect any NAV received from Wi-Fi systems</a:t>
            </a:r>
            <a:endParaRPr lang="en-AU" b="1" dirty="0"/>
          </a:p>
          <a:p>
            <a:pPr lvl="1"/>
            <a:r>
              <a:rPr lang="en-AU" b="1" dirty="0" smtClean="0"/>
              <a:t>Proposal: </a:t>
            </a:r>
            <a:r>
              <a:rPr lang="en-AU" dirty="0" smtClean="0"/>
              <a:t>This </a:t>
            </a:r>
            <a:r>
              <a:rPr lang="en-AU" dirty="0"/>
              <a:t>principle can be generalised by requiring any system using a particular mechanism to reserve the medium shall respect reservations made by other systems using the same </a:t>
            </a:r>
            <a:r>
              <a:rPr lang="en-AU" dirty="0" smtClean="0"/>
              <a:t>mechanism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</a:t>
            </a:r>
            <a:r>
              <a:rPr lang="en-AU" dirty="0" err="1"/>
              <a:t>TxOPs</a:t>
            </a:r>
            <a:r>
              <a:rPr lang="en-AU" dirty="0"/>
              <a:t> may be continued by another device after completion of a “defer” period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Most of the 3GPP simulations focused in LAA DL only scenarios</a:t>
            </a:r>
          </a:p>
          <a:p>
            <a:pPr lvl="1"/>
            <a:r>
              <a:rPr lang="en-AU" dirty="0"/>
              <a:t>However, there are plans for LAA to support UL traffic too in the future</a:t>
            </a:r>
          </a:p>
          <a:p>
            <a:pPr lvl="1"/>
            <a:r>
              <a:rPr lang="en-AU" dirty="0"/>
              <a:t>A potential problem is that the LAA UE is scheduled by the </a:t>
            </a:r>
            <a:r>
              <a:rPr lang="en-AU" dirty="0" err="1"/>
              <a:t>eNB</a:t>
            </a:r>
            <a:r>
              <a:rPr lang="en-AU" dirty="0"/>
              <a:t>, suggesting it may not undertake LBT sensing or any back-off</a:t>
            </a:r>
          </a:p>
          <a:p>
            <a:pPr lvl="1"/>
            <a:r>
              <a:rPr lang="en-AU" dirty="0"/>
              <a:t>This is an acceptable approach in an environment with no hidden stations</a:t>
            </a:r>
          </a:p>
          <a:p>
            <a:pPr lvl="1"/>
            <a:r>
              <a:rPr lang="en-AU" dirty="0"/>
              <a:t>However, any possibility of hidden stations suggests that UEs also need to execute at least some sort of LBT to ensure fair sharing of the channel</a:t>
            </a:r>
          </a:p>
          <a:p>
            <a:pPr lvl="1"/>
            <a:r>
              <a:rPr lang="en-US" dirty="0"/>
              <a:t>It is proposed that a device may continue a </a:t>
            </a:r>
            <a:r>
              <a:rPr lang="en-US" dirty="0" err="1"/>
              <a:t>TxOP</a:t>
            </a:r>
            <a:r>
              <a:rPr lang="en-US" dirty="0"/>
              <a:t> obtained by another device immediately after a “defer” period of 25us</a:t>
            </a:r>
          </a:p>
          <a:p>
            <a:pPr lvl="2"/>
            <a:r>
              <a:rPr lang="en-US" dirty="0"/>
              <a:t>Note: this allows access at </a:t>
            </a:r>
            <a:r>
              <a:rPr lang="en-US" dirty="0" smtClean="0"/>
              <a:t>PIFS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devices using or reserving a channel shall only use it for necessary </a:t>
            </a:r>
            <a:r>
              <a:rPr lang="en-AU" dirty="0" smtClean="0"/>
              <a:t>transmission purposes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Some of the 3GPP simulations allow the LAA system to reserve the channel (using CTS2Self) before it is needed so that it is available when it is needed</a:t>
            </a:r>
          </a:p>
          <a:p>
            <a:pPr lvl="1"/>
            <a:r>
              <a:rPr lang="en-AU" dirty="0"/>
              <a:t>This could result in the LAA system reserving but not using the channel, effectively representing interference for Wi-Fi </a:t>
            </a:r>
          </a:p>
          <a:p>
            <a:pPr lvl="1"/>
            <a:r>
              <a:rPr lang="en-AU" dirty="0"/>
              <a:t>This is contrary to the principle in unlicensed spectrum to accept interference but to avoid causing interference</a:t>
            </a:r>
          </a:p>
          <a:p>
            <a:pPr lvl="1"/>
            <a:r>
              <a:rPr lang="en-US" dirty="0"/>
              <a:t>Similarly it has been suggested that LAA could fill the medium with unnecessary energy to maintain control of the medium until it is ready </a:t>
            </a:r>
          </a:p>
          <a:p>
            <a:pPr lvl="1"/>
            <a:r>
              <a:rPr lang="en-AU" dirty="0"/>
              <a:t>It is proposed that any system reserving or using a channel must only make use of it for necessary and legitimate data and management transmission purposes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169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welcomes the opportunity to collaborate with 3GPP to ensure LAA &amp; Wi-Fi share fairly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1752600"/>
            <a:ext cx="38862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1563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Wi-Fi’s operation must </a:t>
            </a:r>
            <a:r>
              <a:rPr lang="en-AU" sz="1600" dirty="0">
                <a:solidFill>
                  <a:schemeClr val="tx1"/>
                </a:solidFill>
              </a:rPr>
              <a:t>not be </a:t>
            </a:r>
            <a:r>
              <a:rPr lang="en-AU" sz="1600" dirty="0" smtClean="0">
                <a:solidFill>
                  <a:schemeClr val="tx1"/>
                </a:solidFill>
              </a:rPr>
              <a:t>threatened in 5GHz unlicensed spectrum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10" name="Down Arrow 9"/>
          <p:cNvSpPr/>
          <p:nvPr/>
        </p:nvSpPr>
        <p:spPr bwMode="auto">
          <a:xfrm>
            <a:off x="1752600" y="2971800"/>
            <a:ext cx="19050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24400" y="1752600"/>
            <a:ext cx="38862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55713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LAA has every right to use </a:t>
            </a:r>
            <a:r>
              <a:rPr lang="en-AU" sz="1600" dirty="0">
                <a:solidFill>
                  <a:schemeClr val="tx1"/>
                </a:solidFill>
              </a:rPr>
              <a:t>the same </a:t>
            </a:r>
            <a:r>
              <a:rPr lang="en-AU" sz="1600" dirty="0" smtClean="0">
                <a:solidFill>
                  <a:schemeClr val="tx1"/>
                </a:solidFill>
              </a:rPr>
              <a:t>5GHz </a:t>
            </a:r>
            <a:r>
              <a:rPr lang="en-AU" sz="1600" dirty="0">
                <a:solidFill>
                  <a:schemeClr val="tx1"/>
                </a:solidFill>
              </a:rPr>
              <a:t>unlicensed </a:t>
            </a:r>
            <a:r>
              <a:rPr lang="en-AU" sz="1600" dirty="0" smtClean="0">
                <a:solidFill>
                  <a:schemeClr val="tx1"/>
                </a:solidFill>
              </a:rPr>
              <a:t>spectrum as Wi-Fi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13" name="Down Arrow 12"/>
          <p:cNvSpPr/>
          <p:nvPr/>
        </p:nvSpPr>
        <p:spPr bwMode="auto">
          <a:xfrm>
            <a:off x="5791200" y="2971800"/>
            <a:ext cx="19050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Down Arrow 13"/>
          <p:cNvSpPr/>
          <p:nvPr/>
        </p:nvSpPr>
        <p:spPr bwMode="auto">
          <a:xfrm>
            <a:off x="3657600" y="4648200"/>
            <a:ext cx="19050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98742" y="2081717"/>
            <a:ext cx="801458" cy="560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876800" y="2039034"/>
            <a:ext cx="1133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+mj-lt"/>
              </a:rPr>
              <a:t>LAA</a:t>
            </a:r>
            <a:endParaRPr lang="en-AU" b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3429000"/>
            <a:ext cx="800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The currently available evidence shows the best way for LAA and Wi-Fi to </a:t>
            </a:r>
            <a:r>
              <a:rPr lang="en-AU" sz="1600" b="1" dirty="0" smtClean="0">
                <a:solidFill>
                  <a:schemeClr val="tx1"/>
                </a:solidFill>
              </a:rPr>
              <a:t>share the </a:t>
            </a:r>
            <a:r>
              <a:rPr lang="en-AU" sz="1600" b="1" dirty="0">
                <a:solidFill>
                  <a:schemeClr val="tx1"/>
                </a:solidFill>
              </a:rPr>
              <a:t>5GHz unlicensed </a:t>
            </a:r>
            <a:r>
              <a:rPr lang="en-AU" sz="1600" b="1" dirty="0" smtClean="0">
                <a:solidFill>
                  <a:schemeClr val="tx1"/>
                </a:solidFill>
              </a:rPr>
              <a:t>spectrum </a:t>
            </a:r>
            <a:r>
              <a:rPr lang="en-AU" sz="1600" dirty="0" smtClean="0">
                <a:solidFill>
                  <a:schemeClr val="tx1"/>
                </a:solidFill>
              </a:rPr>
              <a:t>is for LAA to adopt “</a:t>
            </a:r>
            <a:r>
              <a:rPr lang="en-AU" sz="1600" dirty="0">
                <a:solidFill>
                  <a:schemeClr val="tx1"/>
                </a:solidFill>
              </a:rPr>
              <a:t>Wi-Fi like” </a:t>
            </a:r>
            <a:r>
              <a:rPr lang="en-AU" sz="1600" dirty="0" smtClean="0">
                <a:solidFill>
                  <a:schemeClr val="tx1"/>
                </a:solidFill>
              </a:rPr>
              <a:t>access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5105400"/>
            <a:ext cx="800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01913" algn="ctr">
              <a:spcBef>
                <a:spcPts val="800"/>
              </a:spcBef>
            </a:pPr>
            <a:r>
              <a:rPr lang="en-AU" sz="1600" dirty="0">
                <a:solidFill>
                  <a:schemeClr val="tx1"/>
                </a:solidFill>
              </a:rPr>
              <a:t>IEEE 802 </a:t>
            </a:r>
            <a:r>
              <a:rPr lang="en-AU" sz="1600" dirty="0" smtClean="0">
                <a:solidFill>
                  <a:schemeClr val="tx1"/>
                </a:solidFill>
              </a:rPr>
              <a:t>is ready and willing to work with 3GPP in a </a:t>
            </a:r>
            <a:r>
              <a:rPr lang="en-AU" sz="1600" b="1" dirty="0" smtClean="0">
                <a:solidFill>
                  <a:schemeClr val="tx1"/>
                </a:solidFill>
              </a:rPr>
              <a:t>truly collaborative manner</a:t>
            </a:r>
            <a:r>
              <a:rPr lang="en-AU" sz="1600" dirty="0" smtClean="0">
                <a:solidFill>
                  <a:schemeClr val="tx1"/>
                </a:solidFill>
              </a:rPr>
              <a:t> to achieve our </a:t>
            </a:r>
            <a:r>
              <a:rPr lang="en-AU" sz="1600" dirty="0" smtClean="0">
                <a:solidFill>
                  <a:schemeClr val="tx1"/>
                </a:solidFill>
              </a:rPr>
              <a:t>common </a:t>
            </a:r>
            <a:r>
              <a:rPr lang="en-AU" sz="1600" dirty="0" smtClean="0">
                <a:solidFill>
                  <a:schemeClr val="tx1"/>
                </a:solidFill>
              </a:rPr>
              <a:t>goal of fair sharing of the </a:t>
            </a:r>
            <a:r>
              <a:rPr lang="en-AU" sz="1600" dirty="0">
                <a:solidFill>
                  <a:schemeClr val="tx1"/>
                </a:solidFill>
              </a:rPr>
              <a:t>5GHz unlicensed spectrum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223" y="5372100"/>
            <a:ext cx="120237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708" y="5294384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93223" y="5410200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+mj-lt"/>
              </a:rPr>
              <a:t>+</a:t>
            </a:r>
            <a:endParaRPr lang="en-AU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6955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Wi-Fi has been a massive socio-economic success in the US, in Europe and globally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24"/>
          <a:stretch/>
        </p:blipFill>
        <p:spPr>
          <a:xfrm>
            <a:off x="228600" y="4724400"/>
            <a:ext cx="1371600" cy="15034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28599" y="1829166"/>
            <a:ext cx="1371600" cy="150306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228599" y="1828800"/>
            <a:ext cx="1362516" cy="1503456"/>
          </a:xfrm>
          <a:prstGeom prst="rect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599" y="4724400"/>
            <a:ext cx="1362516" cy="1503456"/>
          </a:xfrm>
          <a:prstGeom prst="rect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91116" y="1828800"/>
            <a:ext cx="7334666" cy="1503435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FCC Commissioner </a:t>
            </a:r>
            <a:r>
              <a:rPr lang="en-AU" sz="1600" b="1" dirty="0" smtClean="0">
                <a:solidFill>
                  <a:schemeClr val="tx1"/>
                </a:solidFill>
              </a:rPr>
              <a:t>Jessica </a:t>
            </a:r>
            <a:r>
              <a:rPr lang="en-AU" sz="1600" b="1" dirty="0" err="1" smtClean="0">
                <a:solidFill>
                  <a:schemeClr val="tx1"/>
                </a:solidFill>
              </a:rPr>
              <a:t>Rosenworcel</a:t>
            </a:r>
            <a:r>
              <a:rPr lang="en-AU" sz="1600" b="1" dirty="0" smtClean="0">
                <a:solidFill>
                  <a:schemeClr val="tx1"/>
                </a:solidFill>
              </a:rPr>
              <a:t> </a:t>
            </a:r>
            <a:r>
              <a:rPr lang="en-AU" sz="1600" dirty="0" smtClean="0">
                <a:solidFill>
                  <a:schemeClr val="tx1"/>
                </a:solidFill>
              </a:rPr>
              <a:t>stated at the </a:t>
            </a:r>
            <a:r>
              <a:rPr lang="en-AU" sz="1600" i="1" dirty="0" smtClean="0">
                <a:solidFill>
                  <a:schemeClr val="tx1"/>
                </a:solidFill>
              </a:rPr>
              <a:t>2015 State of the Net Conference</a:t>
            </a:r>
            <a:r>
              <a:rPr lang="en-AU" sz="1600" dirty="0" smtClean="0">
                <a:solidFill>
                  <a:schemeClr val="tx1"/>
                </a:solidFill>
              </a:rPr>
              <a:t>:</a:t>
            </a:r>
          </a:p>
          <a:p>
            <a:pPr marL="360363" lvl="1">
              <a:spcBef>
                <a:spcPts val="700"/>
              </a:spcBef>
            </a:pPr>
            <a:r>
              <a:rPr lang="en-AU" sz="1600" i="1" dirty="0" smtClean="0">
                <a:solidFill>
                  <a:schemeClr val="tx1"/>
                </a:solidFill>
              </a:rPr>
              <a:t>Wi-Fi is a boon to the economy. The economic impact of unlicensed spectrum </a:t>
            </a:r>
            <a:r>
              <a:rPr lang="en-AU" sz="1600" dirty="0" smtClean="0">
                <a:solidFill>
                  <a:schemeClr val="tx1"/>
                </a:solidFill>
              </a:rPr>
              <a:t>(in the US)</a:t>
            </a:r>
            <a:r>
              <a:rPr lang="en-AU" sz="1600" i="1" dirty="0" smtClean="0">
                <a:solidFill>
                  <a:schemeClr val="tx1"/>
                </a:solidFill>
              </a:rPr>
              <a:t> has been estimated at more than $140 billion annually and it's only going to grow</a:t>
            </a: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91116" y="4724401"/>
            <a:ext cx="7334666" cy="1503456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800"/>
              </a:spcBef>
            </a:pPr>
            <a:r>
              <a:rPr lang="en-GB" sz="1600" dirty="0" smtClean="0">
                <a:solidFill>
                  <a:schemeClr val="tx1"/>
                </a:solidFill>
              </a:rPr>
              <a:t>European </a:t>
            </a:r>
            <a:r>
              <a:rPr lang="en-GB" sz="1600" dirty="0">
                <a:solidFill>
                  <a:schemeClr val="tx1"/>
                </a:solidFill>
              </a:rPr>
              <a:t>Commission Vice President </a:t>
            </a:r>
            <a:r>
              <a:rPr lang="en-GB" sz="1600" b="1" dirty="0" err="1">
                <a:solidFill>
                  <a:schemeClr val="tx1"/>
                </a:solidFill>
              </a:rPr>
              <a:t>Neelie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Kroes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dirty="0" smtClean="0">
                <a:solidFill>
                  <a:schemeClr val="tx1"/>
                </a:solidFill>
              </a:rPr>
              <a:t>stated in August 2013:</a:t>
            </a:r>
          </a:p>
          <a:p>
            <a:pPr marL="358775" lvl="1">
              <a:spcBef>
                <a:spcPts val="800"/>
              </a:spcBef>
            </a:pPr>
            <a:r>
              <a:rPr lang="en-GB" sz="1600" i="1" dirty="0" smtClean="0">
                <a:solidFill>
                  <a:schemeClr val="tx1"/>
                </a:solidFill>
              </a:rPr>
              <a:t>“</a:t>
            </a:r>
            <a:r>
              <a:rPr lang="en-GB" sz="1600" i="1" dirty="0">
                <a:solidFill>
                  <a:schemeClr val="tx1"/>
                </a:solidFill>
              </a:rPr>
              <a:t>Wi-Fi is a huge success. It’s a win for everybody involved. I will make sure the European Commission helps to spread use of Wi-Fi through extra spectrum and lighter regulation.” </a:t>
            </a: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1" y="3581400"/>
            <a:ext cx="8697180" cy="914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More than</a:t>
            </a: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10 billion Wi-Fi devices sold worldwide!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baseline="0" dirty="0" smtClean="0">
                <a:latin typeface="+mj-lt"/>
              </a:rPr>
              <a:t>More than 5 billion</a:t>
            </a:r>
            <a:r>
              <a:rPr lang="en-US" sz="1800" b="1" dirty="0" smtClean="0">
                <a:latin typeface="+mj-lt"/>
              </a:rPr>
              <a:t> devices in use today, and growing!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59285" y="3581400"/>
            <a:ext cx="2688267" cy="91440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Bef>
                <a:spcPts val="800"/>
              </a:spcBef>
            </a:pPr>
            <a:r>
              <a:rPr lang="en-US" sz="1600" b="1" i="1" dirty="0" smtClean="0">
                <a:solidFill>
                  <a:schemeClr val="tx1"/>
                </a:solidFill>
              </a:rPr>
              <a:t>EC Study </a:t>
            </a:r>
            <a:r>
              <a:rPr lang="en-US" sz="1600" i="1" dirty="0" smtClean="0">
                <a:solidFill>
                  <a:schemeClr val="tx1"/>
                </a:solidFill>
              </a:rPr>
              <a:t>in 2013 found:</a:t>
            </a:r>
            <a:endParaRPr lang="en-AU" sz="1600" i="1" dirty="0">
              <a:solidFill>
                <a:schemeClr val="tx1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574632" y="3955256"/>
            <a:ext cx="1983582" cy="46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282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… and the benefit from Wi-Fi of “anyone, anytime, any place” must not be threatened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</p:spPr>
        <p:txBody>
          <a:bodyPr/>
          <a:lstStyle/>
          <a:p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968097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7" name="Down Arrow 6"/>
          <p:cNvSpPr/>
          <p:nvPr/>
        </p:nvSpPr>
        <p:spPr>
          <a:xfrm>
            <a:off x="3840033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8" name="Down Arrow 7"/>
          <p:cNvSpPr/>
          <p:nvPr/>
        </p:nvSpPr>
        <p:spPr>
          <a:xfrm>
            <a:off x="6732240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9" name="Rectangle 8"/>
          <p:cNvSpPr/>
          <p:nvPr/>
        </p:nvSpPr>
        <p:spPr>
          <a:xfrm>
            <a:off x="399163" y="2152582"/>
            <a:ext cx="2592288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Anyone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71099" y="2152582"/>
            <a:ext cx="2592288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Anytime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56176" y="2152582"/>
            <a:ext cx="2592288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Anyplace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99163" y="2538264"/>
            <a:ext cx="2592288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71099" y="2538264"/>
            <a:ext cx="2592288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56176" y="2538264"/>
            <a:ext cx="2592288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00780" y="4600854"/>
            <a:ext cx="8347684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schemeClr val="bg1"/>
                </a:solidFill>
              </a:rPr>
              <a:t>… and Wi-Fi meets users needs for data, voice, video and much more</a:t>
            </a:r>
            <a:endParaRPr lang="en-AU" sz="16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0779" y="4986536"/>
            <a:ext cx="8347685" cy="110946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accent5"/>
              </a:solidFill>
            </a:endParaRPr>
          </a:p>
          <a:p>
            <a:pPr algn="ctr">
              <a:spcBef>
                <a:spcPts val="800"/>
              </a:spcBef>
            </a:pPr>
            <a:r>
              <a:rPr lang="en-AU" sz="1600" dirty="0">
                <a:solidFill>
                  <a:schemeClr val="tx1"/>
                </a:solidFill>
              </a:rPr>
              <a:t>Wi-Fi </a:t>
            </a:r>
            <a:r>
              <a:rPr lang="en-AU" sz="1600" dirty="0" smtClean="0">
                <a:solidFill>
                  <a:schemeClr val="tx1"/>
                </a:solidFill>
              </a:rPr>
              <a:t>trades some efficiency in favour of “good enough” performance (to meet users’ needs) and fair sharing between </a:t>
            </a:r>
            <a:r>
              <a:rPr lang="en-AU" sz="1600" dirty="0">
                <a:solidFill>
                  <a:schemeClr val="tx1"/>
                </a:solidFill>
              </a:rPr>
              <a:t>Wi-Fi networks and </a:t>
            </a:r>
            <a:r>
              <a:rPr lang="en-AU" sz="1600" dirty="0" smtClean="0">
                <a:solidFill>
                  <a:schemeClr val="tx1"/>
                </a:solidFill>
              </a:rPr>
              <a:t>other technologies</a:t>
            </a:r>
          </a:p>
          <a:p>
            <a:pPr algn="ctr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It is also low cost, generally not requiring a subscription with a licensed operator!</a:t>
            </a:r>
            <a:endParaRPr lang="en-AU" sz="1600" dirty="0">
              <a:solidFill>
                <a:schemeClr val="tx1"/>
              </a:solidFill>
            </a:endParaRPr>
          </a:p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680" y="2674094"/>
            <a:ext cx="468334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425988"/>
            <a:ext cx="412133" cy="624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34" y="3429916"/>
            <a:ext cx="374666" cy="624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674094"/>
            <a:ext cx="455845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414154"/>
            <a:ext cx="474579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022" y="2674094"/>
            <a:ext cx="305978" cy="624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245" y="2696610"/>
            <a:ext cx="583042" cy="63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4202" y="2682280"/>
            <a:ext cx="1209806" cy="120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0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860032" y="2883974"/>
            <a:ext cx="785013" cy="853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4" descr="http://www.clipartlord.com/wp-content/uploads/2015/03/buildings7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8793" y="2726025"/>
            <a:ext cx="711229" cy="1290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7" descr="http://www.clipartlord.com/wp-content/uploads/2014/10/hotel3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022906"/>
            <a:ext cx="770367" cy="102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9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250590"/>
            <a:ext cx="821313" cy="82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4536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14"/>
          <p:cNvSpPr/>
          <p:nvPr/>
        </p:nvSpPr>
        <p:spPr bwMode="auto">
          <a:xfrm>
            <a:off x="6095998" y="2952818"/>
            <a:ext cx="1524000" cy="3048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Down Arrow 13"/>
          <p:cNvSpPr/>
          <p:nvPr/>
        </p:nvSpPr>
        <p:spPr bwMode="auto">
          <a:xfrm>
            <a:off x="1524000" y="2952818"/>
            <a:ext cx="1524000" cy="3048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AU" dirty="0" smtClean="0"/>
              <a:t>An evidence based approach indicates that LAA should use a “Wi-Fi like” access mechanism in the short term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399" y="1828800"/>
            <a:ext cx="8839201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Evidence is vital to ensure unlicensed spectrum is shared fairly by LAA &amp; Wi-Fi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" y="2214482"/>
            <a:ext cx="8839200" cy="73833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 smtClean="0">
                <a:solidFill>
                  <a:schemeClr val="tx1"/>
                </a:solidFill>
              </a:rPr>
              <a:t>The importance of evidence based decision making in relation to LAA was emphasized by regulators and other stakeholders at </a:t>
            </a:r>
            <a:r>
              <a:rPr lang="en-AU" sz="1600" dirty="0">
                <a:solidFill>
                  <a:schemeClr val="tx1"/>
                </a:solidFill>
              </a:rPr>
              <a:t>the recent ETSI BRAN </a:t>
            </a:r>
            <a:r>
              <a:rPr lang="en-AU" sz="1600" dirty="0" smtClean="0">
                <a:solidFill>
                  <a:schemeClr val="tx1"/>
                </a:solidFill>
              </a:rPr>
              <a:t>meeting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8" y="3257618"/>
            <a:ext cx="4267202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There is evidence for “Wi-Fi like” access</a:t>
            </a:r>
            <a:endParaRPr lang="en-AU" sz="1600" b="1" dirty="0" smtClean="0"/>
          </a:p>
        </p:txBody>
      </p:sp>
      <p:sp>
        <p:nvSpPr>
          <p:cNvPr id="9" name="Rectangle 8"/>
          <p:cNvSpPr/>
          <p:nvPr/>
        </p:nvSpPr>
        <p:spPr>
          <a:xfrm>
            <a:off x="152399" y="3643300"/>
            <a:ext cx="4267202" cy="18431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Evidence from 3GPP suggests a “Wi-Fi like” access </a:t>
            </a:r>
            <a:r>
              <a:rPr lang="en-AU" sz="1600" dirty="0" smtClean="0">
                <a:solidFill>
                  <a:schemeClr val="tx1"/>
                </a:solidFill>
              </a:rPr>
              <a:t>mechanism is </a:t>
            </a:r>
            <a:r>
              <a:rPr lang="en-AU" sz="1600" dirty="0">
                <a:solidFill>
                  <a:schemeClr val="tx1"/>
                </a:solidFill>
              </a:rPr>
              <a:t>suitable for sharing 5GHz </a:t>
            </a:r>
            <a:r>
              <a:rPr lang="en-AU" sz="1600" dirty="0" smtClean="0">
                <a:solidFill>
                  <a:schemeClr val="tx1"/>
                </a:solidFill>
              </a:rPr>
              <a:t>channels …</a:t>
            </a: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… confirming 15 years of Wi-Fi experience that LBT with truncated exponential back off </a:t>
            </a:r>
            <a:r>
              <a:rPr lang="en-AU" sz="1600" dirty="0" smtClean="0">
                <a:solidFill>
                  <a:schemeClr val="tx1"/>
                </a:solidFill>
              </a:rPr>
              <a:t>is the best solution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24399" y="3257618"/>
            <a:ext cx="4267199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Evidence for other access types is limited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24400" y="3643300"/>
            <a:ext cx="4267199" cy="18431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Innovative </a:t>
            </a:r>
            <a:r>
              <a:rPr lang="en-AU" sz="1600" dirty="0">
                <a:solidFill>
                  <a:schemeClr val="tx1"/>
                </a:solidFill>
              </a:rPr>
              <a:t>new approaches to share the use of unlicensed spectrum must always be </a:t>
            </a:r>
            <a:r>
              <a:rPr lang="en-AU" sz="1600" dirty="0" smtClean="0">
                <a:solidFill>
                  <a:schemeClr val="tx1"/>
                </a:solidFill>
              </a:rPr>
              <a:t>considered …</a:t>
            </a: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… but should </a:t>
            </a:r>
            <a:r>
              <a:rPr lang="en-AU" sz="1600" dirty="0">
                <a:solidFill>
                  <a:schemeClr val="tx1"/>
                </a:solidFill>
              </a:rPr>
              <a:t>only be adopted after </a:t>
            </a:r>
            <a:r>
              <a:rPr lang="en-AU" sz="1600" dirty="0" smtClean="0">
                <a:solidFill>
                  <a:schemeClr val="tx1"/>
                </a:solidFill>
              </a:rPr>
              <a:t>detailed </a:t>
            </a:r>
            <a:r>
              <a:rPr lang="en-AU" sz="1600" dirty="0">
                <a:solidFill>
                  <a:schemeClr val="tx1"/>
                </a:solidFill>
              </a:rPr>
              <a:t>study and consensus by all </a:t>
            </a:r>
            <a:r>
              <a:rPr lang="en-AU" sz="1600" dirty="0" smtClean="0">
                <a:solidFill>
                  <a:schemeClr val="tx1"/>
                </a:solidFill>
              </a:rPr>
              <a:t>stakeholders (not yet happened!)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5638800"/>
            <a:ext cx="4267202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800"/>
              </a:spcBef>
            </a:pPr>
            <a:r>
              <a:rPr lang="en-AU" sz="1600" b="1" dirty="0">
                <a:solidFill>
                  <a:srgbClr val="00B050"/>
                </a:solidFill>
              </a:rPr>
              <a:t>E</a:t>
            </a:r>
            <a:r>
              <a:rPr lang="en-AU" sz="1600" b="1" dirty="0" smtClean="0">
                <a:solidFill>
                  <a:srgbClr val="00B050"/>
                </a:solidFill>
              </a:rPr>
              <a:t>vidence is available for the efficacy of “Wi-Fi like” access today</a:t>
            </a:r>
            <a:endParaRPr lang="en-AU" sz="1600" b="1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4398" y="5638800"/>
            <a:ext cx="4267202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800"/>
              </a:spcBef>
            </a:pPr>
            <a:r>
              <a:rPr lang="en-AU" sz="1600" b="1" dirty="0" smtClean="0">
                <a:solidFill>
                  <a:srgbClr val="FF0000"/>
                </a:solidFill>
              </a:rPr>
              <a:t>There is unlikely to be consensus on any evidence for new access mechanism in LAA &amp; ETSI BRAN timescales</a:t>
            </a:r>
            <a:endParaRPr lang="en-AU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186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/>
              <a:t>Evidence from 3GPP suggests </a:t>
            </a:r>
            <a:r>
              <a:rPr lang="en-AU" dirty="0" smtClean="0"/>
              <a:t>a “Wi-Fi </a:t>
            </a:r>
            <a:r>
              <a:rPr lang="en-AU" dirty="0"/>
              <a:t>like” </a:t>
            </a:r>
            <a:r>
              <a:rPr lang="en-AU" dirty="0" smtClean="0"/>
              <a:t>access mechanism is </a:t>
            </a:r>
            <a:r>
              <a:rPr lang="en-AU" dirty="0"/>
              <a:t>suitable for sharing 5GHz channels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3GPP TR 36.889 concludes that a </a:t>
            </a:r>
            <a:r>
              <a:rPr lang="en-AU" dirty="0" smtClean="0"/>
              <a:t>Category </a:t>
            </a:r>
            <a:r>
              <a:rPr lang="en-AU" dirty="0"/>
              <a:t>4 LBT </a:t>
            </a:r>
            <a:r>
              <a:rPr lang="en-AU" dirty="0" smtClean="0"/>
              <a:t>scheme</a:t>
            </a:r>
            <a:br>
              <a:rPr lang="en-AU" dirty="0" smtClean="0"/>
            </a:br>
            <a:r>
              <a:rPr lang="en-AU" dirty="0" smtClean="0"/>
              <a:t>is </a:t>
            </a:r>
            <a:r>
              <a:rPr lang="en-AU" dirty="0"/>
              <a:t>the best way to ensure fair coexistence (with </a:t>
            </a:r>
            <a:r>
              <a:rPr lang="en-AU" dirty="0" smtClean="0"/>
              <a:t>Wi-Fi),</a:t>
            </a:r>
            <a:br>
              <a:rPr lang="en-AU" dirty="0" smtClean="0"/>
            </a:br>
            <a:r>
              <a:rPr lang="en-AU" dirty="0" smtClean="0"/>
              <a:t>at least for </a:t>
            </a:r>
            <a:r>
              <a:rPr lang="en-AU" dirty="0"/>
              <a:t>DL access</a:t>
            </a:r>
          </a:p>
          <a:p>
            <a:pPr lvl="1"/>
            <a:r>
              <a:rPr lang="en-AU" dirty="0"/>
              <a:t>The TR leaves some parameters open for further study but the evidence currently suggests “Wi-Fi like” parameters work </a:t>
            </a:r>
            <a:r>
              <a:rPr lang="en-AU" dirty="0" smtClean="0"/>
              <a:t>well; the TR specifies:</a:t>
            </a:r>
            <a:endParaRPr lang="en-AU" dirty="0"/>
          </a:p>
          <a:p>
            <a:pPr lvl="2"/>
            <a:r>
              <a:rPr lang="en-AU" dirty="0"/>
              <a:t>T</a:t>
            </a:r>
            <a:r>
              <a:rPr lang="en-AU" dirty="0" smtClean="0"/>
              <a:t>he </a:t>
            </a:r>
            <a:r>
              <a:rPr lang="en-AU" dirty="0"/>
              <a:t>back off as “</a:t>
            </a:r>
            <a:r>
              <a:rPr lang="en-US" dirty="0"/>
              <a:t>dynamic variable” or “semi-static”, but notes the most of the </a:t>
            </a:r>
            <a:r>
              <a:rPr lang="en-US" dirty="0" smtClean="0"/>
              <a:t>Category </a:t>
            </a:r>
            <a:r>
              <a:rPr lang="en-US" dirty="0"/>
              <a:t>4 evaluations in the TR are based on </a:t>
            </a:r>
            <a:r>
              <a:rPr lang="en-AU" dirty="0"/>
              <a:t>exponential back off </a:t>
            </a:r>
          </a:p>
          <a:p>
            <a:pPr lvl="2"/>
            <a:r>
              <a:rPr lang="en-AU" dirty="0" err="1" smtClean="0"/>
              <a:t>CWmin</a:t>
            </a:r>
            <a:r>
              <a:rPr lang="en-AU" dirty="0" smtClean="0"/>
              <a:t> </a:t>
            </a:r>
            <a:r>
              <a:rPr lang="en-AU" dirty="0"/>
              <a:t>and </a:t>
            </a:r>
            <a:r>
              <a:rPr lang="en-AU" dirty="0" err="1"/>
              <a:t>CWmax</a:t>
            </a:r>
            <a:r>
              <a:rPr lang="en-AU" dirty="0"/>
              <a:t> as configurable parameters, but almost all the </a:t>
            </a:r>
            <a:r>
              <a:rPr lang="en-AU" dirty="0" smtClean="0"/>
              <a:t>Category </a:t>
            </a:r>
            <a:r>
              <a:rPr lang="en-AU" dirty="0"/>
              <a:t>4 </a:t>
            </a:r>
            <a:r>
              <a:rPr lang="en-US" dirty="0"/>
              <a:t>evaluations </a:t>
            </a:r>
            <a:r>
              <a:rPr lang="en-AU" dirty="0"/>
              <a:t>used </a:t>
            </a:r>
            <a:r>
              <a:rPr lang="en-AU" dirty="0" err="1"/>
              <a:t>CWmin</a:t>
            </a:r>
            <a:r>
              <a:rPr lang="en-AU" dirty="0"/>
              <a:t> = 16 and </a:t>
            </a:r>
            <a:r>
              <a:rPr lang="en-AU" dirty="0" err="1"/>
              <a:t>CWmax</a:t>
            </a:r>
            <a:r>
              <a:rPr lang="en-AU" dirty="0"/>
              <a:t> = 1024</a:t>
            </a:r>
          </a:p>
          <a:p>
            <a:pPr lvl="2"/>
            <a:r>
              <a:rPr lang="en-AU" dirty="0" smtClean="0"/>
              <a:t>Either </a:t>
            </a:r>
            <a:r>
              <a:rPr lang="en-AU" dirty="0"/>
              <a:t>ACK/NACK or sensing based feedback, but all the variations of feedback described for </a:t>
            </a:r>
            <a:r>
              <a:rPr lang="en-AU" dirty="0" smtClean="0"/>
              <a:t>Category </a:t>
            </a:r>
            <a:r>
              <a:rPr lang="en-AU" dirty="0"/>
              <a:t>4 use ACK/NACK</a:t>
            </a:r>
          </a:p>
          <a:p>
            <a:pPr lvl="2"/>
            <a:r>
              <a:rPr lang="en-AU" dirty="0" smtClean="0"/>
              <a:t>A </a:t>
            </a:r>
            <a:r>
              <a:rPr lang="en-AU" dirty="0"/>
              <a:t>variable defer period, but the vast majority of </a:t>
            </a:r>
            <a:r>
              <a:rPr lang="en-AU" dirty="0" smtClean="0"/>
              <a:t>Category </a:t>
            </a:r>
            <a:r>
              <a:rPr lang="en-AU" dirty="0"/>
              <a:t>4 simulations were based on defer periods of 34-43us</a:t>
            </a:r>
          </a:p>
          <a:p>
            <a:pPr lvl="2"/>
            <a:r>
              <a:rPr lang="en-AU" dirty="0" smtClean="0"/>
              <a:t>A </a:t>
            </a:r>
            <a:r>
              <a:rPr lang="en-AU" dirty="0"/>
              <a:t>slot length less than 20us, </a:t>
            </a:r>
            <a:r>
              <a:rPr lang="en-AU" dirty="0" smtClean="0"/>
              <a:t>but with </a:t>
            </a:r>
            <a:r>
              <a:rPr lang="en-AU" dirty="0"/>
              <a:t>almost all such simulations using a slot length of </a:t>
            </a:r>
            <a:r>
              <a:rPr lang="en-AU" dirty="0" smtClean="0"/>
              <a:t>9us 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1325" y="1981200"/>
            <a:ext cx="1666875" cy="950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1697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AU" dirty="0"/>
              <a:t>… confirming 15 years of Wi-Fi experience that LBT with truncated exponential back off </a:t>
            </a:r>
            <a:r>
              <a:rPr lang="en-AU" dirty="0" smtClean="0"/>
              <a:t>is the best solution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Wi-Fi provides 15 years of evidence that …</a:t>
            </a:r>
          </a:p>
          <a:p>
            <a:pPr lvl="2">
              <a:tabLst>
                <a:tab pos="631825" algn="l"/>
              </a:tabLst>
            </a:pPr>
            <a:r>
              <a:rPr lang="en-AU" dirty="0"/>
              <a:t>… an access mechanism using LBT </a:t>
            </a:r>
            <a:r>
              <a:rPr lang="en-AU" dirty="0" smtClean="0"/>
              <a:t>with exponential back</a:t>
            </a:r>
            <a:br>
              <a:rPr lang="en-AU" dirty="0" smtClean="0"/>
            </a:br>
            <a:r>
              <a:rPr lang="en-AU" dirty="0" smtClean="0"/>
              <a:t>	off provides </a:t>
            </a:r>
            <a:r>
              <a:rPr lang="en-AU" dirty="0"/>
              <a:t>fair coexistence </a:t>
            </a:r>
            <a:r>
              <a:rPr lang="en-AU" dirty="0" smtClean="0"/>
              <a:t>between independent </a:t>
            </a:r>
            <a:r>
              <a:rPr lang="en-AU" dirty="0"/>
              <a:t>systems </a:t>
            </a:r>
          </a:p>
          <a:p>
            <a:pPr lvl="2"/>
            <a:r>
              <a:rPr lang="en-AU" dirty="0"/>
              <a:t>… while also providing </a:t>
            </a:r>
            <a:r>
              <a:rPr lang="en-AU" dirty="0" smtClean="0"/>
              <a:t>good performance meeting user needs</a:t>
            </a:r>
            <a:endParaRPr lang="en-AU" dirty="0"/>
          </a:p>
          <a:p>
            <a:pPr lvl="1"/>
            <a:r>
              <a:rPr lang="en-AU" dirty="0"/>
              <a:t>The Wi-Fi access mechanism successfully balances …</a:t>
            </a:r>
          </a:p>
          <a:p>
            <a:pPr lvl="2"/>
            <a:r>
              <a:rPr lang="en-AU" dirty="0"/>
              <a:t>… the optimal use of the channel</a:t>
            </a:r>
          </a:p>
          <a:p>
            <a:pPr lvl="2"/>
            <a:r>
              <a:rPr lang="en-AU" dirty="0"/>
              <a:t>… fair sharing of a community resource</a:t>
            </a:r>
          </a:p>
          <a:p>
            <a:pPr lvl="1"/>
            <a:r>
              <a:rPr lang="en-AU" dirty="0"/>
              <a:t>This has shown to be true over many years for </a:t>
            </a:r>
            <a:r>
              <a:rPr lang="en-AU" dirty="0" smtClean="0"/>
              <a:t>many</a:t>
            </a:r>
            <a:br>
              <a:rPr lang="en-AU" dirty="0" smtClean="0"/>
            </a:br>
            <a:r>
              <a:rPr lang="en-AU" dirty="0" smtClean="0"/>
              <a:t>combinations </a:t>
            </a:r>
            <a:r>
              <a:rPr lang="en-AU" dirty="0"/>
              <a:t>of</a:t>
            </a:r>
          </a:p>
          <a:p>
            <a:pPr lvl="2"/>
            <a:r>
              <a:rPr lang="en-AU" dirty="0"/>
              <a:t>Traffic loads</a:t>
            </a:r>
          </a:p>
          <a:p>
            <a:pPr lvl="2"/>
            <a:r>
              <a:rPr lang="en-AU" dirty="0"/>
              <a:t>Device densities</a:t>
            </a:r>
          </a:p>
          <a:p>
            <a:pPr lvl="2"/>
            <a:r>
              <a:rPr lang="en-AU" dirty="0"/>
              <a:t>Hidden stations</a:t>
            </a:r>
          </a:p>
          <a:p>
            <a:pPr lvl="2"/>
            <a:r>
              <a:rPr lang="en-AU" dirty="0"/>
              <a:t>Traffic types</a:t>
            </a:r>
          </a:p>
          <a:p>
            <a:pPr lvl="2"/>
            <a:r>
              <a:rPr lang="en-AU" dirty="0"/>
              <a:t>Up and down link traffic</a:t>
            </a:r>
          </a:p>
          <a:p>
            <a:pPr lvl="2"/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227986" y="2057401"/>
            <a:ext cx="1306414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5814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536037" y="2743200"/>
            <a:ext cx="633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latin typeface="+mj-lt"/>
              </a:rPr>
              <a:t>+</a:t>
            </a:r>
            <a:endParaRPr lang="en-AU" sz="1000" b="1" dirty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81400" y="4800600"/>
            <a:ext cx="4953000" cy="1524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There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en-AU" sz="1600" dirty="0" smtClean="0">
                <a:latin typeface="+mn-lt"/>
              </a:rPr>
              <a:t>is evidence that scheduled access does not work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well in unlicensed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spectrum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based on market failures of (including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approximate year of “death”)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:</a:t>
            </a:r>
          </a:p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−"/>
              <a:tabLst/>
            </a:pPr>
            <a:r>
              <a:rPr lang="en-AU" sz="1400" dirty="0" smtClean="0">
                <a:latin typeface="+mn-lt"/>
              </a:rPr>
              <a:t>ETSI Hiperlan 2 (~2000)</a:t>
            </a:r>
          </a:p>
          <a:p>
            <a:pPr marL="182563" indent="-182563" eaLnBrk="0" hangingPunct="0">
              <a:spcBef>
                <a:spcPts val="300"/>
              </a:spcBef>
              <a:buFont typeface="Arial" panose="020B0604020202020204" pitchFamily="34" charset="0"/>
              <a:buChar char="−"/>
            </a:pP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IEEE 802.11 </a:t>
            </a:r>
            <a:r>
              <a:rPr lang="en-AU" sz="1400" dirty="0" smtClean="0">
                <a:latin typeface="+mn-lt"/>
              </a:rPr>
              <a:t>PCF (~1999)</a:t>
            </a:r>
          </a:p>
          <a:p>
            <a:pPr marL="182563" indent="-182563" eaLnBrk="0" hangingPunct="0">
              <a:spcBef>
                <a:spcPts val="300"/>
              </a:spcBef>
              <a:buFont typeface="Arial" panose="020B0604020202020204" pitchFamily="34" charset="0"/>
              <a:buChar char="−"/>
            </a:pPr>
            <a:r>
              <a:rPr lang="en-AU" sz="1400" dirty="0" smtClean="0">
                <a:latin typeface="+mn-lt"/>
              </a:rPr>
              <a:t>IEEE 802.11 HCCA (~2007)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3514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 smtClean="0">
                <a:solidFill>
                  <a:srgbClr val="FF0000"/>
                </a:solidFill>
              </a:rPr>
              <a:t>Aside</a:t>
            </a:r>
            <a:r>
              <a:rPr lang="en-AU" dirty="0">
                <a:solidFill>
                  <a:srgbClr val="FF0000"/>
                </a:solidFill>
              </a:rPr>
              <a:t>: </a:t>
            </a:r>
            <a:r>
              <a:rPr lang="en-AU" dirty="0" smtClean="0"/>
              <a:t>IEEE-SA has defined a variety of process that allow all stakeholders to influence IEEE standards …</a:t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IEEE-SA review processes give all stakeholders a say</a:t>
            </a:r>
          </a:p>
          <a:p>
            <a:pPr lvl="1"/>
            <a:r>
              <a:rPr lang="en-AU" dirty="0" smtClean="0"/>
              <a:t>IEEE-SA has defined various processes that allow a</a:t>
            </a:r>
            <a:br>
              <a:rPr lang="en-AU" dirty="0" smtClean="0"/>
            </a:br>
            <a:r>
              <a:rPr lang="en-AU" dirty="0" smtClean="0"/>
              <a:t>diversity of stakeholders to have a real say on IEEE</a:t>
            </a:r>
            <a:br>
              <a:rPr lang="en-AU" dirty="0" smtClean="0"/>
            </a:br>
            <a:r>
              <a:rPr lang="en-AU" dirty="0" smtClean="0"/>
              <a:t>standards</a:t>
            </a:r>
          </a:p>
          <a:p>
            <a:pPr lvl="2"/>
            <a:r>
              <a:rPr lang="en-US" dirty="0" smtClean="0"/>
              <a:t>The Sponsor Ballot process allows all stakeholders</a:t>
            </a:r>
            <a:br>
              <a:rPr lang="en-US" dirty="0" smtClean="0"/>
            </a:br>
            <a:r>
              <a:rPr lang="en-US" dirty="0" smtClean="0"/>
              <a:t>to</a:t>
            </a:r>
            <a:r>
              <a:rPr lang="en-US" dirty="0"/>
              <a:t> </a:t>
            </a:r>
            <a:r>
              <a:rPr lang="en-US" dirty="0" smtClean="0"/>
              <a:t>comment on and have a vote on draft standards</a:t>
            </a:r>
          </a:p>
          <a:p>
            <a:pPr lvl="2"/>
            <a:r>
              <a:rPr lang="en-US" dirty="0" smtClean="0"/>
              <a:t>Historically, any stakeholder could enter a “</a:t>
            </a:r>
            <a:r>
              <a:rPr lang="en-US" i="1" dirty="0" smtClean="0"/>
              <a:t>rogue comment</a:t>
            </a:r>
            <a:r>
              <a:rPr lang="en-US" dirty="0" smtClean="0"/>
              <a:t>”, which must be resolved in the same serious way comments by voters are resolved</a:t>
            </a:r>
          </a:p>
          <a:p>
            <a:pPr lvl="2"/>
            <a:r>
              <a:rPr lang="en-US" dirty="0" smtClean="0"/>
              <a:t>The rogue comment process has recently been formalized by IEEE-SA as part of the </a:t>
            </a:r>
            <a:r>
              <a:rPr lang="en-US" i="1" dirty="0" smtClean="0"/>
              <a:t>Pubic Review Process</a:t>
            </a:r>
            <a:endParaRPr lang="en-AU" i="1" dirty="0" smtClean="0"/>
          </a:p>
          <a:p>
            <a:pPr lvl="1"/>
            <a:r>
              <a:rPr lang="en-AU" dirty="0" smtClean="0"/>
              <a:t>These processes apply to all aspects of IEEE standards, but are particularly important for aspects related to how systems based on IEEE standards interoperate or coexist with other systems</a:t>
            </a:r>
          </a:p>
          <a:p>
            <a:pPr lvl="2"/>
            <a:r>
              <a:rPr lang="en-US" dirty="0" err="1" smtClean="0"/>
              <a:t>eg</a:t>
            </a:r>
            <a:r>
              <a:rPr lang="en-US" dirty="0" smtClean="0"/>
              <a:t> in 5GHz band, which is a community resource</a:t>
            </a:r>
            <a:r>
              <a:rPr lang="en-AU" dirty="0"/>
              <a:t> </a:t>
            </a:r>
            <a:r>
              <a:rPr lang="en-AU" dirty="0" smtClean="0"/>
              <a:t>that needs to be shared by all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5146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17938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4648</Words>
  <Application>Microsoft Office PowerPoint</Application>
  <PresentationFormat>On-screen Show (4:3)</PresentationFormat>
  <Paragraphs>568</Paragraphs>
  <Slides>39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802-11-Submission</vt:lpstr>
      <vt:lpstr>Proposal for IEEE 802 submission to 3GPP Workshop on LAA in August 2015</vt:lpstr>
      <vt:lpstr>Revision notes</vt:lpstr>
      <vt:lpstr>IEEE 802 welcomes the opportunity to collaborate with 3GPP to ensure LAA &amp; Wi-Fi/802.11 share fairly</vt:lpstr>
      <vt:lpstr>Wi-Fi has been a massive socio-economic success in the US, in Europe and globally …</vt:lpstr>
      <vt:lpstr>… and the benefit from Wi-Fi of “anyone, anytime, any place” must not be threatened</vt:lpstr>
      <vt:lpstr>An evidence based approach indicates that LAA should use a “Wi-Fi like” access mechanism in the short term</vt:lpstr>
      <vt:lpstr>Evidence from 3GPP suggests a “Wi-Fi like” access mechanism is suitable for sharing 5GHz channels …</vt:lpstr>
      <vt:lpstr>… confirming 15 years of Wi-Fi experience that LBT with truncated exponential back off is the best solution</vt:lpstr>
      <vt:lpstr>Aside: IEEE-SA has defined a variety of process that allow all stakeholders to influence IEEE standards … </vt:lpstr>
      <vt:lpstr>Aside: … but it is unclear that 3GPP has processes for LAA to allow review by other stakeholders …</vt:lpstr>
      <vt:lpstr>Aside: … and IEEE 802 requests 3GPP to develop collaborative processes for LAA coexistence with Wi-Fi</vt:lpstr>
      <vt:lpstr>IEEE 802 recommends 3GPP adopt “Wi-Fi like” access for LAA to promote fair sharing with Wi-Fi</vt:lpstr>
      <vt:lpstr>It is proposed that LAA adopt “Wi-Fi like” parameters to maximise probability of coexistence</vt:lpstr>
      <vt:lpstr>Principle: adopt “Wi-Fi like” timing parameters to maximise probability of coexistence</vt:lpstr>
      <vt:lpstr>Proposal: define “busy” &amp; “free” periods based on received energy &amp; channel reservations, similar to Wi-Fi</vt:lpstr>
      <vt:lpstr>Proposal: divide the “free” period into slots, similar to Wi-Fi</vt:lpstr>
      <vt:lpstr>Proposal: define a “defer period”, similar to Wi-Fi </vt:lpstr>
      <vt:lpstr>Proposal: define Energy Detect (ED) &amp; Preamble Detect (PD) thresholds, similar to Wi-Fi</vt:lpstr>
      <vt:lpstr>It is proposed that LAA use “Wi-Fi like” access rules because they are effective in unlicensed spectrum</vt:lpstr>
      <vt:lpstr>Principle: define LBT rules in terms that allow flexibility and innovation, within limits</vt:lpstr>
      <vt:lpstr>Proposal: execute LBT and exponential back-off mechanisms before and after any transmission</vt:lpstr>
      <vt:lpstr>Proposal: allow some control frames to be transmitted without any LBT</vt:lpstr>
      <vt:lpstr>Proposal: count a random number of slots within a contention window as a back-off procedure </vt:lpstr>
      <vt:lpstr>Proposal: adjust contention window based on successful &amp; unsuccessful transmission of frames</vt:lpstr>
      <vt:lpstr>Principle: enable QoS using multiple “access engines” in a device, similar to Wi-Fi</vt:lpstr>
      <vt:lpstr>Principle: set minimum parameters for QoS, similar to Wi-Fi</vt:lpstr>
      <vt:lpstr>Principle: devices must undertake LBT before accessing secondary channels</vt:lpstr>
      <vt:lpstr>Summary: “Access engine” operation can be illustrated by a conceptual flow diagram</vt:lpstr>
      <vt:lpstr>Summary: The revised flow chart removes iCCA because it is ambiguous and overly conservative</vt:lpstr>
      <vt:lpstr>Summary: The revised flow chart ensures transmissions occur on slot boundaries</vt:lpstr>
      <vt:lpstr>Summary: The revised flow chart includes DCF/EDCA hybrid, but EDCA is recommended</vt:lpstr>
      <vt:lpstr>Summary: The revised flow chart incorporates QoS by enabling multiple parallel “access engines”</vt:lpstr>
      <vt:lpstr>It is proposed that LAA adopt a variety of other principles to promote fair sharing</vt:lpstr>
      <vt:lpstr>Proposal: define the maximum transmission time of about 4ms for each TxOP, similar to Wi-Fi</vt:lpstr>
      <vt:lpstr>Principle: do not require LAA to respect NAV from Wi-Fi</vt:lpstr>
      <vt:lpstr>Proposal : devices shall have respect for reservations made by others using common mechanisms </vt:lpstr>
      <vt:lpstr>Proposal: TxOPs may be continued by another device after completion of a “defer” period</vt:lpstr>
      <vt:lpstr>Proposal: devices using or reserving a channel shall only use it for necessary transmission purposes</vt:lpstr>
      <vt:lpstr>IEEE 802 welcomes the opportunity to collaborate with 3GPP to ensure LAA &amp; Wi-Fi share fairly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2015-08-04T20:02:41Z</dcterms:modified>
</cp:coreProperties>
</file>