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5" r:id="rId5"/>
    <p:sldId id="266" r:id="rId6"/>
    <p:sldId id="267" r:id="rId7"/>
    <p:sldId id="270" r:id="rId8"/>
    <p:sldId id="268" r:id="rId9"/>
    <p:sldId id="275" r:id="rId10"/>
    <p:sldId id="269" r:id="rId11"/>
    <p:sldId id="264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Lampert" initials="BL" lastIdx="1" clrIdx="0">
    <p:extLst>
      <p:ext uri="{19B8F6BF-5375-455C-9EA6-DF929625EA0E}">
        <p15:presenceInfo xmlns:p15="http://schemas.microsoft.com/office/powerpoint/2012/main" userId="S-1-5-21-2328718536-2400837612-2406607688-1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86" autoAdjust="0"/>
    <p:restoredTop sz="94660"/>
  </p:normalViewPr>
  <p:slideViewPr>
    <p:cSldViewPr>
      <p:cViewPr varScale="1">
        <p:scale>
          <a:sx n="75" d="100"/>
          <a:sy n="75" d="100"/>
        </p:scale>
        <p:origin x="72" y="4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6T20:48:26.186" idx="1">
    <p:pos x="10" y="10"/>
    <p:text>Change to 802.11-15-doc#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802.19-15/0055r0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Ben Lampert, octoScope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Unlicensed LTE/WiFi Coexistence Testbed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smtClean="0"/>
              <a:t>Date:</a:t>
            </a:r>
            <a:r>
              <a:rPr lang="en-GB" sz="2000" b="0" smtClean="0"/>
              <a:t> 2015-07-06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89854"/>
              </p:ext>
            </p:extLst>
          </p:nvPr>
        </p:nvGraphicFramePr>
        <p:xfrm>
          <a:off x="512763" y="2274888"/>
          <a:ext cx="7916862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cument" r:id="rId4" imgW="8253180" imgH="2521789" progId="Word.Document.8">
                  <p:embed/>
                </p:oleObj>
              </mc:Choice>
              <mc:Fallback>
                <p:oleObj name="Document" r:id="rId4" imgW="8253180" imgH="252178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274888"/>
                        <a:ext cx="7916862" cy="241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Multiple Small Cell/Enterprise loading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Ben Lampert, octoScope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2015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1606" y="1981200"/>
            <a:ext cx="8839200" cy="3183354"/>
            <a:chOff x="433163" y="1269995"/>
            <a:chExt cx="11208930" cy="4036790"/>
          </a:xfrm>
        </p:grpSpPr>
        <p:pic>
          <p:nvPicPr>
            <p:cNvPr id="7" name="Picture 2" descr="STACK-38 / STACK-38-T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63" y="1877785"/>
              <a:ext cx="275844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TACK-38 / STACK-38-T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993" y="1877785"/>
              <a:ext cx="275844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TACK-38 / STACK-38-T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823" y="1877785"/>
              <a:ext cx="275844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STACK-38 / STACK-38-T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3653" y="1877785"/>
              <a:ext cx="275844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2653396" y="2326820"/>
              <a:ext cx="81643" cy="97971"/>
            </a:xfrm>
            <a:prstGeom prst="ellipse">
              <a:avLst/>
            </a:prstGeom>
            <a:noFill/>
            <a:ln w="25400" cap="flat" cmpd="sng" algn="ctr">
              <a:solidFill>
                <a:srgbClr val="6412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042810" y="2326819"/>
              <a:ext cx="81643" cy="97971"/>
            </a:xfrm>
            <a:prstGeom prst="ellipse">
              <a:avLst/>
            </a:prstGeom>
            <a:noFill/>
            <a:ln w="25400" cap="flat" cmpd="sng" algn="ctr">
              <a:solidFill>
                <a:srgbClr val="6412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2843" y="2326818"/>
              <a:ext cx="81643" cy="97971"/>
            </a:xfrm>
            <a:prstGeom prst="ellipse">
              <a:avLst/>
            </a:prstGeom>
            <a:noFill/>
            <a:ln w="25400" cap="flat" cmpd="sng" algn="ctr">
              <a:solidFill>
                <a:srgbClr val="6412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59640" y="2315930"/>
              <a:ext cx="81643" cy="97971"/>
            </a:xfrm>
            <a:prstGeom prst="ellipse">
              <a:avLst/>
            </a:prstGeom>
            <a:noFill/>
            <a:ln w="25400" cap="flat" cmpd="sng" algn="ctr">
              <a:solidFill>
                <a:srgbClr val="6412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99673" y="2315930"/>
              <a:ext cx="81643" cy="97971"/>
            </a:xfrm>
            <a:prstGeom prst="ellipse">
              <a:avLst/>
            </a:prstGeom>
            <a:noFill/>
            <a:ln w="25400" cap="flat" cmpd="sng" algn="ctr">
              <a:solidFill>
                <a:srgbClr val="6412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706254" y="2315930"/>
              <a:ext cx="81643" cy="97971"/>
            </a:xfrm>
            <a:prstGeom prst="ellipse">
              <a:avLst/>
            </a:prstGeom>
            <a:noFill/>
            <a:ln w="25400" cap="flat" cmpd="sng" algn="ctr">
              <a:solidFill>
                <a:srgbClr val="6412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846287" y="2315930"/>
              <a:ext cx="81643" cy="97971"/>
            </a:xfrm>
            <a:prstGeom prst="ellipse">
              <a:avLst/>
            </a:prstGeom>
            <a:noFill/>
            <a:ln w="25400" cap="flat" cmpd="sng" algn="ctr">
              <a:solidFill>
                <a:srgbClr val="6412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Elbow Connector 17"/>
            <p:cNvCxnSpPr>
              <a:stCxn id="11" idx="1"/>
              <a:endCxn id="12" idx="0"/>
            </p:cNvCxnSpPr>
            <p:nvPr/>
          </p:nvCxnSpPr>
          <p:spPr>
            <a:xfrm rot="5400000" flipH="1" flipV="1">
              <a:off x="3867318" y="1124854"/>
              <a:ext cx="14349" cy="2418280"/>
            </a:xfrm>
            <a:prstGeom prst="bentConnector3">
              <a:avLst>
                <a:gd name="adj1" fmla="val 3058694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9" name="Elbow Connector 18"/>
            <p:cNvCxnSpPr>
              <a:stCxn id="13" idx="0"/>
              <a:endCxn id="14" idx="0"/>
            </p:cNvCxnSpPr>
            <p:nvPr/>
          </p:nvCxnSpPr>
          <p:spPr>
            <a:xfrm rot="5400000" flipH="1" flipV="1">
              <a:off x="6556619" y="982976"/>
              <a:ext cx="10888" cy="2676797"/>
            </a:xfrm>
            <a:prstGeom prst="bentConnector3">
              <a:avLst>
                <a:gd name="adj1" fmla="val 3999183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0" name="Elbow Connector 19"/>
            <p:cNvCxnSpPr>
              <a:stCxn id="15" idx="0"/>
              <a:endCxn id="16" idx="0"/>
            </p:cNvCxnSpPr>
            <p:nvPr/>
          </p:nvCxnSpPr>
          <p:spPr>
            <a:xfrm rot="5400000" flipH="1" flipV="1">
              <a:off x="9393785" y="962640"/>
              <a:ext cx="12700" cy="2706581"/>
            </a:xfrm>
            <a:prstGeom prst="bentConnector3">
              <a:avLst>
                <a:gd name="adj1" fmla="val 3471425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1" name="Elbow Connector 20"/>
            <p:cNvCxnSpPr>
              <a:stCxn id="22" idx="0"/>
              <a:endCxn id="17" idx="0"/>
            </p:cNvCxnSpPr>
            <p:nvPr/>
          </p:nvCxnSpPr>
          <p:spPr>
            <a:xfrm rot="5400000" flipH="1" flipV="1">
              <a:off x="6711615" y="-1841500"/>
              <a:ext cx="18064" cy="8332924"/>
            </a:xfrm>
            <a:prstGeom prst="bentConnector3">
              <a:avLst>
                <a:gd name="adj1" fmla="val 3896501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22" name="Oval 21"/>
            <p:cNvSpPr/>
            <p:nvPr/>
          </p:nvSpPr>
          <p:spPr>
            <a:xfrm>
              <a:off x="2513363" y="2333994"/>
              <a:ext cx="81643" cy="97971"/>
            </a:xfrm>
            <a:prstGeom prst="ellipse">
              <a:avLst/>
            </a:prstGeom>
            <a:noFill/>
            <a:ln w="25400" cap="flat" cmpd="sng" algn="ctr">
              <a:solidFill>
                <a:srgbClr val="6412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12772" y="1269995"/>
              <a:ext cx="6620772" cy="390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RF daisy-chain coupling to emulate space among AP/eNB pairs</a:t>
              </a:r>
              <a:endParaRPr lang="en-US" sz="1400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9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/>
              <a:t>Ben Lampert, octoScope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/>
              <a:t>[1] LTE-LAA 3GPP Document 36.889-011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Ben Lampert, octoScope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Propose an Unlicensed-LTE/Wi-Fi </a:t>
            </a:r>
            <a:r>
              <a:rPr lang="en-GB" dirty="0" err="1" smtClean="0"/>
              <a:t>testbed</a:t>
            </a:r>
            <a:r>
              <a:rPr lang="en-GB" dirty="0" smtClean="0"/>
              <a:t> for coexistence characterization.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Ben Lampert, octoScope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Intro to Unlicensed-LTE </a:t>
            </a:r>
            <a:r>
              <a:rPr lang="en-GB" dirty="0" err="1" smtClean="0"/>
              <a:t>testbed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0163"/>
            <a:ext cx="7772400" cy="43053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Goal was to design a RF environment that was flexible for handling variety of test Unlicensed LTE/LTE-LAA/LTE-U/Wi-Fi scenarios.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Based on our understanding the requirements for a wireless contention test bed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High Isolation from external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Good control over power levels across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Multipath Environment to test MIMO STA’s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Ability to test real applications (VoIP, Video streaming, file transfer,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Flexibility to test high channel load environments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Repeatability and in a lab </a:t>
            </a:r>
            <a:r>
              <a:rPr lang="en-US" sz="1800" dirty="0" smtClean="0"/>
              <a:t>environment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Focused on simple scenario: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Wi-Fi AP-STA baseline with added Wi-Fi or LTE </a:t>
            </a:r>
            <a:r>
              <a:rPr lang="en-US" dirty="0" err="1" smtClean="0"/>
              <a:t>eNB</a:t>
            </a:r>
            <a:r>
              <a:rPr lang="en-US" dirty="0" smtClean="0"/>
              <a:t> traffic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Coexistence </a:t>
            </a:r>
            <a:r>
              <a:rPr lang="en-US" dirty="0" err="1"/>
              <a:t>T</a:t>
            </a:r>
            <a:r>
              <a:rPr lang="en-US" dirty="0" err="1" smtClean="0"/>
              <a:t>estbed</a:t>
            </a:r>
            <a:r>
              <a:rPr lang="en-US" dirty="0" smtClean="0"/>
              <a:t> </a:t>
            </a:r>
            <a:r>
              <a:rPr lang="en-US" dirty="0" smtClean="0"/>
              <a:t>with multipath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Ben Lampert, octoScope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2015</a:t>
            </a:r>
            <a:endParaRPr lang="en-GB" dirty="0"/>
          </a:p>
        </p:txBody>
      </p:sp>
      <p:grpSp>
        <p:nvGrpSpPr>
          <p:cNvPr id="88" name="Group 87"/>
          <p:cNvGrpSpPr/>
          <p:nvPr/>
        </p:nvGrpSpPr>
        <p:grpSpPr>
          <a:xfrm>
            <a:off x="-76200" y="1600200"/>
            <a:ext cx="6187739" cy="4658053"/>
            <a:chOff x="395926" y="1057051"/>
            <a:chExt cx="7187308" cy="5410516"/>
          </a:xfrm>
        </p:grpSpPr>
        <p:sp>
          <p:nvSpPr>
            <p:cNvPr id="89" name="Rectangle 88"/>
            <p:cNvSpPr/>
            <p:nvPr/>
          </p:nvSpPr>
          <p:spPr>
            <a:xfrm>
              <a:off x="1600731" y="4175076"/>
              <a:ext cx="5395955" cy="2292491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575126" y="1057051"/>
              <a:ext cx="5455272" cy="2292491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11570" y="1596818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79982" y="1314118"/>
              <a:ext cx="548262" cy="32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 Narrow"/>
                </a:rPr>
                <a:t>OTA</a:t>
              </a:r>
              <a:endParaRPr lang="en-US" sz="120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656" y="1668404"/>
              <a:ext cx="552381" cy="58095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3105">
              <a:off x="5129328" y="1558369"/>
              <a:ext cx="752381" cy="390476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2082779" y="2874788"/>
              <a:ext cx="1432959" cy="464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Arial Narrow"/>
                </a:rPr>
                <a:t>Wi-Fi STAs</a:t>
              </a:r>
              <a:endParaRPr lang="en-US" sz="2000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17685" y="1815673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27499" y="2034528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16200000">
              <a:off x="-25221" y="2049499"/>
              <a:ext cx="2292436" cy="357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Ethernet, HDMI, USB Ports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411492" y="5197892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00" name="Elbow Connector 99"/>
            <p:cNvCxnSpPr>
              <a:stCxn id="99" idx="3"/>
              <a:endCxn id="167" idx="1"/>
            </p:cNvCxnSpPr>
            <p:nvPr/>
          </p:nvCxnSpPr>
          <p:spPr>
            <a:xfrm flipV="1">
              <a:off x="1765611" y="4998943"/>
              <a:ext cx="632635" cy="258594"/>
            </a:xfrm>
            <a:prstGeom prst="bentConnector3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101" name="Elbow Connector 100"/>
            <p:cNvCxnSpPr>
              <a:stCxn id="105" idx="3"/>
              <a:endCxn id="99" idx="1"/>
            </p:cNvCxnSpPr>
            <p:nvPr/>
          </p:nvCxnSpPr>
          <p:spPr>
            <a:xfrm>
              <a:off x="1258382" y="5252010"/>
              <a:ext cx="153110" cy="552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533" y="1870854"/>
              <a:ext cx="552381" cy="580952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2687816" y="4438069"/>
              <a:ext cx="1078003" cy="35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802.11 AP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417685" y="5501616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5926" y="5073262"/>
              <a:ext cx="862456" cy="357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Ethernet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cxnSp>
          <p:nvCxnSpPr>
            <p:cNvPr id="106" name="Elbow Connector 105"/>
            <p:cNvCxnSpPr>
              <a:stCxn id="104" idx="1"/>
              <a:endCxn id="107" idx="3"/>
            </p:cNvCxnSpPr>
            <p:nvPr/>
          </p:nvCxnSpPr>
          <p:spPr>
            <a:xfrm rot="10800000" flipV="1">
              <a:off x="1275362" y="5561261"/>
              <a:ext cx="142324" cy="1430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412905" y="5396819"/>
              <a:ext cx="862456" cy="357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Ethernet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cxnSp>
          <p:nvCxnSpPr>
            <p:cNvPr id="108" name="Elbow Connector 107"/>
            <p:cNvCxnSpPr>
              <a:stCxn id="104" idx="3"/>
              <a:endCxn id="165" idx="1"/>
            </p:cNvCxnSpPr>
            <p:nvPr/>
          </p:nvCxnSpPr>
          <p:spPr>
            <a:xfrm>
              <a:off x="1771804" y="5561261"/>
              <a:ext cx="626442" cy="141599"/>
            </a:xfrm>
            <a:prstGeom prst="bentConnector3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 rot="16200000">
              <a:off x="4765253" y="5130476"/>
              <a:ext cx="2173271" cy="39324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Arial Narrow"/>
                </a:rPr>
                <a:t>MIMO RF Splitter (8:4)</a:t>
              </a:r>
              <a:endParaRPr lang="en-US" sz="1600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869892" y="2901338"/>
              <a:ext cx="1128716" cy="357495"/>
            </a:xfrm>
            <a:prstGeom prst="rect">
              <a:avLst/>
            </a:prstGeom>
            <a:noFill/>
            <a:ln>
              <a:solidFill>
                <a:srgbClr val="53548A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Wi-Fi sniffer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571193" y="3516619"/>
              <a:ext cx="5455272" cy="505376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Multi-Path Emulation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93476" y="5946512"/>
              <a:ext cx="1666685" cy="35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LTE </a:t>
              </a:r>
              <a:r>
                <a:rPr lang="en-US" sz="1400" dirty="0" err="1" smtClean="0">
                  <a:solidFill>
                    <a:prstClr val="black"/>
                  </a:solidFill>
                  <a:latin typeface="Arial Narrow"/>
                </a:rPr>
                <a:t>eNB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398246" y="4726562"/>
              <a:ext cx="1657143" cy="544762"/>
              <a:chOff x="3193105" y="4441679"/>
              <a:chExt cx="1657143" cy="544762"/>
            </a:xfrm>
          </p:grpSpPr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193105" y="4441679"/>
                <a:ext cx="1657143" cy="544762"/>
              </a:xfrm>
              <a:prstGeom prst="rect">
                <a:avLst/>
              </a:prstGeom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3274529" y="4502155"/>
                <a:ext cx="736089" cy="436201"/>
              </a:xfrm>
              <a:prstGeom prst="rect">
                <a:avLst/>
              </a:prstGeom>
              <a:solidFill>
                <a:srgbClr val="D1D3D4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  <a:latin typeface="Arial Narrow"/>
                  </a:rPr>
                  <a:t>Wi-Fi</a:t>
                </a:r>
                <a:endParaRPr lang="en-US" sz="18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2398246" y="5430479"/>
              <a:ext cx="1657143" cy="544762"/>
              <a:chOff x="3190520" y="5145596"/>
              <a:chExt cx="1657143" cy="544762"/>
            </a:xfrm>
          </p:grpSpPr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5C92B5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3190520" y="5145596"/>
                <a:ext cx="1657143" cy="544762"/>
              </a:xfrm>
              <a:prstGeom prst="rect">
                <a:avLst/>
              </a:prstGeom>
            </p:spPr>
          </p:pic>
          <p:sp>
            <p:nvSpPr>
              <p:cNvPr id="166" name="TextBox 165"/>
              <p:cNvSpPr txBox="1"/>
              <p:nvPr/>
            </p:nvSpPr>
            <p:spPr>
              <a:xfrm>
                <a:off x="3324629" y="5201810"/>
                <a:ext cx="536863" cy="369092"/>
              </a:xfrm>
              <a:prstGeom prst="rect">
                <a:avLst/>
              </a:prstGeom>
              <a:solidFill>
                <a:srgbClr val="8BB2D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</a:rPr>
                  <a:t>LTE</a:t>
                </a:r>
              </a:p>
            </p:txBody>
          </p:sp>
        </p:grpSp>
        <p:sp>
          <p:nvSpPr>
            <p:cNvPr id="115" name="Oval 114"/>
            <p:cNvSpPr/>
            <p:nvPr/>
          </p:nvSpPr>
          <p:spPr>
            <a:xfrm>
              <a:off x="7054240" y="3514776"/>
              <a:ext cx="156098" cy="140677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7049516" y="3862664"/>
              <a:ext cx="156098" cy="140677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17" name="Elbow Connector 116"/>
            <p:cNvCxnSpPr>
              <a:stCxn id="109" idx="2"/>
              <a:endCxn id="116" idx="6"/>
            </p:cNvCxnSpPr>
            <p:nvPr/>
          </p:nvCxnSpPr>
          <p:spPr>
            <a:xfrm flipV="1">
              <a:off x="6048511" y="3933003"/>
              <a:ext cx="1157103" cy="1394096"/>
            </a:xfrm>
            <a:prstGeom prst="bentConnector3">
              <a:avLst>
                <a:gd name="adj1" fmla="val 122948"/>
              </a:avLst>
            </a:prstGeom>
            <a:noFill/>
            <a:ln w="38100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118" name="Elbow Connector 117"/>
            <p:cNvCxnSpPr>
              <a:stCxn id="115" idx="6"/>
              <a:endCxn id="90" idx="3"/>
            </p:cNvCxnSpPr>
            <p:nvPr/>
          </p:nvCxnSpPr>
          <p:spPr>
            <a:xfrm flipH="1" flipV="1">
              <a:off x="7030398" y="2203297"/>
              <a:ext cx="179940" cy="1381818"/>
            </a:xfrm>
            <a:prstGeom prst="bentConnector3">
              <a:avLst>
                <a:gd name="adj1" fmla="val -127042"/>
              </a:avLst>
            </a:prstGeom>
            <a:noFill/>
            <a:ln w="38100" cap="flat" cmpd="sng" algn="ctr">
              <a:solidFill>
                <a:srgbClr val="53548A"/>
              </a:solidFill>
              <a:prstDash val="solid"/>
            </a:ln>
            <a:effectLst/>
          </p:spPr>
        </p:cxnSp>
        <p:sp>
          <p:nvSpPr>
            <p:cNvPr id="119" name="Isosceles Triangle 118"/>
            <p:cNvSpPr/>
            <p:nvPr/>
          </p:nvSpPr>
          <p:spPr>
            <a:xfrm flipV="1">
              <a:off x="6249137" y="1254751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20" name="Isosceles Triangle 119"/>
            <p:cNvSpPr/>
            <p:nvPr/>
          </p:nvSpPr>
          <p:spPr>
            <a:xfrm flipV="1">
              <a:off x="6401537" y="1407151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21" name="Isosceles Triangle 120"/>
            <p:cNvSpPr/>
            <p:nvPr/>
          </p:nvSpPr>
          <p:spPr>
            <a:xfrm flipV="1">
              <a:off x="6553937" y="1559551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 flipV="1">
              <a:off x="6706337" y="1711951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23" name="Elbow Connector 122"/>
            <p:cNvCxnSpPr>
              <a:stCxn id="122" idx="0"/>
            </p:cNvCxnSpPr>
            <p:nvPr/>
          </p:nvCxnSpPr>
          <p:spPr>
            <a:xfrm rot="16200000" flipH="1">
              <a:off x="6852321" y="1794566"/>
              <a:ext cx="140335" cy="279903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124" name="Elbow Connector 123"/>
            <p:cNvCxnSpPr>
              <a:stCxn id="121" idx="0"/>
            </p:cNvCxnSpPr>
            <p:nvPr/>
          </p:nvCxnSpPr>
          <p:spPr>
            <a:xfrm rot="16200000" flipH="1">
              <a:off x="6581865" y="1760223"/>
              <a:ext cx="516295" cy="419750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125" name="Elbow Connector 124"/>
            <p:cNvCxnSpPr>
              <a:stCxn id="120" idx="0"/>
            </p:cNvCxnSpPr>
            <p:nvPr/>
          </p:nvCxnSpPr>
          <p:spPr>
            <a:xfrm rot="16200000" flipH="1">
              <a:off x="6323814" y="1713474"/>
              <a:ext cx="892255" cy="584408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126" name="Elbow Connector 125"/>
            <p:cNvCxnSpPr>
              <a:stCxn id="119" idx="0"/>
            </p:cNvCxnSpPr>
            <p:nvPr/>
          </p:nvCxnSpPr>
          <p:spPr>
            <a:xfrm rot="16200000" flipH="1">
              <a:off x="6053357" y="1679130"/>
              <a:ext cx="1268214" cy="724255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 flipV="1">
              <a:off x="7293175" y="4533952"/>
              <a:ext cx="279376" cy="311727"/>
            </a:xfrm>
            <a:prstGeom prst="line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>
              <a:off x="7155519" y="4407291"/>
              <a:ext cx="350420" cy="464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Arial Narrow"/>
                </a:rPr>
                <a:t>4</a:t>
              </a:r>
              <a:endParaRPr lang="en-US" sz="2000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29" name="Isosceles Triangle 128"/>
            <p:cNvSpPr/>
            <p:nvPr/>
          </p:nvSpPr>
          <p:spPr>
            <a:xfrm flipV="1">
              <a:off x="5633279" y="2803866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30" name="Elbow Connector 129"/>
            <p:cNvCxnSpPr>
              <a:stCxn id="110" idx="1"/>
              <a:endCxn id="129" idx="0"/>
            </p:cNvCxnSpPr>
            <p:nvPr/>
          </p:nvCxnSpPr>
          <p:spPr>
            <a:xfrm rot="10800000">
              <a:off x="5709479" y="2956266"/>
              <a:ext cx="160413" cy="123820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056" y="1820804"/>
              <a:ext cx="552381" cy="58095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456" y="1973204"/>
              <a:ext cx="552381" cy="58095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856" y="2125604"/>
              <a:ext cx="552381" cy="580952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4013266" y="2828566"/>
              <a:ext cx="1294058" cy="464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Arial Narrow"/>
                </a:rPr>
                <a:t>LTE STAs</a:t>
              </a:r>
              <a:endParaRPr lang="en-US" sz="200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933" y="2023254"/>
              <a:ext cx="552381" cy="580952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333" y="2175654"/>
              <a:ext cx="552381" cy="580952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733" y="2328054"/>
              <a:ext cx="552381" cy="580952"/>
            </a:xfrm>
            <a:prstGeom prst="rect">
              <a:avLst/>
            </a:prstGeom>
          </p:spPr>
        </p:pic>
        <p:sp>
          <p:nvSpPr>
            <p:cNvPr id="138" name="Rectangle 137"/>
            <p:cNvSpPr/>
            <p:nvPr/>
          </p:nvSpPr>
          <p:spPr>
            <a:xfrm>
              <a:off x="1409434" y="1377963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427772" y="2472238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433887" y="2691093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443701" y="2909947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425636" y="2253383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281237" y="1309226"/>
              <a:ext cx="1147336" cy="357495"/>
            </a:xfrm>
            <a:prstGeom prst="rect">
              <a:avLst/>
            </a:prstGeom>
            <a:noFill/>
            <a:ln>
              <a:solidFill>
                <a:srgbClr val="53548A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LTE monitor</a:t>
              </a:r>
            </a:p>
          </p:txBody>
        </p:sp>
        <p:sp>
          <p:nvSpPr>
            <p:cNvPr id="144" name="Isosceles Triangle 143"/>
            <p:cNvSpPr/>
            <p:nvPr/>
          </p:nvSpPr>
          <p:spPr>
            <a:xfrm flipV="1">
              <a:off x="3044624" y="1211754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45" name="Elbow Connector 144"/>
            <p:cNvCxnSpPr>
              <a:stCxn id="143" idx="1"/>
              <a:endCxn id="144" idx="0"/>
            </p:cNvCxnSpPr>
            <p:nvPr/>
          </p:nvCxnSpPr>
          <p:spPr>
            <a:xfrm rot="10800000">
              <a:off x="3120824" y="1364154"/>
              <a:ext cx="160413" cy="123820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grpSp>
          <p:nvGrpSpPr>
            <p:cNvPr id="146" name="Group 145"/>
            <p:cNvGrpSpPr/>
            <p:nvPr/>
          </p:nvGrpSpPr>
          <p:grpSpPr>
            <a:xfrm>
              <a:off x="4531811" y="4817643"/>
              <a:ext cx="483806" cy="398683"/>
              <a:chOff x="4878187" y="4766551"/>
              <a:chExt cx="483806" cy="398683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4948824" y="4807663"/>
                <a:ext cx="329992" cy="248038"/>
                <a:chOff x="4327577" y="1909078"/>
                <a:chExt cx="473023" cy="403644"/>
              </a:xfrm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4327577" y="2040277"/>
                  <a:ext cx="473023" cy="207623"/>
                </a:xfrm>
                <a:prstGeom prst="rect">
                  <a:avLst/>
                </a:prstGeom>
                <a:solidFill>
                  <a:srgbClr val="0070C0"/>
                </a:solidFill>
                <a:ln w="190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4" name="Straight Arrow Connector 163"/>
                <p:cNvCxnSpPr/>
                <p:nvPr/>
              </p:nvCxnSpPr>
              <p:spPr>
                <a:xfrm flipH="1" flipV="1">
                  <a:off x="4419600" y="1909078"/>
                  <a:ext cx="225201" cy="4036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3548A"/>
                  </a:solidFill>
                  <a:prstDash val="solid"/>
                  <a:tailEnd type="triangle"/>
                </a:ln>
                <a:effectLst/>
              </p:spPr>
            </p:cxnSp>
          </p:grpSp>
          <p:sp>
            <p:nvSpPr>
              <p:cNvPr id="162" name="Rectangle 161"/>
              <p:cNvSpPr/>
              <p:nvPr/>
            </p:nvSpPr>
            <p:spPr>
              <a:xfrm>
                <a:off x="4878187" y="4766551"/>
                <a:ext cx="483806" cy="398683"/>
              </a:xfrm>
              <a:prstGeom prst="rect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4531811" y="5571759"/>
              <a:ext cx="483806" cy="398683"/>
              <a:chOff x="4878187" y="4766551"/>
              <a:chExt cx="483806" cy="398683"/>
            </a:xfrm>
          </p:grpSpPr>
          <p:grpSp>
            <p:nvGrpSpPr>
              <p:cNvPr id="157" name="Group 156"/>
              <p:cNvGrpSpPr/>
              <p:nvPr/>
            </p:nvGrpSpPr>
            <p:grpSpPr>
              <a:xfrm>
                <a:off x="4948824" y="4807663"/>
                <a:ext cx="329992" cy="248038"/>
                <a:chOff x="4327577" y="1909078"/>
                <a:chExt cx="473023" cy="403644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4327577" y="2040277"/>
                  <a:ext cx="473023" cy="207623"/>
                </a:xfrm>
                <a:prstGeom prst="rect">
                  <a:avLst/>
                </a:prstGeom>
                <a:solidFill>
                  <a:srgbClr val="0070C0"/>
                </a:solidFill>
                <a:ln w="190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0" name="Straight Arrow Connector 159"/>
                <p:cNvCxnSpPr/>
                <p:nvPr/>
              </p:nvCxnSpPr>
              <p:spPr>
                <a:xfrm flipH="1" flipV="1">
                  <a:off x="4419600" y="1909078"/>
                  <a:ext cx="225201" cy="4036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3548A"/>
                  </a:solidFill>
                  <a:prstDash val="solid"/>
                  <a:tailEnd type="triangle"/>
                </a:ln>
                <a:effectLst/>
              </p:spPr>
            </p:cxnSp>
          </p:grpSp>
          <p:sp>
            <p:nvSpPr>
              <p:cNvPr id="158" name="Rectangle 157"/>
              <p:cNvSpPr/>
              <p:nvPr/>
            </p:nvSpPr>
            <p:spPr>
              <a:xfrm>
                <a:off x="4878187" y="4766551"/>
                <a:ext cx="483806" cy="398683"/>
              </a:xfrm>
              <a:prstGeom prst="rect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cxnSp>
          <p:nvCxnSpPr>
            <p:cNvPr id="148" name="Elbow Connector 147"/>
            <p:cNvCxnSpPr>
              <a:stCxn id="167" idx="3"/>
              <a:endCxn id="162" idx="1"/>
            </p:cNvCxnSpPr>
            <p:nvPr/>
          </p:nvCxnSpPr>
          <p:spPr>
            <a:xfrm>
              <a:off x="4055389" y="4998943"/>
              <a:ext cx="476422" cy="18042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/>
            <p:cNvCxnSpPr>
              <a:stCxn id="162" idx="3"/>
            </p:cNvCxnSpPr>
            <p:nvPr/>
          </p:nvCxnSpPr>
          <p:spPr>
            <a:xfrm>
              <a:off x="5015617" y="5016985"/>
              <a:ext cx="646832" cy="13938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Elbow Connector 149"/>
            <p:cNvCxnSpPr>
              <a:stCxn id="165" idx="3"/>
              <a:endCxn id="158" idx="1"/>
            </p:cNvCxnSpPr>
            <p:nvPr/>
          </p:nvCxnSpPr>
          <p:spPr>
            <a:xfrm>
              <a:off x="4055389" y="5702860"/>
              <a:ext cx="476422" cy="68241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Elbow Connector 150"/>
            <p:cNvCxnSpPr>
              <a:stCxn id="158" idx="3"/>
            </p:cNvCxnSpPr>
            <p:nvPr/>
          </p:nvCxnSpPr>
          <p:spPr>
            <a:xfrm flipV="1">
              <a:off x="5015617" y="5543705"/>
              <a:ext cx="617662" cy="22739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51"/>
            <p:cNvGrpSpPr/>
            <p:nvPr/>
          </p:nvGrpSpPr>
          <p:grpSpPr>
            <a:xfrm>
              <a:off x="7166202" y="2590848"/>
              <a:ext cx="417032" cy="464743"/>
              <a:chOff x="7307919" y="4559691"/>
              <a:chExt cx="417032" cy="464743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 flipV="1">
                <a:off x="7445575" y="4686352"/>
                <a:ext cx="279376" cy="311727"/>
              </a:xfrm>
              <a:prstGeom prst="line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  <p:sp>
            <p:nvSpPr>
              <p:cNvPr id="156" name="TextBox 155"/>
              <p:cNvSpPr txBox="1"/>
              <p:nvPr/>
            </p:nvSpPr>
            <p:spPr>
              <a:xfrm>
                <a:off x="7307919" y="4559691"/>
                <a:ext cx="350420" cy="464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Arial Narrow"/>
                  </a:rPr>
                  <a:t>4</a:t>
                </a:r>
                <a:endParaRPr lang="en-US" sz="20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4301472" y="4457719"/>
              <a:ext cx="894111" cy="32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Attenuator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331035" y="5261485"/>
              <a:ext cx="894111" cy="32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Attenuator</a:t>
              </a: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6247064" y="1600200"/>
            <a:ext cx="2675376" cy="434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prstClr val="black"/>
                </a:solidFill>
                <a:latin typeface="Arial Narrow"/>
              </a:rPr>
              <a:t>Goals:</a:t>
            </a:r>
          </a:p>
          <a:p>
            <a:r>
              <a:rPr lang="en-US" sz="1600" dirty="0">
                <a:solidFill>
                  <a:prstClr val="black"/>
                </a:solidFill>
                <a:latin typeface="Arial Narrow"/>
              </a:rPr>
              <a:t>-OTA Coexistence testing</a:t>
            </a:r>
          </a:p>
          <a:p>
            <a:r>
              <a:rPr lang="en-US" sz="1600" dirty="0">
                <a:solidFill>
                  <a:prstClr val="black"/>
                </a:solidFill>
                <a:latin typeface="Arial Narrow"/>
              </a:rPr>
              <a:t>-Multi Path Emulation (Can be bypassed)</a:t>
            </a:r>
          </a:p>
          <a:p>
            <a:r>
              <a:rPr lang="en-US" sz="1600" dirty="0">
                <a:solidFill>
                  <a:prstClr val="black"/>
                </a:solidFill>
                <a:latin typeface="Arial Narrow"/>
              </a:rPr>
              <a:t>-Wi-Fi traffic to clients benchmarked before and after LTE introduced</a:t>
            </a:r>
          </a:p>
          <a:p>
            <a:r>
              <a:rPr lang="en-US" sz="1600" dirty="0">
                <a:solidFill>
                  <a:prstClr val="black"/>
                </a:solidFill>
                <a:latin typeface="Arial Narrow"/>
              </a:rPr>
              <a:t>-Wi-Fi sniffer helps diagnose channel loading/packet timing</a:t>
            </a:r>
          </a:p>
          <a:p>
            <a:r>
              <a:rPr lang="en-US" sz="1600" dirty="0">
                <a:solidFill>
                  <a:prstClr val="black"/>
                </a:solidFill>
                <a:latin typeface="Arial Narrow"/>
              </a:rPr>
              <a:t>-Can be used to test real life applications (video streaming, VoIP, </a:t>
            </a:r>
            <a:r>
              <a:rPr lang="en-US" sz="1600" dirty="0" err="1">
                <a:solidFill>
                  <a:prstClr val="black"/>
                </a:solidFill>
                <a:latin typeface="Arial Narrow"/>
              </a:rPr>
              <a:t>etc</a:t>
            </a:r>
            <a:r>
              <a:rPr lang="en-US" sz="1600" dirty="0">
                <a:solidFill>
                  <a:prstClr val="black"/>
                </a:solidFill>
                <a:latin typeface="Arial Narrow"/>
              </a:rPr>
              <a:t>).</a:t>
            </a:r>
          </a:p>
          <a:p>
            <a:r>
              <a:rPr lang="en-US" sz="1600" dirty="0">
                <a:solidFill>
                  <a:prstClr val="black"/>
                </a:solidFill>
                <a:latin typeface="Arial Narrow"/>
              </a:rPr>
              <a:t>-Attenuation helps tune power received on STA’s.</a:t>
            </a:r>
          </a:p>
          <a:p>
            <a:r>
              <a:rPr lang="en-US" sz="1600" dirty="0">
                <a:solidFill>
                  <a:prstClr val="black"/>
                </a:solidFill>
                <a:latin typeface="Arial Narrow"/>
              </a:rPr>
              <a:t>-Splitter enables testing of two 4 stream Wi-Fi AP’s or a 4x4 Wi-Fi AP with a 2x2 LTE device.</a:t>
            </a:r>
          </a:p>
        </p:txBody>
      </p:sp>
    </p:spTree>
    <p:extLst>
      <p:ext uri="{BB962C8B-B14F-4D97-AF65-F5344CB8AC3E}">
        <p14:creationId xmlns:p14="http://schemas.microsoft.com/office/powerpoint/2010/main" val="19167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Coexistence </a:t>
            </a:r>
            <a:r>
              <a:rPr lang="en-US" dirty="0" err="1"/>
              <a:t>T</a:t>
            </a:r>
            <a:r>
              <a:rPr lang="en-US" dirty="0" err="1" smtClean="0"/>
              <a:t>estbed</a:t>
            </a:r>
            <a:r>
              <a:rPr lang="en-US" dirty="0" smtClean="0"/>
              <a:t> </a:t>
            </a:r>
            <a:r>
              <a:rPr lang="en-US" dirty="0" smtClean="0"/>
              <a:t>w/o multipath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Ben Lampert, octoScope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2015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-5687" y="1830388"/>
            <a:ext cx="6410598" cy="4042164"/>
            <a:chOff x="102011" y="1448937"/>
            <a:chExt cx="7510347" cy="4735603"/>
          </a:xfrm>
        </p:grpSpPr>
        <p:sp>
          <p:nvSpPr>
            <p:cNvPr id="8" name="Rectangle 7"/>
            <p:cNvSpPr/>
            <p:nvPr/>
          </p:nvSpPr>
          <p:spPr>
            <a:xfrm>
              <a:off x="1317702" y="3892049"/>
              <a:ext cx="5395955" cy="2292491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097" y="1448937"/>
              <a:ext cx="5455272" cy="2292491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8541" y="1988704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6954" y="1706005"/>
              <a:ext cx="548262" cy="324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 Narrow"/>
                </a:rPr>
                <a:t>OTA</a:t>
              </a:r>
              <a:endParaRPr lang="en-US" sz="120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627" y="2060290"/>
              <a:ext cx="552381" cy="5809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3105">
              <a:off x="4846299" y="1950255"/>
              <a:ext cx="752381" cy="39047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99750" y="3266674"/>
              <a:ext cx="1445309" cy="468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Arial Narrow"/>
                </a:rPr>
                <a:t>Wi-Fi STAs</a:t>
              </a:r>
              <a:endParaRPr lang="en-US" sz="2000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4656" y="2207559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4470" y="2426414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318129" y="2439844"/>
              <a:ext cx="2312194" cy="360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Ethernet, HDMI, USB Ports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8463" y="4914865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9" name="Elbow Connector 18"/>
            <p:cNvCxnSpPr>
              <a:stCxn id="18" idx="3"/>
              <a:endCxn id="86" idx="1"/>
            </p:cNvCxnSpPr>
            <p:nvPr/>
          </p:nvCxnSpPr>
          <p:spPr>
            <a:xfrm flipV="1">
              <a:off x="1482582" y="4691849"/>
              <a:ext cx="1079674" cy="282661"/>
            </a:xfrm>
            <a:prstGeom prst="bentConnector3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20" name="Elbow Connector 19"/>
            <p:cNvCxnSpPr>
              <a:endCxn id="18" idx="1"/>
            </p:cNvCxnSpPr>
            <p:nvPr/>
          </p:nvCxnSpPr>
          <p:spPr>
            <a:xfrm>
              <a:off x="930750" y="4959512"/>
              <a:ext cx="197713" cy="1499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504" y="2262740"/>
              <a:ext cx="552381" cy="58095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851828" y="4130976"/>
              <a:ext cx="1078003" cy="36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802.11 AP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4656" y="5218589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2011" y="4757576"/>
              <a:ext cx="869890" cy="360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Ethernet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cxnSp>
          <p:nvCxnSpPr>
            <p:cNvPr id="25" name="Elbow Connector 24"/>
            <p:cNvCxnSpPr>
              <a:stCxn id="23" idx="1"/>
            </p:cNvCxnSpPr>
            <p:nvPr/>
          </p:nvCxnSpPr>
          <p:spPr>
            <a:xfrm rot="10800000" flipV="1">
              <a:off x="947730" y="5278234"/>
              <a:ext cx="186927" cy="4834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118990" y="5081133"/>
              <a:ext cx="869890" cy="360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Ethernet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cxnSp>
          <p:nvCxnSpPr>
            <p:cNvPr id="27" name="Elbow Connector 26"/>
            <p:cNvCxnSpPr>
              <a:stCxn id="23" idx="3"/>
              <a:endCxn id="84" idx="1"/>
            </p:cNvCxnSpPr>
            <p:nvPr/>
          </p:nvCxnSpPr>
          <p:spPr>
            <a:xfrm>
              <a:off x="1488775" y="5278234"/>
              <a:ext cx="1073481" cy="117532"/>
            </a:xfrm>
            <a:prstGeom prst="bentConnector3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5586863" y="3293224"/>
              <a:ext cx="1138445" cy="360577"/>
            </a:xfrm>
            <a:prstGeom prst="rect">
              <a:avLst/>
            </a:prstGeom>
            <a:noFill/>
            <a:ln>
              <a:solidFill>
                <a:srgbClr val="53548A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Wi-Fi sniffer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57485" y="5639418"/>
              <a:ext cx="1666684" cy="36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 Narrow"/>
                </a:rPr>
                <a:t>LTE </a:t>
              </a:r>
              <a:r>
                <a:rPr lang="en-US" sz="1400" dirty="0" err="1" smtClean="0">
                  <a:solidFill>
                    <a:prstClr val="black"/>
                  </a:solidFill>
                  <a:latin typeface="Arial Narrow"/>
                </a:rPr>
                <a:t>eNB</a:t>
              </a:r>
              <a:endParaRPr lang="en-US" sz="1400" dirty="0">
                <a:solidFill>
                  <a:prstClr val="black"/>
                </a:solidFill>
                <a:latin typeface="Arial Narrow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562256" y="4419468"/>
              <a:ext cx="1657143" cy="544762"/>
              <a:chOff x="3193105" y="4441679"/>
              <a:chExt cx="1657143" cy="544762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193105" y="4441679"/>
                <a:ext cx="1657143" cy="544762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3274529" y="4502155"/>
                <a:ext cx="791014" cy="468750"/>
              </a:xfrm>
              <a:prstGeom prst="rect">
                <a:avLst/>
              </a:prstGeom>
              <a:solidFill>
                <a:srgbClr val="D1D3D4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Arial Narrow"/>
                  </a:rPr>
                  <a:t>Wi-Fi</a:t>
                </a:r>
                <a:endParaRPr lang="en-US" sz="20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62256" y="5123385"/>
              <a:ext cx="1657143" cy="544762"/>
              <a:chOff x="3190520" y="5145596"/>
              <a:chExt cx="1657143" cy="544762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5C92B5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3190520" y="5145596"/>
                <a:ext cx="1657143" cy="544762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3324629" y="5201811"/>
                <a:ext cx="576922" cy="396633"/>
              </a:xfrm>
              <a:prstGeom prst="rect">
                <a:avLst/>
              </a:prstGeom>
              <a:solidFill>
                <a:srgbClr val="8BB2D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</a:rPr>
                  <a:t>LTE</a:t>
                </a:r>
              </a:p>
            </p:txBody>
          </p:sp>
        </p:grpSp>
        <p:cxnSp>
          <p:nvCxnSpPr>
            <p:cNvPr id="32" name="Elbow Connector 31"/>
            <p:cNvCxnSpPr>
              <a:stCxn id="8" idx="3"/>
              <a:endCxn id="75" idx="3"/>
            </p:cNvCxnSpPr>
            <p:nvPr/>
          </p:nvCxnSpPr>
          <p:spPr>
            <a:xfrm flipV="1">
              <a:off x="6713657" y="2695972"/>
              <a:ext cx="485155" cy="2342323"/>
            </a:xfrm>
            <a:prstGeom prst="bentConnector3">
              <a:avLst>
                <a:gd name="adj1" fmla="val 147119"/>
              </a:avLst>
            </a:prstGeom>
            <a:noFill/>
            <a:ln w="38100" cap="flat" cmpd="sng" algn="ctr">
              <a:solidFill>
                <a:srgbClr val="53548A"/>
              </a:solidFill>
              <a:prstDash val="solid"/>
            </a:ln>
            <a:effectLst/>
          </p:spPr>
        </p:cxnSp>
        <p:grpSp>
          <p:nvGrpSpPr>
            <p:cNvPr id="33" name="Group 32"/>
            <p:cNvGrpSpPr/>
            <p:nvPr/>
          </p:nvGrpSpPr>
          <p:grpSpPr>
            <a:xfrm>
              <a:off x="5966108" y="1646637"/>
              <a:ext cx="1646250" cy="1599814"/>
              <a:chOff x="10003404" y="3923918"/>
              <a:chExt cx="1646250" cy="1599814"/>
            </a:xfrm>
          </p:grpSpPr>
          <p:sp>
            <p:nvSpPr>
              <p:cNvPr id="62" name="Isosceles Triangle 61"/>
              <p:cNvSpPr/>
              <p:nvPr/>
            </p:nvSpPr>
            <p:spPr>
              <a:xfrm flipV="1">
                <a:off x="10003404" y="3923918"/>
                <a:ext cx="152400" cy="152400"/>
              </a:xfrm>
              <a:prstGeom prst="triangle">
                <a:avLst/>
              </a:prstGeom>
              <a:noFill/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 flipV="1">
                <a:off x="10155804" y="4076318"/>
                <a:ext cx="152400" cy="152400"/>
              </a:xfrm>
              <a:prstGeom prst="triangle">
                <a:avLst/>
              </a:prstGeom>
              <a:noFill/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 flipV="1">
                <a:off x="10308204" y="4228718"/>
                <a:ext cx="152400" cy="152400"/>
              </a:xfrm>
              <a:prstGeom prst="triangle">
                <a:avLst/>
              </a:prstGeom>
              <a:noFill/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flipV="1">
                <a:off x="10460604" y="4381118"/>
                <a:ext cx="152400" cy="152400"/>
              </a:xfrm>
              <a:prstGeom prst="triangle">
                <a:avLst/>
              </a:prstGeom>
              <a:noFill/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66" name="Elbow Connector 65"/>
              <p:cNvCxnSpPr>
                <a:stCxn id="65" idx="0"/>
                <a:endCxn id="80" idx="1"/>
              </p:cNvCxnSpPr>
              <p:nvPr/>
            </p:nvCxnSpPr>
            <p:spPr>
              <a:xfrm rot="16200000" flipH="1">
                <a:off x="10606588" y="4463733"/>
                <a:ext cx="140335" cy="279903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  <p:cxnSp>
            <p:nvCxnSpPr>
              <p:cNvPr id="67" name="Elbow Connector 66"/>
              <p:cNvCxnSpPr>
                <a:stCxn id="64" idx="0"/>
                <a:endCxn id="82" idx="1"/>
              </p:cNvCxnSpPr>
              <p:nvPr/>
            </p:nvCxnSpPr>
            <p:spPr>
              <a:xfrm rot="16200000" flipH="1">
                <a:off x="10336132" y="4429390"/>
                <a:ext cx="516295" cy="419750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  <p:cxnSp>
            <p:nvCxnSpPr>
              <p:cNvPr id="68" name="Elbow Connector 67"/>
              <p:cNvCxnSpPr>
                <a:stCxn id="63" idx="0"/>
                <a:endCxn id="76" idx="1"/>
              </p:cNvCxnSpPr>
              <p:nvPr/>
            </p:nvCxnSpPr>
            <p:spPr>
              <a:xfrm rot="16200000" flipH="1">
                <a:off x="10078081" y="4382641"/>
                <a:ext cx="892255" cy="584408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  <p:cxnSp>
            <p:nvCxnSpPr>
              <p:cNvPr id="69" name="Elbow Connector 68"/>
              <p:cNvCxnSpPr>
                <a:stCxn id="62" idx="0"/>
                <a:endCxn id="78" idx="1"/>
              </p:cNvCxnSpPr>
              <p:nvPr/>
            </p:nvCxnSpPr>
            <p:spPr>
              <a:xfrm rot="16200000" flipH="1">
                <a:off x="9807624" y="4348297"/>
                <a:ext cx="1268214" cy="724255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  <p:grpSp>
            <p:nvGrpSpPr>
              <p:cNvPr id="70" name="Group 69"/>
              <p:cNvGrpSpPr/>
              <p:nvPr/>
            </p:nvGrpSpPr>
            <p:grpSpPr>
              <a:xfrm>
                <a:off x="10804154" y="4753000"/>
                <a:ext cx="329992" cy="248038"/>
                <a:chOff x="4327577" y="1909078"/>
                <a:chExt cx="473023" cy="403644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327577" y="2040277"/>
                  <a:ext cx="473023" cy="207623"/>
                </a:xfrm>
                <a:prstGeom prst="rect">
                  <a:avLst/>
                </a:prstGeom>
                <a:solidFill>
                  <a:srgbClr val="0070C0"/>
                </a:solidFill>
                <a:ln w="190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cxnSp>
              <p:nvCxnSpPr>
                <p:cNvPr id="83" name="Straight Arrow Connector 82"/>
                <p:cNvCxnSpPr/>
                <p:nvPr/>
              </p:nvCxnSpPr>
              <p:spPr>
                <a:xfrm flipH="1" flipV="1">
                  <a:off x="4419600" y="1909078"/>
                  <a:ext cx="225201" cy="4036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3548A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0816707" y="4529440"/>
                <a:ext cx="329992" cy="248038"/>
                <a:chOff x="4327577" y="1909078"/>
                <a:chExt cx="473023" cy="403644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4327577" y="2040277"/>
                  <a:ext cx="473023" cy="207623"/>
                </a:xfrm>
                <a:prstGeom prst="rect">
                  <a:avLst/>
                </a:prstGeom>
                <a:solidFill>
                  <a:srgbClr val="0070C0"/>
                </a:solidFill>
                <a:ln w="190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cxnSp>
              <p:nvCxnSpPr>
                <p:cNvPr id="81" name="Straight Arrow Connector 80"/>
                <p:cNvCxnSpPr/>
                <p:nvPr/>
              </p:nvCxnSpPr>
              <p:spPr>
                <a:xfrm flipH="1" flipV="1">
                  <a:off x="4419600" y="1909078"/>
                  <a:ext cx="225201" cy="4036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3548A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10803859" y="5200119"/>
                <a:ext cx="329992" cy="248038"/>
                <a:chOff x="4327577" y="1909078"/>
                <a:chExt cx="473023" cy="403644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4327577" y="2040277"/>
                  <a:ext cx="473023" cy="207623"/>
                </a:xfrm>
                <a:prstGeom prst="rect">
                  <a:avLst/>
                </a:prstGeom>
                <a:solidFill>
                  <a:srgbClr val="0070C0"/>
                </a:solidFill>
                <a:ln w="190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>
                <a:xfrm flipH="1" flipV="1">
                  <a:off x="4419600" y="1909078"/>
                  <a:ext cx="225201" cy="4036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3548A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10816412" y="4976560"/>
                <a:ext cx="329992" cy="248038"/>
                <a:chOff x="4327577" y="1909078"/>
                <a:chExt cx="473023" cy="403644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327577" y="2040277"/>
                  <a:ext cx="473023" cy="207623"/>
                </a:xfrm>
                <a:prstGeom prst="rect">
                  <a:avLst/>
                </a:prstGeom>
                <a:solidFill>
                  <a:srgbClr val="0070C0"/>
                </a:solidFill>
                <a:ln w="190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cxnSp>
              <p:nvCxnSpPr>
                <p:cNvPr id="77" name="Straight Arrow Connector 76"/>
                <p:cNvCxnSpPr/>
                <p:nvPr/>
              </p:nvCxnSpPr>
              <p:spPr>
                <a:xfrm flipH="1" flipV="1">
                  <a:off x="4419600" y="1909078"/>
                  <a:ext cx="225201" cy="4036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3548A"/>
                  </a:solidFill>
                  <a:prstDash val="solid"/>
                  <a:tailEnd type="triangle"/>
                </a:ln>
                <a:effectLst/>
              </p:spPr>
            </p:cxnSp>
          </p:grpSp>
          <p:sp>
            <p:nvSpPr>
              <p:cNvPr id="74" name="TextBox 73"/>
              <p:cNvSpPr txBox="1"/>
              <p:nvPr/>
            </p:nvSpPr>
            <p:spPr>
              <a:xfrm>
                <a:off x="10747837" y="4080358"/>
                <a:ext cx="901817" cy="32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</a:rPr>
                  <a:t>Attenuator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764844" y="4422774"/>
                <a:ext cx="471264" cy="1100958"/>
              </a:xfrm>
              <a:prstGeom prst="rect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009345" y="3838006"/>
              <a:ext cx="573165" cy="468749"/>
              <a:chOff x="7009345" y="3195752"/>
              <a:chExt cx="573165" cy="46874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7287490" y="3323163"/>
                <a:ext cx="279376" cy="311727"/>
              </a:xfrm>
              <a:prstGeom prst="line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7009345" y="3195752"/>
                <a:ext cx="573165" cy="468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Arial Narrow"/>
                  </a:rPr>
                  <a:t>6-8</a:t>
                </a:r>
                <a:endParaRPr lang="en-US" sz="20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</p:grpSp>
        <p:sp>
          <p:nvSpPr>
            <p:cNvPr id="35" name="Isosceles Triangle 34"/>
            <p:cNvSpPr/>
            <p:nvPr/>
          </p:nvSpPr>
          <p:spPr>
            <a:xfrm flipV="1">
              <a:off x="5350250" y="3195752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6" name="Elbow Connector 35"/>
            <p:cNvCxnSpPr>
              <a:stCxn id="28" idx="1"/>
              <a:endCxn id="35" idx="0"/>
            </p:cNvCxnSpPr>
            <p:nvPr/>
          </p:nvCxnSpPr>
          <p:spPr>
            <a:xfrm rot="10800000">
              <a:off x="5426452" y="3348152"/>
              <a:ext cx="160412" cy="125361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1027" y="2212690"/>
              <a:ext cx="552381" cy="58095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427" y="2365090"/>
              <a:ext cx="552381" cy="58095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827" y="2517490"/>
              <a:ext cx="552381" cy="58095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501503" y="3275194"/>
              <a:ext cx="1305212" cy="468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Arial Narrow"/>
                </a:rPr>
                <a:t>LTE STAs</a:t>
              </a:r>
              <a:endParaRPr lang="en-US" sz="200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904" y="2415140"/>
              <a:ext cx="552381" cy="58095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304" y="2567540"/>
              <a:ext cx="552381" cy="58095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704" y="2719940"/>
              <a:ext cx="552381" cy="58095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126405" y="1769849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44743" y="2864124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50858" y="3082979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60672" y="3301833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42607" y="2645269"/>
              <a:ext cx="354119" cy="119289"/>
            </a:xfrm>
            <a:prstGeom prst="rect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98209" y="1701112"/>
              <a:ext cx="1157225" cy="360577"/>
            </a:xfrm>
            <a:prstGeom prst="rect">
              <a:avLst/>
            </a:prstGeom>
            <a:noFill/>
            <a:ln>
              <a:solidFill>
                <a:srgbClr val="53548A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LTE monitor</a:t>
              </a:r>
            </a:p>
          </p:txBody>
        </p:sp>
        <p:sp>
          <p:nvSpPr>
            <p:cNvPr id="50" name="Isosceles Triangle 49"/>
            <p:cNvSpPr/>
            <p:nvPr/>
          </p:nvSpPr>
          <p:spPr>
            <a:xfrm flipV="1">
              <a:off x="2761595" y="1603640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51" name="Elbow Connector 50"/>
            <p:cNvCxnSpPr>
              <a:stCxn id="49" idx="1"/>
              <a:endCxn id="50" idx="0"/>
            </p:cNvCxnSpPr>
            <p:nvPr/>
          </p:nvCxnSpPr>
          <p:spPr>
            <a:xfrm rot="10800000">
              <a:off x="2837795" y="1756040"/>
              <a:ext cx="160414" cy="125361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52" name="Elbow Connector 51"/>
            <p:cNvCxnSpPr/>
            <p:nvPr/>
          </p:nvCxnSpPr>
          <p:spPr>
            <a:xfrm>
              <a:off x="4208512" y="4670075"/>
              <a:ext cx="2454608" cy="244790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53" name="Elbow Connector 52"/>
            <p:cNvCxnSpPr/>
            <p:nvPr/>
          </p:nvCxnSpPr>
          <p:spPr>
            <a:xfrm flipV="1">
              <a:off x="4208512" y="5179599"/>
              <a:ext cx="2454608" cy="194394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53548A"/>
              </a:solidFill>
              <a:prstDash val="solid"/>
            </a:ln>
            <a:effectLst/>
          </p:spPr>
        </p:cxnSp>
        <p:grpSp>
          <p:nvGrpSpPr>
            <p:cNvPr id="54" name="Group 53"/>
            <p:cNvGrpSpPr/>
            <p:nvPr/>
          </p:nvGrpSpPr>
          <p:grpSpPr>
            <a:xfrm>
              <a:off x="4662256" y="4375571"/>
              <a:ext cx="417032" cy="468749"/>
              <a:chOff x="7149834" y="3196502"/>
              <a:chExt cx="417032" cy="46874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V="1">
                <a:off x="7287490" y="3323163"/>
                <a:ext cx="279376" cy="311727"/>
              </a:xfrm>
              <a:prstGeom prst="line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  <p:sp>
            <p:nvSpPr>
              <p:cNvPr id="59" name="TextBox 58"/>
              <p:cNvSpPr txBox="1"/>
              <p:nvPr/>
            </p:nvSpPr>
            <p:spPr>
              <a:xfrm>
                <a:off x="7149834" y="3196502"/>
                <a:ext cx="353440" cy="468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Arial Narrow"/>
                  </a:rPr>
                  <a:t>4</a:t>
                </a:r>
                <a:endParaRPr lang="en-US" sz="20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570522" y="5050355"/>
              <a:ext cx="573165" cy="471184"/>
              <a:chOff x="7058100" y="3163706"/>
              <a:chExt cx="573165" cy="471184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7287490" y="3323163"/>
                <a:ext cx="279376" cy="311727"/>
              </a:xfrm>
              <a:prstGeom prst="line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7058100" y="3163706"/>
                <a:ext cx="573165" cy="468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Arial Narrow"/>
                  </a:rPr>
                  <a:t>2-4</a:t>
                </a:r>
                <a:endParaRPr lang="en-US" sz="200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</p:grpSp>
      </p:grpSp>
      <p:sp>
        <p:nvSpPr>
          <p:cNvPr id="88" name="Rectangle 87"/>
          <p:cNvSpPr/>
          <p:nvPr/>
        </p:nvSpPr>
        <p:spPr>
          <a:xfrm>
            <a:off x="6397307" y="1597587"/>
            <a:ext cx="267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prstClr val="black"/>
                </a:solidFill>
                <a:latin typeface="Arial Narrow"/>
              </a:rPr>
              <a:t>Goals: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 Narrow"/>
              </a:rPr>
              <a:t>-Similar to multipath </a:t>
            </a:r>
            <a:r>
              <a:rPr lang="en-US" sz="1600" dirty="0" err="1" smtClean="0">
                <a:solidFill>
                  <a:prstClr val="black"/>
                </a:solidFill>
                <a:latin typeface="Arial Narrow"/>
              </a:rPr>
              <a:t>testbed</a:t>
            </a:r>
            <a:r>
              <a:rPr lang="en-US" sz="1600" dirty="0" smtClean="0">
                <a:solidFill>
                  <a:prstClr val="black"/>
                </a:solidFill>
                <a:latin typeface="Arial Narrow"/>
              </a:rPr>
              <a:t>, but without splitters.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 Narrow"/>
              </a:rPr>
              <a:t>-AP and </a:t>
            </a:r>
            <a:r>
              <a:rPr lang="en-US" sz="1600" dirty="0" err="1" smtClean="0">
                <a:solidFill>
                  <a:prstClr val="black"/>
                </a:solidFill>
                <a:latin typeface="Arial Narrow"/>
              </a:rPr>
              <a:t>eNB</a:t>
            </a:r>
            <a:r>
              <a:rPr lang="en-US" sz="1600" dirty="0" smtClean="0">
                <a:solidFill>
                  <a:prstClr val="black"/>
                </a:solidFill>
                <a:latin typeface="Arial Narrow"/>
              </a:rPr>
              <a:t> couple OTA in top box via antennas. </a:t>
            </a:r>
            <a:endParaRPr lang="en-US" sz="16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358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Ben Lampert, octoScope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1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STA arrangement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Ben Lampert, octoScope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2015</a:t>
            </a:r>
            <a:endParaRPr lang="en-GB" dirty="0"/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2032"/>
            <a:ext cx="8187946" cy="430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lbow Connector 8"/>
          <p:cNvCxnSpPr/>
          <p:nvPr/>
        </p:nvCxnSpPr>
        <p:spPr>
          <a:xfrm>
            <a:off x="6449228" y="3531942"/>
            <a:ext cx="669472" cy="8165"/>
          </a:xfrm>
          <a:prstGeom prst="bentConnector3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2896603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dB loss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046" y="5917046"/>
            <a:ext cx="8144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Absorptive foam provides RX RSSI diversity to help test receiver sensitivity.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Small Cell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Ben Lampert, octoScope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2015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11469569" cy="490607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/>
              <a:t>LTE-U Indoor Simulation Scenarios (SI5-8)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-Based on test scenarios provided by 3GPP (See 1)</a:t>
            </a:r>
          </a:p>
          <a:p>
            <a:pPr marL="0" indent="0">
              <a:buNone/>
            </a:pPr>
            <a:r>
              <a:rPr lang="en-US" sz="1800" dirty="0" smtClean="0"/>
              <a:t>-Chaining chambers expands wireless loading/environment</a:t>
            </a:r>
          </a:p>
          <a:p>
            <a:pPr marL="0" indent="0">
              <a:buNone/>
            </a:pPr>
            <a:r>
              <a:rPr lang="en-US" sz="1800" dirty="0" smtClean="0"/>
              <a:t>-Multiple AP’s, Small Cells operating co-channel</a:t>
            </a:r>
            <a:endParaRPr lang="en-US" sz="1800" dirty="0"/>
          </a:p>
        </p:txBody>
      </p:sp>
      <p:graphicFrame>
        <p:nvGraphicFramePr>
          <p:cNvPr id="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408966"/>
              </p:ext>
            </p:extLst>
          </p:nvPr>
        </p:nvGraphicFramePr>
        <p:xfrm>
          <a:off x="572707" y="3352800"/>
          <a:ext cx="4300918" cy="298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Visio" r:id="rId3" imgW="4104262" imgH="2735921" progId="Visio.Drawing.11">
                  <p:embed/>
                </p:oleObj>
              </mc:Choice>
              <mc:Fallback>
                <p:oleObj name="Visio" r:id="rId3" imgW="4104262" imgH="27359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07" y="3352800"/>
                        <a:ext cx="4300918" cy="298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" name="Pictur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209800"/>
            <a:ext cx="2944361" cy="39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Small Cell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Ben Lampert, octoScope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76601" y="4122293"/>
            <a:ext cx="2114535" cy="18434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1" y="4112806"/>
            <a:ext cx="2114535" cy="18434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1" y="4135354"/>
            <a:ext cx="2114535" cy="18434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170608"/>
            <a:ext cx="2114535" cy="18434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1" y="2180095"/>
            <a:ext cx="2114535" cy="18434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2193157"/>
            <a:ext cx="2114535" cy="18434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2305" y="4739350"/>
            <a:ext cx="1169527" cy="384465"/>
            <a:chOff x="3193105" y="4441679"/>
            <a:chExt cx="1657143" cy="5447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93105" y="4441679"/>
              <a:ext cx="1657143" cy="54476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74528" y="4502154"/>
              <a:ext cx="674578" cy="396633"/>
            </a:xfrm>
            <a:prstGeom prst="rect">
              <a:avLst/>
            </a:prstGeom>
            <a:solidFill>
              <a:srgbClr val="D1D3D4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 Narrow"/>
                </a:rPr>
                <a:t>Wi-Fi</a:t>
              </a:r>
              <a:endParaRPr lang="en-US" sz="1600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2305" y="5340192"/>
            <a:ext cx="1169527" cy="384465"/>
            <a:chOff x="3190520" y="5145596"/>
            <a:chExt cx="1657143" cy="5447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190520" y="5145596"/>
              <a:ext cx="1657143" cy="54476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324629" y="5201811"/>
              <a:ext cx="488656" cy="324519"/>
            </a:xfrm>
            <a:prstGeom prst="rect">
              <a:avLst/>
            </a:prstGeom>
            <a:solidFill>
              <a:srgbClr val="8BB2D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LTE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3085" y="3575624"/>
            <a:ext cx="1558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 Narrow"/>
              </a:rPr>
              <a:t>Wi-Fi/LTE STAs</a:t>
            </a:r>
            <a:endParaRPr lang="en-US" sz="1600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2305" y="2500564"/>
            <a:ext cx="803799" cy="891268"/>
            <a:chOff x="424704" y="1892958"/>
            <a:chExt cx="803799" cy="891268"/>
          </a:xfrm>
        </p:grpSpPr>
        <p:grpSp>
          <p:nvGrpSpPr>
            <p:cNvPr id="21" name="Group 20"/>
            <p:cNvGrpSpPr/>
            <p:nvPr/>
          </p:nvGrpSpPr>
          <p:grpSpPr>
            <a:xfrm>
              <a:off x="424704" y="1892958"/>
              <a:ext cx="673716" cy="761184"/>
              <a:chOff x="424704" y="1892958"/>
              <a:chExt cx="673716" cy="76118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5C92B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704" y="1892958"/>
                <a:ext cx="471495" cy="49588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5C92B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788" y="2023042"/>
                <a:ext cx="471495" cy="495883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888" y="2158259"/>
                <a:ext cx="507532" cy="495883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71" y="2288343"/>
              <a:ext cx="507532" cy="49588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550528" y="2648457"/>
            <a:ext cx="1405188" cy="1365552"/>
            <a:chOff x="10003404" y="3923918"/>
            <a:chExt cx="1646250" cy="1599814"/>
          </a:xfrm>
        </p:grpSpPr>
        <p:sp>
          <p:nvSpPr>
            <p:cNvPr id="27" name="Isosceles Triangle 26"/>
            <p:cNvSpPr/>
            <p:nvPr/>
          </p:nvSpPr>
          <p:spPr>
            <a:xfrm flipV="1">
              <a:off x="10003404" y="3923918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flipV="1">
              <a:off x="10155804" y="4076318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flipV="1">
              <a:off x="10308204" y="4228718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flipV="1">
              <a:off x="10460604" y="4381118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1" name="Elbow Connector 30"/>
            <p:cNvCxnSpPr>
              <a:stCxn id="30" idx="0"/>
              <a:endCxn id="45" idx="1"/>
            </p:cNvCxnSpPr>
            <p:nvPr/>
          </p:nvCxnSpPr>
          <p:spPr>
            <a:xfrm rot="16200000" flipH="1">
              <a:off x="10606588" y="4463733"/>
              <a:ext cx="140335" cy="279903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32" name="Elbow Connector 31"/>
            <p:cNvCxnSpPr>
              <a:stCxn id="29" idx="0"/>
              <a:endCxn id="47" idx="1"/>
            </p:cNvCxnSpPr>
            <p:nvPr/>
          </p:nvCxnSpPr>
          <p:spPr>
            <a:xfrm rot="16200000" flipH="1">
              <a:off x="10336132" y="4429390"/>
              <a:ext cx="516295" cy="419750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33" name="Elbow Connector 32"/>
            <p:cNvCxnSpPr>
              <a:stCxn id="28" idx="0"/>
              <a:endCxn id="41" idx="1"/>
            </p:cNvCxnSpPr>
            <p:nvPr/>
          </p:nvCxnSpPr>
          <p:spPr>
            <a:xfrm rot="16200000" flipH="1">
              <a:off x="10078081" y="4382641"/>
              <a:ext cx="892255" cy="584408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34" name="Elbow Connector 33"/>
            <p:cNvCxnSpPr>
              <a:stCxn id="27" idx="0"/>
              <a:endCxn id="43" idx="1"/>
            </p:cNvCxnSpPr>
            <p:nvPr/>
          </p:nvCxnSpPr>
          <p:spPr>
            <a:xfrm rot="16200000" flipH="1">
              <a:off x="9807624" y="4348297"/>
              <a:ext cx="1268214" cy="724255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>
              <a:off x="10804154" y="4753000"/>
              <a:ext cx="329992" cy="248038"/>
              <a:chOff x="4327577" y="1909078"/>
              <a:chExt cx="473023" cy="40364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327577" y="2040277"/>
                <a:ext cx="473023" cy="207623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H="1" flipV="1">
                <a:off x="4419600" y="1909078"/>
                <a:ext cx="225201" cy="40364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36" name="Group 35"/>
            <p:cNvGrpSpPr/>
            <p:nvPr/>
          </p:nvGrpSpPr>
          <p:grpSpPr>
            <a:xfrm>
              <a:off x="10816707" y="4529440"/>
              <a:ext cx="329992" cy="248038"/>
              <a:chOff x="4327577" y="1909078"/>
              <a:chExt cx="473023" cy="40364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27577" y="2040277"/>
                <a:ext cx="473023" cy="207623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4419600" y="1909078"/>
                <a:ext cx="225201" cy="40364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37" name="Group 36"/>
            <p:cNvGrpSpPr/>
            <p:nvPr/>
          </p:nvGrpSpPr>
          <p:grpSpPr>
            <a:xfrm>
              <a:off x="10803859" y="5200119"/>
              <a:ext cx="329992" cy="248038"/>
              <a:chOff x="4327577" y="1909078"/>
              <a:chExt cx="473023" cy="40364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27577" y="2040277"/>
                <a:ext cx="473023" cy="207623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4419600" y="1909078"/>
                <a:ext cx="225201" cy="40364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38" name="Group 37"/>
            <p:cNvGrpSpPr/>
            <p:nvPr/>
          </p:nvGrpSpPr>
          <p:grpSpPr>
            <a:xfrm>
              <a:off x="10816412" y="4976560"/>
              <a:ext cx="329992" cy="248038"/>
              <a:chOff x="4327577" y="1909078"/>
              <a:chExt cx="473023" cy="40364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327577" y="2040277"/>
                <a:ext cx="473023" cy="207623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4419600" y="1909078"/>
                <a:ext cx="225201" cy="40364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39" name="TextBox 38"/>
            <p:cNvSpPr txBox="1"/>
            <p:nvPr/>
          </p:nvSpPr>
          <p:spPr>
            <a:xfrm>
              <a:off x="10747837" y="4080358"/>
              <a:ext cx="901817" cy="324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Attenuator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764844" y="4422774"/>
              <a:ext cx="471264" cy="1100958"/>
            </a:xfrm>
            <a:prstGeom prst="rect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49" name="Elbow Connector 48"/>
          <p:cNvCxnSpPr>
            <a:stCxn id="40" idx="3"/>
            <a:endCxn id="14" idx="3"/>
          </p:cNvCxnSpPr>
          <p:nvPr/>
        </p:nvCxnSpPr>
        <p:spPr bwMode="auto">
          <a:xfrm flipH="1">
            <a:off x="1441832" y="3544137"/>
            <a:ext cx="1160894" cy="1387446"/>
          </a:xfrm>
          <a:prstGeom prst="bentConnector3">
            <a:avLst>
              <a:gd name="adj1" fmla="val -1969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Elbow Connector 49"/>
          <p:cNvCxnSpPr>
            <a:stCxn id="17" idx="3"/>
            <a:endCxn id="40" idx="3"/>
          </p:cNvCxnSpPr>
          <p:nvPr/>
        </p:nvCxnSpPr>
        <p:spPr bwMode="auto">
          <a:xfrm flipV="1">
            <a:off x="1441832" y="3544137"/>
            <a:ext cx="1160894" cy="1988288"/>
          </a:xfrm>
          <a:prstGeom prst="bentConnector3">
            <a:avLst>
              <a:gd name="adj1" fmla="val 11969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Isosceles Triangle 50"/>
          <p:cNvSpPr/>
          <p:nvPr/>
        </p:nvSpPr>
        <p:spPr>
          <a:xfrm flipV="1">
            <a:off x="4775485" y="2660571"/>
            <a:ext cx="130084" cy="130084"/>
          </a:xfrm>
          <a:prstGeom prst="triangle">
            <a:avLst/>
          </a:prstGeom>
          <a:noFill/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flipV="1">
            <a:off x="4905569" y="2790655"/>
            <a:ext cx="130084" cy="130084"/>
          </a:xfrm>
          <a:prstGeom prst="triangle">
            <a:avLst/>
          </a:prstGeom>
          <a:noFill/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flipV="1">
            <a:off x="5035653" y="2920739"/>
            <a:ext cx="130084" cy="130084"/>
          </a:xfrm>
          <a:prstGeom prst="triangle">
            <a:avLst/>
          </a:prstGeom>
          <a:noFill/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flipV="1">
            <a:off x="5165737" y="3050823"/>
            <a:ext cx="130084" cy="130084"/>
          </a:xfrm>
          <a:prstGeom prst="triangle">
            <a:avLst/>
          </a:prstGeom>
          <a:noFill/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55" name="Elbow Connector 54"/>
          <p:cNvCxnSpPr>
            <a:stCxn id="54" idx="0"/>
          </p:cNvCxnSpPr>
          <p:nvPr/>
        </p:nvCxnSpPr>
        <p:spPr>
          <a:xfrm rot="16200000" flipH="1">
            <a:off x="5290344" y="3121341"/>
            <a:ext cx="119786" cy="238917"/>
          </a:xfrm>
          <a:prstGeom prst="bentConnector2">
            <a:avLst/>
          </a:prstGeom>
          <a:noFill/>
          <a:ln w="9525" cap="flat" cmpd="sng" algn="ctr">
            <a:solidFill>
              <a:srgbClr val="53548A"/>
            </a:solidFill>
            <a:prstDash val="solid"/>
          </a:ln>
          <a:effectLst/>
        </p:spPr>
      </p:cxnSp>
      <p:cxnSp>
        <p:nvCxnSpPr>
          <p:cNvPr id="56" name="Elbow Connector 55"/>
          <p:cNvCxnSpPr>
            <a:stCxn id="53" idx="0"/>
          </p:cNvCxnSpPr>
          <p:nvPr/>
        </p:nvCxnSpPr>
        <p:spPr>
          <a:xfrm rot="16200000" flipH="1">
            <a:off x="5059491" y="3092026"/>
            <a:ext cx="440694" cy="358286"/>
          </a:xfrm>
          <a:prstGeom prst="bentConnector2">
            <a:avLst/>
          </a:prstGeom>
          <a:noFill/>
          <a:ln w="9525" cap="flat" cmpd="sng" algn="ctr">
            <a:solidFill>
              <a:srgbClr val="53548A"/>
            </a:solidFill>
            <a:prstDash val="solid"/>
          </a:ln>
          <a:effectLst/>
        </p:spPr>
      </p:cxnSp>
      <p:cxnSp>
        <p:nvCxnSpPr>
          <p:cNvPr id="57" name="Elbow Connector 56"/>
          <p:cNvCxnSpPr>
            <a:stCxn id="52" idx="0"/>
          </p:cNvCxnSpPr>
          <p:nvPr/>
        </p:nvCxnSpPr>
        <p:spPr>
          <a:xfrm rot="16200000" flipH="1">
            <a:off x="4839227" y="3052123"/>
            <a:ext cx="761601" cy="498833"/>
          </a:xfrm>
          <a:prstGeom prst="bentConnector2">
            <a:avLst/>
          </a:prstGeom>
          <a:noFill/>
          <a:ln w="9525" cap="flat" cmpd="sng" algn="ctr">
            <a:solidFill>
              <a:srgbClr val="53548A"/>
            </a:solidFill>
            <a:prstDash val="solid"/>
          </a:ln>
          <a:effectLst/>
        </p:spPr>
      </p:cxnSp>
      <p:cxnSp>
        <p:nvCxnSpPr>
          <p:cNvPr id="58" name="Elbow Connector 57"/>
          <p:cNvCxnSpPr>
            <a:stCxn id="51" idx="0"/>
          </p:cNvCxnSpPr>
          <p:nvPr/>
        </p:nvCxnSpPr>
        <p:spPr>
          <a:xfrm rot="16200000" flipH="1">
            <a:off x="4608373" y="3022808"/>
            <a:ext cx="1082508" cy="618202"/>
          </a:xfrm>
          <a:prstGeom prst="bentConnector2">
            <a:avLst/>
          </a:prstGeom>
          <a:noFill/>
          <a:ln w="9525" cap="flat" cmpd="sng" algn="ctr">
            <a:solidFill>
              <a:srgbClr val="53548A"/>
            </a:solidFill>
            <a:prstDash val="solid"/>
          </a:ln>
          <a:effectLst/>
        </p:spPr>
      </p:cxnSp>
      <p:grpSp>
        <p:nvGrpSpPr>
          <p:cNvPr id="59" name="Group 58"/>
          <p:cNvGrpSpPr/>
          <p:nvPr/>
        </p:nvGrpSpPr>
        <p:grpSpPr>
          <a:xfrm>
            <a:off x="5458980" y="3273960"/>
            <a:ext cx="281671" cy="211718"/>
            <a:chOff x="4327577" y="1909078"/>
            <a:chExt cx="473023" cy="403644"/>
          </a:xfrm>
        </p:grpSpPr>
        <p:sp>
          <p:nvSpPr>
            <p:cNvPr id="60" name="Rectangle 59"/>
            <p:cNvSpPr/>
            <p:nvPr/>
          </p:nvSpPr>
          <p:spPr>
            <a:xfrm>
              <a:off x="4327577" y="2040277"/>
              <a:ext cx="473023" cy="207623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4419600" y="1909078"/>
              <a:ext cx="225201" cy="403644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469695" y="3083136"/>
            <a:ext cx="281671" cy="211718"/>
            <a:chOff x="4327577" y="1909078"/>
            <a:chExt cx="473023" cy="403644"/>
          </a:xfrm>
        </p:grpSpPr>
        <p:sp>
          <p:nvSpPr>
            <p:cNvPr id="63" name="Rectangle 62"/>
            <p:cNvSpPr/>
            <p:nvPr/>
          </p:nvSpPr>
          <p:spPr>
            <a:xfrm>
              <a:off x="4327577" y="2040277"/>
              <a:ext cx="473023" cy="207623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 flipV="1">
              <a:off x="4419600" y="1909078"/>
              <a:ext cx="225201" cy="403644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5458729" y="3655607"/>
            <a:ext cx="281671" cy="211718"/>
            <a:chOff x="4327577" y="1909078"/>
            <a:chExt cx="473023" cy="403644"/>
          </a:xfrm>
        </p:grpSpPr>
        <p:sp>
          <p:nvSpPr>
            <p:cNvPr id="66" name="Rectangle 65"/>
            <p:cNvSpPr/>
            <p:nvPr/>
          </p:nvSpPr>
          <p:spPr>
            <a:xfrm>
              <a:off x="4327577" y="2040277"/>
              <a:ext cx="473023" cy="207623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 flipV="1">
              <a:off x="4419600" y="1909078"/>
              <a:ext cx="225201" cy="403644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5469443" y="3464784"/>
            <a:ext cx="281671" cy="211718"/>
            <a:chOff x="4327577" y="1909078"/>
            <a:chExt cx="473023" cy="403644"/>
          </a:xfrm>
        </p:grpSpPr>
        <p:sp>
          <p:nvSpPr>
            <p:cNvPr id="69" name="Rectangle 68"/>
            <p:cNvSpPr/>
            <p:nvPr/>
          </p:nvSpPr>
          <p:spPr>
            <a:xfrm>
              <a:off x="4327577" y="2040277"/>
              <a:ext cx="473023" cy="207623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 flipV="1">
              <a:off x="4419600" y="1909078"/>
              <a:ext cx="225201" cy="403644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triangle"/>
            </a:ln>
            <a:effectLst/>
          </p:spPr>
        </p:cxnSp>
      </p:grpSp>
      <p:sp>
        <p:nvSpPr>
          <p:cNvPr id="71" name="TextBox 70"/>
          <p:cNvSpPr txBox="1"/>
          <p:nvPr/>
        </p:nvSpPr>
        <p:spPr>
          <a:xfrm>
            <a:off x="5410910" y="2794103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Attenuator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425427" y="3086379"/>
            <a:ext cx="402256" cy="93974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853842" y="2275956"/>
            <a:ext cx="1760493" cy="400841"/>
            <a:chOff x="1856113" y="1112402"/>
            <a:chExt cx="1760493" cy="400841"/>
          </a:xfrm>
        </p:grpSpPr>
        <p:grpSp>
          <p:nvGrpSpPr>
            <p:cNvPr id="74" name="Group 73"/>
            <p:cNvGrpSpPr/>
            <p:nvPr/>
          </p:nvGrpSpPr>
          <p:grpSpPr>
            <a:xfrm>
              <a:off x="1856113" y="1112402"/>
              <a:ext cx="303958" cy="249870"/>
              <a:chOff x="2451167" y="1302305"/>
              <a:chExt cx="303958" cy="249870"/>
            </a:xfrm>
          </p:grpSpPr>
          <p:sp>
            <p:nvSpPr>
              <p:cNvPr id="82" name="Isosceles Triangle 81"/>
              <p:cNvSpPr/>
              <p:nvPr/>
            </p:nvSpPr>
            <p:spPr>
              <a:xfrm flipV="1">
                <a:off x="2451167" y="1302305"/>
                <a:ext cx="130084" cy="130084"/>
              </a:xfrm>
              <a:prstGeom prst="triangle">
                <a:avLst/>
              </a:prstGeom>
              <a:noFill/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83" name="Elbow Connector 82"/>
              <p:cNvCxnSpPr>
                <a:stCxn id="82" idx="0"/>
              </p:cNvCxnSpPr>
              <p:nvPr/>
            </p:nvCxnSpPr>
            <p:spPr>
              <a:xfrm rot="16200000" flipH="1">
                <a:off x="2575774" y="1372823"/>
                <a:ext cx="119786" cy="238917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</p:grpSp>
        <p:grpSp>
          <p:nvGrpSpPr>
            <p:cNvPr id="75" name="Group 74"/>
            <p:cNvGrpSpPr/>
            <p:nvPr/>
          </p:nvGrpSpPr>
          <p:grpSpPr>
            <a:xfrm flipH="1">
              <a:off x="3278872" y="1117550"/>
              <a:ext cx="337734" cy="249870"/>
              <a:chOff x="2451167" y="1302305"/>
              <a:chExt cx="303958" cy="249870"/>
            </a:xfrm>
          </p:grpSpPr>
          <p:sp>
            <p:nvSpPr>
              <p:cNvPr id="80" name="Isosceles Triangle 79"/>
              <p:cNvSpPr/>
              <p:nvPr/>
            </p:nvSpPr>
            <p:spPr>
              <a:xfrm flipV="1">
                <a:off x="2451167" y="1302305"/>
                <a:ext cx="130084" cy="130084"/>
              </a:xfrm>
              <a:prstGeom prst="triangle">
                <a:avLst/>
              </a:prstGeom>
              <a:noFill/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81" name="Elbow Connector 80"/>
              <p:cNvCxnSpPr>
                <a:stCxn id="80" idx="0"/>
              </p:cNvCxnSpPr>
              <p:nvPr/>
            </p:nvCxnSpPr>
            <p:spPr>
              <a:xfrm rot="16200000" flipH="1">
                <a:off x="2575774" y="1372823"/>
                <a:ext cx="119786" cy="238917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</p:grpSp>
        <p:sp>
          <p:nvSpPr>
            <p:cNvPr id="76" name="Rectangle 75"/>
            <p:cNvSpPr/>
            <p:nvPr/>
          </p:nvSpPr>
          <p:spPr bwMode="auto">
            <a:xfrm>
              <a:off x="2435654" y="1242485"/>
              <a:ext cx="522333" cy="24241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2531627" y="1133286"/>
              <a:ext cx="339932" cy="379957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triangle"/>
            </a:ln>
            <a:effectLst/>
          </p:spPr>
        </p:cxnSp>
        <p:cxnSp>
          <p:nvCxnSpPr>
            <p:cNvPr id="78" name="Elbow Connector 77"/>
            <p:cNvCxnSpPr>
              <a:endCxn id="76" idx="1"/>
            </p:cNvCxnSpPr>
            <p:nvPr/>
          </p:nvCxnSpPr>
          <p:spPr bwMode="auto">
            <a:xfrm>
              <a:off x="2160072" y="1362272"/>
              <a:ext cx="275582" cy="1422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Elbow Connector 78"/>
            <p:cNvCxnSpPr>
              <a:stCxn id="76" idx="3"/>
            </p:cNvCxnSpPr>
            <p:nvPr/>
          </p:nvCxnSpPr>
          <p:spPr bwMode="auto">
            <a:xfrm flipV="1">
              <a:off x="2957987" y="1362272"/>
              <a:ext cx="320884" cy="1422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3645556" y="2695052"/>
            <a:ext cx="803799" cy="891268"/>
            <a:chOff x="424704" y="1892958"/>
            <a:chExt cx="803799" cy="891268"/>
          </a:xfrm>
        </p:grpSpPr>
        <p:grpSp>
          <p:nvGrpSpPr>
            <p:cNvPr id="85" name="Group 84"/>
            <p:cNvGrpSpPr/>
            <p:nvPr/>
          </p:nvGrpSpPr>
          <p:grpSpPr>
            <a:xfrm>
              <a:off x="424704" y="1892958"/>
              <a:ext cx="673716" cy="761184"/>
              <a:chOff x="424704" y="1892958"/>
              <a:chExt cx="673716" cy="761184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5C92B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704" y="1892958"/>
                <a:ext cx="471495" cy="49588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5C92B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788" y="2023042"/>
                <a:ext cx="471495" cy="49588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888" y="2158259"/>
                <a:ext cx="507532" cy="495883"/>
              </a:xfrm>
              <a:prstGeom prst="rect">
                <a:avLst/>
              </a:prstGeom>
            </p:spPr>
          </p:pic>
        </p:grp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71" y="2288343"/>
              <a:ext cx="507532" cy="495883"/>
            </a:xfrm>
            <a:prstGeom prst="rect">
              <a:avLst/>
            </a:prstGeom>
          </p:spPr>
        </p:pic>
      </p:grpSp>
      <p:sp>
        <p:nvSpPr>
          <p:cNvPr id="90" name="TextBox 89"/>
          <p:cNvSpPr txBox="1"/>
          <p:nvPr/>
        </p:nvSpPr>
        <p:spPr>
          <a:xfrm>
            <a:off x="3330353" y="3612126"/>
            <a:ext cx="1558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 Narrow"/>
              </a:rPr>
              <a:t>Wi-Fi/LTE STAs</a:t>
            </a:r>
            <a:endParaRPr lang="en-US" sz="1600" dirty="0">
              <a:solidFill>
                <a:prstClr val="black"/>
              </a:solidFill>
              <a:latin typeface="Arial Narrow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505201" y="4744708"/>
            <a:ext cx="1169527" cy="384465"/>
            <a:chOff x="3193105" y="4441679"/>
            <a:chExt cx="1657143" cy="544762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93105" y="4441679"/>
              <a:ext cx="1657143" cy="544762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3274528" y="4502154"/>
              <a:ext cx="674578" cy="396633"/>
            </a:xfrm>
            <a:prstGeom prst="rect">
              <a:avLst/>
            </a:prstGeom>
            <a:solidFill>
              <a:srgbClr val="D1D3D4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 Narrow"/>
                </a:rPr>
                <a:t>Wi-Fi</a:t>
              </a:r>
              <a:endParaRPr lang="en-US" sz="1600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505201" y="5345550"/>
            <a:ext cx="1169527" cy="384465"/>
            <a:chOff x="3190520" y="5145596"/>
            <a:chExt cx="1657143" cy="544762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190520" y="5145596"/>
              <a:ext cx="1657143" cy="544762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3324629" y="5201811"/>
              <a:ext cx="488656" cy="324519"/>
            </a:xfrm>
            <a:prstGeom prst="rect">
              <a:avLst/>
            </a:prstGeom>
            <a:solidFill>
              <a:srgbClr val="8BB2D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LTE</a:t>
              </a:r>
            </a:p>
          </p:txBody>
        </p:sp>
      </p:grpSp>
      <p:cxnSp>
        <p:nvCxnSpPr>
          <p:cNvPr id="97" name="Elbow Connector 96"/>
          <p:cNvCxnSpPr>
            <a:endCxn id="92" idx="3"/>
          </p:cNvCxnSpPr>
          <p:nvPr/>
        </p:nvCxnSpPr>
        <p:spPr bwMode="auto">
          <a:xfrm flipH="1">
            <a:off x="4674728" y="3549495"/>
            <a:ext cx="1160894" cy="1387446"/>
          </a:xfrm>
          <a:prstGeom prst="bentConnector3">
            <a:avLst>
              <a:gd name="adj1" fmla="val -1969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Elbow Connector 97"/>
          <p:cNvCxnSpPr>
            <a:stCxn id="95" idx="3"/>
          </p:cNvCxnSpPr>
          <p:nvPr/>
        </p:nvCxnSpPr>
        <p:spPr bwMode="auto">
          <a:xfrm flipV="1">
            <a:off x="4674728" y="3549495"/>
            <a:ext cx="1160894" cy="1988288"/>
          </a:xfrm>
          <a:prstGeom prst="bentConnector3">
            <a:avLst>
              <a:gd name="adj1" fmla="val 11969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357325" y="5928136"/>
            <a:ext cx="138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 Box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80778" y="5935706"/>
            <a:ext cx="138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 Box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8233" y="1764303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Client Box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94018" y="1752600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Client Box 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7736541" y="2646424"/>
            <a:ext cx="1405188" cy="1365552"/>
            <a:chOff x="10003404" y="3923918"/>
            <a:chExt cx="1646250" cy="1599814"/>
          </a:xfrm>
        </p:grpSpPr>
        <p:sp>
          <p:nvSpPr>
            <p:cNvPr id="104" name="Isosceles Triangle 103"/>
            <p:cNvSpPr/>
            <p:nvPr/>
          </p:nvSpPr>
          <p:spPr>
            <a:xfrm flipV="1">
              <a:off x="10003404" y="3923918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5" name="Isosceles Triangle 104"/>
            <p:cNvSpPr/>
            <p:nvPr/>
          </p:nvSpPr>
          <p:spPr>
            <a:xfrm flipV="1">
              <a:off x="10155804" y="4076318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6" name="Isosceles Triangle 105"/>
            <p:cNvSpPr/>
            <p:nvPr/>
          </p:nvSpPr>
          <p:spPr>
            <a:xfrm flipV="1">
              <a:off x="10308204" y="4228718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7" name="Isosceles Triangle 106"/>
            <p:cNvSpPr/>
            <p:nvPr/>
          </p:nvSpPr>
          <p:spPr>
            <a:xfrm flipV="1">
              <a:off x="10460604" y="4381118"/>
              <a:ext cx="152400" cy="152400"/>
            </a:xfrm>
            <a:prstGeom prst="triangle">
              <a:avLst/>
            </a:prstGeom>
            <a:noFill/>
            <a:ln w="1905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>
              <a:stCxn id="107" idx="0"/>
              <a:endCxn id="122" idx="1"/>
            </p:cNvCxnSpPr>
            <p:nvPr/>
          </p:nvCxnSpPr>
          <p:spPr>
            <a:xfrm rot="16200000" flipH="1">
              <a:off x="10606588" y="4463733"/>
              <a:ext cx="140335" cy="279903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109" name="Elbow Connector 108"/>
            <p:cNvCxnSpPr>
              <a:stCxn id="106" idx="0"/>
              <a:endCxn id="124" idx="1"/>
            </p:cNvCxnSpPr>
            <p:nvPr/>
          </p:nvCxnSpPr>
          <p:spPr>
            <a:xfrm rot="16200000" flipH="1">
              <a:off x="10336132" y="4429390"/>
              <a:ext cx="516295" cy="419750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110" name="Elbow Connector 109"/>
            <p:cNvCxnSpPr>
              <a:stCxn id="105" idx="0"/>
              <a:endCxn id="118" idx="1"/>
            </p:cNvCxnSpPr>
            <p:nvPr/>
          </p:nvCxnSpPr>
          <p:spPr>
            <a:xfrm rot="16200000" flipH="1">
              <a:off x="10078081" y="4382641"/>
              <a:ext cx="892255" cy="584408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cxnSp>
          <p:nvCxnSpPr>
            <p:cNvPr id="111" name="Elbow Connector 110"/>
            <p:cNvCxnSpPr>
              <a:stCxn id="104" idx="0"/>
              <a:endCxn id="120" idx="1"/>
            </p:cNvCxnSpPr>
            <p:nvPr/>
          </p:nvCxnSpPr>
          <p:spPr>
            <a:xfrm rot="16200000" flipH="1">
              <a:off x="9807624" y="4348297"/>
              <a:ext cx="1268214" cy="724255"/>
            </a:xfrm>
            <a:prstGeom prst="bentConnector2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</a:ln>
            <a:effectLst/>
          </p:spPr>
        </p:cxnSp>
        <p:grpSp>
          <p:nvGrpSpPr>
            <p:cNvPr id="112" name="Group 111"/>
            <p:cNvGrpSpPr/>
            <p:nvPr/>
          </p:nvGrpSpPr>
          <p:grpSpPr>
            <a:xfrm>
              <a:off x="10804154" y="4753000"/>
              <a:ext cx="329992" cy="248038"/>
              <a:chOff x="4327577" y="1909078"/>
              <a:chExt cx="473023" cy="403644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4327577" y="2040277"/>
                <a:ext cx="473023" cy="207623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>
              <a:xfrm flipH="1" flipV="1">
                <a:off x="4419600" y="1909078"/>
                <a:ext cx="225201" cy="40364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13" name="Group 112"/>
            <p:cNvGrpSpPr/>
            <p:nvPr/>
          </p:nvGrpSpPr>
          <p:grpSpPr>
            <a:xfrm>
              <a:off x="10816707" y="4529440"/>
              <a:ext cx="329992" cy="248038"/>
              <a:chOff x="4327577" y="1909078"/>
              <a:chExt cx="473023" cy="403644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4327577" y="2040277"/>
                <a:ext cx="473023" cy="207623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123" name="Straight Arrow Connector 122"/>
              <p:cNvCxnSpPr/>
              <p:nvPr/>
            </p:nvCxnSpPr>
            <p:spPr>
              <a:xfrm flipH="1" flipV="1">
                <a:off x="4419600" y="1909078"/>
                <a:ext cx="225201" cy="40364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14" name="Group 113"/>
            <p:cNvGrpSpPr/>
            <p:nvPr/>
          </p:nvGrpSpPr>
          <p:grpSpPr>
            <a:xfrm>
              <a:off x="10803859" y="5200119"/>
              <a:ext cx="329992" cy="248038"/>
              <a:chOff x="4327577" y="1909078"/>
              <a:chExt cx="473023" cy="403644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4327577" y="2040277"/>
                <a:ext cx="473023" cy="207623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 flipH="1" flipV="1">
                <a:off x="4419600" y="1909078"/>
                <a:ext cx="225201" cy="40364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15" name="Group 114"/>
            <p:cNvGrpSpPr/>
            <p:nvPr/>
          </p:nvGrpSpPr>
          <p:grpSpPr>
            <a:xfrm>
              <a:off x="10816412" y="4976560"/>
              <a:ext cx="329992" cy="248038"/>
              <a:chOff x="4327577" y="1909078"/>
              <a:chExt cx="473023" cy="403644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327577" y="2040277"/>
                <a:ext cx="473023" cy="207623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119" name="Straight Arrow Connector 118"/>
              <p:cNvCxnSpPr/>
              <p:nvPr/>
            </p:nvCxnSpPr>
            <p:spPr>
              <a:xfrm flipH="1" flipV="1">
                <a:off x="4419600" y="1909078"/>
                <a:ext cx="225201" cy="40364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116" name="TextBox 115"/>
            <p:cNvSpPr txBox="1"/>
            <p:nvPr/>
          </p:nvSpPr>
          <p:spPr>
            <a:xfrm>
              <a:off x="10747837" y="4080358"/>
              <a:ext cx="901817" cy="324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Attenuator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764844" y="4422774"/>
              <a:ext cx="471264" cy="1100958"/>
            </a:xfrm>
            <a:prstGeom prst="rect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947436" y="2272990"/>
            <a:ext cx="1760493" cy="400841"/>
            <a:chOff x="1856113" y="1112402"/>
            <a:chExt cx="1760493" cy="400841"/>
          </a:xfrm>
        </p:grpSpPr>
        <p:grpSp>
          <p:nvGrpSpPr>
            <p:cNvPr id="127" name="Group 126"/>
            <p:cNvGrpSpPr/>
            <p:nvPr/>
          </p:nvGrpSpPr>
          <p:grpSpPr>
            <a:xfrm>
              <a:off x="1856113" y="1112402"/>
              <a:ext cx="303958" cy="249870"/>
              <a:chOff x="2451167" y="1302305"/>
              <a:chExt cx="303958" cy="249870"/>
            </a:xfrm>
          </p:grpSpPr>
          <p:sp>
            <p:nvSpPr>
              <p:cNvPr id="135" name="Isosceles Triangle 134"/>
              <p:cNvSpPr/>
              <p:nvPr/>
            </p:nvSpPr>
            <p:spPr>
              <a:xfrm flipV="1">
                <a:off x="2451167" y="1302305"/>
                <a:ext cx="130084" cy="130084"/>
              </a:xfrm>
              <a:prstGeom prst="triangle">
                <a:avLst/>
              </a:prstGeom>
              <a:noFill/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136" name="Elbow Connector 135"/>
              <p:cNvCxnSpPr>
                <a:stCxn id="135" idx="0"/>
              </p:cNvCxnSpPr>
              <p:nvPr/>
            </p:nvCxnSpPr>
            <p:spPr>
              <a:xfrm rot="16200000" flipH="1">
                <a:off x="2575774" y="1372823"/>
                <a:ext cx="119786" cy="238917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</p:grpSp>
        <p:grpSp>
          <p:nvGrpSpPr>
            <p:cNvPr id="128" name="Group 127"/>
            <p:cNvGrpSpPr/>
            <p:nvPr/>
          </p:nvGrpSpPr>
          <p:grpSpPr>
            <a:xfrm flipH="1">
              <a:off x="3278872" y="1117550"/>
              <a:ext cx="337734" cy="249870"/>
              <a:chOff x="2451167" y="1302305"/>
              <a:chExt cx="303958" cy="249870"/>
            </a:xfrm>
          </p:grpSpPr>
          <p:sp>
            <p:nvSpPr>
              <p:cNvPr id="133" name="Isosceles Triangle 132"/>
              <p:cNvSpPr/>
              <p:nvPr/>
            </p:nvSpPr>
            <p:spPr>
              <a:xfrm flipV="1">
                <a:off x="2451167" y="1302305"/>
                <a:ext cx="130084" cy="130084"/>
              </a:xfrm>
              <a:prstGeom prst="triangle">
                <a:avLst/>
              </a:prstGeom>
              <a:noFill/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cxnSp>
            <p:nvCxnSpPr>
              <p:cNvPr id="134" name="Elbow Connector 133"/>
              <p:cNvCxnSpPr>
                <a:stCxn id="133" idx="0"/>
              </p:cNvCxnSpPr>
              <p:nvPr/>
            </p:nvCxnSpPr>
            <p:spPr>
              <a:xfrm rot="16200000" flipH="1">
                <a:off x="2575774" y="1372823"/>
                <a:ext cx="119786" cy="238917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53548A"/>
                </a:solidFill>
                <a:prstDash val="solid"/>
              </a:ln>
              <a:effectLst/>
            </p:spPr>
          </p:cxnSp>
        </p:grpSp>
        <p:sp>
          <p:nvSpPr>
            <p:cNvPr id="129" name="Rectangle 128"/>
            <p:cNvSpPr/>
            <p:nvPr/>
          </p:nvSpPr>
          <p:spPr bwMode="auto">
            <a:xfrm>
              <a:off x="2435654" y="1242485"/>
              <a:ext cx="522333" cy="24241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flipV="1">
              <a:off x="2531627" y="1133286"/>
              <a:ext cx="339932" cy="379957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triangle"/>
            </a:ln>
            <a:effectLst/>
          </p:spPr>
        </p:cxnSp>
        <p:cxnSp>
          <p:nvCxnSpPr>
            <p:cNvPr id="131" name="Elbow Connector 130"/>
            <p:cNvCxnSpPr>
              <a:endCxn id="129" idx="1"/>
            </p:cNvCxnSpPr>
            <p:nvPr/>
          </p:nvCxnSpPr>
          <p:spPr bwMode="auto">
            <a:xfrm>
              <a:off x="2160072" y="1362272"/>
              <a:ext cx="275582" cy="1422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Elbow Connector 131"/>
            <p:cNvCxnSpPr>
              <a:stCxn id="129" idx="3"/>
            </p:cNvCxnSpPr>
            <p:nvPr/>
          </p:nvCxnSpPr>
          <p:spPr bwMode="auto">
            <a:xfrm flipV="1">
              <a:off x="2957987" y="1362272"/>
              <a:ext cx="320884" cy="1422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7" name="TextBox 136"/>
          <p:cNvSpPr txBox="1"/>
          <p:nvPr/>
        </p:nvSpPr>
        <p:spPr>
          <a:xfrm>
            <a:off x="6608380" y="5924166"/>
            <a:ext cx="138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 Box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35633" y="176920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Client Box 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6474729" y="4730228"/>
            <a:ext cx="1169527" cy="384465"/>
            <a:chOff x="3193105" y="4441679"/>
            <a:chExt cx="1657143" cy="544762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93105" y="4441679"/>
              <a:ext cx="1657143" cy="544762"/>
            </a:xfrm>
            <a:prstGeom prst="rect">
              <a:avLst/>
            </a:prstGeom>
          </p:spPr>
        </p:pic>
        <p:sp>
          <p:nvSpPr>
            <p:cNvPr id="141" name="TextBox 140"/>
            <p:cNvSpPr txBox="1"/>
            <p:nvPr/>
          </p:nvSpPr>
          <p:spPr>
            <a:xfrm>
              <a:off x="3274528" y="4502154"/>
              <a:ext cx="674578" cy="396633"/>
            </a:xfrm>
            <a:prstGeom prst="rect">
              <a:avLst/>
            </a:prstGeom>
            <a:solidFill>
              <a:srgbClr val="D1D3D4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 Narrow"/>
                </a:rPr>
                <a:t>Wi-Fi</a:t>
              </a:r>
              <a:endParaRPr lang="en-US" sz="1600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474729" y="5331070"/>
            <a:ext cx="1169527" cy="384465"/>
            <a:chOff x="3190520" y="5145596"/>
            <a:chExt cx="1657143" cy="544762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5C92B5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190520" y="5145596"/>
              <a:ext cx="1657143" cy="544762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3324629" y="5201811"/>
              <a:ext cx="488656" cy="324519"/>
            </a:xfrm>
            <a:prstGeom prst="rect">
              <a:avLst/>
            </a:prstGeom>
            <a:solidFill>
              <a:srgbClr val="8BB2D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</a:rPr>
                <a:t>LTE</a:t>
              </a:r>
            </a:p>
          </p:txBody>
        </p:sp>
      </p:grpSp>
      <p:cxnSp>
        <p:nvCxnSpPr>
          <p:cNvPr id="145" name="Elbow Connector 144"/>
          <p:cNvCxnSpPr>
            <a:endCxn id="140" idx="3"/>
          </p:cNvCxnSpPr>
          <p:nvPr/>
        </p:nvCxnSpPr>
        <p:spPr bwMode="auto">
          <a:xfrm flipH="1">
            <a:off x="7644256" y="3535015"/>
            <a:ext cx="1160894" cy="1387446"/>
          </a:xfrm>
          <a:prstGeom prst="bentConnector3">
            <a:avLst>
              <a:gd name="adj1" fmla="val -1969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Elbow Connector 145"/>
          <p:cNvCxnSpPr>
            <a:stCxn id="143" idx="3"/>
          </p:cNvCxnSpPr>
          <p:nvPr/>
        </p:nvCxnSpPr>
        <p:spPr bwMode="auto">
          <a:xfrm flipV="1">
            <a:off x="7644256" y="3535015"/>
            <a:ext cx="1160894" cy="1988288"/>
          </a:xfrm>
          <a:prstGeom prst="bentConnector3">
            <a:avLst>
              <a:gd name="adj1" fmla="val 11969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7" name="Group 146"/>
          <p:cNvGrpSpPr/>
          <p:nvPr/>
        </p:nvGrpSpPr>
        <p:grpSpPr>
          <a:xfrm>
            <a:off x="6686824" y="2671095"/>
            <a:ext cx="803799" cy="891268"/>
            <a:chOff x="424704" y="1892958"/>
            <a:chExt cx="803799" cy="891268"/>
          </a:xfrm>
        </p:grpSpPr>
        <p:grpSp>
          <p:nvGrpSpPr>
            <p:cNvPr id="148" name="Group 147"/>
            <p:cNvGrpSpPr/>
            <p:nvPr/>
          </p:nvGrpSpPr>
          <p:grpSpPr>
            <a:xfrm>
              <a:off x="424704" y="1892958"/>
              <a:ext cx="673716" cy="761184"/>
              <a:chOff x="424704" y="1892958"/>
              <a:chExt cx="673716" cy="761184"/>
            </a:xfrm>
          </p:grpSpPr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5C92B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704" y="1892958"/>
                <a:ext cx="471495" cy="495883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5C92B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788" y="2023042"/>
                <a:ext cx="471495" cy="495883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888" y="2158259"/>
                <a:ext cx="507532" cy="495883"/>
              </a:xfrm>
              <a:prstGeom prst="rect">
                <a:avLst/>
              </a:prstGeom>
            </p:spPr>
          </p:pic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71" y="2288343"/>
              <a:ext cx="507532" cy="495883"/>
            </a:xfrm>
            <a:prstGeom prst="rect">
              <a:avLst/>
            </a:prstGeom>
          </p:spPr>
        </p:pic>
      </p:grpSp>
      <p:sp>
        <p:nvSpPr>
          <p:cNvPr id="153" name="TextBox 152"/>
          <p:cNvSpPr txBox="1"/>
          <p:nvPr/>
        </p:nvSpPr>
        <p:spPr>
          <a:xfrm>
            <a:off x="6371621" y="3588169"/>
            <a:ext cx="1558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 Narrow"/>
              </a:rPr>
              <a:t>Wi-Fi/LTE STAs</a:t>
            </a:r>
            <a:endParaRPr lang="en-US" sz="16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56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614</TotalTime>
  <Words>549</Words>
  <Application>Microsoft Office PowerPoint</Application>
  <PresentationFormat>On-screen Show (4:3)</PresentationFormat>
  <Paragraphs>144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MS Gothic</vt:lpstr>
      <vt:lpstr>Arial</vt:lpstr>
      <vt:lpstr>Arial Narrow</vt:lpstr>
      <vt:lpstr>Times New Roman</vt:lpstr>
      <vt:lpstr>Office Theme</vt:lpstr>
      <vt:lpstr>Document</vt:lpstr>
      <vt:lpstr>Visio</vt:lpstr>
      <vt:lpstr>Unlicensed LTE/WiFi Coexistence Testbed</vt:lpstr>
      <vt:lpstr>Abstract</vt:lpstr>
      <vt:lpstr>Intro to Unlicensed-LTE testbed</vt:lpstr>
      <vt:lpstr>Coexistence Testbed with multipath</vt:lpstr>
      <vt:lpstr>Coexistence Testbed w/o multipath</vt:lpstr>
      <vt:lpstr>Extra Slides</vt:lpstr>
      <vt:lpstr>Possible STA arrangement </vt:lpstr>
      <vt:lpstr>Multiple Small Cell Testbed</vt:lpstr>
      <vt:lpstr>Multiple Small Cell Testbed</vt:lpstr>
      <vt:lpstr>Possible Multiple Small Cell/Enterprise loading configuration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Unlicensed-LTE Coexistence Testbed</dc:title>
  <dc:creator>Microsoft account;Ben Lampert</dc:creator>
  <cp:lastModifiedBy>Ben Lampert</cp:lastModifiedBy>
  <cp:revision>26</cp:revision>
  <cp:lastPrinted>1601-01-01T00:00:00Z</cp:lastPrinted>
  <dcterms:created xsi:type="dcterms:W3CDTF">2015-07-06T20:53:52Z</dcterms:created>
  <dcterms:modified xsi:type="dcterms:W3CDTF">2015-07-09T00:44:23Z</dcterms:modified>
</cp:coreProperties>
</file>