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7" r:id="rId3"/>
    <p:sldId id="318" r:id="rId4"/>
    <p:sldId id="319" r:id="rId5"/>
    <p:sldId id="320" r:id="rId6"/>
    <p:sldId id="322" r:id="rId7"/>
    <p:sldId id="32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802.19-15/0046r0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May 2015 CUB SG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13"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CUB SG closing report from May 2015 interim meeting in Vancouver, Canada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contribution</a:t>
            </a:r>
          </a:p>
          <a:p>
            <a:pPr lvl="1"/>
            <a:r>
              <a:rPr kumimoji="1" lang="en-US" altLang="ja-JP" dirty="0" err="1"/>
              <a:t>Sho</a:t>
            </a:r>
            <a:r>
              <a:rPr kumimoji="1" lang="en-US" altLang="ja-JP" dirty="0"/>
              <a:t> </a:t>
            </a:r>
            <a:r>
              <a:rPr kumimoji="1" lang="en-US" altLang="ja-JP" dirty="0" err="1"/>
              <a:t>Furuichi</a:t>
            </a:r>
            <a:r>
              <a:rPr kumimoji="1" lang="en-US" altLang="ja-JP" dirty="0"/>
              <a:t> presented document 802.19-15/0043r0 on “Expected Performance Improvement in the New Coexistence Scenario and Use Cases for IEEE 802.19.1</a:t>
            </a:r>
            <a:r>
              <a:rPr kumimoji="1" lang="en-US" altLang="ja-JP" dirty="0" smtClean="0"/>
              <a:t>” </a:t>
            </a:r>
            <a:endParaRPr kumimoji="1" lang="en-US" altLang="ja-JP" dirty="0"/>
          </a:p>
          <a:p>
            <a:r>
              <a:rPr kumimoji="1" lang="en-US" altLang="ja-JP" dirty="0" smtClean="0"/>
              <a:t>Finalization on PAR and CSD</a:t>
            </a:r>
          </a:p>
          <a:p>
            <a:pPr lvl="1"/>
            <a:r>
              <a:rPr kumimoji="1" lang="en-US" altLang="ja-JP" dirty="0" smtClean="0"/>
              <a:t>PAR: document 802.19-15/0028r7</a:t>
            </a:r>
          </a:p>
          <a:p>
            <a:pPr lvl="1"/>
            <a:r>
              <a:rPr kumimoji="1" lang="en-US" altLang="ja-JP" dirty="0" smtClean="0"/>
              <a:t>CSD: document 802.19-15/0029r5</a:t>
            </a:r>
            <a:endParaRPr kumimoji="1" lang="en-US" altLang="ja-JP" dirty="0"/>
          </a:p>
          <a:p>
            <a:r>
              <a:rPr kumimoji="1" lang="en-US" altLang="ja-JP" dirty="0" smtClean="0"/>
              <a:t>Discussion on new TG project timeline</a:t>
            </a:r>
          </a:p>
          <a:p>
            <a:pPr lvl="1"/>
            <a:r>
              <a:rPr kumimoji="1" lang="en-US" altLang="ja-JP" dirty="0" smtClean="0"/>
              <a:t>Proposed timeline: document 802.19-15/0044r1</a:t>
            </a:r>
            <a:endParaRPr kumimoji="1" lang="en-US" altLang="ja-JP" dirty="0"/>
          </a:p>
          <a:p>
            <a:r>
              <a:rPr kumimoji="1" lang="en-US" altLang="ja-JP" dirty="0" smtClean="0"/>
              <a:t>Discussion on new TG press release</a:t>
            </a:r>
          </a:p>
          <a:p>
            <a:pPr lvl="1"/>
            <a:r>
              <a:rPr kumimoji="1" lang="en-US" altLang="ja-JP" dirty="0" smtClean="0"/>
              <a:t>Draft press release: document 802.19-15/0045r0</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854668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#1</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Motion: To approve </a:t>
            </a:r>
            <a:r>
              <a:rPr kumimoji="1" lang="en-US" altLang="ja-JP" dirty="0"/>
              <a:t>PAR (document </a:t>
            </a:r>
            <a:r>
              <a:rPr kumimoji="1" lang="en-US" altLang="ja-JP" dirty="0" smtClean="0"/>
              <a:t>802.19-15/0028r7) and CSD (</a:t>
            </a:r>
            <a:r>
              <a:rPr kumimoji="1" lang="en-US" altLang="ja-JP" dirty="0"/>
              <a:t>document </a:t>
            </a:r>
            <a:r>
              <a:rPr kumimoji="1" lang="en-US" altLang="ja-JP" dirty="0" smtClean="0"/>
              <a:t>802.19-15/0029r5) and forward to the </a:t>
            </a:r>
            <a:r>
              <a:rPr kumimoji="1" lang="en-US" altLang="ja-JP" dirty="0"/>
              <a:t>IEEE 802.19 working </a:t>
            </a:r>
            <a:r>
              <a:rPr kumimoji="1" lang="en-US" altLang="ja-JP" dirty="0" smtClean="0"/>
              <a:t>group for approval and submission to </a:t>
            </a:r>
            <a:r>
              <a:rPr kumimoji="1" lang="en-US" altLang="ja-JP" dirty="0"/>
              <a:t>IEEE 802 executive </a:t>
            </a:r>
            <a:r>
              <a:rPr kumimoji="1" lang="en-US" altLang="ja-JP" dirty="0" smtClean="0"/>
              <a:t>committee</a:t>
            </a:r>
            <a:endParaRPr kumimoji="1" lang="en-US" altLang="ja-JP" dirty="0"/>
          </a:p>
          <a:p>
            <a:pPr lvl="1"/>
            <a:r>
              <a:rPr kumimoji="1" lang="en-US" altLang="ja-JP" dirty="0" smtClean="0"/>
              <a:t>Move</a:t>
            </a:r>
            <a:r>
              <a:rPr kumimoji="1" lang="en-US" altLang="ja-JP" dirty="0"/>
              <a:t>: </a:t>
            </a:r>
            <a:r>
              <a:rPr kumimoji="1" lang="en-US" altLang="ja-JP" dirty="0" err="1" smtClean="0"/>
              <a:t>Sho</a:t>
            </a:r>
            <a:r>
              <a:rPr kumimoji="1" lang="en-US" altLang="ja-JP" dirty="0" smtClean="0"/>
              <a:t> </a:t>
            </a:r>
            <a:r>
              <a:rPr kumimoji="1" lang="en-US" altLang="ja-JP" dirty="0" err="1" smtClean="0"/>
              <a:t>Furuichi</a:t>
            </a:r>
            <a:endParaRPr kumimoji="1" lang="en-US" altLang="ja-JP" dirty="0"/>
          </a:p>
          <a:p>
            <a:pPr lvl="1"/>
            <a:r>
              <a:rPr kumimoji="1" lang="en-US" altLang="ja-JP" dirty="0"/>
              <a:t>Second</a:t>
            </a:r>
            <a:r>
              <a:rPr kumimoji="1" lang="en-US" altLang="ja-JP" dirty="0" smtClean="0"/>
              <a:t>: </a:t>
            </a:r>
            <a:r>
              <a:rPr kumimoji="1" lang="en-US" altLang="ja-JP" dirty="0" err="1" smtClean="0"/>
              <a:t>Alireza</a:t>
            </a:r>
            <a:r>
              <a:rPr kumimoji="1" lang="en-US" altLang="ja-JP" dirty="0" smtClean="0"/>
              <a:t> </a:t>
            </a:r>
            <a:r>
              <a:rPr lang="en-GB" altLang="ja-JP" dirty="0" err="1"/>
              <a:t>Nejatian</a:t>
            </a:r>
            <a:endParaRPr kumimoji="1" lang="en-US" altLang="ja-JP" dirty="0"/>
          </a:p>
          <a:p>
            <a:pPr lvl="1"/>
            <a:r>
              <a:rPr kumimoji="1" lang="en-US" altLang="ja-JP" dirty="0"/>
              <a:t>Vote</a:t>
            </a:r>
            <a:r>
              <a:rPr kumimoji="1" lang="en-US" altLang="ja-JP" dirty="0" smtClean="0"/>
              <a:t>:</a:t>
            </a:r>
            <a:r>
              <a:rPr kumimoji="1" lang="ja-JP" altLang="en-US" dirty="0"/>
              <a:t> </a:t>
            </a:r>
            <a:r>
              <a:rPr kumimoji="1" lang="en-US" altLang="ja-JP" dirty="0" smtClean="0"/>
              <a:t>Y: 10/N: 0/A: 1</a:t>
            </a:r>
          </a:p>
          <a:p>
            <a:pPr lvl="1"/>
            <a:r>
              <a:rPr kumimoji="1" lang="en-US" altLang="ja-JP" dirty="0" smtClean="0"/>
              <a:t>Motion is pass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83904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195165054"/>
              </p:ext>
            </p:extLst>
          </p:nvPr>
        </p:nvGraphicFramePr>
        <p:xfrm>
          <a:off x="731838" y="1600200"/>
          <a:ext cx="8288335" cy="2316480"/>
        </p:xfrm>
        <a:graphic>
          <a:graphicData uri="http://schemas.openxmlformats.org/drawingml/2006/table">
            <a:tbl>
              <a:tblPr firstRow="1" bandRow="1">
                <a:tableStyleId>{5C22544A-7EE6-4342-B048-85BDC9FD1C3A}</a:tableStyleId>
              </a:tblPr>
              <a:tblGrid>
                <a:gridCol w="1325562"/>
                <a:gridCol w="990600"/>
                <a:gridCol w="2362200"/>
                <a:gridCol w="2362200"/>
                <a:gridCol w="1247773"/>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May 27</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Daylight saving Time</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Eastern Daylight saving Time</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Hyunduk</a:t>
                      </a:r>
                      <a:r>
                        <a:rPr kumimoji="1" lang="en-US" altLang="ja-JP" sz="1800" dirty="0" smtClean="0">
                          <a:latin typeface="Calibri" panose="020F0502020204030204" pitchFamily="34" charset="0"/>
                        </a:rPr>
                        <a:t> Kang</a:t>
                      </a:r>
                      <a:endParaRPr kumimoji="1" lang="ja-JP" altLang="en-US" sz="1800" dirty="0">
                        <a:latin typeface="Calibri" panose="020F0502020204030204" pitchFamily="34" charset="0"/>
                      </a:endParaRPr>
                    </a:p>
                  </a:txBody>
                  <a:tcPr/>
                </a:tc>
              </a:tr>
              <a:tr h="370840">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Wednesday</a:t>
                      </a:r>
                      <a:endParaRPr kumimoji="1" lang="ja-JP" altLang="en-US" sz="1800" dirty="0" smtClean="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June 17</a:t>
                      </a:r>
                      <a:endParaRPr kumimoji="1" lang="ja-JP" altLang="en-US" sz="1800" dirty="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Daylight saving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Eastern Daylight saving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Calibri" panose="020F0502020204030204" pitchFamily="34" charset="0"/>
                        </a:rPr>
                        <a:t>Hyunduk</a:t>
                      </a:r>
                      <a:r>
                        <a:rPr kumimoji="1" lang="en-US" altLang="ja-JP" sz="1800" dirty="0" smtClean="0">
                          <a:latin typeface="Calibri" panose="020F0502020204030204" pitchFamily="34" charset="0"/>
                        </a:rPr>
                        <a:t> Kang</a:t>
                      </a:r>
                      <a:endParaRPr kumimoji="1" lang="ja-JP" altLang="en-US" sz="1800" dirty="0" smtClean="0">
                        <a:latin typeface="Calibri" panose="020F0502020204030204" pitchFamily="34" charset="0"/>
                      </a:endParaRPr>
                    </a:p>
                  </a:txBody>
                  <a:tcPr/>
                </a:tc>
              </a:tr>
              <a:tr h="370840">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Wednesday</a:t>
                      </a:r>
                      <a:endParaRPr kumimoji="1" lang="ja-JP" altLang="en-US" sz="1800" dirty="0" smtClean="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July 8</a:t>
                      </a:r>
                      <a:endParaRPr kumimoji="1" lang="ja-JP" altLang="en-US" sz="1800" dirty="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Daylight saving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Eastern Daylight saving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Calibri" panose="020F0502020204030204" pitchFamily="34" charset="0"/>
                        </a:rPr>
                        <a:t>Hyunduk</a:t>
                      </a:r>
                      <a:r>
                        <a:rPr kumimoji="1" lang="en-US" altLang="ja-JP" sz="1800" dirty="0" smtClean="0">
                          <a:latin typeface="Calibri" panose="020F0502020204030204" pitchFamily="34" charset="0"/>
                        </a:rPr>
                        <a:t> Kang</a:t>
                      </a:r>
                      <a:endParaRPr kumimoji="1" lang="ja-JP" altLang="en-US" sz="1800" dirty="0" smtClean="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Tentative Timeline</a:t>
            </a:r>
            <a:endParaRPr kumimoji="1" lang="ja-JP" altLang="en-US" dirty="0"/>
          </a:p>
        </p:txBody>
      </p:sp>
      <p:sp>
        <p:nvSpPr>
          <p:cNvPr id="3" name="コンテンツ プレースホルダー 2"/>
          <p:cNvSpPr>
            <a:spLocks noGrp="1"/>
          </p:cNvSpPr>
          <p:nvPr>
            <p:ph idx="1"/>
          </p:nvPr>
        </p:nvSpPr>
        <p:spPr/>
        <p:txBody>
          <a:bodyPr/>
          <a:lstStyle/>
          <a:p>
            <a:pPr>
              <a:defRPr/>
            </a:pPr>
            <a:r>
              <a:rPr lang="en-GB" altLang="ko-KR" dirty="0">
                <a:solidFill>
                  <a:schemeClr val="bg1">
                    <a:lumMod val="75000"/>
                  </a:schemeClr>
                </a:solidFill>
                <a:ea typeface="굴림" panose="020B0600000101010101" pitchFamily="50" charset="-127"/>
              </a:rPr>
              <a:t>January 2015 Interim</a:t>
            </a:r>
          </a:p>
          <a:p>
            <a:pPr lvl="1">
              <a:defRPr/>
            </a:pPr>
            <a:r>
              <a:rPr lang="en-GB" altLang="ko-KR" dirty="0">
                <a:solidFill>
                  <a:schemeClr val="bg1">
                    <a:lumMod val="75000"/>
                  </a:schemeClr>
                </a:solidFill>
                <a:ea typeface="굴림" panose="020B0600000101010101" pitchFamily="50" charset="-127"/>
              </a:rPr>
              <a:t>Contributions on study items</a:t>
            </a:r>
          </a:p>
          <a:p>
            <a:pPr>
              <a:defRPr/>
            </a:pPr>
            <a:r>
              <a:rPr lang="en-GB" altLang="ko-KR" dirty="0">
                <a:solidFill>
                  <a:schemeClr val="bg1">
                    <a:lumMod val="75000"/>
                  </a:schemeClr>
                </a:solidFill>
                <a:ea typeface="굴림" panose="020B0600000101010101" pitchFamily="50" charset="-127"/>
              </a:rPr>
              <a:t>March 2015 Plenary</a:t>
            </a:r>
          </a:p>
          <a:p>
            <a:pPr lvl="1">
              <a:defRPr/>
            </a:pPr>
            <a:r>
              <a:rPr lang="en-GB" altLang="ko-KR" dirty="0">
                <a:solidFill>
                  <a:schemeClr val="bg1">
                    <a:lumMod val="75000"/>
                  </a:schemeClr>
                </a:solidFill>
                <a:ea typeface="굴림" panose="020B0600000101010101" pitchFamily="50" charset="-127"/>
              </a:rPr>
              <a:t>Contributions on study items </a:t>
            </a:r>
          </a:p>
          <a:p>
            <a:pPr lvl="1">
              <a:defRPr/>
            </a:pPr>
            <a:r>
              <a:rPr lang="en-GB" altLang="ko-KR" dirty="0">
                <a:solidFill>
                  <a:schemeClr val="bg1">
                    <a:lumMod val="75000"/>
                  </a:schemeClr>
                </a:solidFill>
                <a:ea typeface="굴림" panose="020B0600000101010101" pitchFamily="50" charset="-127"/>
              </a:rPr>
              <a:t>Draft of PAR</a:t>
            </a:r>
            <a:r>
              <a:rPr lang="ko-KR" altLang="en-US" dirty="0">
                <a:solidFill>
                  <a:schemeClr val="bg1">
                    <a:lumMod val="75000"/>
                  </a:schemeClr>
                </a:solidFill>
                <a:ea typeface="굴림" panose="020B0600000101010101" pitchFamily="50" charset="-127"/>
              </a:rPr>
              <a:t> </a:t>
            </a:r>
            <a:r>
              <a:rPr lang="en-US" altLang="ko-KR" dirty="0">
                <a:solidFill>
                  <a:schemeClr val="bg1">
                    <a:lumMod val="75000"/>
                  </a:schemeClr>
                </a:solidFill>
                <a:ea typeface="굴림" panose="020B0600000101010101" pitchFamily="50" charset="-127"/>
              </a:rPr>
              <a:t>and CSD (Title, Scope, and Purpose)</a:t>
            </a:r>
            <a:endParaRPr lang="en-GB" altLang="ko-KR" dirty="0">
              <a:solidFill>
                <a:schemeClr val="bg1">
                  <a:lumMod val="75000"/>
                </a:schemeClr>
              </a:solidFill>
              <a:ea typeface="굴림" panose="020B0600000101010101" pitchFamily="50" charset="-127"/>
            </a:endParaRPr>
          </a:p>
          <a:p>
            <a:pPr>
              <a:defRPr/>
            </a:pPr>
            <a:r>
              <a:rPr lang="en-GB" altLang="ko-KR" dirty="0">
                <a:solidFill>
                  <a:schemeClr val="bg1">
                    <a:lumMod val="75000"/>
                  </a:schemeClr>
                </a:solidFill>
                <a:ea typeface="굴림" panose="020B0600000101010101" pitchFamily="50" charset="-127"/>
              </a:rPr>
              <a:t>May 2015 Interim</a:t>
            </a:r>
          </a:p>
          <a:p>
            <a:pPr lvl="1">
              <a:lnSpc>
                <a:spcPct val="90000"/>
              </a:lnSpc>
              <a:defRPr/>
            </a:pPr>
            <a:r>
              <a:rPr lang="en-GB" altLang="ko-KR" dirty="0">
                <a:solidFill>
                  <a:schemeClr val="bg1">
                    <a:lumMod val="75000"/>
                  </a:schemeClr>
                </a:solidFill>
                <a:ea typeface="굴림" panose="020B0600000101010101" pitchFamily="50" charset="-127"/>
              </a:rPr>
              <a:t>Contributions on study items </a:t>
            </a:r>
            <a:endParaRPr lang="en-US" altLang="ko-KR" dirty="0">
              <a:solidFill>
                <a:schemeClr val="bg1">
                  <a:lumMod val="75000"/>
                </a:schemeClr>
              </a:solidFill>
              <a:ea typeface="굴림" panose="020B0600000101010101" pitchFamily="50" charset="-127"/>
            </a:endParaRPr>
          </a:p>
          <a:p>
            <a:pPr lvl="1">
              <a:lnSpc>
                <a:spcPct val="90000"/>
              </a:lnSpc>
              <a:defRPr/>
            </a:pPr>
            <a:r>
              <a:rPr lang="en-US" altLang="ko-KR" dirty="0">
                <a:solidFill>
                  <a:schemeClr val="bg1">
                    <a:lumMod val="75000"/>
                  </a:schemeClr>
                </a:solidFill>
                <a:ea typeface="굴림" panose="020B0600000101010101" pitchFamily="50" charset="-127"/>
              </a:rPr>
              <a:t>PAR and CSD submission to WG</a:t>
            </a:r>
          </a:p>
          <a:p>
            <a:pPr>
              <a:lnSpc>
                <a:spcPct val="90000"/>
              </a:lnSpc>
              <a:defRPr/>
            </a:pPr>
            <a:r>
              <a:rPr lang="en-US" altLang="ko-KR" dirty="0">
                <a:ea typeface="굴림" panose="020B0600000101010101" pitchFamily="50" charset="-127"/>
              </a:rPr>
              <a:t>June 2015</a:t>
            </a:r>
          </a:p>
          <a:p>
            <a:pPr lvl="1">
              <a:lnSpc>
                <a:spcPct val="90000"/>
              </a:lnSpc>
              <a:defRPr/>
            </a:pPr>
            <a:r>
              <a:rPr lang="en-US" altLang="ko-KR" dirty="0">
                <a:ea typeface="굴림" panose="020B0600000101010101" pitchFamily="50" charset="-127"/>
              </a:rPr>
              <a:t>PAR and CSD submission to EC (30 Days before July meeting)</a:t>
            </a:r>
          </a:p>
          <a:p>
            <a:pPr>
              <a:defRPr/>
            </a:pPr>
            <a:r>
              <a:rPr lang="en-GB" altLang="ko-KR" dirty="0">
                <a:ea typeface="굴림" panose="020B0600000101010101" pitchFamily="50" charset="-127"/>
              </a:rPr>
              <a:t>July 2015 Plenary</a:t>
            </a:r>
            <a:endParaRPr lang="en-US" altLang="ko-KR" dirty="0">
              <a:ea typeface="굴림" panose="020B0600000101010101" pitchFamily="50" charset="-127"/>
            </a:endParaRPr>
          </a:p>
          <a:p>
            <a:pPr lvl="1">
              <a:lnSpc>
                <a:spcPct val="90000"/>
              </a:lnSpc>
              <a:defRPr/>
            </a:pPr>
            <a:r>
              <a:rPr lang="en-US" altLang="ko-KR" dirty="0">
                <a:ea typeface="굴림" panose="020B0600000101010101" pitchFamily="50" charset="-127"/>
              </a:rPr>
              <a:t>PAR and CSD review by other </a:t>
            </a:r>
            <a:r>
              <a:rPr lang="en-US" altLang="ko-KR" dirty="0" smtClean="0">
                <a:ea typeface="굴림" panose="020B0600000101010101" pitchFamily="50" charset="-127"/>
              </a:rPr>
              <a:t>WGs</a:t>
            </a:r>
            <a:endParaRPr lang="en-US" altLang="ko-KR" dirty="0">
              <a:ea typeface="굴림" panose="020B0600000101010101" pitchFamily="50" charset="-127"/>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764296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July 2015 Plenary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 comments of PAR and CSD from other WG</a:t>
            </a:r>
          </a:p>
          <a:p>
            <a:endParaRPr kumimoji="1" lang="en-US" altLang="ja-JP" dirty="0" smtClean="0"/>
          </a:p>
          <a:p>
            <a:r>
              <a:rPr kumimoji="1" lang="en-US" altLang="ja-JP" dirty="0" smtClean="0"/>
              <a:t>Prepare press release for new TG</a:t>
            </a:r>
          </a:p>
          <a:p>
            <a:endParaRPr kumimoji="1" lang="en-US" altLang="ja-JP" dirty="0"/>
          </a:p>
          <a:p>
            <a:r>
              <a:rPr kumimoji="1" lang="en-US" altLang="ja-JP" dirty="0" smtClean="0"/>
              <a:t>Discussion on new TG project timeline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6019</TotalTime>
  <Words>428</Words>
  <Application>Microsoft Office PowerPoint</Application>
  <PresentationFormat>ユーザー設定</PresentationFormat>
  <Paragraphs>87</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Office Theme</vt:lpstr>
      <vt:lpstr>Document</vt:lpstr>
      <vt:lpstr>May 2015 CUB SG Closing Report</vt:lpstr>
      <vt:lpstr>Abstract</vt:lpstr>
      <vt:lpstr>Results of the week</vt:lpstr>
      <vt:lpstr>Motion #1</vt:lpstr>
      <vt:lpstr>Conference calls</vt:lpstr>
      <vt:lpstr>Tentative Timeline</vt:lpstr>
      <vt:lpstr>July 2015 Plenary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181</cp:revision>
  <cp:lastPrinted>2014-11-08T20:15:38Z</cp:lastPrinted>
  <dcterms:created xsi:type="dcterms:W3CDTF">2014-10-30T17:06:39Z</dcterms:created>
  <dcterms:modified xsi:type="dcterms:W3CDTF">2015-05-14T18:37:26Z</dcterms:modified>
</cp:coreProperties>
</file>