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56" r:id="rId2"/>
    <p:sldId id="316" r:id="rId3"/>
    <p:sldId id="321" r:id="rId4"/>
    <p:sldId id="322" r:id="rId5"/>
    <p:sldId id="320" r:id="rId6"/>
    <p:sldId id="318" r:id="rId7"/>
    <p:sldId id="319" r:id="rId8"/>
    <p:sldId id="323" r:id="rId9"/>
    <p:sldId id="311" r:id="rId10"/>
    <p:sldId id="304" r:id="rId11"/>
    <p:sldId id="314" r:id="rId12"/>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p:scale>
          <a:sx n="100" d="100"/>
          <a:sy n="100" d="100"/>
        </p:scale>
        <p:origin x="1722" y="-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2" d="100"/>
          <a:sy n="52" d="100"/>
        </p:scale>
        <p:origin x="-157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Naotaka Sato,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smtClean="0"/>
              <a:t>May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smtClean="0"/>
              <a:t>May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Naotaka Sato, Sony</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802.19-15/0044r1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smtClean="0"/>
              <a:t>May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Naotaka Sato,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dirty="0" smtClean="0"/>
              <a:t>Proposed project timeline</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2015-05-14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39807118"/>
              </p:ext>
            </p:extLst>
          </p:nvPr>
        </p:nvGraphicFramePr>
        <p:xfrm>
          <a:off x="538163" y="2438400"/>
          <a:ext cx="8443912" cy="2590800"/>
        </p:xfrm>
        <a:graphic>
          <a:graphicData uri="http://schemas.openxmlformats.org/presentationml/2006/ole">
            <mc:AlternateContent xmlns:mc="http://schemas.openxmlformats.org/markup-compatibility/2006">
              <mc:Choice xmlns:v="urn:schemas-microsoft-com:vml" Requires="v">
                <p:oleObj spid="_x0000_s3211" name="Document" r:id="rId4" imgW="8249468" imgH="2538421" progId="Word.Document.8">
                  <p:embed/>
                </p:oleObj>
              </mc:Choice>
              <mc:Fallback>
                <p:oleObj name="Document" r:id="rId4" imgW="8249468" imgH="2538421" progId="Word.Document.8">
                  <p:embed/>
                  <p:pic>
                    <p:nvPicPr>
                      <p:cNvPr id="0" name="Picture 3"/>
                      <p:cNvPicPr>
                        <a:picLocks noChangeAspect="1" noChangeArrowheads="1"/>
                      </p:cNvPicPr>
                      <p:nvPr/>
                    </p:nvPicPr>
                    <p:blipFill>
                      <a:blip r:embed="rId5"/>
                      <a:srcRect/>
                      <a:stretch>
                        <a:fillRect/>
                      </a:stretch>
                    </p:blipFill>
                    <p:spPr bwMode="auto">
                      <a:xfrm>
                        <a:off x="538163" y="2438400"/>
                        <a:ext cx="8443912" cy="25908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Schedule plan details</a:t>
            </a:r>
            <a:endParaRPr kumimoji="1" lang="en-GB" dirty="0"/>
          </a:p>
        </p:txBody>
      </p:sp>
      <p:sp>
        <p:nvSpPr>
          <p:cNvPr id="3" name="コンテンツ プレースホルダー 2"/>
          <p:cNvSpPr>
            <a:spLocks noGrp="1"/>
          </p:cNvSpPr>
          <p:nvPr>
            <p:ph idx="1"/>
          </p:nvPr>
        </p:nvSpPr>
        <p:spPr/>
        <p:txBody>
          <a:bodyPr>
            <a:normAutofit fontScale="92500" lnSpcReduction="10000"/>
          </a:bodyPr>
          <a:lstStyle/>
          <a:p>
            <a:r>
              <a:rPr kumimoji="1" lang="en-GB" dirty="0" smtClean="0"/>
              <a:t>PAR/CSD submission			June </a:t>
            </a:r>
            <a:r>
              <a:rPr kumimoji="1" lang="en-GB" dirty="0"/>
              <a:t> </a:t>
            </a:r>
            <a:r>
              <a:rPr kumimoji="1" lang="en-GB" dirty="0" smtClean="0"/>
              <a:t>1</a:t>
            </a:r>
            <a:r>
              <a:rPr kumimoji="1" lang="en-GB" dirty="0" smtClean="0"/>
              <a:t>, </a:t>
            </a:r>
            <a:r>
              <a:rPr kumimoji="1" lang="en-GB" dirty="0" smtClean="0"/>
              <a:t>2015</a:t>
            </a:r>
          </a:p>
          <a:p>
            <a:r>
              <a:rPr kumimoji="1" lang="en-GB" dirty="0" smtClean="0"/>
              <a:t>PAR/CSD Approval</a:t>
            </a:r>
          </a:p>
          <a:p>
            <a:pPr lvl="1"/>
            <a:r>
              <a:rPr kumimoji="1" lang="en-GB" dirty="0" smtClean="0"/>
              <a:t>EC						July 17, 2015</a:t>
            </a:r>
          </a:p>
          <a:p>
            <a:pPr lvl="1"/>
            <a:r>
              <a:rPr kumimoji="1" lang="en-GB" dirty="0" err="1" smtClean="0"/>
              <a:t>NesCom</a:t>
            </a:r>
            <a:r>
              <a:rPr kumimoji="1" lang="en-GB" dirty="0" smtClean="0"/>
              <a:t>					September 2, 2015</a:t>
            </a:r>
          </a:p>
          <a:p>
            <a:r>
              <a:rPr kumimoji="1" lang="en-GB" dirty="0" smtClean="0"/>
              <a:t>WG Letter Ballot</a:t>
            </a:r>
          </a:p>
          <a:p>
            <a:pPr lvl="1"/>
            <a:r>
              <a:rPr kumimoji="1" lang="en-GB" dirty="0" smtClean="0"/>
              <a:t>Initial						November, 2016</a:t>
            </a:r>
          </a:p>
          <a:p>
            <a:pPr lvl="1"/>
            <a:r>
              <a:rPr kumimoji="1" lang="en-GB" dirty="0" smtClean="0"/>
              <a:t>1</a:t>
            </a:r>
            <a:r>
              <a:rPr kumimoji="1" lang="en-GB" baseline="30000" dirty="0" smtClean="0"/>
              <a:t>st</a:t>
            </a:r>
            <a:r>
              <a:rPr kumimoji="1" lang="en-GB" dirty="0"/>
              <a:t> </a:t>
            </a:r>
            <a:r>
              <a:rPr kumimoji="1" lang="en-GB" dirty="0" err="1" smtClean="0"/>
              <a:t>Recirc</a:t>
            </a:r>
            <a:r>
              <a:rPr kumimoji="1" lang="en-GB" dirty="0" smtClean="0"/>
              <a:t>.					March, 2017</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May, 2017</a:t>
            </a:r>
          </a:p>
          <a:p>
            <a:r>
              <a:rPr kumimoji="1" lang="en-GB" dirty="0" smtClean="0"/>
              <a:t>Form Sponsor Ballot Pool	</a:t>
            </a:r>
            <a:r>
              <a:rPr kumimoji="1" lang="en-GB" dirty="0"/>
              <a:t> 	</a:t>
            </a:r>
            <a:r>
              <a:rPr kumimoji="1" lang="en-GB" dirty="0" smtClean="0"/>
              <a:t>May</a:t>
            </a:r>
            <a:r>
              <a:rPr kumimoji="1" lang="en-GB" dirty="0" smtClean="0"/>
              <a:t>, </a:t>
            </a:r>
            <a:r>
              <a:rPr kumimoji="1" lang="en-GB" dirty="0" smtClean="0"/>
              <a:t>2017</a:t>
            </a:r>
            <a:endParaRPr kumimoji="1" lang="en-GB" b="0" dirty="0" smtClean="0"/>
          </a:p>
          <a:p>
            <a:r>
              <a:rPr kumimoji="1" lang="en-GB" dirty="0" smtClean="0"/>
              <a:t>IEEE-SA Sponsor Ballot</a:t>
            </a:r>
          </a:p>
          <a:p>
            <a:pPr lvl="1"/>
            <a:r>
              <a:rPr kumimoji="1" lang="en-GB" dirty="0" smtClean="0"/>
              <a:t>Initial						August, 2017</a:t>
            </a:r>
          </a:p>
          <a:p>
            <a:pPr lvl="1"/>
            <a:r>
              <a:rPr kumimoji="1" lang="en-GB" dirty="0" smtClean="0"/>
              <a:t>1</a:t>
            </a:r>
            <a:r>
              <a:rPr kumimoji="1" lang="en-GB" baseline="30000" dirty="0" smtClean="0"/>
              <a:t>st</a:t>
            </a:r>
            <a:r>
              <a:rPr kumimoji="1" lang="en-GB" dirty="0" smtClean="0"/>
              <a:t> </a:t>
            </a:r>
            <a:r>
              <a:rPr kumimoji="1" lang="en-GB" dirty="0" err="1" smtClean="0"/>
              <a:t>Recirc</a:t>
            </a:r>
            <a:r>
              <a:rPr kumimoji="1" lang="en-GB" dirty="0" smtClean="0"/>
              <a:t>.					November, 2017</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January, 2018</a:t>
            </a:r>
          </a:p>
          <a:p>
            <a:r>
              <a:rPr kumimoji="1" lang="en-GB" dirty="0" smtClean="0"/>
              <a:t>Final WG and EC approval		March, 2018</a:t>
            </a:r>
          </a:p>
          <a:p>
            <a:r>
              <a:rPr kumimoji="1" lang="en-GB" dirty="0" smtClean="0"/>
              <a:t>Final </a:t>
            </a:r>
            <a:r>
              <a:rPr kumimoji="1" lang="en-GB" dirty="0" err="1" smtClean="0"/>
              <a:t>RevCom</a:t>
            </a:r>
            <a:r>
              <a:rPr kumimoji="1" lang="en-GB" dirty="0" smtClean="0"/>
              <a:t> approval		May, 2018</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dirty="0" smtClean="0"/>
              <a:t>May 2015</a:t>
            </a:r>
            <a:endParaRPr lang="en-GB" dirty="0"/>
          </a:p>
        </p:txBody>
      </p:sp>
    </p:spTree>
    <p:extLst>
      <p:ext uri="{BB962C8B-B14F-4D97-AF65-F5344CB8AC3E}">
        <p14:creationId xmlns:p14="http://schemas.microsoft.com/office/powerpoint/2010/main" val="30775595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Letter Ballot 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November 2016 Session</a:t>
            </a:r>
          </a:p>
          <a:p>
            <a:pPr lvl="1"/>
            <a:r>
              <a:rPr kumimoji="1" lang="en-US" altLang="ja-JP" dirty="0">
                <a:solidFill>
                  <a:schemeClr val="tx1"/>
                </a:solidFill>
              </a:rPr>
              <a:t>The TG and WG move to submit draft specification to Letter Ballot.</a:t>
            </a:r>
          </a:p>
          <a:p>
            <a:pPr lvl="1"/>
            <a:r>
              <a:rPr kumimoji="1" lang="en-US" altLang="ja-JP" dirty="0">
                <a:solidFill>
                  <a:schemeClr val="tx1"/>
                </a:solidFill>
              </a:rPr>
              <a:t>WG submits to Letter Ballot at the end of the </a:t>
            </a:r>
            <a:r>
              <a:rPr kumimoji="1" lang="en-US" altLang="ja-JP" dirty="0" smtClean="0">
                <a:solidFill>
                  <a:schemeClr val="tx1"/>
                </a:solidFill>
              </a:rPr>
              <a:t>session</a:t>
            </a:r>
            <a:endParaRPr kumimoji="1" lang="en-US" altLang="ja-JP" dirty="0">
              <a:solidFill>
                <a:schemeClr val="tx1"/>
              </a:solidFill>
            </a:endParaRPr>
          </a:p>
          <a:p>
            <a:pPr lvl="1"/>
            <a:r>
              <a:rPr kumimoji="1" lang="en-US" altLang="ja-JP" dirty="0">
                <a:solidFill>
                  <a:schemeClr val="tx1"/>
                </a:solidFill>
              </a:rPr>
              <a:t>30 days to issue all </a:t>
            </a:r>
            <a:r>
              <a:rPr kumimoji="1" lang="en-US" altLang="ja-JP" dirty="0" smtClean="0">
                <a:solidFill>
                  <a:schemeClr val="tx1"/>
                </a:solidFill>
              </a:rPr>
              <a:t>comments</a:t>
            </a:r>
          </a:p>
          <a:p>
            <a:pPr lvl="1"/>
            <a:endParaRPr kumimoji="1" lang="en-US" altLang="ja-JP" dirty="0" smtClean="0">
              <a:solidFill>
                <a:schemeClr val="tx1"/>
              </a:solidFill>
            </a:endParaRPr>
          </a:p>
          <a:p>
            <a:r>
              <a:rPr kumimoji="1" lang="en-US" altLang="ja-JP" dirty="0" smtClean="0">
                <a:solidFill>
                  <a:schemeClr val="tx1"/>
                </a:solidFill>
              </a:rPr>
              <a:t>January 2017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endParaRPr kumimoji="1" lang="en-US" altLang="ja-JP" dirty="0" smtClean="0">
              <a:solidFill>
                <a:schemeClr val="tx1"/>
              </a:solidFill>
            </a:endParaRPr>
          </a:p>
          <a:p>
            <a:r>
              <a:rPr kumimoji="1" lang="en-US" altLang="ja-JP" dirty="0" smtClean="0">
                <a:solidFill>
                  <a:schemeClr val="tx1"/>
                </a:solidFill>
              </a:rPr>
              <a:t>March 2017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r>
              <a:rPr kumimoji="1" lang="en-US" altLang="ja-JP" dirty="0" smtClean="0">
                <a:solidFill>
                  <a:schemeClr val="tx1"/>
                </a:solidFill>
              </a:rPr>
              <a:t>1</a:t>
            </a:r>
            <a:r>
              <a:rPr kumimoji="1" lang="en-US" altLang="ja-JP" baseline="30000" dirty="0" smtClean="0">
                <a:solidFill>
                  <a:schemeClr val="tx1"/>
                </a:solidFill>
              </a:rPr>
              <a:t>st</a:t>
            </a:r>
            <a:r>
              <a:rPr kumimoji="1" lang="en-US" altLang="ja-JP" dirty="0">
                <a:solidFill>
                  <a:schemeClr val="tx1"/>
                </a:solidFill>
              </a:rPr>
              <a:t> r</a:t>
            </a:r>
            <a:r>
              <a:rPr kumimoji="1" lang="en-US" altLang="ja-JP" dirty="0" smtClean="0">
                <a:solidFill>
                  <a:schemeClr val="tx1"/>
                </a:solidFill>
              </a:rPr>
              <a:t>ecirculate draft specification at the end of the session</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5488117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Study Group Action </a:t>
            </a:r>
            <a:r>
              <a:rPr kumimoji="1" lang="en-US" altLang="ja-JP" dirty="0"/>
              <a:t>items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From “March 2015 CUB SG Minutes” (19-15/0031r0)</a:t>
            </a:r>
          </a:p>
          <a:p>
            <a:pPr lvl="1"/>
            <a:r>
              <a:rPr kumimoji="1" lang="en-US" altLang="ja-JP" dirty="0">
                <a:solidFill>
                  <a:srgbClr val="FF0000"/>
                </a:solidFill>
              </a:rPr>
              <a:t>Need to develop a timeline for the </a:t>
            </a:r>
            <a:r>
              <a:rPr kumimoji="1" lang="en-US" altLang="ja-JP" dirty="0" smtClean="0">
                <a:solidFill>
                  <a:srgbClr val="FF0000"/>
                </a:solidFill>
              </a:rPr>
              <a:t>project</a:t>
            </a:r>
            <a:r>
              <a:rPr kumimoji="1" lang="ja-JP" altLang="en-US" dirty="0">
                <a:solidFill>
                  <a:srgbClr val="FF0000"/>
                </a:solidFill>
              </a:rPr>
              <a:t> </a:t>
            </a:r>
            <a:r>
              <a:rPr kumimoji="1" lang="en-US" altLang="ja-JP" dirty="0" smtClean="0">
                <a:solidFill>
                  <a:srgbClr val="FF0000"/>
                </a:solidFill>
              </a:rPr>
              <a:t>(19-15/0044r0)</a:t>
            </a:r>
            <a:endParaRPr kumimoji="1" lang="en-US" altLang="ja-JP" dirty="0">
              <a:solidFill>
                <a:srgbClr val="FF0000"/>
              </a:solidFill>
            </a:endParaRPr>
          </a:p>
          <a:p>
            <a:pPr lvl="1"/>
            <a:r>
              <a:rPr kumimoji="1" lang="en-US" altLang="ja-JP" dirty="0">
                <a:solidFill>
                  <a:schemeClr val="bg1">
                    <a:lumMod val="50000"/>
                  </a:schemeClr>
                </a:solidFill>
              </a:rPr>
              <a:t>Need to decide between two approaches to the title of the </a:t>
            </a:r>
            <a:r>
              <a:rPr kumimoji="1" lang="en-US" altLang="ja-JP" dirty="0" smtClean="0">
                <a:solidFill>
                  <a:schemeClr val="bg1">
                    <a:lumMod val="50000"/>
                  </a:schemeClr>
                </a:solidFill>
              </a:rPr>
              <a:t>PAR (19-15/0034r0)</a:t>
            </a:r>
            <a:endParaRPr kumimoji="1" lang="en-US" altLang="ja-JP" dirty="0">
              <a:solidFill>
                <a:schemeClr val="bg1">
                  <a:lumMod val="50000"/>
                </a:schemeClr>
              </a:solidFill>
            </a:endParaRPr>
          </a:p>
          <a:p>
            <a:pPr lvl="2"/>
            <a:r>
              <a:rPr kumimoji="1" lang="en-US" altLang="ja-JP" dirty="0">
                <a:solidFill>
                  <a:schemeClr val="bg1">
                    <a:lumMod val="50000"/>
                  </a:schemeClr>
                </a:solidFill>
              </a:rPr>
              <a:t>List frequencies (e.g. TVWS, 3.5 GHz, 5 GHz</a:t>
            </a:r>
            <a:r>
              <a:rPr kumimoji="1" lang="en-US" altLang="ja-JP" dirty="0" smtClean="0">
                <a:solidFill>
                  <a:schemeClr val="bg1">
                    <a:lumMod val="50000"/>
                  </a:schemeClr>
                </a:solidFill>
              </a:rPr>
              <a:t>)</a:t>
            </a:r>
            <a:endParaRPr kumimoji="1" lang="en-US" altLang="ja-JP" dirty="0">
              <a:solidFill>
                <a:schemeClr val="bg1">
                  <a:lumMod val="50000"/>
                </a:schemeClr>
              </a:solidFill>
            </a:endParaRPr>
          </a:p>
          <a:p>
            <a:pPr lvl="2"/>
            <a:r>
              <a:rPr kumimoji="1" lang="en-US" altLang="ja-JP" dirty="0">
                <a:solidFill>
                  <a:schemeClr val="bg1">
                    <a:lumMod val="50000"/>
                  </a:schemeClr>
                </a:solidFill>
              </a:rPr>
              <a:t>Describe regulatory constraints (e.g. “database </a:t>
            </a:r>
            <a:r>
              <a:rPr kumimoji="1" lang="en-US" altLang="ja-JP" dirty="0" smtClean="0">
                <a:solidFill>
                  <a:schemeClr val="bg1">
                    <a:lumMod val="50000"/>
                  </a:schemeClr>
                </a:solidFill>
              </a:rPr>
              <a:t>managed </a:t>
            </a:r>
            <a:r>
              <a:rPr kumimoji="1" lang="en-US" altLang="ja-JP" dirty="0">
                <a:solidFill>
                  <a:schemeClr val="bg1">
                    <a:lumMod val="50000"/>
                  </a:schemeClr>
                </a:solidFill>
              </a:rPr>
              <a:t>bands”)</a:t>
            </a:r>
          </a:p>
          <a:p>
            <a:pPr lvl="1"/>
            <a:r>
              <a:rPr kumimoji="1" lang="en-US" altLang="ja-JP" dirty="0">
                <a:solidFill>
                  <a:schemeClr val="bg1">
                    <a:lumMod val="50000"/>
                  </a:schemeClr>
                </a:solidFill>
              </a:rPr>
              <a:t>Develop one to two slides giving a concise describing the need for new amendment to the current 802.19.1 standard (19-15/0032r0)</a:t>
            </a:r>
          </a:p>
          <a:p>
            <a:pPr lvl="1"/>
            <a:r>
              <a:rPr kumimoji="1" lang="en-US" altLang="ja-JP" dirty="0">
                <a:solidFill>
                  <a:schemeClr val="tx1"/>
                </a:solidFill>
              </a:rPr>
              <a:t>Develop a draft press release for the July </a:t>
            </a:r>
            <a:r>
              <a:rPr kumimoji="1" lang="en-US" altLang="ja-JP" dirty="0" smtClean="0">
                <a:solidFill>
                  <a:schemeClr val="tx1"/>
                </a:solidFill>
              </a:rPr>
              <a:t>plenary (19-15/0045r0)</a:t>
            </a:r>
            <a:endParaRPr kumimoji="1" lang="en-US" altLang="ja-JP" dirty="0">
              <a:solidFill>
                <a:schemeClr val="tx1"/>
              </a:solidFill>
            </a:endParaRPr>
          </a:p>
          <a:p>
            <a:pPr lvl="1"/>
            <a:r>
              <a:rPr kumimoji="1" lang="en-US" altLang="ja-JP" dirty="0">
                <a:solidFill>
                  <a:schemeClr val="bg1">
                    <a:lumMod val="65000"/>
                  </a:schemeClr>
                </a:solidFill>
              </a:rPr>
              <a:t>Finalized the PAR and </a:t>
            </a:r>
            <a:r>
              <a:rPr kumimoji="1" lang="en-US" altLang="ja-JP" dirty="0" smtClean="0">
                <a:solidFill>
                  <a:schemeClr val="bg1">
                    <a:lumMod val="65000"/>
                  </a:schemeClr>
                </a:solidFill>
              </a:rPr>
              <a:t>CSD</a:t>
            </a:r>
            <a:endParaRPr kumimoji="1" lang="en-US" altLang="ja-JP" dirty="0">
              <a:solidFill>
                <a:schemeClr val="bg1">
                  <a:lumMod val="65000"/>
                </a:schemeClr>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D</a:t>
            </a:r>
            <a:r>
              <a:rPr kumimoji="1" lang="en-US" altLang="ja-JP" dirty="0" smtClean="0"/>
              <a:t>raft development process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D</a:t>
            </a:r>
            <a:r>
              <a:rPr kumimoji="1" lang="en-US" altLang="ja-JP" dirty="0" smtClean="0"/>
              <a:t>ocuments for draft development</a:t>
            </a:r>
          </a:p>
          <a:p>
            <a:pPr lvl="1"/>
            <a:r>
              <a:rPr kumimoji="1" lang="en-US" altLang="ja-JP" dirty="0" smtClean="0"/>
              <a:t>System design document</a:t>
            </a:r>
          </a:p>
          <a:p>
            <a:pPr lvl="1"/>
            <a:r>
              <a:rPr kumimoji="1" lang="en-US" altLang="ja-JP" dirty="0" smtClean="0"/>
              <a:t>Technical guidance document</a:t>
            </a:r>
          </a:p>
          <a:p>
            <a:pPr lvl="1"/>
            <a:r>
              <a:rPr kumimoji="1" lang="en-US" altLang="ja-JP" dirty="0" smtClean="0"/>
              <a:t>Use case document</a:t>
            </a:r>
          </a:p>
          <a:p>
            <a:pPr lvl="1"/>
            <a:r>
              <a:rPr kumimoji="1" lang="en-US" altLang="ja-JP" dirty="0" smtClean="0"/>
              <a:t>…</a:t>
            </a:r>
          </a:p>
          <a:p>
            <a:endParaRPr kumimoji="1" lang="en-US" altLang="ja-JP" dirty="0" smtClean="0"/>
          </a:p>
          <a:p>
            <a:r>
              <a:rPr kumimoji="1" lang="en-US" altLang="ja-JP" dirty="0" smtClean="0"/>
              <a:t>Contribution approach of text proposal</a:t>
            </a:r>
          </a:p>
          <a:p>
            <a:pPr lvl="1"/>
            <a:r>
              <a:rPr kumimoji="1" lang="en-US" altLang="ja-JP" dirty="0" smtClean="0"/>
              <a:t>Contributions </a:t>
            </a:r>
            <a:r>
              <a:rPr kumimoji="1" lang="en-US" altLang="ja-JP" dirty="0"/>
              <a:t>on different parts of </a:t>
            </a:r>
            <a:r>
              <a:rPr kumimoji="1" lang="en-US" altLang="ja-JP" dirty="0" smtClean="0"/>
              <a:t>standards</a:t>
            </a:r>
          </a:p>
          <a:p>
            <a:pPr lvl="1"/>
            <a:r>
              <a:rPr kumimoji="1" lang="en-US" altLang="ja-JP" dirty="0" smtClean="0"/>
              <a:t>Full proposal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Schedule 1</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8003258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Proposed call for proposal</a:t>
            </a:r>
            <a:endParaRPr kumimoji="1" lang="en-GB"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
        <p:nvSpPr>
          <p:cNvPr id="21" name="Down Arrow Callout 3"/>
          <p:cNvSpPr/>
          <p:nvPr/>
        </p:nvSpPr>
        <p:spPr>
          <a:xfrm>
            <a:off x="19050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Sep.</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Bangkok</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13-18</a:t>
            </a:r>
          </a:p>
        </p:txBody>
      </p:sp>
      <p:sp>
        <p:nvSpPr>
          <p:cNvPr id="22" name="Down Arrow Callout 4"/>
          <p:cNvSpPr/>
          <p:nvPr/>
        </p:nvSpPr>
        <p:spPr>
          <a:xfrm>
            <a:off x="42672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Nov.</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Dallas</a:t>
            </a: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
            </a:r>
            <a:b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b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8-13</a:t>
            </a:r>
          </a:p>
        </p:txBody>
      </p:sp>
      <p:sp>
        <p:nvSpPr>
          <p:cNvPr id="23" name="Down Arrow Callout 5"/>
          <p:cNvSpPr/>
          <p:nvPr/>
        </p:nvSpPr>
        <p:spPr>
          <a:xfrm>
            <a:off x="67056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Jan.</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Atlanta</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17-22</a:t>
            </a:r>
          </a:p>
        </p:txBody>
      </p:sp>
      <p:cxnSp>
        <p:nvCxnSpPr>
          <p:cNvPr id="24" name="Straight Arrow Connector 7"/>
          <p:cNvCxnSpPr>
            <a:stCxn id="28" idx="6"/>
            <a:endCxn id="29" idx="2"/>
          </p:cNvCxnSpPr>
          <p:nvPr/>
        </p:nvCxnSpPr>
        <p:spPr>
          <a:xfrm>
            <a:off x="55626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cxnSp>
        <p:nvCxnSpPr>
          <p:cNvPr id="25" name="Straight Connector 9"/>
          <p:cNvCxnSpPr>
            <a:stCxn id="21" idx="2"/>
          </p:cNvCxnSpPr>
          <p:nvPr/>
        </p:nvCxnSpPr>
        <p:spPr>
          <a:xfrm>
            <a:off x="2476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6" name="Straight Connector 10"/>
          <p:cNvCxnSpPr/>
          <p:nvPr/>
        </p:nvCxnSpPr>
        <p:spPr>
          <a:xfrm>
            <a:off x="4838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7" name="Straight Connector 11"/>
          <p:cNvCxnSpPr/>
          <p:nvPr/>
        </p:nvCxnSpPr>
        <p:spPr>
          <a:xfrm>
            <a:off x="72771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sp>
        <p:nvSpPr>
          <p:cNvPr id="28" name="Oval 13"/>
          <p:cNvSpPr/>
          <p:nvPr/>
        </p:nvSpPr>
        <p:spPr>
          <a:xfrm>
            <a:off x="4114800" y="3886200"/>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Initial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
        <p:nvSpPr>
          <p:cNvPr id="29" name="Oval 14"/>
          <p:cNvSpPr/>
          <p:nvPr/>
        </p:nvSpPr>
        <p:spPr>
          <a:xfrm>
            <a:off x="6400800" y="3886200"/>
            <a:ext cx="990600" cy="519351"/>
          </a:xfrm>
          <a:prstGeom prst="ellipse">
            <a:avLst/>
          </a:prstGeom>
          <a:solidFill>
            <a:srgbClr val="FFFFFF"/>
          </a:solidFill>
          <a:ln w="25400" cap="flat">
            <a:solidFill>
              <a:srgbClr val="FF0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Deadline</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Jan.</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10</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sp>
        <p:nvSpPr>
          <p:cNvPr id="30" name="Oval 19"/>
          <p:cNvSpPr/>
          <p:nvPr/>
        </p:nvSpPr>
        <p:spPr>
          <a:xfrm>
            <a:off x="2362200" y="3886200"/>
            <a:ext cx="990600" cy="519351"/>
          </a:xfrm>
          <a:prstGeom prst="ellipse">
            <a:avLst/>
          </a:prstGeom>
          <a:solidFill>
            <a:srgbClr val="FFFFFF"/>
          </a:solidFill>
          <a:ln w="25400" cap="flat">
            <a:solidFill>
              <a:srgbClr val="00B05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Issue Call</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Sep.</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17</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cxnSp>
        <p:nvCxnSpPr>
          <p:cNvPr id="31" name="Straight Arrow Connector 20"/>
          <p:cNvCxnSpPr>
            <a:stCxn id="30" idx="6"/>
            <a:endCxn id="28" idx="2"/>
          </p:cNvCxnSpPr>
          <p:nvPr/>
        </p:nvCxnSpPr>
        <p:spPr>
          <a:xfrm>
            <a:off x="33528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sp>
        <p:nvSpPr>
          <p:cNvPr id="32" name="Right Arrow 31"/>
          <p:cNvSpPr/>
          <p:nvPr/>
        </p:nvSpPr>
        <p:spPr>
          <a:xfrm>
            <a:off x="914400" y="3886200"/>
            <a:ext cx="1447800" cy="550243"/>
          </a:xfrm>
          <a:prstGeom prst="rightArrow">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Call for Proposals</a:t>
            </a:r>
          </a:p>
        </p:txBody>
      </p:sp>
      <p:sp>
        <p:nvSpPr>
          <p:cNvPr id="33" name="Oval 16"/>
          <p:cNvSpPr/>
          <p:nvPr/>
        </p:nvSpPr>
        <p:spPr>
          <a:xfrm>
            <a:off x="6553200" y="4319228"/>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Full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Tree>
    <p:extLst>
      <p:ext uri="{BB962C8B-B14F-4D97-AF65-F5344CB8AC3E}">
        <p14:creationId xmlns:p14="http://schemas.microsoft.com/office/powerpoint/2010/main" val="1311692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Schedule plan details</a:t>
            </a:r>
            <a:endParaRPr kumimoji="1" lang="en-GB" dirty="0"/>
          </a:p>
        </p:txBody>
      </p:sp>
      <p:sp>
        <p:nvSpPr>
          <p:cNvPr id="3" name="コンテンツ プレースホルダー 2"/>
          <p:cNvSpPr>
            <a:spLocks noGrp="1"/>
          </p:cNvSpPr>
          <p:nvPr>
            <p:ph idx="1"/>
          </p:nvPr>
        </p:nvSpPr>
        <p:spPr/>
        <p:txBody>
          <a:bodyPr>
            <a:normAutofit fontScale="92500" lnSpcReduction="10000"/>
          </a:bodyPr>
          <a:lstStyle/>
          <a:p>
            <a:r>
              <a:rPr kumimoji="1" lang="en-GB" dirty="0" smtClean="0"/>
              <a:t>PAR/CSD submission			June </a:t>
            </a:r>
            <a:r>
              <a:rPr kumimoji="1" lang="en-GB" dirty="0" smtClean="0"/>
              <a:t>1, </a:t>
            </a:r>
            <a:r>
              <a:rPr kumimoji="1" lang="en-GB" dirty="0" smtClean="0"/>
              <a:t>2015</a:t>
            </a:r>
          </a:p>
          <a:p>
            <a:r>
              <a:rPr kumimoji="1" lang="en-GB" dirty="0" smtClean="0"/>
              <a:t>PAR/CSD Approval</a:t>
            </a:r>
          </a:p>
          <a:p>
            <a:pPr lvl="1"/>
            <a:r>
              <a:rPr kumimoji="1" lang="en-GB" dirty="0" smtClean="0"/>
              <a:t>EC						July 17, 2015</a:t>
            </a:r>
          </a:p>
          <a:p>
            <a:pPr lvl="1"/>
            <a:r>
              <a:rPr kumimoji="1" lang="en-GB" dirty="0" err="1" smtClean="0"/>
              <a:t>NesCom</a:t>
            </a:r>
            <a:r>
              <a:rPr kumimoji="1" lang="en-GB" dirty="0" smtClean="0"/>
              <a:t>					September 2, 2015</a:t>
            </a:r>
          </a:p>
          <a:p>
            <a:r>
              <a:rPr kumimoji="1" lang="en-GB" dirty="0" smtClean="0"/>
              <a:t>WG Letter Ballot</a:t>
            </a:r>
          </a:p>
          <a:p>
            <a:pPr lvl="1"/>
            <a:r>
              <a:rPr kumimoji="1" lang="en-GB" dirty="0" smtClean="0"/>
              <a:t>Initial						May, 2016</a:t>
            </a:r>
          </a:p>
          <a:p>
            <a:pPr lvl="1"/>
            <a:r>
              <a:rPr kumimoji="1" lang="en-GB" dirty="0" smtClean="0"/>
              <a:t>1</a:t>
            </a:r>
            <a:r>
              <a:rPr kumimoji="1" lang="en-GB" baseline="30000" dirty="0" smtClean="0"/>
              <a:t>st</a:t>
            </a:r>
            <a:r>
              <a:rPr kumimoji="1" lang="en-GB" dirty="0"/>
              <a:t> </a:t>
            </a:r>
            <a:r>
              <a:rPr kumimoji="1" lang="en-GB" dirty="0" err="1" smtClean="0"/>
              <a:t>Recirc</a:t>
            </a:r>
            <a:r>
              <a:rPr kumimoji="1" lang="en-GB" dirty="0" smtClean="0"/>
              <a:t>.					September, 2016</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November, 2016</a:t>
            </a:r>
          </a:p>
          <a:p>
            <a:r>
              <a:rPr kumimoji="1" lang="en-GB" dirty="0" smtClean="0"/>
              <a:t>Form Sponsor Ballot Pool	</a:t>
            </a:r>
            <a:r>
              <a:rPr kumimoji="1" lang="en-GB" dirty="0"/>
              <a:t> 	</a:t>
            </a:r>
            <a:r>
              <a:rPr kumimoji="1" lang="en-GB" dirty="0" smtClean="0"/>
              <a:t>November</a:t>
            </a:r>
            <a:r>
              <a:rPr kumimoji="1" lang="en-GB" dirty="0" smtClean="0"/>
              <a:t>, 2016</a:t>
            </a:r>
            <a:endParaRPr kumimoji="1" lang="en-GB" b="0" dirty="0" smtClean="0"/>
          </a:p>
          <a:p>
            <a:r>
              <a:rPr kumimoji="1" lang="en-GB" dirty="0" smtClean="0"/>
              <a:t>IEEE-SA Sponsor Ballot</a:t>
            </a:r>
          </a:p>
          <a:p>
            <a:pPr lvl="1"/>
            <a:r>
              <a:rPr kumimoji="1" lang="en-GB" dirty="0" smtClean="0"/>
              <a:t>Initial						January, 2017</a:t>
            </a:r>
          </a:p>
          <a:p>
            <a:pPr lvl="1"/>
            <a:r>
              <a:rPr kumimoji="1" lang="en-GB" dirty="0" smtClean="0"/>
              <a:t>1</a:t>
            </a:r>
            <a:r>
              <a:rPr kumimoji="1" lang="en-GB" baseline="30000" dirty="0" smtClean="0"/>
              <a:t>st</a:t>
            </a:r>
            <a:r>
              <a:rPr kumimoji="1" lang="en-GB" dirty="0" smtClean="0"/>
              <a:t> </a:t>
            </a:r>
            <a:r>
              <a:rPr kumimoji="1" lang="en-GB" dirty="0" err="1" smtClean="0"/>
              <a:t>Recirc</a:t>
            </a:r>
            <a:r>
              <a:rPr kumimoji="1" lang="en-GB" dirty="0" smtClean="0"/>
              <a:t>.					May, 2017</a:t>
            </a:r>
          </a:p>
          <a:p>
            <a:pPr lvl="1"/>
            <a:r>
              <a:rPr kumimoji="1" lang="en-GB" dirty="0" smtClean="0"/>
              <a:t>2</a:t>
            </a:r>
            <a:r>
              <a:rPr kumimoji="1" lang="en-GB" baseline="30000" dirty="0" smtClean="0"/>
              <a:t>nd</a:t>
            </a:r>
            <a:r>
              <a:rPr kumimoji="1" lang="en-GB" dirty="0" smtClean="0"/>
              <a:t> </a:t>
            </a:r>
            <a:r>
              <a:rPr kumimoji="1" lang="en-GB" dirty="0" err="1" smtClean="0"/>
              <a:t>Recirc</a:t>
            </a:r>
            <a:r>
              <a:rPr kumimoji="1" lang="en-GB" dirty="0" smtClean="0"/>
              <a:t>.					July, 2017</a:t>
            </a:r>
          </a:p>
          <a:p>
            <a:r>
              <a:rPr kumimoji="1" lang="en-GB" dirty="0" smtClean="0"/>
              <a:t>Final WG and EC approval		November, 2017</a:t>
            </a:r>
          </a:p>
          <a:p>
            <a:r>
              <a:rPr kumimoji="1" lang="en-GB" dirty="0" smtClean="0"/>
              <a:t>Final </a:t>
            </a:r>
            <a:r>
              <a:rPr kumimoji="1" lang="en-GB" dirty="0" err="1" smtClean="0"/>
              <a:t>RevCom</a:t>
            </a:r>
            <a:r>
              <a:rPr kumimoji="1" lang="en-GB" dirty="0" smtClean="0"/>
              <a:t> approval		January, 2018</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3947600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Letter Ballot details</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May 2016 Session</a:t>
            </a:r>
          </a:p>
          <a:p>
            <a:pPr lvl="1"/>
            <a:r>
              <a:rPr kumimoji="1" lang="en-US" altLang="ja-JP" dirty="0">
                <a:solidFill>
                  <a:schemeClr val="tx1"/>
                </a:solidFill>
              </a:rPr>
              <a:t>The TG and WG move to submit draft specification to Letter Ballot.</a:t>
            </a:r>
          </a:p>
          <a:p>
            <a:pPr lvl="1"/>
            <a:r>
              <a:rPr kumimoji="1" lang="en-US" altLang="ja-JP" dirty="0">
                <a:solidFill>
                  <a:schemeClr val="tx1"/>
                </a:solidFill>
              </a:rPr>
              <a:t>WG submits to Letter Ballot at the end of the </a:t>
            </a:r>
            <a:r>
              <a:rPr kumimoji="1" lang="en-US" altLang="ja-JP" dirty="0" smtClean="0">
                <a:solidFill>
                  <a:schemeClr val="tx1"/>
                </a:solidFill>
              </a:rPr>
              <a:t>session</a:t>
            </a:r>
            <a:endParaRPr kumimoji="1" lang="en-US" altLang="ja-JP" dirty="0">
              <a:solidFill>
                <a:schemeClr val="tx1"/>
              </a:solidFill>
            </a:endParaRPr>
          </a:p>
          <a:p>
            <a:pPr lvl="1"/>
            <a:r>
              <a:rPr kumimoji="1" lang="en-US" altLang="ja-JP" dirty="0">
                <a:solidFill>
                  <a:schemeClr val="tx1"/>
                </a:solidFill>
              </a:rPr>
              <a:t>30 days to issue all </a:t>
            </a:r>
            <a:r>
              <a:rPr kumimoji="1" lang="en-US" altLang="ja-JP" dirty="0" smtClean="0">
                <a:solidFill>
                  <a:schemeClr val="tx1"/>
                </a:solidFill>
              </a:rPr>
              <a:t>comments</a:t>
            </a:r>
          </a:p>
          <a:p>
            <a:pPr lvl="1"/>
            <a:endParaRPr kumimoji="1" lang="en-US" altLang="ja-JP" dirty="0" smtClean="0">
              <a:solidFill>
                <a:schemeClr val="tx1"/>
              </a:solidFill>
            </a:endParaRPr>
          </a:p>
          <a:p>
            <a:r>
              <a:rPr kumimoji="1" lang="en-US" altLang="ja-JP" dirty="0" smtClean="0">
                <a:solidFill>
                  <a:schemeClr val="tx1"/>
                </a:solidFill>
              </a:rPr>
              <a:t>July 2016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endParaRPr kumimoji="1" lang="en-US" altLang="ja-JP" dirty="0" smtClean="0">
              <a:solidFill>
                <a:schemeClr val="tx1"/>
              </a:solidFill>
            </a:endParaRPr>
          </a:p>
          <a:p>
            <a:r>
              <a:rPr kumimoji="1" lang="en-US" altLang="ja-JP" dirty="0" smtClean="0">
                <a:solidFill>
                  <a:schemeClr val="tx1"/>
                </a:solidFill>
              </a:rPr>
              <a:t>September 2016 Session</a:t>
            </a:r>
            <a:endParaRPr kumimoji="1" lang="en-US" altLang="ja-JP" dirty="0">
              <a:solidFill>
                <a:schemeClr val="tx1"/>
              </a:solidFill>
            </a:endParaRPr>
          </a:p>
          <a:p>
            <a:pPr lvl="1"/>
            <a:r>
              <a:rPr kumimoji="1" lang="en-US" altLang="ja-JP" dirty="0">
                <a:solidFill>
                  <a:schemeClr val="tx1"/>
                </a:solidFill>
              </a:rPr>
              <a:t>TG responds to all comments (as long as it takes</a:t>
            </a:r>
            <a:r>
              <a:rPr kumimoji="1" lang="en-US" altLang="ja-JP" dirty="0" smtClean="0">
                <a:solidFill>
                  <a:schemeClr val="tx1"/>
                </a:solidFill>
              </a:rPr>
              <a:t>)</a:t>
            </a:r>
          </a:p>
          <a:p>
            <a:pPr lvl="1"/>
            <a:r>
              <a:rPr kumimoji="1" lang="en-US" altLang="ja-JP" dirty="0" smtClean="0">
                <a:solidFill>
                  <a:schemeClr val="tx1"/>
                </a:solidFill>
              </a:rPr>
              <a:t>1</a:t>
            </a:r>
            <a:r>
              <a:rPr kumimoji="1" lang="en-US" altLang="ja-JP" baseline="30000" dirty="0" smtClean="0">
                <a:solidFill>
                  <a:schemeClr val="tx1"/>
                </a:solidFill>
              </a:rPr>
              <a:t>st</a:t>
            </a:r>
            <a:r>
              <a:rPr kumimoji="1" lang="en-US" altLang="ja-JP" dirty="0">
                <a:solidFill>
                  <a:schemeClr val="tx1"/>
                </a:solidFill>
              </a:rPr>
              <a:t> r</a:t>
            </a:r>
            <a:r>
              <a:rPr kumimoji="1" lang="en-US" altLang="ja-JP" dirty="0" smtClean="0">
                <a:solidFill>
                  <a:schemeClr val="tx1"/>
                </a:solidFill>
              </a:rPr>
              <a:t>ecirculate draft specification at the end of the session</a:t>
            </a:r>
            <a:endParaRPr kumimoji="1"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12667697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altLang="ja-JP" dirty="0" smtClean="0"/>
              <a:t>Schedule 2</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Tree>
    <p:extLst>
      <p:ext uri="{BB962C8B-B14F-4D97-AF65-F5344CB8AC3E}">
        <p14:creationId xmlns:p14="http://schemas.microsoft.com/office/powerpoint/2010/main" val="24294415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GB" dirty="0" smtClean="0"/>
              <a:t>Proposed call for proposal</a:t>
            </a:r>
            <a:endParaRPr kumimoji="1" lang="en-GB"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Naotaka Sato, Sony</a:t>
            </a:r>
            <a:endParaRPr lang="en-GB" dirty="0"/>
          </a:p>
        </p:txBody>
      </p:sp>
      <p:sp>
        <p:nvSpPr>
          <p:cNvPr id="6" name="日付プレースホルダー 5"/>
          <p:cNvSpPr>
            <a:spLocks noGrp="1"/>
          </p:cNvSpPr>
          <p:nvPr>
            <p:ph type="dt" idx="15"/>
          </p:nvPr>
        </p:nvSpPr>
        <p:spPr/>
        <p:txBody>
          <a:bodyPr/>
          <a:lstStyle/>
          <a:p>
            <a:r>
              <a:rPr lang="en-US" altLang="ja-JP" smtClean="0"/>
              <a:t>May 2015</a:t>
            </a:r>
            <a:endParaRPr lang="en-GB" dirty="0"/>
          </a:p>
        </p:txBody>
      </p:sp>
      <p:sp>
        <p:nvSpPr>
          <p:cNvPr id="21" name="Down Arrow Callout 3"/>
          <p:cNvSpPr/>
          <p:nvPr/>
        </p:nvSpPr>
        <p:spPr>
          <a:xfrm>
            <a:off x="19050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Nov.</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dirty="0" smtClean="0">
                <a:solidFill>
                  <a:srgbClr val="000000"/>
                </a:solidFill>
                <a:latin typeface="Calibri" panose="020F0502020204030204" pitchFamily="34" charset="0"/>
                <a:cs typeface="Arial"/>
                <a:sym typeface="Arial"/>
              </a:rPr>
              <a:t>Dallas</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noProof="0" dirty="0" smtClean="0">
                <a:solidFill>
                  <a:srgbClr val="000000"/>
                </a:solidFill>
                <a:latin typeface="Calibri" panose="020F0502020204030204" pitchFamily="34" charset="0"/>
                <a:cs typeface="Arial"/>
                <a:sym typeface="Arial"/>
              </a:rPr>
              <a:t>8</a:t>
            </a: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-13</a:t>
            </a:r>
          </a:p>
        </p:txBody>
      </p:sp>
      <p:sp>
        <p:nvSpPr>
          <p:cNvPr id="22" name="Down Arrow Callout 4"/>
          <p:cNvSpPr/>
          <p:nvPr/>
        </p:nvSpPr>
        <p:spPr>
          <a:xfrm>
            <a:off x="42672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Jan.</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noProof="0" dirty="0" smtClean="0">
                <a:solidFill>
                  <a:srgbClr val="000000"/>
                </a:solidFill>
                <a:latin typeface="Calibri" panose="020F0502020204030204" pitchFamily="34" charset="0"/>
                <a:cs typeface="Arial"/>
                <a:sym typeface="Arial"/>
              </a:rPr>
              <a:t>Atlanta</a:t>
            </a: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
            </a:r>
            <a:b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b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17-22</a:t>
            </a:r>
          </a:p>
        </p:txBody>
      </p:sp>
      <p:sp>
        <p:nvSpPr>
          <p:cNvPr id="23" name="Down Arrow Callout 5"/>
          <p:cNvSpPr/>
          <p:nvPr/>
        </p:nvSpPr>
        <p:spPr>
          <a:xfrm>
            <a:off x="6705600" y="2286000"/>
            <a:ext cx="1143000" cy="1461608"/>
          </a:xfrm>
          <a:prstGeom prst="downArrowCallout">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lang="en-US" sz="2400" kern="0" dirty="0" smtClean="0">
                <a:solidFill>
                  <a:srgbClr val="000000"/>
                </a:solidFill>
                <a:latin typeface="Calibri" panose="020F0502020204030204" pitchFamily="34" charset="0"/>
                <a:ea typeface="Arial"/>
                <a:cs typeface="Arial"/>
                <a:sym typeface="Arial"/>
              </a:rPr>
              <a:t>Mar.</a:t>
            </a:r>
            <a:endParaRPr kumimoji="0" lang="en-US" sz="24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lang="en-US" sz="1600" kern="0" noProof="0" dirty="0" smtClean="0">
                <a:solidFill>
                  <a:srgbClr val="000000"/>
                </a:solidFill>
                <a:latin typeface="Calibri" panose="020F0502020204030204" pitchFamily="34" charset="0"/>
                <a:cs typeface="Arial"/>
                <a:sym typeface="Arial"/>
              </a:rPr>
              <a:t>Macau</a:t>
            </a:r>
            <a:endPar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13-18</a:t>
            </a:r>
          </a:p>
        </p:txBody>
      </p:sp>
      <p:cxnSp>
        <p:nvCxnSpPr>
          <p:cNvPr id="24" name="Straight Arrow Connector 7"/>
          <p:cNvCxnSpPr>
            <a:stCxn id="28" idx="6"/>
            <a:endCxn id="29" idx="2"/>
          </p:cNvCxnSpPr>
          <p:nvPr/>
        </p:nvCxnSpPr>
        <p:spPr>
          <a:xfrm>
            <a:off x="5562600" y="4145876"/>
            <a:ext cx="8382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cxnSp>
        <p:nvCxnSpPr>
          <p:cNvPr id="25" name="Straight Connector 9"/>
          <p:cNvCxnSpPr>
            <a:stCxn id="21" idx="2"/>
          </p:cNvCxnSpPr>
          <p:nvPr/>
        </p:nvCxnSpPr>
        <p:spPr>
          <a:xfrm>
            <a:off x="24765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6" name="Straight Connector 10"/>
          <p:cNvCxnSpPr/>
          <p:nvPr/>
        </p:nvCxnSpPr>
        <p:spPr>
          <a:xfrm>
            <a:off x="48387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cxnSp>
        <p:nvCxnSpPr>
          <p:cNvPr id="27" name="Straight Connector 11"/>
          <p:cNvCxnSpPr/>
          <p:nvPr/>
        </p:nvCxnSpPr>
        <p:spPr>
          <a:xfrm>
            <a:off x="7277100" y="3747608"/>
            <a:ext cx="0" cy="1662592"/>
          </a:xfrm>
          <a:prstGeom prst="line">
            <a:avLst/>
          </a:prstGeom>
          <a:noFill/>
          <a:ln w="25400" cap="flat">
            <a:solidFill>
              <a:srgbClr val="0070C0"/>
            </a:solidFill>
            <a:prstDash val="solid"/>
            <a:bevel/>
          </a:ln>
          <a:effectLst>
            <a:outerShdw blurRad="38100" dist="20000" dir="5400000" rotWithShape="0">
              <a:srgbClr val="000000">
                <a:alpha val="38000"/>
              </a:srgbClr>
            </a:outerShdw>
          </a:effectLst>
        </p:spPr>
      </p:cxnSp>
      <p:sp>
        <p:nvSpPr>
          <p:cNvPr id="28" name="Oval 13"/>
          <p:cNvSpPr/>
          <p:nvPr/>
        </p:nvSpPr>
        <p:spPr>
          <a:xfrm>
            <a:off x="4114800" y="3886200"/>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Initial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
        <p:nvSpPr>
          <p:cNvPr id="29" name="Oval 14"/>
          <p:cNvSpPr/>
          <p:nvPr/>
        </p:nvSpPr>
        <p:spPr>
          <a:xfrm>
            <a:off x="6400800" y="3886200"/>
            <a:ext cx="990600" cy="519351"/>
          </a:xfrm>
          <a:prstGeom prst="ellipse">
            <a:avLst/>
          </a:prstGeom>
          <a:solidFill>
            <a:srgbClr val="FFFFFF"/>
          </a:solidFill>
          <a:ln w="25400" cap="flat">
            <a:solidFill>
              <a:srgbClr val="FF0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Deadline</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Jan.</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10</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sp>
        <p:nvSpPr>
          <p:cNvPr id="30" name="Oval 19"/>
          <p:cNvSpPr/>
          <p:nvPr/>
        </p:nvSpPr>
        <p:spPr>
          <a:xfrm>
            <a:off x="2362200" y="3886200"/>
            <a:ext cx="990600" cy="519351"/>
          </a:xfrm>
          <a:prstGeom prst="ellipse">
            <a:avLst/>
          </a:prstGeom>
          <a:solidFill>
            <a:srgbClr val="FFFFFF"/>
          </a:solidFill>
          <a:ln w="25400" cap="flat">
            <a:solidFill>
              <a:srgbClr val="00B05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Issue Call</a:t>
            </a:r>
            <a:b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b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Sep.</a:t>
            </a:r>
            <a:r>
              <a:rPr kumimoji="0" lang="en-US" sz="1200" b="0" i="0" u="none" strike="noStrike" kern="0" cap="none" spc="0" normalizeH="0" noProof="0" dirty="0" smtClean="0">
                <a:ln>
                  <a:noFill/>
                </a:ln>
                <a:solidFill>
                  <a:srgbClr val="000000"/>
                </a:solidFill>
                <a:effectLst/>
                <a:uLnTx/>
                <a:uFillTx/>
                <a:latin typeface="Calibri" panose="020F0502020204030204" pitchFamily="34" charset="0"/>
                <a:ea typeface="Arial"/>
                <a:cs typeface="Arial"/>
                <a:sym typeface="Arial"/>
              </a:rPr>
              <a:t> 17</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p:txBody>
      </p:sp>
      <p:cxnSp>
        <p:nvCxnSpPr>
          <p:cNvPr id="31" name="Straight Arrow Connector 20"/>
          <p:cNvCxnSpPr>
            <a:stCxn id="30" idx="6"/>
            <a:endCxn id="28" idx="2"/>
          </p:cNvCxnSpPr>
          <p:nvPr/>
        </p:nvCxnSpPr>
        <p:spPr>
          <a:xfrm>
            <a:off x="3352800" y="4145876"/>
            <a:ext cx="762000" cy="0"/>
          </a:xfrm>
          <a:prstGeom prst="straightConnector1">
            <a:avLst/>
          </a:prstGeom>
          <a:noFill/>
          <a:ln w="25400" cap="flat">
            <a:solidFill>
              <a:srgbClr val="0070C0"/>
            </a:solidFill>
            <a:prstDash val="solid"/>
            <a:bevel/>
            <a:tailEnd type="arrow"/>
          </a:ln>
          <a:effectLst>
            <a:outerShdw blurRad="38100" dist="20000" dir="5400000" rotWithShape="0">
              <a:srgbClr val="000000">
                <a:alpha val="38000"/>
              </a:srgbClr>
            </a:outerShdw>
          </a:effectLst>
        </p:spPr>
      </p:cxnSp>
      <p:sp>
        <p:nvSpPr>
          <p:cNvPr id="32" name="Right Arrow 31"/>
          <p:cNvSpPr/>
          <p:nvPr/>
        </p:nvSpPr>
        <p:spPr>
          <a:xfrm>
            <a:off x="914400" y="3886200"/>
            <a:ext cx="1447800" cy="550243"/>
          </a:xfrm>
          <a:prstGeom prst="rightArrow">
            <a:avLst/>
          </a:prstGeom>
          <a:solidFill>
            <a:srgbClr val="FFFFFF"/>
          </a:solidFill>
          <a:ln w="25400" cap="flat">
            <a:solidFill>
              <a:srgbClr val="0070C0"/>
            </a:solidFill>
            <a:prstDash val="solid"/>
            <a:bevel/>
          </a:ln>
          <a:effectLst/>
        </p:spPr>
        <p:txBody>
          <a:bodyPr rot="0" spcFirstLastPara="1" vertOverflow="overflow" horzOverflow="overflow" vert="horz" wrap="square" lIns="45719" tIns="45719" rIns="45719" bIns="45719" numCol="1" spcCol="38100" rtlCol="0" anchor="t">
            <a:spAutoFit/>
          </a:bodyPr>
          <a:lstStyle/>
          <a:p>
            <a:pPr marL="0" marR="0" lvl="0" indent="0"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Call for Proposals</a:t>
            </a:r>
          </a:p>
        </p:txBody>
      </p:sp>
      <p:sp>
        <p:nvSpPr>
          <p:cNvPr id="33" name="Oval 16"/>
          <p:cNvSpPr/>
          <p:nvPr/>
        </p:nvSpPr>
        <p:spPr>
          <a:xfrm>
            <a:off x="6553200" y="4319228"/>
            <a:ext cx="1447800" cy="519351"/>
          </a:xfrm>
          <a:prstGeom prst="ellipse">
            <a:avLst/>
          </a:prstGeom>
          <a:solidFill>
            <a:srgbClr val="FFFFFF"/>
          </a:solidFill>
          <a:ln w="25400" cap="flat">
            <a:solidFill>
              <a:srgbClr val="FFC000"/>
            </a:solidFill>
            <a:prstDash val="solid"/>
            <a:bevel/>
          </a:ln>
          <a:effectLst/>
        </p:spPr>
        <p:txBody>
          <a:bodyPr rot="0" spcFirstLastPara="1" vertOverflow="overflow" horzOverflow="overflow" vert="horz" wrap="square" lIns="0" tIns="0" rIns="0" bIns="0" numCol="1" spcCol="38100" rtlCol="0" anchor="t">
            <a:spAutoFit/>
          </a:bodyPr>
          <a:lstStyle/>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cs typeface="Arial"/>
                <a:sym typeface="Arial"/>
              </a:rPr>
              <a:t>Full</a:t>
            </a:r>
            <a:endPar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endParaRPr>
          </a:p>
          <a:p>
            <a:pPr marL="0" marR="0" lvl="0" indent="0" algn="ctr" defTabSz="914400" eaLnBrk="1" fontAlgn="auto" latinLnBrk="1" hangingPunct="1">
              <a:lnSpc>
                <a:spcPct val="100000"/>
              </a:lnSpc>
              <a:spcBef>
                <a:spcPts val="0"/>
              </a:spcBef>
              <a:spcAft>
                <a:spcPts val="0"/>
              </a:spcAft>
              <a:buClrTx/>
              <a:buSzTx/>
              <a:buFontTx/>
              <a:buNone/>
              <a:tabLst/>
              <a:defRPr/>
            </a:pPr>
            <a:r>
              <a:rPr kumimoji="0" lang="en-US" sz="1200" b="0" i="0" u="none" strike="noStrike" kern="0" cap="none" spc="0" normalizeH="0" baseline="0" noProof="0" dirty="0" smtClean="0">
                <a:ln>
                  <a:noFill/>
                </a:ln>
                <a:solidFill>
                  <a:srgbClr val="000000"/>
                </a:solidFill>
                <a:effectLst/>
                <a:uLnTx/>
                <a:uFillTx/>
                <a:latin typeface="Calibri" panose="020F0502020204030204" pitchFamily="34" charset="0"/>
                <a:ea typeface="Arial"/>
                <a:cs typeface="Arial"/>
                <a:sym typeface="Arial"/>
              </a:rPr>
              <a:t>Presentations</a:t>
            </a:r>
          </a:p>
        </p:txBody>
      </p:sp>
    </p:spTree>
    <p:extLst>
      <p:ext uri="{BB962C8B-B14F-4D97-AF65-F5344CB8AC3E}">
        <p14:creationId xmlns:p14="http://schemas.microsoft.com/office/powerpoint/2010/main" val="52076475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6074</TotalTime>
  <Words>525</Words>
  <Application>Microsoft Office PowerPoint</Application>
  <PresentationFormat>ユーザー設定</PresentationFormat>
  <Paragraphs>150</Paragraphs>
  <Slides>11</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11</vt:i4>
      </vt:variant>
    </vt:vector>
  </HeadingPairs>
  <TitlesOfParts>
    <vt:vector size="13" baseType="lpstr">
      <vt:lpstr>Office Theme</vt:lpstr>
      <vt:lpstr>Document</vt:lpstr>
      <vt:lpstr>Proposed project timeline</vt:lpstr>
      <vt:lpstr>Study Group Action items</vt:lpstr>
      <vt:lpstr>Draft development process</vt:lpstr>
      <vt:lpstr>Schedule 1</vt:lpstr>
      <vt:lpstr>Proposed call for proposal</vt:lpstr>
      <vt:lpstr>Schedule plan details</vt:lpstr>
      <vt:lpstr>Letter Ballot details</vt:lpstr>
      <vt:lpstr>Schedule 2</vt:lpstr>
      <vt:lpstr>Proposed call for proposal</vt:lpstr>
      <vt:lpstr>Schedule plan details</vt:lpstr>
      <vt:lpstr>Letter Ballot details</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Naotaka Sato</cp:lastModifiedBy>
  <cp:revision>179</cp:revision>
  <cp:lastPrinted>2014-11-08T20:15:38Z</cp:lastPrinted>
  <dcterms:created xsi:type="dcterms:W3CDTF">2014-10-30T17:06:39Z</dcterms:created>
  <dcterms:modified xsi:type="dcterms:W3CDTF">2015-05-14T18:16:14Z</dcterms:modified>
</cp:coreProperties>
</file>