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22" r:id="rId4"/>
    <p:sldId id="320" r:id="rId5"/>
    <p:sldId id="319" r:id="rId6"/>
    <p:sldId id="323" r:id="rId7"/>
    <p:sldId id="325" r:id="rId8"/>
    <p:sldId id="326" r:id="rId9"/>
    <p:sldId id="324" r:id="rId10"/>
    <p:sldId id="308" r:id="rId11"/>
    <p:sldId id="327" r:id="rId12"/>
    <p:sldId id="328"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76754" autoAdjust="0"/>
  </p:normalViewPr>
  <p:slideViewPr>
    <p:cSldViewPr>
      <p:cViewPr varScale="1">
        <p:scale>
          <a:sx n="69" d="100"/>
          <a:sy n="69" d="100"/>
        </p:scale>
        <p:origin x="-1992" y="-9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756951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615742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67193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3727145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1806355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64449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err="1" smtClean="0"/>
              <a:t>Sho</a:t>
            </a:r>
            <a:r>
              <a:rPr lang="en-GB" dirty="0" smtClean="0"/>
              <a:t> </a:t>
            </a:r>
            <a:r>
              <a:rPr lang="en-GB" dirty="0" err="1" smtClean="0"/>
              <a:t>Furuichi</a:t>
            </a:r>
            <a:r>
              <a:rPr lang="en-GB" dirty="0" smtClean="0"/>
              <a:t>,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April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May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ltLang="ja-JP" dirty="0" err="1" smtClean="0"/>
              <a:t>Sho</a:t>
            </a:r>
            <a:r>
              <a:rPr lang="en-GB" altLang="ja-JP" dirty="0" smtClean="0"/>
              <a:t> </a:t>
            </a:r>
            <a:r>
              <a:rPr lang="en-GB" altLang="ja-JP" dirty="0" err="1" smtClean="0"/>
              <a:t>Furuichi</a:t>
            </a:r>
            <a:r>
              <a:rPr lang="en-GB" altLang="ja-JP" dirty="0" smtClean="0"/>
              <a:t>, Sony</a:t>
            </a:r>
            <a:endParaRPr lang="en-GB" altLang="ja-JP"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43</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May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smtClean="0"/>
              <a:t>Expected Performance Improvement in the New Coexistence Scenario and Use Cases for IEEE 802.19.1</a:t>
            </a:r>
            <a:endParaRPr lang="en-GB" sz="2800" dirty="0"/>
          </a:p>
        </p:txBody>
      </p:sp>
      <p:sp>
        <p:nvSpPr>
          <p:cNvPr id="3074" name="Rectangle 2"/>
          <p:cNvSpPr>
            <a:spLocks noGrp="1" noChangeArrowheads="1"/>
          </p:cNvSpPr>
          <p:nvPr>
            <p:ph type="body" idx="1"/>
          </p:nvPr>
        </p:nvSpPr>
        <p:spPr>
          <a:xfrm>
            <a:off x="731520" y="1868855"/>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2015-05-</a:t>
            </a:r>
            <a:r>
              <a:rPr lang="en-US" altLang="ja-JP" sz="2133" b="0" dirty="0" smtClean="0"/>
              <a:t>13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85885774"/>
              </p:ext>
            </p:extLst>
          </p:nvPr>
        </p:nvGraphicFramePr>
        <p:xfrm>
          <a:off x="536575" y="2435225"/>
          <a:ext cx="8528050" cy="2620963"/>
        </p:xfrm>
        <a:graphic>
          <a:graphicData uri="http://schemas.openxmlformats.org/presentationml/2006/ole">
            <mc:AlternateContent xmlns:mc="http://schemas.openxmlformats.org/markup-compatibility/2006">
              <mc:Choice xmlns:v="urn:schemas-microsoft-com:vml" Requires="v">
                <p:oleObj spid="_x0000_s3245" name="Document" r:id="rId5" imgW="8236552" imgH="2544668" progId="Word.Document.8">
                  <p:embed/>
                </p:oleObj>
              </mc:Choice>
              <mc:Fallback>
                <p:oleObj name="Document" r:id="rId5" imgW="8236552" imgH="2544668" progId="Word.Document.8">
                  <p:embed/>
                  <p:pic>
                    <p:nvPicPr>
                      <p:cNvPr id="0" name="Picture 3"/>
                      <p:cNvPicPr>
                        <a:picLocks noChangeAspect="1" noChangeArrowheads="1"/>
                      </p:cNvPicPr>
                      <p:nvPr/>
                    </p:nvPicPr>
                    <p:blipFill>
                      <a:blip r:embed="rId6"/>
                      <a:srcRect/>
                      <a:stretch>
                        <a:fillRect/>
                      </a:stretch>
                    </p:blipFill>
                    <p:spPr bwMode="auto">
                      <a:xfrm>
                        <a:off x="536575" y="2435225"/>
                        <a:ext cx="8528050" cy="26209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33400" y="2113282"/>
            <a:ext cx="8641080" cy="4387427"/>
          </a:xfrm>
        </p:spPr>
        <p:txBody>
          <a:bodyPr/>
          <a:lstStyle/>
          <a:p>
            <a:pPr marL="0" indent="0">
              <a:buNone/>
            </a:pPr>
            <a:r>
              <a:rPr kumimoji="1" lang="en-US" altLang="ja-JP" dirty="0" smtClean="0"/>
              <a:t>[1] IEEE 802.19-15/0032r0</a:t>
            </a:r>
            <a:r>
              <a:rPr kumimoji="1" lang="en-US" altLang="ja-JP" dirty="0"/>
              <a:t>, </a:t>
            </a:r>
            <a:r>
              <a:rPr kumimoji="1" lang="en-US" altLang="ja-JP" dirty="0" smtClean="0"/>
              <a:t>“</a:t>
            </a:r>
            <a:r>
              <a:rPr lang="en-US" altLang="ja-JP" dirty="0"/>
              <a:t>The new coexistence use cases for IEEE 802.19.1</a:t>
            </a:r>
            <a:r>
              <a:rPr kumimoji="1" lang="en-US" altLang="ja-JP" dirty="0" smtClean="0"/>
              <a:t>”</a:t>
            </a:r>
            <a:endParaRPr kumimoji="1" lang="ja-JP" altLang="en-US" dirty="0"/>
          </a:p>
          <a:p>
            <a:pPr marL="0" indent="0">
              <a:buNone/>
            </a:pPr>
            <a:endParaRPr kumimoji="1" lang="ja-JP" altLang="en-US"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May </a:t>
            </a:r>
            <a:r>
              <a:rPr lang="en-US" dirty="0" smtClean="0"/>
              <a:t>2015</a:t>
            </a:r>
            <a:endParaRPr lang="en-GB" dirty="0"/>
          </a:p>
        </p:txBody>
      </p:sp>
    </p:spTree>
    <p:extLst>
      <p:ext uri="{BB962C8B-B14F-4D97-AF65-F5344CB8AC3E}">
        <p14:creationId xmlns:p14="http://schemas.microsoft.com/office/powerpoint/2010/main" val="2673388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Appendix: Simulation parameter candidates</a:t>
            </a:r>
            <a:endParaRPr kumimoji="1" lang="ja-JP" altLang="en-US" sz="3200"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May </a:t>
            </a:r>
            <a:r>
              <a:rPr lang="en-US" dirty="0" smtClean="0"/>
              <a:t>2015</a:t>
            </a:r>
            <a:endParaRPr lang="en-GB" dirty="0"/>
          </a:p>
        </p:txBody>
      </p:sp>
      <mc:AlternateContent xmlns:mc="http://schemas.openxmlformats.org/markup-compatibility/2006" xmlns:a14="http://schemas.microsoft.com/office/drawing/2010/main">
        <mc:Choice Requires="a14">
          <p:graphicFrame>
            <p:nvGraphicFramePr>
              <p:cNvPr id="7" name="コンテンツ プレースホルダー 5"/>
              <p:cNvGraphicFramePr>
                <a:graphicFrameLocks/>
              </p:cNvGraphicFramePr>
              <p:nvPr>
                <p:extLst>
                  <p:ext uri="{D42A27DB-BD31-4B8C-83A1-F6EECF244321}">
                    <p14:modId xmlns:p14="http://schemas.microsoft.com/office/powerpoint/2010/main" val="947225775"/>
                  </p:ext>
                </p:extLst>
              </p:nvPr>
            </p:nvGraphicFramePr>
            <p:xfrm>
              <a:off x="609600" y="1752600"/>
              <a:ext cx="8640960" cy="5012436"/>
            </p:xfrm>
            <a:graphic>
              <a:graphicData uri="http://schemas.openxmlformats.org/drawingml/2006/table">
                <a:tbl>
                  <a:tblPr firstRow="1" bandRow="1">
                    <a:tableStyleId>{5C22544A-7EE6-4342-B048-85BDC9FD1C3A}</a:tableStyleId>
                  </a:tblPr>
                  <a:tblGrid>
                    <a:gridCol w="1728192"/>
                    <a:gridCol w="1728192"/>
                    <a:gridCol w="1728192"/>
                    <a:gridCol w="1728192"/>
                    <a:gridCol w="1728192"/>
                  </a:tblGrid>
                  <a:tr h="370840">
                    <a:tc>
                      <a:txBody>
                        <a:bodyPr/>
                        <a:lstStyle/>
                        <a:p>
                          <a:endParaRPr kumimoji="1" lang="ja-JP" altLang="en-US" sz="1050" dirty="0"/>
                        </a:p>
                      </a:txBody>
                      <a:tcPr/>
                    </a:tc>
                    <a:tc>
                      <a:txBody>
                        <a:bodyPr/>
                        <a:lstStyle/>
                        <a:p>
                          <a:r>
                            <a:rPr kumimoji="1" lang="en-US" altLang="ja-JP" sz="1050" dirty="0" smtClean="0"/>
                            <a:t>Scenario 1</a:t>
                          </a:r>
                          <a:endParaRPr kumimoji="1" lang="ja-JP" altLang="en-US" sz="1050" dirty="0"/>
                        </a:p>
                      </a:txBody>
                      <a:tcPr/>
                    </a:tc>
                    <a:tc>
                      <a:txBody>
                        <a:bodyPr/>
                        <a:lstStyle/>
                        <a:p>
                          <a:r>
                            <a:rPr kumimoji="1" lang="en-US" altLang="ja-JP" sz="1050" dirty="0" smtClean="0"/>
                            <a:t>Scenario 2</a:t>
                          </a:r>
                          <a:endParaRPr kumimoji="1" lang="ja-JP" altLang="en-US" sz="1050" dirty="0"/>
                        </a:p>
                      </a:txBody>
                      <a:tcPr/>
                    </a:tc>
                    <a:tc>
                      <a:txBody>
                        <a:bodyPr/>
                        <a:lstStyle/>
                        <a:p>
                          <a:r>
                            <a:rPr kumimoji="1" lang="en-US" altLang="ja-JP" sz="1050" dirty="0" smtClean="0"/>
                            <a:t>Scenario 3</a:t>
                          </a:r>
                          <a:endParaRPr kumimoji="1" lang="ja-JP" altLang="en-US" sz="1050" dirty="0"/>
                        </a:p>
                      </a:txBody>
                      <a:tcPr/>
                    </a:tc>
                    <a:tc>
                      <a:txBody>
                        <a:bodyPr/>
                        <a:lstStyle/>
                        <a:p>
                          <a:r>
                            <a:rPr kumimoji="1" lang="en-US" altLang="ja-JP" sz="1050" dirty="0" smtClean="0"/>
                            <a:t>Scenario</a:t>
                          </a:r>
                          <a:r>
                            <a:rPr kumimoji="1" lang="en-US" altLang="ja-JP" sz="1050" baseline="0" dirty="0" smtClean="0"/>
                            <a:t> 4</a:t>
                          </a:r>
                          <a:endParaRPr kumimoji="1" lang="ja-JP" altLang="en-US" sz="1050" dirty="0"/>
                        </a:p>
                      </a:txBody>
                      <a:tcPr/>
                    </a:tc>
                  </a:tr>
                  <a:tr h="370840">
                    <a:tc>
                      <a:txBody>
                        <a:bodyPr/>
                        <a:lstStyle/>
                        <a:p>
                          <a:r>
                            <a:rPr kumimoji="1" lang="en-US" altLang="ja-JP" sz="1050" b="1" dirty="0" smtClean="0">
                              <a:solidFill>
                                <a:schemeClr val="bg1"/>
                              </a:solidFill>
                            </a:rPr>
                            <a:t>Freq. band</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3.5GHz</a:t>
                          </a:r>
                          <a:endParaRPr kumimoji="1" lang="ja-JP" altLang="en-US" sz="1050"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sz="1050" b="1" dirty="0" smtClean="0">
                              <a:solidFill>
                                <a:schemeClr val="bg1"/>
                              </a:solidFill>
                            </a:rPr>
                            <a:t>Num.</a:t>
                          </a:r>
                          <a:r>
                            <a:rPr kumimoji="1" lang="en-US" altLang="ja-JP" sz="1050" b="1" baseline="0" dirty="0" smtClean="0">
                              <a:solidFill>
                                <a:schemeClr val="bg1"/>
                              </a:solidFill>
                            </a:rPr>
                            <a:t> of channel</a:t>
                          </a:r>
                          <a:endParaRPr kumimoji="1" lang="ja-JP" altLang="en-US" sz="1050" b="1" dirty="0">
                            <a:solidFill>
                              <a:schemeClr val="bg1"/>
                            </a:solidFill>
                          </a:endParaRPr>
                        </a:p>
                      </a:txBody>
                      <a:tcPr>
                        <a:solidFill>
                          <a:schemeClr val="accent1"/>
                        </a:solidFill>
                      </a:tcPr>
                    </a:tc>
                    <a:tc>
                      <a:txBody>
                        <a:bodyPr/>
                        <a:lstStyle/>
                        <a:p>
                          <a:pPr algn="ctr"/>
                          <a:r>
                            <a:rPr kumimoji="1" lang="en-US" altLang="ja-JP" sz="1050" dirty="0" smtClean="0"/>
                            <a:t>1</a:t>
                          </a:r>
                          <a:endParaRPr kumimoji="1" lang="ja-JP" altLang="en-US" sz="1050" dirty="0"/>
                        </a:p>
                      </a:txBody>
                      <a:tcPr anchor="ctr"/>
                    </a:tc>
                    <a:tc gridSpan="3">
                      <a:txBody>
                        <a:bodyPr/>
                        <a:lstStyle/>
                        <a:p>
                          <a:pPr algn="ctr"/>
                          <a:r>
                            <a:rPr kumimoji="1" lang="en-US" altLang="ja-JP" sz="1050" dirty="0" smtClean="0"/>
                            <a:t>3</a:t>
                          </a: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r>
                            <a:rPr kumimoji="1" lang="en-US" altLang="ja-JP" sz="1050" b="1" dirty="0" smtClean="0">
                              <a:solidFill>
                                <a:schemeClr val="bg1"/>
                              </a:solidFill>
                            </a:rPr>
                            <a:t>Bandwidth per channel</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10MHz</a:t>
                          </a:r>
                          <a:endParaRPr kumimoji="1" lang="ja-JP" altLang="en-US" sz="1050" dirty="0"/>
                        </a:p>
                      </a:txBody>
                      <a:tcPr anchor="ct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r h="370840">
                    <a:tc>
                      <a:txBody>
                        <a:bodyPr/>
                        <a:lstStyle/>
                        <a:p>
                          <a:r>
                            <a:rPr kumimoji="1" lang="en-US" altLang="ja-JP" sz="1050" b="1" dirty="0" smtClean="0">
                              <a:solidFill>
                                <a:schemeClr val="bg1"/>
                              </a:solidFill>
                            </a:rPr>
                            <a:t>Num. of coexistence system</a:t>
                          </a:r>
                          <a:r>
                            <a:rPr kumimoji="1" lang="en-US" altLang="ja-JP" sz="1050" b="1" baseline="0" dirty="0" smtClean="0">
                              <a:solidFill>
                                <a:schemeClr val="bg1"/>
                              </a:solidFill>
                            </a:rPr>
                            <a:t> </a:t>
                          </a:r>
                          <a:r>
                            <a:rPr kumimoji="1" lang="en-US" altLang="ja-JP" sz="1050" b="1" dirty="0" smtClean="0">
                              <a:solidFill>
                                <a:schemeClr val="bg1"/>
                              </a:solidFill>
                            </a:rPr>
                            <a:t>operator</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3</a:t>
                          </a:r>
                          <a:endParaRPr kumimoji="1" lang="ja-JP" altLang="en-US" sz="1050"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r>
                  <a:tr h="370840">
                    <a:tc>
                      <a:txBody>
                        <a:bodyPr/>
                        <a:lstStyle/>
                        <a:p>
                          <a:r>
                            <a:rPr kumimoji="1" lang="en-US" altLang="ja-JP" sz="1050" b="1" dirty="0" smtClean="0">
                              <a:solidFill>
                                <a:schemeClr val="bg1"/>
                              </a:solidFill>
                            </a:rPr>
                            <a:t>Num. of AP</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 ~ 100</a:t>
                          </a: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r>
                            <a:rPr kumimoji="1" lang="en-US" altLang="ja-JP" sz="1050" b="1" dirty="0" smtClean="0">
                              <a:solidFill>
                                <a:schemeClr val="bg1"/>
                              </a:solidFill>
                            </a:rPr>
                            <a:t>Minimum</a:t>
                          </a:r>
                          <a:r>
                            <a:rPr kumimoji="1" lang="en-US" altLang="ja-JP" sz="1050" b="1" baseline="0" dirty="0" smtClean="0">
                              <a:solidFill>
                                <a:schemeClr val="bg1"/>
                              </a:solidFill>
                            </a:rPr>
                            <a:t> </a:t>
                          </a:r>
                          <a:r>
                            <a:rPr kumimoji="1" lang="en-US" altLang="ja-JP" sz="1050" b="1" dirty="0" smtClean="0">
                              <a:solidFill>
                                <a:schemeClr val="bg1"/>
                              </a:solidFill>
                            </a:rPr>
                            <a:t>inter-AP</a:t>
                          </a:r>
                          <a:r>
                            <a:rPr kumimoji="1" lang="en-US" altLang="ja-JP" sz="1050" b="1" baseline="0" dirty="0" smtClean="0">
                              <a:solidFill>
                                <a:schemeClr val="bg1"/>
                              </a:solidFill>
                            </a:rPr>
                            <a:t> distance within operator</a:t>
                          </a:r>
                          <a:endParaRPr kumimoji="1" lang="ja-JP" altLang="en-US" sz="1050" b="1" dirty="0">
                            <a:solidFill>
                              <a:schemeClr val="bg1"/>
                            </a:solidFill>
                          </a:endParaRPr>
                        </a:p>
                      </a:txBody>
                      <a:tcPr>
                        <a:solidFill>
                          <a:schemeClr val="accent1"/>
                        </a:solidFill>
                      </a:tcPr>
                    </a:tc>
                    <a:tc>
                      <a:txBody>
                        <a:bodyPr/>
                        <a:lstStyle/>
                        <a:p>
                          <a:pPr algn="ctr"/>
                          <a:r>
                            <a:rPr kumimoji="1" lang="en-US" altLang="ja-JP" sz="1050" dirty="0" smtClean="0"/>
                            <a:t>R= 10,</a:t>
                          </a:r>
                        </a:p>
                        <a:p>
                          <a:pPr algn="ctr"/>
                          <a:r>
                            <a:rPr kumimoji="1" lang="en-US" altLang="ja-JP" sz="1050" b="0" i="1" dirty="0" smtClean="0"/>
                            <a:t>D</a:t>
                          </a:r>
                          <a:r>
                            <a:rPr kumimoji="1" lang="en-US" altLang="ja-JP" sz="1050" b="0" dirty="0" smtClean="0"/>
                            <a:t> = </a:t>
                          </a:r>
                          <a14:m>
                            <m:oMath xmlns:m="http://schemas.openxmlformats.org/officeDocument/2006/math">
                              <m:r>
                                <a:rPr kumimoji="1" lang="en-US" altLang="ja-JP" sz="1050" b="0" i="1" smtClean="0">
                                  <a:latin typeface="Cambria Math"/>
                                </a:rPr>
                                <m:t>2</m:t>
                              </m:r>
                              <m:rad>
                                <m:radPr>
                                  <m:degHide m:val="on"/>
                                  <m:ctrlPr>
                                    <a:rPr kumimoji="1" lang="en-US" altLang="ja-JP" sz="1050" b="0" i="1" smtClean="0">
                                      <a:latin typeface="Cambria Math"/>
                                    </a:rPr>
                                  </m:ctrlPr>
                                </m:radPr>
                                <m:deg/>
                                <m:e>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r>
                                    <a:rPr kumimoji="1" lang="en-US" altLang="ja-JP" sz="1050" b="0" i="1" smtClean="0">
                                      <a:latin typeface="Cambria Math"/>
                                    </a:rPr>
                                    <m:t>−</m:t>
                                  </m:r>
                                  <m:f>
                                    <m:fPr>
                                      <m:ctrlPr>
                                        <a:rPr kumimoji="1" lang="en-US" altLang="ja-JP" sz="1050" b="0" i="1" smtClean="0">
                                          <a:latin typeface="Cambria Math"/>
                                        </a:rPr>
                                      </m:ctrlPr>
                                    </m:fPr>
                                    <m:num>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num>
                                    <m:den>
                                      <m:r>
                                        <a:rPr kumimoji="1" lang="en-US" altLang="ja-JP" sz="1050" b="0" i="1" smtClean="0">
                                          <a:latin typeface="Cambria Math"/>
                                        </a:rPr>
                                        <m:t>4</m:t>
                                      </m:r>
                                    </m:den>
                                  </m:f>
                                </m:e>
                              </m:rad>
                            </m:oMath>
                          </a14:m>
                          <a:endParaRPr kumimoji="1" lang="ja-JP" altLang="en-US" sz="1050" dirty="0"/>
                        </a:p>
                      </a:txBody>
                      <a:tcPr anchor="ctr"/>
                    </a:tc>
                    <a:tc gridSpan="3">
                      <a:txBody>
                        <a:bodyPr/>
                        <a:lstStyle/>
                        <a:p>
                          <a:pPr algn="ctr"/>
                          <a:r>
                            <a:rPr kumimoji="1" lang="en-US" altLang="ja-JP" sz="1050" dirty="0" smtClean="0"/>
                            <a:t>R</a:t>
                          </a:r>
                          <a:r>
                            <a:rPr kumimoji="1" lang="en-US" altLang="ja-JP" sz="1050" baseline="0" dirty="0" smtClean="0"/>
                            <a:t> = 10,</a:t>
                          </a:r>
                          <a:endParaRPr kumimoji="1" lang="en-US" altLang="ja-JP" sz="105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Co-channel:</a:t>
                          </a:r>
                          <a14:m>
                            <m:oMath xmlns:m="http://schemas.openxmlformats.org/officeDocument/2006/math">
                              <m:r>
                                <a:rPr kumimoji="1" lang="en-US" altLang="ja-JP" sz="1050" b="0" i="0" smtClean="0">
                                  <a:latin typeface="Cambria Math"/>
                                </a:rPr>
                                <m:t> </m:t>
                              </m:r>
                              <m:sSub>
                                <m:sSubPr>
                                  <m:ctrlPr>
                                    <a:rPr kumimoji="1" lang="en-US" altLang="ja-JP" sz="1050" b="0" i="1" smtClean="0">
                                      <a:latin typeface="Cambria Math"/>
                                    </a:rPr>
                                  </m:ctrlPr>
                                </m:sSubPr>
                                <m:e>
                                  <m:r>
                                    <a:rPr kumimoji="1" lang="en-US" altLang="ja-JP" sz="1050" b="0" i="1" smtClean="0">
                                      <a:latin typeface="Cambria Math"/>
                                    </a:rPr>
                                    <m:t>𝐷</m:t>
                                  </m:r>
                                </m:e>
                                <m:sub>
                                  <m:r>
                                    <a:rPr kumimoji="1" lang="en-US" altLang="ja-JP" sz="1050" b="0" i="1" smtClean="0">
                                      <a:latin typeface="Cambria Math"/>
                                    </a:rPr>
                                    <m:t>𝑐𝑜</m:t>
                                  </m:r>
                                  <m:r>
                                    <a:rPr kumimoji="1" lang="en-US" altLang="ja-JP" sz="1050" b="0" i="1" smtClean="0">
                                      <a:latin typeface="Cambria Math"/>
                                    </a:rPr>
                                    <m:t>−</m:t>
                                  </m:r>
                                  <m:r>
                                    <a:rPr kumimoji="1" lang="en-US" altLang="ja-JP" sz="1050" b="0" i="1" smtClean="0">
                                      <a:latin typeface="Cambria Math"/>
                                    </a:rPr>
                                    <m:t>𝑐h</m:t>
                                  </m:r>
                                </m:sub>
                              </m:sSub>
                              <m:r>
                                <a:rPr kumimoji="1" lang="en-US" altLang="ja-JP" sz="1050" b="0" i="0" smtClean="0">
                                  <a:latin typeface="Cambria Math"/>
                                </a:rPr>
                                <m:t>=</m:t>
                              </m:r>
                              <m:r>
                                <a:rPr kumimoji="1" lang="en-US" altLang="ja-JP" sz="1050" b="0" i="1" smtClean="0">
                                  <a:latin typeface="Cambria Math"/>
                                </a:rPr>
                                <m:t>4</m:t>
                              </m:r>
                              <m:rad>
                                <m:radPr>
                                  <m:degHide m:val="on"/>
                                  <m:ctrlPr>
                                    <a:rPr kumimoji="1" lang="en-US" altLang="ja-JP" sz="1050" b="0" i="1" smtClean="0">
                                      <a:latin typeface="Cambria Math"/>
                                    </a:rPr>
                                  </m:ctrlPr>
                                </m:radPr>
                                <m:deg/>
                                <m:e>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r>
                                    <a:rPr kumimoji="1" lang="en-US" altLang="ja-JP" sz="1050" b="0" i="1" smtClean="0">
                                      <a:latin typeface="Cambria Math"/>
                                    </a:rPr>
                                    <m:t>−</m:t>
                                  </m:r>
                                  <m:f>
                                    <m:fPr>
                                      <m:ctrlPr>
                                        <a:rPr kumimoji="1" lang="en-US" altLang="ja-JP" sz="1050" b="0" i="1" smtClean="0">
                                          <a:latin typeface="Cambria Math"/>
                                        </a:rPr>
                                      </m:ctrlPr>
                                    </m:fPr>
                                    <m:num>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num>
                                    <m:den>
                                      <m:r>
                                        <a:rPr kumimoji="1" lang="en-US" altLang="ja-JP" sz="1050" b="0" i="1" smtClean="0">
                                          <a:latin typeface="Cambria Math"/>
                                        </a:rPr>
                                        <m:t>4</m:t>
                                      </m:r>
                                    </m:den>
                                  </m:f>
                                </m:e>
                              </m:rad>
                              <m:r>
                                <m:rPr>
                                  <m:sty m:val="p"/>
                                </m:rPr>
                                <a:rPr kumimoji="1" lang="en-US" altLang="ja-JP" sz="1050" b="0" i="0" smtClean="0">
                                  <a:latin typeface="Cambria Math"/>
                                </a:rPr>
                                <m:t>cos</m:t>
                              </m:r>
                              <m:f>
                                <m:fPr>
                                  <m:ctrlPr>
                                    <a:rPr kumimoji="1" lang="en-US" altLang="ja-JP" sz="1050" b="0" i="1" smtClean="0">
                                      <a:latin typeface="Cambria Math"/>
                                    </a:rPr>
                                  </m:ctrlPr>
                                </m:fPr>
                                <m:num>
                                  <m:r>
                                    <a:rPr kumimoji="1" lang="ja-JP" altLang="en-US" sz="1050" b="0" i="1" smtClean="0">
                                      <a:latin typeface="Cambria Math"/>
                                    </a:rPr>
                                    <m:t>𝜋</m:t>
                                  </m:r>
                                </m:num>
                                <m:den>
                                  <m:r>
                                    <a:rPr kumimoji="1" lang="en-US" altLang="ja-JP" sz="1050" b="0" i="1" smtClean="0">
                                      <a:latin typeface="Cambria Math"/>
                                    </a:rPr>
                                    <m:t>6</m:t>
                                  </m:r>
                                </m:den>
                              </m:f>
                            </m:oMath>
                          </a14:m>
                          <a:endParaRPr kumimoji="1" lang="en-US" altLang="ja-JP" sz="1050" dirty="0" smtClean="0"/>
                        </a:p>
                        <a:p>
                          <a:pPr algn="ctr"/>
                          <a:r>
                            <a:rPr kumimoji="1" lang="en-US" altLang="ja-JP" sz="1050" dirty="0" smtClean="0"/>
                            <a:t>Other</a:t>
                          </a:r>
                          <a:r>
                            <a:rPr kumimoji="1" lang="en-US" altLang="ja-JP" sz="1050" baseline="0" dirty="0" smtClean="0"/>
                            <a:t> channel:</a:t>
                          </a:r>
                          <a14:m>
                            <m:oMath xmlns:m="http://schemas.openxmlformats.org/officeDocument/2006/math">
                              <m:sSub>
                                <m:sSubPr>
                                  <m:ctrlPr>
                                    <a:rPr kumimoji="1" lang="en-US" altLang="ja-JP" sz="1050" b="0" i="1" smtClean="0">
                                      <a:latin typeface="Cambria Math"/>
                                    </a:rPr>
                                  </m:ctrlPr>
                                </m:sSubPr>
                                <m:e>
                                  <m:r>
                                    <a:rPr kumimoji="1" lang="en-US" altLang="ja-JP" sz="1050" b="0" i="1" smtClean="0">
                                      <a:latin typeface="Cambria Math"/>
                                    </a:rPr>
                                    <m:t>𝐷</m:t>
                                  </m:r>
                                </m:e>
                                <m:sub>
                                  <m:r>
                                    <a:rPr kumimoji="1" lang="en-US" altLang="ja-JP" sz="1050" b="0" i="1" smtClean="0">
                                      <a:latin typeface="Cambria Math"/>
                                    </a:rPr>
                                    <m:t>𝑜𝑡h𝑒𝑟</m:t>
                                  </m:r>
                                  <m:r>
                                    <a:rPr kumimoji="1" lang="en-US" altLang="ja-JP" sz="1050" b="0" i="1" smtClean="0">
                                      <a:latin typeface="Cambria Math"/>
                                    </a:rPr>
                                    <m:t>−</m:t>
                                  </m:r>
                                  <m:r>
                                    <a:rPr kumimoji="1" lang="en-US" altLang="ja-JP" sz="1050" b="0" i="1" smtClean="0">
                                      <a:latin typeface="Cambria Math"/>
                                    </a:rPr>
                                    <m:t>𝑐h</m:t>
                                  </m:r>
                                </m:sub>
                              </m:sSub>
                              <m:r>
                                <a:rPr kumimoji="1" lang="en-US" altLang="ja-JP" sz="1050" b="0" i="0" smtClean="0">
                                  <a:latin typeface="Cambria Math"/>
                                </a:rPr>
                                <m:t>= </m:t>
                              </m:r>
                              <m:r>
                                <a:rPr kumimoji="1" lang="en-US" altLang="ja-JP" sz="1050" b="0" i="1" smtClean="0">
                                  <a:latin typeface="Cambria Math"/>
                                </a:rPr>
                                <m:t>2</m:t>
                              </m:r>
                              <m:rad>
                                <m:radPr>
                                  <m:degHide m:val="on"/>
                                  <m:ctrlPr>
                                    <a:rPr kumimoji="1" lang="en-US" altLang="ja-JP" sz="1050" b="0" i="1" smtClean="0">
                                      <a:latin typeface="Cambria Math"/>
                                    </a:rPr>
                                  </m:ctrlPr>
                                </m:radPr>
                                <m:deg/>
                                <m:e>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r>
                                    <a:rPr kumimoji="1" lang="en-US" altLang="ja-JP" sz="1050" b="0" i="1" smtClean="0">
                                      <a:latin typeface="Cambria Math"/>
                                    </a:rPr>
                                    <m:t>−</m:t>
                                  </m:r>
                                  <m:f>
                                    <m:fPr>
                                      <m:ctrlPr>
                                        <a:rPr kumimoji="1" lang="en-US" altLang="ja-JP" sz="1050" b="0" i="1" smtClean="0">
                                          <a:latin typeface="Cambria Math"/>
                                        </a:rPr>
                                      </m:ctrlPr>
                                    </m:fPr>
                                    <m:num>
                                      <m:sSup>
                                        <m:sSupPr>
                                          <m:ctrlPr>
                                            <a:rPr kumimoji="1" lang="en-US" altLang="ja-JP" sz="1050" b="0" i="1" smtClean="0">
                                              <a:latin typeface="Cambria Math"/>
                                            </a:rPr>
                                          </m:ctrlPr>
                                        </m:sSupPr>
                                        <m:e>
                                          <m:r>
                                            <a:rPr kumimoji="1" lang="en-US" altLang="ja-JP" sz="1050" b="0" i="1" smtClean="0">
                                              <a:latin typeface="Cambria Math"/>
                                            </a:rPr>
                                            <m:t>𝑅</m:t>
                                          </m:r>
                                        </m:e>
                                        <m:sup>
                                          <m:r>
                                            <a:rPr kumimoji="1" lang="en-US" altLang="ja-JP" sz="1050" b="0" i="1" smtClean="0">
                                              <a:latin typeface="Cambria Math"/>
                                            </a:rPr>
                                            <m:t>2</m:t>
                                          </m:r>
                                        </m:sup>
                                      </m:sSup>
                                    </m:num>
                                    <m:den>
                                      <m:r>
                                        <a:rPr kumimoji="1" lang="en-US" altLang="ja-JP" sz="1050" b="0" i="1" smtClean="0">
                                          <a:latin typeface="Cambria Math"/>
                                        </a:rPr>
                                        <m:t>4</m:t>
                                      </m:r>
                                    </m:den>
                                  </m:f>
                                </m:e>
                              </m:rad>
                            </m:oMath>
                          </a14:m>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Considerations</a:t>
                          </a:r>
                          <a:r>
                            <a:rPr kumimoji="1" lang="en-US" altLang="ja-JP" sz="1050" b="1" baseline="0" dirty="0" smtClean="0">
                              <a:solidFill>
                                <a:schemeClr val="bg1"/>
                              </a:solidFill>
                            </a:rPr>
                            <a:t> of </a:t>
                          </a:r>
                          <a:r>
                            <a:rPr kumimoji="1" lang="en-US" altLang="ja-JP" sz="1050" b="1" dirty="0" smtClean="0">
                              <a:solidFill>
                                <a:schemeClr val="bg1"/>
                              </a:solidFill>
                            </a:rPr>
                            <a:t>minimum</a:t>
                          </a:r>
                          <a:r>
                            <a:rPr kumimoji="1" lang="en-US" altLang="ja-JP" sz="1050" b="1" baseline="0" dirty="0" smtClean="0">
                              <a:solidFill>
                                <a:schemeClr val="bg1"/>
                              </a:solidFill>
                            </a:rPr>
                            <a:t> </a:t>
                          </a:r>
                          <a:r>
                            <a:rPr kumimoji="1" lang="en-US" altLang="ja-JP" sz="1050" b="1" dirty="0" smtClean="0">
                              <a:solidFill>
                                <a:schemeClr val="bg1"/>
                              </a:solidFill>
                            </a:rPr>
                            <a:t>inter-AP</a:t>
                          </a:r>
                          <a:r>
                            <a:rPr kumimoji="1" lang="en-US" altLang="ja-JP" sz="1050" b="1" baseline="0" dirty="0" smtClean="0">
                              <a:solidFill>
                                <a:schemeClr val="bg1"/>
                              </a:solidFill>
                            </a:rPr>
                            <a:t> distance with other operators</a:t>
                          </a:r>
                          <a:endParaRPr kumimoji="1" lang="ja-JP" altLang="en-US" sz="1050" b="1" dirty="0" smtClean="0">
                            <a:solidFill>
                              <a:schemeClr val="bg1"/>
                            </a:solidFill>
                          </a:endParaRPr>
                        </a:p>
                      </a:txBody>
                      <a:tcPr>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No</a:t>
                          </a:r>
                          <a:r>
                            <a:rPr kumimoji="1" lang="en-US" altLang="ja-JP" sz="1050" baseline="0" dirty="0" smtClean="0"/>
                            <a:t> consideration</a:t>
                          </a:r>
                          <a:endParaRPr kumimoji="1" lang="ja-JP" altLang="en-US" sz="1050" dirty="0" smtClean="0"/>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Operator</a:t>
                          </a:r>
                          <a:r>
                            <a:rPr kumimoji="1" lang="en-US" altLang="ja-JP" sz="1050" baseline="0" dirty="0" smtClean="0"/>
                            <a:t> 1 and 2 considers each other.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aseline="0" dirty="0" smtClean="0"/>
                            <a:t>Operator 3 doesn’t consider other operators’ AP.</a:t>
                          </a:r>
                          <a:endParaRPr kumimoji="1" lang="ja-JP" altLang="en-US" sz="105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All the operators consider other operators’ AP</a:t>
                          </a:r>
                          <a:endParaRPr kumimoji="1" lang="ja-JP" altLang="en-US" sz="1050" dirty="0" smtClean="0"/>
                        </a:p>
                      </a:txBody>
                      <a:tcPr anchor="ctr"/>
                    </a:tc>
                  </a:tr>
                  <a:tr h="370840">
                    <a:tc>
                      <a:txBody>
                        <a:bodyPr/>
                        <a:lstStyle/>
                        <a:p>
                          <a:r>
                            <a:rPr kumimoji="1" lang="en-US" altLang="ja-JP" sz="1050" b="1" dirty="0" smtClean="0">
                              <a:solidFill>
                                <a:schemeClr val="bg1"/>
                              </a:solidFill>
                            </a:rPr>
                            <a:t>AP distribution area size</a:t>
                          </a:r>
                          <a:endParaRPr kumimoji="1" lang="ja-JP" altLang="en-US" sz="1050" b="1" dirty="0">
                            <a:solidFill>
                              <a:schemeClr val="bg1"/>
                            </a:solidFill>
                          </a:endParaRPr>
                        </a:p>
                      </a:txBody>
                      <a:tcPr>
                        <a:solidFill>
                          <a:schemeClr val="accent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aseline="0" dirty="0" smtClean="0"/>
                            <a:t>300m x 300m</a:t>
                          </a:r>
                          <a:endParaRPr kumimoji="1" lang="ja-JP" altLang="en-US" sz="1050" dirty="0" smtClean="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Geo-location</a:t>
                          </a:r>
                          <a:r>
                            <a:rPr kumimoji="1" lang="en-US" altLang="ja-JP" sz="1050" b="1" baseline="0" dirty="0" smtClean="0">
                              <a:solidFill>
                                <a:schemeClr val="bg1"/>
                              </a:solidFill>
                            </a:rPr>
                            <a:t> of AP</a:t>
                          </a:r>
                          <a:endParaRPr kumimoji="1" lang="ja-JP" altLang="en-US" sz="1050" b="1" dirty="0" smtClean="0">
                            <a:solidFill>
                              <a:schemeClr val="bg1"/>
                            </a:solidFill>
                          </a:endParaRPr>
                        </a:p>
                      </a:txBody>
                      <a:tcPr>
                        <a:solidFill>
                          <a:schemeClr val="accent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Uniformly and randomly distributed with satisfying the above minimum</a:t>
                          </a:r>
                          <a:r>
                            <a:rPr kumimoji="1" lang="en-US" altLang="ja-JP" sz="1050" baseline="0" dirty="0" smtClean="0"/>
                            <a:t> inter-AP distance and considerations</a:t>
                          </a:r>
                          <a:endParaRPr kumimoji="1" lang="ja-JP" altLang="en-US" sz="1050" dirty="0" smtClean="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r>
                  <a:tr h="370840">
                    <a:tc>
                      <a:txBody>
                        <a:bodyPr/>
                        <a:lstStyle/>
                        <a:p>
                          <a:r>
                            <a:rPr kumimoji="1" lang="en-US" altLang="ja-JP" sz="1050" b="1" dirty="0" smtClean="0">
                              <a:solidFill>
                                <a:schemeClr val="bg1"/>
                              </a:solidFill>
                            </a:rPr>
                            <a:t>Transmission power of AP</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18 </a:t>
                          </a:r>
                          <a:r>
                            <a:rPr kumimoji="1" lang="en-US" altLang="ja-JP" sz="1050" dirty="0" err="1" smtClean="0"/>
                            <a:t>dBm</a:t>
                          </a: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r>
                </a:tbl>
              </a:graphicData>
            </a:graphic>
          </p:graphicFrame>
        </mc:Choice>
        <mc:Fallback xmlns="">
          <p:graphicFrame>
            <p:nvGraphicFramePr>
              <p:cNvPr id="7" name="コンテンツ プレースホルダー 5"/>
              <p:cNvGraphicFramePr>
                <a:graphicFrameLocks/>
              </p:cNvGraphicFramePr>
              <p:nvPr>
                <p:extLst>
                  <p:ext uri="{D42A27DB-BD31-4B8C-83A1-F6EECF244321}">
                    <p14:modId xmlns:p14="http://schemas.microsoft.com/office/powerpoint/2010/main" val="947225775"/>
                  </p:ext>
                </p:extLst>
              </p:nvPr>
            </p:nvGraphicFramePr>
            <p:xfrm>
              <a:off x="609600" y="1752600"/>
              <a:ext cx="8640960" cy="5012436"/>
            </p:xfrm>
            <a:graphic>
              <a:graphicData uri="http://schemas.openxmlformats.org/drawingml/2006/table">
                <a:tbl>
                  <a:tblPr firstRow="1" bandRow="1">
                    <a:tableStyleId>{5C22544A-7EE6-4342-B048-85BDC9FD1C3A}</a:tableStyleId>
                  </a:tblPr>
                  <a:tblGrid>
                    <a:gridCol w="1728192"/>
                    <a:gridCol w="1728192"/>
                    <a:gridCol w="1728192"/>
                    <a:gridCol w="1728192"/>
                    <a:gridCol w="1728192"/>
                  </a:tblGrid>
                  <a:tr h="370840">
                    <a:tc>
                      <a:txBody>
                        <a:bodyPr/>
                        <a:lstStyle/>
                        <a:p>
                          <a:endParaRPr kumimoji="1" lang="ja-JP" altLang="en-US" sz="1050" dirty="0"/>
                        </a:p>
                      </a:txBody>
                      <a:tcPr/>
                    </a:tc>
                    <a:tc>
                      <a:txBody>
                        <a:bodyPr/>
                        <a:lstStyle/>
                        <a:p>
                          <a:r>
                            <a:rPr kumimoji="1" lang="en-US" altLang="ja-JP" sz="1050" dirty="0" smtClean="0"/>
                            <a:t>Scenario 1</a:t>
                          </a:r>
                          <a:endParaRPr kumimoji="1" lang="ja-JP" altLang="en-US" sz="1050" dirty="0"/>
                        </a:p>
                      </a:txBody>
                      <a:tcPr/>
                    </a:tc>
                    <a:tc>
                      <a:txBody>
                        <a:bodyPr/>
                        <a:lstStyle/>
                        <a:p>
                          <a:r>
                            <a:rPr kumimoji="1" lang="en-US" altLang="ja-JP" sz="1050" dirty="0" smtClean="0"/>
                            <a:t>Scenario 2</a:t>
                          </a:r>
                          <a:endParaRPr kumimoji="1" lang="ja-JP" altLang="en-US" sz="1050" dirty="0"/>
                        </a:p>
                      </a:txBody>
                      <a:tcPr/>
                    </a:tc>
                    <a:tc>
                      <a:txBody>
                        <a:bodyPr/>
                        <a:lstStyle/>
                        <a:p>
                          <a:r>
                            <a:rPr kumimoji="1" lang="en-US" altLang="ja-JP" sz="1050" dirty="0" smtClean="0"/>
                            <a:t>Scenario 3</a:t>
                          </a:r>
                          <a:endParaRPr kumimoji="1" lang="ja-JP" altLang="en-US" sz="1050" dirty="0"/>
                        </a:p>
                      </a:txBody>
                      <a:tcPr/>
                    </a:tc>
                    <a:tc>
                      <a:txBody>
                        <a:bodyPr/>
                        <a:lstStyle/>
                        <a:p>
                          <a:r>
                            <a:rPr kumimoji="1" lang="en-US" altLang="ja-JP" sz="1050" dirty="0" smtClean="0"/>
                            <a:t>Scenario</a:t>
                          </a:r>
                          <a:r>
                            <a:rPr kumimoji="1" lang="en-US" altLang="ja-JP" sz="1050" baseline="0" dirty="0" smtClean="0"/>
                            <a:t> 4</a:t>
                          </a:r>
                          <a:endParaRPr kumimoji="1" lang="ja-JP" altLang="en-US" sz="1050" dirty="0"/>
                        </a:p>
                      </a:txBody>
                      <a:tcPr/>
                    </a:tc>
                  </a:tr>
                  <a:tr h="370840">
                    <a:tc>
                      <a:txBody>
                        <a:bodyPr/>
                        <a:lstStyle/>
                        <a:p>
                          <a:r>
                            <a:rPr kumimoji="1" lang="en-US" altLang="ja-JP" sz="1050" b="1" dirty="0" smtClean="0">
                              <a:solidFill>
                                <a:schemeClr val="bg1"/>
                              </a:solidFill>
                            </a:rPr>
                            <a:t>Freq. band</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3.5GHz</a:t>
                          </a:r>
                          <a:endParaRPr kumimoji="1" lang="ja-JP" altLang="en-US" sz="1050"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sz="1050" b="1" dirty="0" smtClean="0">
                              <a:solidFill>
                                <a:schemeClr val="bg1"/>
                              </a:solidFill>
                            </a:rPr>
                            <a:t>Num.</a:t>
                          </a:r>
                          <a:r>
                            <a:rPr kumimoji="1" lang="en-US" altLang="ja-JP" sz="1050" b="1" baseline="0" dirty="0" smtClean="0">
                              <a:solidFill>
                                <a:schemeClr val="bg1"/>
                              </a:solidFill>
                            </a:rPr>
                            <a:t> of channel</a:t>
                          </a:r>
                          <a:endParaRPr kumimoji="1" lang="ja-JP" altLang="en-US" sz="1050" b="1" dirty="0">
                            <a:solidFill>
                              <a:schemeClr val="bg1"/>
                            </a:solidFill>
                          </a:endParaRPr>
                        </a:p>
                      </a:txBody>
                      <a:tcPr>
                        <a:solidFill>
                          <a:schemeClr val="accent1"/>
                        </a:solidFill>
                      </a:tcPr>
                    </a:tc>
                    <a:tc>
                      <a:txBody>
                        <a:bodyPr/>
                        <a:lstStyle/>
                        <a:p>
                          <a:pPr algn="ctr"/>
                          <a:r>
                            <a:rPr kumimoji="1" lang="en-US" altLang="ja-JP" sz="1050" dirty="0" smtClean="0"/>
                            <a:t>1</a:t>
                          </a:r>
                          <a:endParaRPr kumimoji="1" lang="ja-JP" altLang="en-US" sz="1050" dirty="0"/>
                        </a:p>
                      </a:txBody>
                      <a:tcPr anchor="ctr"/>
                    </a:tc>
                    <a:tc gridSpan="3">
                      <a:txBody>
                        <a:bodyPr/>
                        <a:lstStyle/>
                        <a:p>
                          <a:pPr algn="ctr"/>
                          <a:r>
                            <a:rPr kumimoji="1" lang="en-US" altLang="ja-JP" sz="1050" dirty="0" smtClean="0"/>
                            <a:t>3</a:t>
                          </a: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r>
                            <a:rPr kumimoji="1" lang="en-US" altLang="ja-JP" sz="1050" b="1" dirty="0" smtClean="0">
                              <a:solidFill>
                                <a:schemeClr val="bg1"/>
                              </a:solidFill>
                            </a:rPr>
                            <a:t>Bandwidth per channel</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10MHz</a:t>
                          </a:r>
                          <a:endParaRPr kumimoji="1" lang="ja-JP" altLang="en-US" sz="1050" dirty="0"/>
                        </a:p>
                      </a:txBody>
                      <a:tcPr anchor="ct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r h="411480">
                    <a:tc>
                      <a:txBody>
                        <a:bodyPr/>
                        <a:lstStyle/>
                        <a:p>
                          <a:r>
                            <a:rPr kumimoji="1" lang="en-US" altLang="ja-JP" sz="1050" b="1" dirty="0" smtClean="0">
                              <a:solidFill>
                                <a:schemeClr val="bg1"/>
                              </a:solidFill>
                            </a:rPr>
                            <a:t>Num. of coexistence system</a:t>
                          </a:r>
                          <a:r>
                            <a:rPr kumimoji="1" lang="en-US" altLang="ja-JP" sz="1050" b="1" baseline="0" dirty="0" smtClean="0">
                              <a:solidFill>
                                <a:schemeClr val="bg1"/>
                              </a:solidFill>
                            </a:rPr>
                            <a:t> </a:t>
                          </a:r>
                          <a:r>
                            <a:rPr kumimoji="1" lang="en-US" altLang="ja-JP" sz="1050" b="1" dirty="0" smtClean="0">
                              <a:solidFill>
                                <a:schemeClr val="bg1"/>
                              </a:solidFill>
                            </a:rPr>
                            <a:t>operator</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3</a:t>
                          </a:r>
                          <a:endParaRPr kumimoji="1" lang="ja-JP" altLang="en-US" sz="1050"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r>
                  <a:tr h="370840">
                    <a:tc>
                      <a:txBody>
                        <a:bodyPr/>
                        <a:lstStyle/>
                        <a:p>
                          <a:r>
                            <a:rPr kumimoji="1" lang="en-US" altLang="ja-JP" sz="1050" b="1" dirty="0" smtClean="0">
                              <a:solidFill>
                                <a:schemeClr val="bg1"/>
                              </a:solidFill>
                            </a:rPr>
                            <a:t>Num. of AP</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 ~ 100</a:t>
                          </a: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902716">
                    <a:tc>
                      <a:txBody>
                        <a:bodyPr/>
                        <a:lstStyle/>
                        <a:p>
                          <a:r>
                            <a:rPr kumimoji="1" lang="en-US" altLang="ja-JP" sz="1050" b="1" dirty="0" smtClean="0">
                              <a:solidFill>
                                <a:schemeClr val="bg1"/>
                              </a:solidFill>
                            </a:rPr>
                            <a:t>Minimum</a:t>
                          </a:r>
                          <a:r>
                            <a:rPr kumimoji="1" lang="en-US" altLang="ja-JP" sz="1050" b="1" baseline="0" dirty="0" smtClean="0">
                              <a:solidFill>
                                <a:schemeClr val="bg1"/>
                              </a:solidFill>
                            </a:rPr>
                            <a:t> </a:t>
                          </a:r>
                          <a:r>
                            <a:rPr kumimoji="1" lang="en-US" altLang="ja-JP" sz="1050" b="1" dirty="0" smtClean="0">
                              <a:solidFill>
                                <a:schemeClr val="bg1"/>
                              </a:solidFill>
                            </a:rPr>
                            <a:t>inter-AP</a:t>
                          </a:r>
                          <a:r>
                            <a:rPr kumimoji="1" lang="en-US" altLang="ja-JP" sz="1050" b="1" baseline="0" dirty="0" smtClean="0">
                              <a:solidFill>
                                <a:schemeClr val="bg1"/>
                              </a:solidFill>
                            </a:rPr>
                            <a:t> distance within operator</a:t>
                          </a:r>
                          <a:endParaRPr kumimoji="1" lang="ja-JP" altLang="en-US" sz="1050" b="1" dirty="0">
                            <a:solidFill>
                              <a:schemeClr val="bg1"/>
                            </a:solidFill>
                          </a:endParaRPr>
                        </a:p>
                      </a:txBody>
                      <a:tcPr>
                        <a:solidFill>
                          <a:schemeClr val="accent1"/>
                        </a:solidFill>
                      </a:tcPr>
                    </a:tc>
                    <a:tc>
                      <a:txBody>
                        <a:bodyPr/>
                        <a:lstStyle/>
                        <a:p>
                          <a:endParaRPr lang="ja-JP"/>
                        </a:p>
                      </a:txBody>
                      <a:tcPr anchor="ctr">
                        <a:blipFill rotWithShape="1">
                          <a:blip r:embed="rId2"/>
                          <a:stretch>
                            <a:fillRect l="-99648" t="-252027" r="-299648" b="-204054"/>
                          </a:stretch>
                        </a:blipFill>
                      </a:tcPr>
                    </a:tc>
                    <a:tc gridSpan="3">
                      <a:txBody>
                        <a:bodyPr/>
                        <a:lstStyle/>
                        <a:p>
                          <a:endParaRPr lang="ja-JP"/>
                        </a:p>
                      </a:txBody>
                      <a:tcPr anchor="ctr">
                        <a:blipFill rotWithShape="1">
                          <a:blip r:embed="rId2"/>
                          <a:stretch>
                            <a:fillRect l="-66706" t="-252027" r="-118" b="-204054"/>
                          </a:stretch>
                        </a:blipFill>
                      </a:tcP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731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Considerations</a:t>
                          </a:r>
                          <a:r>
                            <a:rPr kumimoji="1" lang="en-US" altLang="ja-JP" sz="1050" b="1" baseline="0" dirty="0" smtClean="0">
                              <a:solidFill>
                                <a:schemeClr val="bg1"/>
                              </a:solidFill>
                            </a:rPr>
                            <a:t> of </a:t>
                          </a:r>
                          <a:r>
                            <a:rPr kumimoji="1" lang="en-US" altLang="ja-JP" sz="1050" b="1" dirty="0" smtClean="0">
                              <a:solidFill>
                                <a:schemeClr val="bg1"/>
                              </a:solidFill>
                            </a:rPr>
                            <a:t>minimum</a:t>
                          </a:r>
                          <a:r>
                            <a:rPr kumimoji="1" lang="en-US" altLang="ja-JP" sz="1050" b="1" baseline="0" dirty="0" smtClean="0">
                              <a:solidFill>
                                <a:schemeClr val="bg1"/>
                              </a:solidFill>
                            </a:rPr>
                            <a:t> </a:t>
                          </a:r>
                          <a:r>
                            <a:rPr kumimoji="1" lang="en-US" altLang="ja-JP" sz="1050" b="1" dirty="0" smtClean="0">
                              <a:solidFill>
                                <a:schemeClr val="bg1"/>
                              </a:solidFill>
                            </a:rPr>
                            <a:t>inter-AP</a:t>
                          </a:r>
                          <a:r>
                            <a:rPr kumimoji="1" lang="en-US" altLang="ja-JP" sz="1050" b="1" baseline="0" dirty="0" smtClean="0">
                              <a:solidFill>
                                <a:schemeClr val="bg1"/>
                              </a:solidFill>
                            </a:rPr>
                            <a:t> distance with other operators</a:t>
                          </a:r>
                          <a:endParaRPr kumimoji="1" lang="ja-JP" altLang="en-US" sz="1050" b="1" dirty="0" smtClean="0">
                            <a:solidFill>
                              <a:schemeClr val="bg1"/>
                            </a:solidFill>
                          </a:endParaRPr>
                        </a:p>
                      </a:txBody>
                      <a:tcPr>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No</a:t>
                          </a:r>
                          <a:r>
                            <a:rPr kumimoji="1" lang="en-US" altLang="ja-JP" sz="1050" baseline="0" dirty="0" smtClean="0"/>
                            <a:t> consideration</a:t>
                          </a:r>
                          <a:endParaRPr kumimoji="1" lang="ja-JP" altLang="en-US" sz="1050" dirty="0" smtClean="0"/>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Operator</a:t>
                          </a:r>
                          <a:r>
                            <a:rPr kumimoji="1" lang="en-US" altLang="ja-JP" sz="1050" baseline="0" dirty="0" smtClean="0"/>
                            <a:t> 1 and 2 considers each other.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aseline="0" dirty="0" smtClean="0"/>
                            <a:t>Operator 3 doesn’t consider other operators’ AP.</a:t>
                          </a:r>
                          <a:endParaRPr kumimoji="1" lang="ja-JP" altLang="en-US" sz="105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All the operators consider other operators’ AP</a:t>
                          </a:r>
                          <a:endParaRPr kumimoji="1" lang="ja-JP" altLang="en-US" sz="1050" dirty="0" smtClean="0"/>
                        </a:p>
                      </a:txBody>
                      <a:tcPr anchor="ctr"/>
                    </a:tc>
                  </a:tr>
                  <a:tr h="370840">
                    <a:tc>
                      <a:txBody>
                        <a:bodyPr/>
                        <a:lstStyle/>
                        <a:p>
                          <a:r>
                            <a:rPr kumimoji="1" lang="en-US" altLang="ja-JP" sz="1050" b="1" dirty="0" smtClean="0">
                              <a:solidFill>
                                <a:schemeClr val="bg1"/>
                              </a:solidFill>
                            </a:rPr>
                            <a:t>AP distribution area size</a:t>
                          </a:r>
                          <a:endParaRPr kumimoji="1" lang="ja-JP" altLang="en-US" sz="1050" b="1" dirty="0">
                            <a:solidFill>
                              <a:schemeClr val="bg1"/>
                            </a:solidFill>
                          </a:endParaRPr>
                        </a:p>
                      </a:txBody>
                      <a:tcPr>
                        <a:solidFill>
                          <a:schemeClr val="accent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aseline="0" dirty="0" smtClean="0"/>
                            <a:t>300m x 300m</a:t>
                          </a:r>
                          <a:endParaRPr kumimoji="1" lang="ja-JP" altLang="en-US" sz="1050" dirty="0" smtClean="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smtClean="0">
                              <a:solidFill>
                                <a:schemeClr val="bg1"/>
                              </a:solidFill>
                            </a:rPr>
                            <a:t>Geo-location</a:t>
                          </a:r>
                          <a:r>
                            <a:rPr kumimoji="1" lang="en-US" altLang="ja-JP" sz="1050" b="1" baseline="0" dirty="0" smtClean="0">
                              <a:solidFill>
                                <a:schemeClr val="bg1"/>
                              </a:solidFill>
                            </a:rPr>
                            <a:t> of AP</a:t>
                          </a:r>
                          <a:endParaRPr kumimoji="1" lang="ja-JP" altLang="en-US" sz="1050" b="1" dirty="0" smtClean="0">
                            <a:solidFill>
                              <a:schemeClr val="bg1"/>
                            </a:solidFill>
                          </a:endParaRPr>
                        </a:p>
                      </a:txBody>
                      <a:tcPr>
                        <a:solidFill>
                          <a:schemeClr val="accent1"/>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Uniformly and randomly distributed with satisfying the above minimum</a:t>
                          </a:r>
                          <a:r>
                            <a:rPr kumimoji="1" lang="en-US" altLang="ja-JP" sz="1050" baseline="0" dirty="0" smtClean="0"/>
                            <a:t> inter-AP distance and considerations</a:t>
                          </a:r>
                          <a:endParaRPr kumimoji="1" lang="ja-JP" altLang="en-US" sz="1050" dirty="0" smtClean="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r>
                  <a:tr h="370840">
                    <a:tc>
                      <a:txBody>
                        <a:bodyPr/>
                        <a:lstStyle/>
                        <a:p>
                          <a:r>
                            <a:rPr kumimoji="1" lang="en-US" altLang="ja-JP" sz="1050" b="1" dirty="0" smtClean="0">
                              <a:solidFill>
                                <a:schemeClr val="bg1"/>
                              </a:solidFill>
                            </a:rPr>
                            <a:t>Transmission power of AP</a:t>
                          </a:r>
                          <a:endParaRPr kumimoji="1" lang="ja-JP" altLang="en-US" sz="1050" b="1" dirty="0">
                            <a:solidFill>
                              <a:schemeClr val="bg1"/>
                            </a:solidFill>
                          </a:endParaRPr>
                        </a:p>
                      </a:txBody>
                      <a:tcPr>
                        <a:solidFill>
                          <a:schemeClr val="accent1"/>
                        </a:solidFill>
                      </a:tcPr>
                    </a:tc>
                    <a:tc gridSpan="4">
                      <a:txBody>
                        <a:bodyPr/>
                        <a:lstStyle/>
                        <a:p>
                          <a:pPr algn="ctr"/>
                          <a:r>
                            <a:rPr kumimoji="1" lang="en-US" altLang="ja-JP" sz="1050" dirty="0" smtClean="0"/>
                            <a:t>18 </a:t>
                          </a:r>
                          <a:r>
                            <a:rPr kumimoji="1" lang="en-US" altLang="ja-JP" sz="1050" dirty="0" err="1" smtClean="0"/>
                            <a:t>dBm</a:t>
                          </a: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c hMerge="1">
                      <a:txBody>
                        <a:bodyPr/>
                        <a:lstStyle/>
                        <a:p>
                          <a:pPr algn="ctr"/>
                          <a:endParaRPr kumimoji="1" lang="ja-JP" altLang="en-US" sz="1050" dirty="0"/>
                        </a:p>
                      </a:txBody>
                      <a:tcPr anchor="ctr"/>
                    </a:tc>
                  </a:tr>
                </a:tbl>
              </a:graphicData>
            </a:graphic>
          </p:graphicFrame>
        </mc:Fallback>
      </mc:AlternateContent>
    </p:spTree>
    <p:extLst>
      <p:ext uri="{BB962C8B-B14F-4D97-AF65-F5344CB8AC3E}">
        <p14:creationId xmlns:p14="http://schemas.microsoft.com/office/powerpoint/2010/main" val="4183943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Appendix: Simulation parameter candidates (Cont.)</a:t>
            </a:r>
            <a:endParaRPr kumimoji="1" lang="ja-JP" altLang="en-US" sz="3200"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May </a:t>
            </a:r>
            <a:r>
              <a:rPr lang="en-US" dirty="0" smtClean="0"/>
              <a:t>2015</a:t>
            </a:r>
            <a:endParaRPr lang="en-GB" dirty="0"/>
          </a:p>
        </p:txBody>
      </p:sp>
      <p:graphicFrame>
        <p:nvGraphicFramePr>
          <p:cNvPr id="8" name="コンテンツ プレースホルダー 5"/>
          <p:cNvGraphicFramePr>
            <a:graphicFrameLocks/>
          </p:cNvGraphicFramePr>
          <p:nvPr>
            <p:extLst>
              <p:ext uri="{D42A27DB-BD31-4B8C-83A1-F6EECF244321}">
                <p14:modId xmlns:p14="http://schemas.microsoft.com/office/powerpoint/2010/main" val="2176500400"/>
              </p:ext>
            </p:extLst>
          </p:nvPr>
        </p:nvGraphicFramePr>
        <p:xfrm>
          <a:off x="609600" y="2133600"/>
          <a:ext cx="8640960" cy="3586480"/>
        </p:xfrm>
        <a:graphic>
          <a:graphicData uri="http://schemas.openxmlformats.org/drawingml/2006/table">
            <a:tbl>
              <a:tblPr firstRow="1" bandRow="1">
                <a:tableStyleId>{5C22544A-7EE6-4342-B048-85BDC9FD1C3A}</a:tableStyleId>
              </a:tblPr>
              <a:tblGrid>
                <a:gridCol w="1728192"/>
                <a:gridCol w="1728192"/>
                <a:gridCol w="1728192"/>
                <a:gridCol w="1728192"/>
                <a:gridCol w="1728192"/>
              </a:tblGrid>
              <a:tr h="370840">
                <a:tc>
                  <a:txBody>
                    <a:bodyPr/>
                    <a:lstStyle/>
                    <a:p>
                      <a:endParaRPr kumimoji="1" lang="ja-JP" altLang="en-US" sz="1400" dirty="0"/>
                    </a:p>
                  </a:txBody>
                  <a:tcPr/>
                </a:tc>
                <a:tc>
                  <a:txBody>
                    <a:bodyPr/>
                    <a:lstStyle/>
                    <a:p>
                      <a:r>
                        <a:rPr kumimoji="1" lang="en-US" altLang="ja-JP" sz="1400" dirty="0" smtClean="0"/>
                        <a:t>Scenario 1</a:t>
                      </a:r>
                      <a:endParaRPr kumimoji="1" lang="ja-JP" altLang="en-US" sz="1400" dirty="0"/>
                    </a:p>
                  </a:txBody>
                  <a:tcPr/>
                </a:tc>
                <a:tc>
                  <a:txBody>
                    <a:bodyPr/>
                    <a:lstStyle/>
                    <a:p>
                      <a:r>
                        <a:rPr kumimoji="1" lang="en-US" altLang="ja-JP" sz="1400" dirty="0" smtClean="0"/>
                        <a:t>Scenario 2</a:t>
                      </a:r>
                      <a:endParaRPr kumimoji="1" lang="ja-JP" altLang="en-US" sz="1400" dirty="0"/>
                    </a:p>
                  </a:txBody>
                  <a:tcPr/>
                </a:tc>
                <a:tc>
                  <a:txBody>
                    <a:bodyPr/>
                    <a:lstStyle/>
                    <a:p>
                      <a:r>
                        <a:rPr kumimoji="1" lang="en-US" altLang="ja-JP" sz="1400" dirty="0" smtClean="0"/>
                        <a:t>Scenario 3</a:t>
                      </a:r>
                      <a:endParaRPr kumimoji="1" lang="ja-JP" altLang="en-US" sz="1400" dirty="0"/>
                    </a:p>
                  </a:txBody>
                  <a:tcPr/>
                </a:tc>
                <a:tc>
                  <a:txBody>
                    <a:bodyPr/>
                    <a:lstStyle/>
                    <a:p>
                      <a:r>
                        <a:rPr kumimoji="1" lang="en-US" altLang="ja-JP" sz="1400" dirty="0" smtClean="0"/>
                        <a:t>Scenario</a:t>
                      </a:r>
                      <a:r>
                        <a:rPr kumimoji="1" lang="en-US" altLang="ja-JP" sz="1400" baseline="0" dirty="0" smtClean="0"/>
                        <a:t> 4</a:t>
                      </a:r>
                      <a:endParaRPr kumimoji="1" lang="ja-JP" altLang="en-US" sz="1400" dirty="0"/>
                    </a:p>
                  </a:txBody>
                  <a:tcPr/>
                </a:tc>
              </a:tr>
              <a:tr h="370840">
                <a:tc>
                  <a:txBody>
                    <a:bodyPr/>
                    <a:lstStyle/>
                    <a:p>
                      <a:r>
                        <a:rPr kumimoji="1" lang="en-US" altLang="ja-JP" sz="1400" b="1" dirty="0" smtClean="0">
                          <a:solidFill>
                            <a:schemeClr val="bg1"/>
                          </a:solidFill>
                        </a:rPr>
                        <a:t>Antenna Height</a:t>
                      </a:r>
                      <a:endParaRPr kumimoji="1" lang="ja-JP" altLang="en-US" sz="1400" b="1" dirty="0">
                        <a:solidFill>
                          <a:schemeClr val="bg1"/>
                        </a:solidFill>
                      </a:endParaRPr>
                    </a:p>
                  </a:txBody>
                  <a:tcPr>
                    <a:solidFill>
                      <a:schemeClr val="accent1"/>
                    </a:solidFill>
                  </a:tcPr>
                </a:tc>
                <a:tc gridSpan="4">
                  <a:txBody>
                    <a:bodyPr/>
                    <a:lstStyle/>
                    <a:p>
                      <a:pPr algn="ctr"/>
                      <a:r>
                        <a:rPr kumimoji="1" lang="en-US" altLang="ja-JP" sz="1400" dirty="0" smtClean="0"/>
                        <a:t>AP: 3.0 m,</a:t>
                      </a:r>
                      <a:r>
                        <a:rPr kumimoji="1" lang="en-US" altLang="ja-JP" sz="1400" baseline="0" dirty="0" smtClean="0"/>
                        <a:t> </a:t>
                      </a:r>
                      <a:r>
                        <a:rPr kumimoji="1" lang="en-US" altLang="ja-JP" sz="1400" dirty="0" smtClean="0"/>
                        <a:t>UE: 1.5m</a:t>
                      </a:r>
                      <a:endParaRPr kumimoji="1" lang="ja-JP" altLang="en-US" sz="1400"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a:txBody>
                    <a:bodyPr/>
                    <a:lstStyle/>
                    <a:p>
                      <a:r>
                        <a:rPr kumimoji="1" lang="en-US" altLang="ja-JP" sz="1400" b="1" dirty="0" smtClean="0">
                          <a:solidFill>
                            <a:schemeClr val="bg1"/>
                          </a:solidFill>
                        </a:rPr>
                        <a:t>Channel model</a:t>
                      </a:r>
                      <a:endParaRPr kumimoji="1" lang="ja-JP" altLang="en-US" sz="1400" b="1" dirty="0">
                        <a:solidFill>
                          <a:schemeClr val="bg1"/>
                        </a:solidFill>
                      </a:endParaRPr>
                    </a:p>
                  </a:txBody>
                  <a:tcPr>
                    <a:solidFill>
                      <a:schemeClr val="accent1"/>
                    </a:solidFill>
                  </a:tcPr>
                </a:tc>
                <a:tc gridSpan="4">
                  <a:txBody>
                    <a:bodyPr/>
                    <a:lstStyle/>
                    <a:p>
                      <a:pPr algn="l"/>
                      <a:r>
                        <a:rPr kumimoji="1" lang="en-US" altLang="ja-JP" sz="1400" dirty="0" err="1" smtClean="0"/>
                        <a:t>Pathloss</a:t>
                      </a:r>
                      <a:r>
                        <a:rPr kumimoji="1" lang="en-US" altLang="ja-JP" sz="1400" baseline="0" dirty="0" smtClean="0"/>
                        <a:t> model</a:t>
                      </a:r>
                      <a:endParaRPr kumimoji="1" lang="en-US" altLang="ja-JP" sz="1400" dirty="0" smtClean="0"/>
                    </a:p>
                    <a:p>
                      <a:pPr algn="l"/>
                      <a:r>
                        <a:rPr kumimoji="1" lang="en-US" altLang="ja-JP" sz="1400" dirty="0" smtClean="0"/>
                        <a:t>PL(d) = 40.05 + 20*log10(fc/2.4) + 20*log10(min(d,10)) + (d&gt;10) * 35*log10(d/10) </a:t>
                      </a:r>
                    </a:p>
                    <a:p>
                      <a:pPr algn="l"/>
                      <a:r>
                        <a:rPr kumimoji="1" lang="en-US" altLang="ja-JP" sz="1400" dirty="0" smtClean="0"/>
                        <a:t>–</a:t>
                      </a:r>
                      <a:r>
                        <a:rPr kumimoji="1" lang="ja-JP" altLang="en-US" sz="1400" dirty="0" smtClean="0"/>
                        <a:t>　</a:t>
                      </a:r>
                      <a:r>
                        <a:rPr kumimoji="1" lang="en-US" altLang="ja-JP" sz="1400" dirty="0" smtClean="0"/>
                        <a:t>d = max(3D-distance [m], 1)</a:t>
                      </a:r>
                    </a:p>
                    <a:p>
                      <a:pPr algn="l"/>
                      <a:r>
                        <a:rPr kumimoji="1" lang="en-US" altLang="ja-JP" sz="1400" dirty="0" smtClean="0"/>
                        <a:t>–</a:t>
                      </a:r>
                      <a:r>
                        <a:rPr kumimoji="1" lang="ja-JP" altLang="en-US" sz="1400" dirty="0" smtClean="0"/>
                        <a:t>　</a:t>
                      </a:r>
                      <a:r>
                        <a:rPr kumimoji="1" lang="en-US" altLang="ja-JP" sz="1400" dirty="0" smtClean="0"/>
                        <a:t>fc = frequency [GHz]</a:t>
                      </a:r>
                    </a:p>
                    <a:p>
                      <a:pPr algn="l"/>
                      <a:r>
                        <a:rPr kumimoji="1" lang="en-US" altLang="ja-JP" sz="1400" dirty="0" smtClean="0"/>
                        <a:t>	</a:t>
                      </a:r>
                    </a:p>
                    <a:p>
                      <a:pPr algn="l"/>
                      <a:r>
                        <a:rPr kumimoji="1" lang="en-US" altLang="ja-JP" sz="1400" dirty="0" smtClean="0"/>
                        <a:t>Shadowing</a:t>
                      </a:r>
                    </a:p>
                    <a:p>
                      <a:pPr algn="l"/>
                      <a:r>
                        <a:rPr kumimoji="1" lang="en-US" altLang="ja-JP" sz="1400" dirty="0" smtClean="0"/>
                        <a:t>Log-normal with 5 dB standard deviation, </a:t>
                      </a:r>
                      <a:r>
                        <a:rPr kumimoji="1" lang="en-US" altLang="ja-JP" sz="1400" dirty="0" err="1" smtClean="0"/>
                        <a:t>i.i.d</a:t>
                      </a:r>
                      <a:r>
                        <a:rPr kumimoji="1" lang="en-US" altLang="ja-JP" sz="1400" dirty="0" smtClean="0"/>
                        <a:t> across all links </a:t>
                      </a:r>
                    </a:p>
                  </a:txBody>
                  <a:tcPr anchor="ctr"/>
                </a:tc>
                <a:tc hMerge="1">
                  <a:txBody>
                    <a:bodyPr/>
                    <a:lstStyle/>
                    <a:p>
                      <a:pPr algn="ctr"/>
                      <a:endParaRPr kumimoji="1" lang="ja-JP" altLang="en-US" sz="105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r h="370840">
                <a:tc>
                  <a:txBody>
                    <a:bodyPr/>
                    <a:lstStyle/>
                    <a:p>
                      <a:r>
                        <a:rPr kumimoji="1" lang="en-US" altLang="ja-JP" sz="1400" b="1" dirty="0" smtClean="0">
                          <a:solidFill>
                            <a:schemeClr val="bg1"/>
                          </a:solidFill>
                        </a:rPr>
                        <a:t>Fading model</a:t>
                      </a:r>
                      <a:endParaRPr kumimoji="1" lang="ja-JP" altLang="en-US" sz="1400" b="1" dirty="0">
                        <a:solidFill>
                          <a:schemeClr val="bg1"/>
                        </a:solidFill>
                      </a:endParaRPr>
                    </a:p>
                  </a:txBody>
                  <a:tcPr>
                    <a:solidFill>
                      <a:schemeClr val="accent1"/>
                    </a:solidFill>
                  </a:tcPr>
                </a:tc>
                <a:tc gridSpan="4">
                  <a:txBody>
                    <a:bodyPr/>
                    <a:lstStyle/>
                    <a:p>
                      <a:pPr algn="ctr"/>
                      <a:r>
                        <a:rPr kumimoji="1" lang="en-US" altLang="ja-JP" sz="1400" dirty="0" smtClean="0"/>
                        <a:t>No small-scale fading is assumed.</a:t>
                      </a:r>
                      <a:endParaRPr kumimoji="1" lang="ja-JP" altLang="en-US" sz="1400" dirty="0"/>
                    </a:p>
                  </a:txBody>
                  <a:tcPr anchor="ct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r h="370840">
                <a:tc>
                  <a:txBody>
                    <a:bodyPr/>
                    <a:lstStyle/>
                    <a:p>
                      <a:r>
                        <a:rPr kumimoji="1" lang="en-US" altLang="ja-JP" sz="1400" b="1" dirty="0" smtClean="0">
                          <a:solidFill>
                            <a:schemeClr val="bg1"/>
                          </a:solidFill>
                        </a:rPr>
                        <a:t>AP</a:t>
                      </a:r>
                      <a:r>
                        <a:rPr kumimoji="1" lang="en-US" altLang="ja-JP" sz="1400" b="1" baseline="0" dirty="0" smtClean="0">
                          <a:solidFill>
                            <a:schemeClr val="bg1"/>
                          </a:solidFill>
                        </a:rPr>
                        <a:t> selection criteria</a:t>
                      </a:r>
                      <a:endParaRPr kumimoji="1" lang="ja-JP" altLang="en-US" sz="1400" b="1" dirty="0">
                        <a:solidFill>
                          <a:schemeClr val="bg1"/>
                        </a:solidFill>
                      </a:endParaRPr>
                    </a:p>
                  </a:txBody>
                  <a:tcPr>
                    <a:solidFill>
                      <a:schemeClr val="accent1"/>
                    </a:solidFill>
                  </a:tcPr>
                </a:tc>
                <a:tc gridSpan="4">
                  <a:txBody>
                    <a:bodyPr/>
                    <a:lstStyle/>
                    <a:p>
                      <a:pPr algn="ctr"/>
                      <a:r>
                        <a:rPr kumimoji="1" lang="en-US" altLang="ja-JP" sz="1400" dirty="0" smtClean="0"/>
                        <a:t>Max reception power within</a:t>
                      </a:r>
                      <a:r>
                        <a:rPr kumimoji="1" lang="en-US" altLang="ja-JP" sz="1400" baseline="0" dirty="0" smtClean="0"/>
                        <a:t> the same operator-network</a:t>
                      </a:r>
                      <a:endParaRPr kumimoji="1" lang="ja-JP" altLang="en-US" sz="1400"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hMerge="1">
                  <a:txBody>
                    <a:bodyPr/>
                    <a:lstStyle/>
                    <a:p>
                      <a:pPr algn="ctr"/>
                      <a:endParaRPr kumimoji="1" lang="ja-JP" altLang="en-US" dirty="0"/>
                    </a:p>
                  </a:txBody>
                  <a:tcPr anchor="ctr"/>
                </a:tc>
              </a:tr>
              <a:tr h="370840">
                <a:tc>
                  <a:txBody>
                    <a:bodyPr/>
                    <a:lstStyle/>
                    <a:p>
                      <a:r>
                        <a:rPr kumimoji="1" lang="en-US" altLang="ja-JP" sz="1400" b="1" dirty="0" smtClean="0">
                          <a:solidFill>
                            <a:schemeClr val="bg1"/>
                          </a:solidFill>
                        </a:rPr>
                        <a:t>Adjacent channel interference</a:t>
                      </a:r>
                      <a:endParaRPr kumimoji="1" lang="ja-JP" altLang="en-US" sz="1400" b="1" dirty="0">
                        <a:solidFill>
                          <a:schemeClr val="bg1"/>
                        </a:solidFill>
                      </a:endParaRPr>
                    </a:p>
                  </a:txBody>
                  <a:tcPr>
                    <a:solidFill>
                      <a:schemeClr val="accent1"/>
                    </a:solidFill>
                  </a:tcPr>
                </a:tc>
                <a:tc gridSpan="4">
                  <a:txBody>
                    <a:bodyPr/>
                    <a:lstStyle/>
                    <a:p>
                      <a:pPr algn="ctr"/>
                      <a:r>
                        <a:rPr kumimoji="1" lang="en-US" altLang="ja-JP" sz="1400" dirty="0" smtClean="0"/>
                        <a:t>Assumes no</a:t>
                      </a:r>
                      <a:r>
                        <a:rPr kumimoji="1" lang="en-US" altLang="ja-JP" sz="1400" baseline="0" dirty="0" smtClean="0"/>
                        <a:t> interference</a:t>
                      </a:r>
                      <a:endParaRPr kumimoji="1" lang="ja-JP" altLang="en-US" sz="14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c hMerge="1">
                  <a:txBody>
                    <a:bodyPr/>
                    <a:lstStyle/>
                    <a:p>
                      <a:pPr algn="ctr"/>
                      <a:endParaRPr kumimoji="1" lang="ja-JP" altLang="en-US" sz="1600" dirty="0"/>
                    </a:p>
                  </a:txBody>
                  <a:tcPr anchor="ctr"/>
                </a:tc>
              </a:tr>
            </a:tbl>
          </a:graphicData>
        </a:graphic>
      </p:graphicFrame>
    </p:spTree>
    <p:extLst>
      <p:ext uri="{BB962C8B-B14F-4D97-AF65-F5344CB8AC3E}">
        <p14:creationId xmlns:p14="http://schemas.microsoft.com/office/powerpoint/2010/main" val="2204465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altLang="ja-JP" dirty="0"/>
              <a:t>May </a:t>
            </a:r>
            <a:r>
              <a:rPr lang="en-US" dirty="0" smtClean="0"/>
              <a:t>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a:bodyPr>
          <a:lstStyle/>
          <a:p>
            <a:r>
              <a:rPr lang="en-US" altLang="ko-KR" dirty="0" smtClean="0">
                <a:ea typeface="굴림" charset="-127"/>
              </a:rPr>
              <a:t>This </a:t>
            </a:r>
            <a:r>
              <a:rPr lang="en-US" altLang="ko-KR" dirty="0">
                <a:ea typeface="굴림" charset="-127"/>
              </a:rPr>
              <a:t>document </a:t>
            </a:r>
            <a:r>
              <a:rPr lang="en-US" altLang="ko-KR" dirty="0" smtClean="0">
                <a:ea typeface="굴림" charset="-127"/>
              </a:rPr>
              <a:t>considers simulation assumptions for performance improvement </a:t>
            </a:r>
            <a:r>
              <a:rPr lang="en-US" altLang="ko-KR" dirty="0">
                <a:ea typeface="굴림" charset="-127"/>
              </a:rPr>
              <a:t>in the </a:t>
            </a:r>
            <a:r>
              <a:rPr lang="en-US" altLang="ko-KR" dirty="0" smtClean="0">
                <a:ea typeface="굴림" charset="-127"/>
              </a:rPr>
              <a:t>new coexistence </a:t>
            </a:r>
            <a:r>
              <a:rPr lang="en-US" altLang="ja-JP" dirty="0" smtClean="0">
                <a:ea typeface="굴림" charset="-127"/>
              </a:rPr>
              <a:t>s</a:t>
            </a:r>
            <a:r>
              <a:rPr lang="en-US" altLang="ko-KR" dirty="0" smtClean="0">
                <a:ea typeface="굴림" charset="-127"/>
              </a:rPr>
              <a:t>cenario </a:t>
            </a:r>
            <a:r>
              <a:rPr lang="en-US" altLang="ko-KR" dirty="0">
                <a:ea typeface="굴림" charset="-127"/>
              </a:rPr>
              <a:t>and </a:t>
            </a:r>
            <a:r>
              <a:rPr lang="en-US" altLang="ko-KR" dirty="0" smtClean="0">
                <a:ea typeface="굴림" charset="-127"/>
              </a:rPr>
              <a:t>use </a:t>
            </a:r>
            <a:r>
              <a:rPr lang="en-US" altLang="ko-KR" dirty="0" smtClean="0">
                <a:ea typeface="굴림" charset="-127"/>
              </a:rPr>
              <a:t>cases.</a:t>
            </a:r>
            <a:endParaRPr lang="en-US" altLang="ko-KR" dirty="0" smtClean="0">
              <a:ea typeface="굴림" charset="-127"/>
            </a:endParaRPr>
          </a:p>
          <a:p>
            <a:r>
              <a:rPr lang="en-US" altLang="ko-KR" dirty="0" smtClean="0">
                <a:ea typeface="굴림" charset="-127"/>
              </a:rPr>
              <a:t>At this moment, no simulation results are included in this document. </a:t>
            </a:r>
          </a:p>
          <a:p>
            <a:r>
              <a:rPr lang="en-US" altLang="ko-KR" dirty="0">
                <a:ea typeface="굴림" charset="-127"/>
              </a:rPr>
              <a:t>Based on discussion, this document will be updated.</a:t>
            </a:r>
          </a:p>
          <a:p>
            <a:endParaRPr lang="en-US" altLang="ko-KR" dirty="0" smtClean="0">
              <a:ea typeface="굴림" charset="-127"/>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simulation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To show the necessity of developing the amendment of IEEE 802.19.1.</a:t>
            </a:r>
          </a:p>
          <a:p>
            <a:pPr lvl="1"/>
            <a:r>
              <a:rPr kumimoji="1" lang="en-US" altLang="ja-JP" sz="2400" dirty="0" smtClean="0"/>
              <a:t>In the previous teleconference, we showed new coexistence scenarios and use cases for IEEE 802.19.1.</a:t>
            </a:r>
          </a:p>
          <a:p>
            <a:pPr lvl="1"/>
            <a:r>
              <a:rPr kumimoji="1" lang="en-US" altLang="ja-JP" sz="2400" dirty="0" smtClean="0"/>
              <a:t>IEEE 802.19.1 system is a kind of frequency coordination system for coexistence.</a:t>
            </a:r>
          </a:p>
          <a:p>
            <a:pPr lvl="1"/>
            <a:r>
              <a:rPr kumimoji="1" lang="en-US" altLang="ja-JP" sz="2400" dirty="0" smtClean="0"/>
              <a:t>In this document, we show the simulation assumptions for evaluating such new scenarios and use cases with </a:t>
            </a:r>
            <a:r>
              <a:rPr kumimoji="1" lang="en-US" altLang="ja-JP" sz="2400" dirty="0" smtClean="0"/>
              <a:t>and without </a:t>
            </a:r>
            <a:r>
              <a:rPr kumimoji="1" lang="en-US" altLang="ja-JP" sz="2400" dirty="0" smtClean="0"/>
              <a:t>frequency coordination.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May </a:t>
            </a:r>
            <a:r>
              <a:rPr lang="en-US" dirty="0" smtClean="0"/>
              <a:t>2015</a:t>
            </a:r>
            <a:endParaRPr lang="en-GB" dirty="0"/>
          </a:p>
        </p:txBody>
      </p:sp>
    </p:spTree>
    <p:extLst>
      <p:ext uri="{BB962C8B-B14F-4D97-AF65-F5344CB8AC3E}">
        <p14:creationId xmlns:p14="http://schemas.microsoft.com/office/powerpoint/2010/main" val="1459837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[Recap] </a:t>
            </a:r>
            <a:r>
              <a:rPr lang="en-US" altLang="ja-JP" sz="3600" dirty="0"/>
              <a:t>The new coexistence use cases for IEEE </a:t>
            </a:r>
            <a:r>
              <a:rPr lang="en-US" altLang="ja-JP" sz="3600" dirty="0" smtClean="0"/>
              <a:t>802.19.1 [1]</a:t>
            </a:r>
            <a:r>
              <a:rPr kumimoji="1" lang="en-US" altLang="ja-JP" dirty="0" smtClean="0"/>
              <a:t> </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May </a:t>
            </a:r>
            <a:r>
              <a:rPr lang="en-US" dirty="0" smtClean="0"/>
              <a:t>2015</a:t>
            </a:r>
            <a:endParaRPr lang="en-GB" dirty="0"/>
          </a:p>
        </p:txBody>
      </p:sp>
      <p:pic>
        <p:nvPicPr>
          <p:cNvPr id="4099"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572" r="12428"/>
          <a:stretch/>
        </p:blipFill>
        <p:spPr bwMode="auto">
          <a:xfrm>
            <a:off x="76200" y="2514600"/>
            <a:ext cx="4724400" cy="354330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pic>
        <p:nvPicPr>
          <p:cNvPr id="4100" name="Picture 4"/>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2571" r="12501"/>
          <a:stretch/>
        </p:blipFill>
        <p:spPr bwMode="auto">
          <a:xfrm>
            <a:off x="4953000" y="2514600"/>
            <a:ext cx="4719900" cy="354330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87135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Assumption 1: Overview</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With or without frequency coordination between different networks (i.e. CMs) with different CDIS</a:t>
            </a:r>
          </a:p>
          <a:p>
            <a:pPr lvl="1"/>
            <a:r>
              <a:rPr kumimoji="1" lang="en-US" altLang="ja-JP" dirty="0" smtClean="0"/>
              <a:t>In other words, “a network operator (or CM) knows the information of communication nodes managed by the other network operator, or does not know.”</a:t>
            </a:r>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April 2015</a:t>
            </a:r>
            <a:endParaRPr lang="en-GB" dirty="0"/>
          </a:p>
        </p:txBody>
      </p:sp>
    </p:spTree>
    <p:extLst>
      <p:ext uri="{BB962C8B-B14F-4D97-AF65-F5344CB8AC3E}">
        <p14:creationId xmlns:p14="http://schemas.microsoft.com/office/powerpoint/2010/main" val="761451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Assumption 2: Frequency coordination</a:t>
            </a:r>
            <a:endParaRPr kumimoji="1" lang="ja-JP" altLang="en-US" dirty="0"/>
          </a:p>
        </p:txBody>
      </p:sp>
      <p:sp>
        <p:nvSpPr>
          <p:cNvPr id="3" name="コンテンツ プレースホルダー 2"/>
          <p:cNvSpPr>
            <a:spLocks noGrp="1"/>
          </p:cNvSpPr>
          <p:nvPr>
            <p:ph idx="1"/>
          </p:nvPr>
        </p:nvSpPr>
        <p:spPr>
          <a:xfrm>
            <a:off x="762000" y="1828800"/>
            <a:ext cx="8288868" cy="4387427"/>
          </a:xfrm>
        </p:spPr>
        <p:txBody>
          <a:bodyPr/>
          <a:lstStyle/>
          <a:p>
            <a:r>
              <a:rPr kumimoji="1" lang="en-US" altLang="ja-JP" dirty="0" smtClean="0"/>
              <a:t>Frequency coordination shall be treated as “node deployment coordination” in this simulation.</a:t>
            </a:r>
          </a:p>
          <a:p>
            <a:pPr lvl="1"/>
            <a:r>
              <a:rPr kumimoji="1" lang="en-US" altLang="ja-JP" sz="1800" dirty="0" smtClean="0"/>
              <a:t>The objective of simulation is </a:t>
            </a:r>
            <a:r>
              <a:rPr kumimoji="1" lang="en-US" altLang="ja-JP" sz="1800" dirty="0" smtClean="0">
                <a:solidFill>
                  <a:srgbClr val="FF0000"/>
                </a:solidFill>
              </a:rPr>
              <a:t>NOT</a:t>
            </a:r>
            <a:r>
              <a:rPr kumimoji="1" lang="en-US" altLang="ja-JP" sz="1800" dirty="0" smtClean="0"/>
              <a:t> to evaluate “frequency coordination algorithms”.</a:t>
            </a:r>
          </a:p>
          <a:p>
            <a:pPr lvl="1"/>
            <a:r>
              <a:rPr kumimoji="1" lang="en-US" altLang="ja-JP" sz="1800" dirty="0" smtClean="0"/>
              <a:t>Any frequency coordination algorithm would result in the following situation.</a:t>
            </a:r>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May </a:t>
            </a:r>
            <a:r>
              <a:rPr lang="en-US" dirty="0" smtClean="0"/>
              <a:t>2015</a:t>
            </a:r>
            <a:endParaRPr lang="en-GB"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033928"/>
            <a:ext cx="2276475" cy="1937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右矢印 6"/>
          <p:cNvSpPr/>
          <p:nvPr/>
        </p:nvSpPr>
        <p:spPr bwMode="auto">
          <a:xfrm>
            <a:off x="2819400" y="4507623"/>
            <a:ext cx="762000" cy="9906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112295"/>
            <a:ext cx="3520080" cy="1932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4072471"/>
            <a:ext cx="2451853" cy="1972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271024" y="6324600"/>
            <a:ext cx="2191626" cy="461665"/>
          </a:xfrm>
          <a:prstGeom prst="rect">
            <a:avLst/>
          </a:prstGeom>
          <a:noFill/>
        </p:spPr>
        <p:txBody>
          <a:bodyPr wrap="none" rtlCol="0">
            <a:spAutoFit/>
          </a:bodyPr>
          <a:lstStyle/>
          <a:p>
            <a:r>
              <a:rPr kumimoji="1" lang="en-US" altLang="ja-JP" sz="2400" dirty="0" smtClean="0">
                <a:solidFill>
                  <a:schemeClr val="tx1"/>
                </a:solidFill>
              </a:rPr>
              <a:t>No coordination</a:t>
            </a:r>
            <a:endParaRPr kumimoji="1" lang="ja-JP" altLang="en-US" sz="2400" dirty="0">
              <a:solidFill>
                <a:schemeClr val="tx1"/>
              </a:solidFill>
            </a:endParaRPr>
          </a:p>
        </p:txBody>
      </p:sp>
      <p:sp>
        <p:nvSpPr>
          <p:cNvPr id="12" name="テキスト ボックス 11"/>
          <p:cNvSpPr txBox="1"/>
          <p:nvPr/>
        </p:nvSpPr>
        <p:spPr>
          <a:xfrm>
            <a:off x="4267200" y="6311462"/>
            <a:ext cx="4194738" cy="461665"/>
          </a:xfrm>
          <a:prstGeom prst="rect">
            <a:avLst/>
          </a:prstGeom>
          <a:noFill/>
        </p:spPr>
        <p:txBody>
          <a:bodyPr wrap="none" rtlCol="0">
            <a:spAutoFit/>
          </a:bodyPr>
          <a:lstStyle/>
          <a:p>
            <a:r>
              <a:rPr kumimoji="1" lang="en-US" altLang="ja-JP" sz="2400" dirty="0" smtClean="0">
                <a:solidFill>
                  <a:schemeClr val="tx1"/>
                </a:solidFill>
              </a:rPr>
              <a:t>Two kind of coordination results</a:t>
            </a:r>
            <a:endParaRPr kumimoji="1" lang="ja-JP" altLang="en-US" sz="2400" dirty="0">
              <a:solidFill>
                <a:schemeClr val="tx1"/>
              </a:solidFill>
            </a:endParaRPr>
          </a:p>
        </p:txBody>
      </p:sp>
    </p:spTree>
    <p:extLst>
      <p:ext uri="{BB962C8B-B14F-4D97-AF65-F5344CB8AC3E}">
        <p14:creationId xmlns:p14="http://schemas.microsoft.com/office/powerpoint/2010/main" val="636626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Assumption 2 (Cont.)</a:t>
            </a:r>
            <a:endParaRPr kumimoji="1" lang="ja-JP" altLang="en-US" dirty="0"/>
          </a:p>
        </p:txBody>
      </p:sp>
      <p:sp>
        <p:nvSpPr>
          <p:cNvPr id="3" name="コンテンツ プレースホルダー 2"/>
          <p:cNvSpPr>
            <a:spLocks noGrp="1"/>
          </p:cNvSpPr>
          <p:nvPr>
            <p:ph idx="1"/>
          </p:nvPr>
        </p:nvSpPr>
        <p:spPr>
          <a:xfrm>
            <a:off x="762000" y="1828800"/>
            <a:ext cx="8288868" cy="4387427"/>
          </a:xfrm>
        </p:spPr>
        <p:txBody>
          <a:bodyPr/>
          <a:lstStyle/>
          <a:p>
            <a:r>
              <a:rPr kumimoji="1" lang="en-US" altLang="ja-JP" dirty="0" smtClean="0"/>
              <a:t>No frequency coordination in this simulation;</a:t>
            </a:r>
          </a:p>
          <a:p>
            <a:pPr lvl="1"/>
            <a:r>
              <a:rPr kumimoji="1" lang="en-US" altLang="ja-JP" dirty="0" smtClean="0"/>
              <a:t>Nodes are uniformly and randomly distributed </a:t>
            </a:r>
            <a:r>
              <a:rPr kumimoji="1" lang="en-US" altLang="ja-JP" dirty="0" smtClean="0">
                <a:solidFill>
                  <a:srgbClr val="FF0000"/>
                </a:solidFill>
              </a:rPr>
              <a:t>without</a:t>
            </a:r>
            <a:r>
              <a:rPr kumimoji="1" lang="en-US" altLang="ja-JP" dirty="0" smtClean="0"/>
              <a:t> any considerations on the </a:t>
            </a:r>
            <a:r>
              <a:rPr kumimoji="1" lang="en-US" altLang="ja-JP" dirty="0" smtClean="0">
                <a:solidFill>
                  <a:srgbClr val="0000FF"/>
                </a:solidFill>
              </a:rPr>
              <a:t>location</a:t>
            </a:r>
            <a:r>
              <a:rPr kumimoji="1" lang="en-US" altLang="ja-JP" dirty="0" smtClean="0"/>
              <a:t> of adjacent nodes and their </a:t>
            </a:r>
            <a:r>
              <a:rPr kumimoji="1" lang="en-US" altLang="ja-JP" dirty="0" smtClean="0">
                <a:solidFill>
                  <a:srgbClr val="0000FF"/>
                </a:solidFill>
              </a:rPr>
              <a:t>channel</a:t>
            </a:r>
            <a:r>
              <a:rPr kumimoji="1" lang="en-US" altLang="ja-JP" dirty="0" smtClean="0"/>
              <a:t>.</a:t>
            </a:r>
          </a:p>
          <a:p>
            <a:r>
              <a:rPr kumimoji="1" lang="en-US" altLang="ja-JP" dirty="0" smtClean="0"/>
              <a:t>Frequency coordination in </a:t>
            </a:r>
            <a:r>
              <a:rPr kumimoji="1" lang="en-US" altLang="ja-JP" dirty="0"/>
              <a:t>this simulation</a:t>
            </a:r>
            <a:r>
              <a:rPr kumimoji="1" lang="en-US" altLang="ja-JP" dirty="0" smtClean="0"/>
              <a:t>;</a:t>
            </a:r>
            <a:endParaRPr kumimoji="1" lang="en-US" altLang="ja-JP" sz="1800" dirty="0" smtClean="0"/>
          </a:p>
          <a:p>
            <a:pPr lvl="1"/>
            <a:r>
              <a:rPr kumimoji="1" lang="en-US" altLang="ja-JP" dirty="0"/>
              <a:t>Nodes are uniformly and randomly distributed </a:t>
            </a:r>
            <a:r>
              <a:rPr kumimoji="1" lang="en-US" altLang="ja-JP" dirty="0" smtClean="0">
                <a:solidFill>
                  <a:srgbClr val="0000FF"/>
                </a:solidFill>
              </a:rPr>
              <a:t>with</a:t>
            </a:r>
            <a:r>
              <a:rPr kumimoji="1" lang="en-US" altLang="ja-JP" dirty="0" smtClean="0"/>
              <a:t> considerations </a:t>
            </a:r>
            <a:r>
              <a:rPr kumimoji="1" lang="en-US" altLang="ja-JP" dirty="0"/>
              <a:t>on the </a:t>
            </a:r>
            <a:r>
              <a:rPr kumimoji="1" lang="en-US" altLang="ja-JP" dirty="0">
                <a:solidFill>
                  <a:srgbClr val="0000FF"/>
                </a:solidFill>
              </a:rPr>
              <a:t>location</a:t>
            </a:r>
            <a:r>
              <a:rPr kumimoji="1" lang="en-US" altLang="ja-JP" dirty="0"/>
              <a:t> of adjacent nodes and their </a:t>
            </a:r>
            <a:r>
              <a:rPr kumimoji="1" lang="en-US" altLang="ja-JP" dirty="0">
                <a:solidFill>
                  <a:srgbClr val="0000FF"/>
                </a:solidFill>
              </a:rPr>
              <a:t>channel</a:t>
            </a:r>
            <a:r>
              <a:rPr kumimoji="1" lang="en-US" altLang="ja-JP" dirty="0"/>
              <a:t>.</a:t>
            </a:r>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dirty="0" smtClean="0"/>
              <a:t>May 2015</a:t>
            </a:r>
            <a:endParaRPr lang="en-GB"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033928"/>
            <a:ext cx="2276475" cy="1937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右矢印 6"/>
          <p:cNvSpPr/>
          <p:nvPr/>
        </p:nvSpPr>
        <p:spPr bwMode="auto">
          <a:xfrm>
            <a:off x="2819400" y="4507623"/>
            <a:ext cx="762000" cy="9906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112295"/>
            <a:ext cx="3520080" cy="1932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4072471"/>
            <a:ext cx="2451853" cy="1972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271024" y="6324600"/>
            <a:ext cx="2191626" cy="461665"/>
          </a:xfrm>
          <a:prstGeom prst="rect">
            <a:avLst/>
          </a:prstGeom>
          <a:noFill/>
        </p:spPr>
        <p:txBody>
          <a:bodyPr wrap="none" rtlCol="0">
            <a:spAutoFit/>
          </a:bodyPr>
          <a:lstStyle/>
          <a:p>
            <a:r>
              <a:rPr kumimoji="1" lang="en-US" altLang="ja-JP" sz="2400" dirty="0" smtClean="0">
                <a:solidFill>
                  <a:schemeClr val="tx1"/>
                </a:solidFill>
              </a:rPr>
              <a:t>No coordination</a:t>
            </a:r>
            <a:endParaRPr kumimoji="1" lang="ja-JP" altLang="en-US" sz="2400" dirty="0">
              <a:solidFill>
                <a:schemeClr val="tx1"/>
              </a:solidFill>
            </a:endParaRPr>
          </a:p>
        </p:txBody>
      </p:sp>
      <p:sp>
        <p:nvSpPr>
          <p:cNvPr id="12" name="テキスト ボックス 11"/>
          <p:cNvSpPr txBox="1"/>
          <p:nvPr/>
        </p:nvSpPr>
        <p:spPr>
          <a:xfrm>
            <a:off x="4267200" y="6311462"/>
            <a:ext cx="4194738" cy="461665"/>
          </a:xfrm>
          <a:prstGeom prst="rect">
            <a:avLst/>
          </a:prstGeom>
          <a:noFill/>
        </p:spPr>
        <p:txBody>
          <a:bodyPr wrap="none" rtlCol="0">
            <a:spAutoFit/>
          </a:bodyPr>
          <a:lstStyle/>
          <a:p>
            <a:r>
              <a:rPr kumimoji="1" lang="en-US" altLang="ja-JP" sz="2400" dirty="0" smtClean="0">
                <a:solidFill>
                  <a:schemeClr val="tx1"/>
                </a:solidFill>
              </a:rPr>
              <a:t>Two kind of coordination results</a:t>
            </a:r>
            <a:endParaRPr kumimoji="1" lang="ja-JP" altLang="en-US" sz="2400" dirty="0">
              <a:solidFill>
                <a:schemeClr val="tx1"/>
              </a:solidFill>
            </a:endParaRPr>
          </a:p>
        </p:txBody>
      </p:sp>
    </p:spTree>
    <p:extLst>
      <p:ext uri="{BB962C8B-B14F-4D97-AF65-F5344CB8AC3E}">
        <p14:creationId xmlns:p14="http://schemas.microsoft.com/office/powerpoint/2010/main" val="3152835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Assumption 3: Scenarios</a:t>
            </a:r>
            <a:endParaRPr kumimoji="1" lang="ja-JP" altLang="en-US" dirty="0"/>
          </a:p>
        </p:txBody>
      </p:sp>
      <p:sp>
        <p:nvSpPr>
          <p:cNvPr id="3" name="コンテンツ プレースホルダー 2"/>
          <p:cNvSpPr>
            <a:spLocks noGrp="1"/>
          </p:cNvSpPr>
          <p:nvPr>
            <p:ph idx="1"/>
          </p:nvPr>
        </p:nvSpPr>
        <p:spPr>
          <a:xfrm>
            <a:off x="731520" y="1752600"/>
            <a:ext cx="8288868" cy="5105400"/>
          </a:xfrm>
        </p:spPr>
        <p:txBody>
          <a:bodyPr>
            <a:normAutofit fontScale="70000" lnSpcReduction="20000"/>
          </a:bodyPr>
          <a:lstStyle/>
          <a:p>
            <a:r>
              <a:rPr kumimoji="1" lang="en-US" altLang="ja-JP" dirty="0"/>
              <a:t>Scenario 1</a:t>
            </a:r>
          </a:p>
          <a:p>
            <a:pPr lvl="1"/>
            <a:r>
              <a:rPr kumimoji="1" lang="en-US" altLang="ja-JP" dirty="0"/>
              <a:t>Only 1 channel available </a:t>
            </a:r>
          </a:p>
          <a:p>
            <a:pPr lvl="1"/>
            <a:r>
              <a:rPr kumimoji="1" lang="en-US" altLang="ja-JP" dirty="0"/>
              <a:t>No frequency coordination among different operator-networks</a:t>
            </a:r>
          </a:p>
          <a:p>
            <a:endParaRPr kumimoji="1" lang="en-US" altLang="ja-JP" dirty="0"/>
          </a:p>
          <a:p>
            <a:r>
              <a:rPr kumimoji="1" lang="en-US" altLang="ja-JP" dirty="0"/>
              <a:t>Scenario 2</a:t>
            </a:r>
          </a:p>
          <a:p>
            <a:pPr lvl="1"/>
            <a:r>
              <a:rPr kumimoji="1" lang="en-US" altLang="ja-JP" dirty="0" smtClean="0"/>
              <a:t>Multiple </a:t>
            </a:r>
            <a:r>
              <a:rPr kumimoji="1" lang="en-US" altLang="ja-JP" dirty="0"/>
              <a:t>channels available</a:t>
            </a:r>
          </a:p>
          <a:p>
            <a:pPr lvl="1"/>
            <a:r>
              <a:rPr kumimoji="1" lang="en-US" altLang="ja-JP" dirty="0"/>
              <a:t>Frequency coordination in each operator-network</a:t>
            </a:r>
          </a:p>
          <a:p>
            <a:pPr lvl="1"/>
            <a:r>
              <a:rPr kumimoji="1" lang="en-US" altLang="ja-JP" dirty="0">
                <a:solidFill>
                  <a:srgbClr val="FF0000"/>
                </a:solidFill>
              </a:rPr>
              <a:t>No frequency coordination among different operator-networks</a:t>
            </a:r>
          </a:p>
          <a:p>
            <a:endParaRPr kumimoji="1" lang="en-US" altLang="ja-JP" dirty="0"/>
          </a:p>
          <a:p>
            <a:r>
              <a:rPr kumimoji="1" lang="en-US" altLang="ja-JP" dirty="0"/>
              <a:t>Scenario 3</a:t>
            </a:r>
          </a:p>
          <a:p>
            <a:pPr lvl="1"/>
            <a:r>
              <a:rPr kumimoji="1" lang="en-US" altLang="ja-JP" dirty="0"/>
              <a:t>Multiple </a:t>
            </a:r>
            <a:r>
              <a:rPr kumimoji="1" lang="en-US" altLang="ja-JP" dirty="0" smtClean="0"/>
              <a:t>channels </a:t>
            </a:r>
            <a:r>
              <a:rPr kumimoji="1" lang="en-US" altLang="ja-JP" dirty="0"/>
              <a:t>available</a:t>
            </a:r>
          </a:p>
          <a:p>
            <a:pPr lvl="1"/>
            <a:r>
              <a:rPr kumimoji="1" lang="en-US" altLang="ja-JP" dirty="0"/>
              <a:t>Frequency coordination in each operator-network</a:t>
            </a:r>
          </a:p>
          <a:p>
            <a:pPr lvl="1"/>
            <a:r>
              <a:rPr kumimoji="1" lang="en-US" altLang="ja-JP" dirty="0">
                <a:solidFill>
                  <a:srgbClr val="0000FF"/>
                </a:solidFill>
              </a:rPr>
              <a:t>Frequency coordination between operator #1 and #2 networks</a:t>
            </a:r>
          </a:p>
          <a:p>
            <a:pPr lvl="1"/>
            <a:r>
              <a:rPr kumimoji="1" lang="en-US" altLang="ja-JP" dirty="0">
                <a:solidFill>
                  <a:srgbClr val="FF0000"/>
                </a:solidFill>
              </a:rPr>
              <a:t>No frequency coordination between operator #3 and other network.</a:t>
            </a:r>
          </a:p>
          <a:p>
            <a:endParaRPr kumimoji="1" lang="en-US" altLang="ja-JP" dirty="0"/>
          </a:p>
          <a:p>
            <a:r>
              <a:rPr kumimoji="1" lang="en-US" altLang="ja-JP" dirty="0"/>
              <a:t>Scenario 4</a:t>
            </a:r>
          </a:p>
          <a:p>
            <a:pPr lvl="1"/>
            <a:r>
              <a:rPr kumimoji="1" lang="en-US" altLang="ja-JP" dirty="0"/>
              <a:t>Multiple </a:t>
            </a:r>
            <a:r>
              <a:rPr kumimoji="1" lang="en-US" altLang="ja-JP" dirty="0" smtClean="0"/>
              <a:t>channels </a:t>
            </a:r>
            <a:r>
              <a:rPr kumimoji="1" lang="en-US" altLang="ja-JP" dirty="0"/>
              <a:t>available</a:t>
            </a:r>
          </a:p>
          <a:p>
            <a:pPr lvl="1"/>
            <a:r>
              <a:rPr kumimoji="1" lang="en-US" altLang="ja-JP" dirty="0"/>
              <a:t>Frequency coordination in each operator-network</a:t>
            </a:r>
          </a:p>
          <a:p>
            <a:pPr lvl="1"/>
            <a:r>
              <a:rPr kumimoji="1" lang="en-US" altLang="ja-JP" dirty="0">
                <a:solidFill>
                  <a:srgbClr val="0000FF"/>
                </a:solidFill>
              </a:rPr>
              <a:t>Frequency coordination among different </a:t>
            </a:r>
            <a:r>
              <a:rPr kumimoji="1" lang="en-US" altLang="ja-JP" dirty="0" smtClean="0">
                <a:solidFill>
                  <a:srgbClr val="0000FF"/>
                </a:solidFill>
              </a:rPr>
              <a:t>operator-networks (#1, #2 and #3)</a:t>
            </a:r>
            <a:endParaRPr kumimoji="1" lang="en-US" altLang="ja-JP" dirty="0">
              <a:solidFill>
                <a:srgbClr val="0000FF"/>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dirty="0" smtClean="0"/>
              <a:t>May 2015</a:t>
            </a:r>
            <a:endParaRPr lang="en-GB" dirty="0"/>
          </a:p>
        </p:txBody>
      </p:sp>
      <p:sp>
        <p:nvSpPr>
          <p:cNvPr id="7" name="円/楕円 6"/>
          <p:cNvSpPr/>
          <p:nvPr/>
        </p:nvSpPr>
        <p:spPr bwMode="auto">
          <a:xfrm>
            <a:off x="7083972" y="2895600"/>
            <a:ext cx="2593428" cy="9144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1" i="0" u="none" strike="noStrike" cap="none" normalizeH="0" baseline="0" dirty="0" smtClean="0">
                <a:ln>
                  <a:noFill/>
                </a:ln>
                <a:solidFill>
                  <a:schemeClr val="accent2"/>
                </a:solidFill>
                <a:effectLst/>
                <a:latin typeface="Times New Roman" pitchFamily="16" charset="0"/>
                <a:ea typeface="MS Gothic" charset="-128"/>
              </a:rPr>
              <a:t>Case for adopting</a:t>
            </a:r>
            <a:r>
              <a:rPr kumimoji="0" lang="en-US" altLang="ja-JP" sz="1600" b="1" i="0" u="none" strike="noStrike" cap="none" normalizeH="0" dirty="0" smtClean="0">
                <a:ln>
                  <a:noFill/>
                </a:ln>
                <a:solidFill>
                  <a:schemeClr val="accent2"/>
                </a:solidFill>
                <a:effectLst/>
                <a:latin typeface="Times New Roman" pitchFamily="16" charset="0"/>
                <a:ea typeface="MS Gothic" charset="-128"/>
              </a:rPr>
              <a:t> </a:t>
            </a:r>
            <a:r>
              <a:rPr kumimoji="0" lang="en-US" altLang="ja-JP" sz="1600" b="1" i="0" u="none" strike="noStrike" cap="none" normalizeH="0" baseline="0" dirty="0" smtClean="0">
                <a:ln>
                  <a:noFill/>
                </a:ln>
                <a:solidFill>
                  <a:schemeClr val="accent2"/>
                </a:solidFill>
                <a:effectLst/>
                <a:latin typeface="Times New Roman" pitchFamily="16" charset="0"/>
                <a:ea typeface="MS Gothic" charset="-128"/>
              </a:rPr>
              <a:t>IEEE 802.19.1</a:t>
            </a:r>
            <a:endParaRPr kumimoji="0" lang="ja-JP" altLang="en-US" sz="1600" b="1" i="0" u="none" strike="noStrike" cap="none" normalizeH="0" baseline="0" dirty="0" smtClean="0">
              <a:ln>
                <a:noFill/>
              </a:ln>
              <a:solidFill>
                <a:schemeClr val="accent2"/>
              </a:solidFill>
              <a:effectLst/>
              <a:latin typeface="Times New Roman" pitchFamily="16" charset="0"/>
              <a:ea typeface="MS Gothic" charset="-128"/>
            </a:endParaRPr>
          </a:p>
        </p:txBody>
      </p:sp>
      <p:sp>
        <p:nvSpPr>
          <p:cNvPr id="8" name="円/楕円 7"/>
          <p:cNvSpPr/>
          <p:nvPr/>
        </p:nvSpPr>
        <p:spPr bwMode="auto">
          <a:xfrm>
            <a:off x="7081345" y="4267200"/>
            <a:ext cx="2596055" cy="990600"/>
          </a:xfrm>
          <a:prstGeom prst="ellipse">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1" i="0" u="none" strike="noStrike" cap="none" normalizeH="0" baseline="0" dirty="0" smtClean="0">
                <a:ln>
                  <a:noFill/>
                </a:ln>
                <a:solidFill>
                  <a:schemeClr val="bg1"/>
                </a:solidFill>
                <a:effectLst/>
              </a:rPr>
              <a:t>Case for adopting the amendment </a:t>
            </a:r>
            <a:r>
              <a:rPr lang="en-US" altLang="ja-JP" sz="1400" b="1" dirty="0" smtClean="0"/>
              <a:t>of </a:t>
            </a:r>
            <a:r>
              <a:rPr kumimoji="0" lang="en-US" altLang="ja-JP" sz="1400" b="1" i="0" u="none" strike="noStrike" cap="none" normalizeH="0" baseline="0" dirty="0" smtClean="0">
                <a:ln>
                  <a:noFill/>
                </a:ln>
                <a:solidFill>
                  <a:schemeClr val="bg1"/>
                </a:solidFill>
                <a:effectLst/>
              </a:rPr>
              <a:t>IEEE</a:t>
            </a:r>
            <a:r>
              <a:rPr kumimoji="0" lang="en-US" altLang="ja-JP" sz="1400" b="1" i="0" u="none" strike="noStrike" cap="none" normalizeH="0" dirty="0" smtClean="0">
                <a:ln>
                  <a:noFill/>
                </a:ln>
                <a:solidFill>
                  <a:schemeClr val="bg1"/>
                </a:solidFill>
                <a:effectLst/>
              </a:rPr>
              <a:t> </a:t>
            </a:r>
            <a:r>
              <a:rPr kumimoji="0" lang="en-US" altLang="ja-JP" sz="1400" b="1" i="0" u="none" strike="noStrike" cap="none" normalizeH="0" baseline="0" dirty="0" smtClean="0">
                <a:ln>
                  <a:noFill/>
                </a:ln>
                <a:solidFill>
                  <a:schemeClr val="bg1"/>
                </a:solidFill>
                <a:effectLst/>
              </a:rPr>
              <a:t>802.19.1</a:t>
            </a:r>
            <a:endParaRPr kumimoji="0" lang="ja-JP" altLang="en-US" sz="1400" b="1" i="0" u="none" strike="noStrike" cap="none" normalizeH="0" baseline="0" dirty="0" smtClean="0">
              <a:ln>
                <a:noFill/>
              </a:ln>
              <a:solidFill>
                <a:schemeClr val="bg1"/>
              </a:solidFill>
              <a:effectLst/>
            </a:endParaRPr>
          </a:p>
        </p:txBody>
      </p:sp>
      <p:sp>
        <p:nvSpPr>
          <p:cNvPr id="10" name="円/楕円 9"/>
          <p:cNvSpPr/>
          <p:nvPr/>
        </p:nvSpPr>
        <p:spPr bwMode="auto">
          <a:xfrm>
            <a:off x="7083972" y="5638800"/>
            <a:ext cx="2596055" cy="990600"/>
          </a:xfrm>
          <a:prstGeom prst="ellipse">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a:r>
              <a:rPr lang="en-US" altLang="ja-JP" sz="1400" b="1" dirty="0"/>
              <a:t>Case for adopting the amendment of IEEE 802.19.1</a:t>
            </a:r>
            <a:endParaRPr lang="ja-JP" altLang="en-US" sz="1400" b="1"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1" i="0" u="none" strike="noStrike" cap="none" normalizeH="0" dirty="0" smtClean="0">
                <a:ln>
                  <a:noFill/>
                </a:ln>
                <a:solidFill>
                  <a:schemeClr val="bg1"/>
                </a:solidFill>
                <a:effectLst/>
              </a:rPr>
              <a:t>.</a:t>
            </a:r>
            <a:endParaRPr kumimoji="0" lang="ja-JP" altLang="en-US" sz="1400" b="1" i="0" u="none" strike="noStrike" cap="none" normalizeH="0" baseline="0" dirty="0" smtClean="0">
              <a:ln>
                <a:noFill/>
              </a:ln>
              <a:solidFill>
                <a:schemeClr val="bg1"/>
              </a:solidFill>
              <a:effectLst/>
            </a:endParaRPr>
          </a:p>
        </p:txBody>
      </p:sp>
      <p:sp>
        <p:nvSpPr>
          <p:cNvPr id="11" name="円/楕円 10"/>
          <p:cNvSpPr/>
          <p:nvPr/>
        </p:nvSpPr>
        <p:spPr bwMode="auto">
          <a:xfrm>
            <a:off x="7081345" y="1676400"/>
            <a:ext cx="2593428" cy="914400"/>
          </a:xfrm>
          <a:prstGeom prst="ellipse">
            <a:avLst/>
          </a:prstGeom>
          <a:solidFill>
            <a:schemeClr val="bg1">
              <a:lumMod val="85000"/>
            </a:schemeClr>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1" i="0" u="none" strike="noStrike" cap="none" normalizeH="0" baseline="0" dirty="0" smtClean="0">
                <a:ln>
                  <a:noFill/>
                </a:ln>
                <a:solidFill>
                  <a:schemeClr val="accent2"/>
                </a:solidFill>
                <a:effectLst/>
                <a:latin typeface="Times New Roman" pitchFamily="16" charset="0"/>
                <a:ea typeface="MS Gothic" charset="-128"/>
              </a:rPr>
              <a:t>Case</a:t>
            </a:r>
            <a:r>
              <a:rPr kumimoji="0" lang="en-US" altLang="ja-JP" sz="1600" b="1" i="0" u="none" strike="noStrike" cap="none" normalizeH="0" dirty="0" smtClean="0">
                <a:ln>
                  <a:noFill/>
                </a:ln>
                <a:solidFill>
                  <a:schemeClr val="accent2"/>
                </a:solidFill>
                <a:effectLst/>
                <a:latin typeface="Times New Roman" pitchFamily="16" charset="0"/>
                <a:ea typeface="MS Gothic" charset="-128"/>
              </a:rPr>
              <a:t> for adopting </a:t>
            </a:r>
            <a:r>
              <a:rPr kumimoji="0" lang="en-US" altLang="ja-JP" sz="1600" b="1" i="0" u="none" strike="noStrike" cap="none" normalizeH="0" baseline="0" dirty="0" smtClean="0">
                <a:ln>
                  <a:noFill/>
                </a:ln>
                <a:solidFill>
                  <a:schemeClr val="accent2"/>
                </a:solidFill>
                <a:effectLst/>
                <a:latin typeface="Times New Roman" pitchFamily="16" charset="0"/>
                <a:ea typeface="MS Gothic" charset="-128"/>
              </a:rPr>
              <a:t>no IEEE 802.19 system</a:t>
            </a:r>
            <a:endParaRPr kumimoji="0" lang="ja-JP" altLang="en-US" sz="1600" b="1" i="0" u="none" strike="noStrike" cap="none" normalizeH="0" baseline="0" dirty="0" smtClean="0">
              <a:ln>
                <a:noFill/>
              </a:ln>
              <a:solidFill>
                <a:schemeClr val="accent2"/>
              </a:solidFill>
              <a:effectLst/>
              <a:latin typeface="Times New Roman" pitchFamily="16" charset="0"/>
              <a:ea typeface="MS Gothic" charset="-128"/>
            </a:endParaRPr>
          </a:p>
        </p:txBody>
      </p:sp>
    </p:spTree>
    <p:extLst>
      <p:ext uri="{BB962C8B-B14F-4D97-AF65-F5344CB8AC3E}">
        <p14:creationId xmlns:p14="http://schemas.microsoft.com/office/powerpoint/2010/main" val="3310472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Assumption 3: Metric</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Evaluation metric shall be “</a:t>
            </a:r>
            <a:r>
              <a:rPr kumimoji="1" lang="en-US" altLang="ja-JP" dirty="0" smtClean="0">
                <a:solidFill>
                  <a:srgbClr val="0000FF"/>
                </a:solidFill>
              </a:rPr>
              <a:t>SINR at </a:t>
            </a:r>
            <a:r>
              <a:rPr kumimoji="1" lang="en-US" altLang="ja-JP" i="1" dirty="0" smtClean="0">
                <a:solidFill>
                  <a:srgbClr val="0000FF"/>
                </a:solidFill>
                <a:latin typeface="Times New Roman" panose="02020603050405020304" pitchFamily="18" charset="0"/>
              </a:rPr>
              <a:t>x</a:t>
            </a:r>
            <a:r>
              <a:rPr kumimoji="1" lang="en-US" altLang="ja-JP" dirty="0" smtClean="0">
                <a:solidFill>
                  <a:srgbClr val="0000FF"/>
                </a:solidFill>
              </a:rPr>
              <a:t>-percentile CDF</a:t>
            </a:r>
            <a:r>
              <a:rPr kumimoji="1" lang="en-US" altLang="ja-JP" dirty="0" smtClean="0"/>
              <a:t>” as a function of “</a:t>
            </a:r>
            <a:r>
              <a:rPr kumimoji="1" lang="en-US" altLang="ja-JP" dirty="0" smtClean="0">
                <a:solidFill>
                  <a:srgbClr val="0000FF"/>
                </a:solidFill>
              </a:rPr>
              <a:t>the number of node per operator</a:t>
            </a:r>
            <a:r>
              <a:rPr kumimoji="1"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May </a:t>
            </a:r>
            <a:r>
              <a:rPr lang="en-US" dirty="0" smtClean="0"/>
              <a:t>2015</a:t>
            </a:r>
            <a:endParaRPr lang="en-GB" dirty="0"/>
          </a:p>
        </p:txBody>
      </p:sp>
      <p:cxnSp>
        <p:nvCxnSpPr>
          <p:cNvPr id="8" name="直線矢印コネクタ 7"/>
          <p:cNvCxnSpPr/>
          <p:nvPr/>
        </p:nvCxnSpPr>
        <p:spPr bwMode="auto">
          <a:xfrm>
            <a:off x="1981200" y="5791200"/>
            <a:ext cx="5791200" cy="0"/>
          </a:xfrm>
          <a:prstGeom prst="straightConnector1">
            <a:avLst/>
          </a:prstGeom>
          <a:solidFill>
            <a:srgbClr val="00B8FF"/>
          </a:solidFill>
          <a:ln w="28575" cap="flat" cmpd="sng" algn="ctr">
            <a:solidFill>
              <a:schemeClr val="tx1"/>
            </a:solidFill>
            <a:prstDash val="solid"/>
            <a:round/>
            <a:headEnd type="none" w="med" len="med"/>
            <a:tailEnd type="arrow"/>
          </a:ln>
          <a:effectLst/>
        </p:spPr>
      </p:cxnSp>
      <p:cxnSp>
        <p:nvCxnSpPr>
          <p:cNvPr id="10" name="直線矢印コネクタ 9"/>
          <p:cNvCxnSpPr/>
          <p:nvPr/>
        </p:nvCxnSpPr>
        <p:spPr bwMode="auto">
          <a:xfrm flipV="1">
            <a:off x="1981200" y="2971800"/>
            <a:ext cx="0" cy="2819400"/>
          </a:xfrm>
          <a:prstGeom prst="straightConnector1">
            <a:avLst/>
          </a:prstGeom>
          <a:solidFill>
            <a:srgbClr val="00B8FF"/>
          </a:solidFill>
          <a:ln w="28575" cap="flat" cmpd="sng" algn="ctr">
            <a:solidFill>
              <a:schemeClr val="tx1"/>
            </a:solidFill>
            <a:prstDash val="solid"/>
            <a:round/>
            <a:headEnd type="none" w="med" len="med"/>
            <a:tailEnd type="arrow"/>
          </a:ln>
          <a:effectLst/>
        </p:spPr>
      </p:cxnSp>
      <p:sp>
        <p:nvSpPr>
          <p:cNvPr id="11" name="テキスト ボックス 10"/>
          <p:cNvSpPr txBox="1"/>
          <p:nvPr/>
        </p:nvSpPr>
        <p:spPr>
          <a:xfrm>
            <a:off x="2825597" y="6007019"/>
            <a:ext cx="4102405" cy="482761"/>
          </a:xfrm>
          <a:prstGeom prst="rect">
            <a:avLst/>
          </a:prstGeom>
          <a:noFill/>
        </p:spPr>
        <p:txBody>
          <a:bodyPr wrap="none" rtlCol="0">
            <a:spAutoFit/>
          </a:bodyPr>
          <a:lstStyle/>
          <a:p>
            <a:r>
              <a:rPr kumimoji="1" lang="en-US" altLang="ja-JP" dirty="0" smtClean="0">
                <a:solidFill>
                  <a:schemeClr val="tx1"/>
                </a:solidFill>
              </a:rPr>
              <a:t>Number of node per operator</a:t>
            </a:r>
            <a:endParaRPr kumimoji="1" lang="ja-JP" altLang="en-US" dirty="0">
              <a:solidFill>
                <a:schemeClr val="tx1"/>
              </a:solidFill>
            </a:endParaRPr>
          </a:p>
        </p:txBody>
      </p:sp>
      <p:sp>
        <p:nvSpPr>
          <p:cNvPr id="12" name="テキスト ボックス 11"/>
          <p:cNvSpPr txBox="1"/>
          <p:nvPr/>
        </p:nvSpPr>
        <p:spPr>
          <a:xfrm>
            <a:off x="76200" y="3733800"/>
            <a:ext cx="1905000" cy="707886"/>
          </a:xfrm>
          <a:prstGeom prst="rect">
            <a:avLst/>
          </a:prstGeom>
          <a:noFill/>
        </p:spPr>
        <p:txBody>
          <a:bodyPr wrap="square" rtlCol="0">
            <a:spAutoFit/>
          </a:bodyPr>
          <a:lstStyle/>
          <a:p>
            <a:r>
              <a:rPr kumimoji="1" lang="en-US" altLang="ja-JP" sz="2000" dirty="0" smtClean="0">
                <a:solidFill>
                  <a:schemeClr val="tx1"/>
                </a:solidFill>
              </a:rPr>
              <a:t>SINR at </a:t>
            </a:r>
            <a:r>
              <a:rPr kumimoji="1" lang="en-US" altLang="ja-JP" sz="2000" i="1" dirty="0" smtClean="0">
                <a:solidFill>
                  <a:schemeClr val="tx1"/>
                </a:solidFill>
              </a:rPr>
              <a:t>x-</a:t>
            </a:r>
            <a:r>
              <a:rPr kumimoji="1" lang="en-US" altLang="ja-JP" sz="2000" dirty="0" smtClean="0">
                <a:solidFill>
                  <a:schemeClr val="tx1"/>
                </a:solidFill>
              </a:rPr>
              <a:t>percentile CDF</a:t>
            </a:r>
            <a:endParaRPr kumimoji="1" lang="ja-JP" altLang="en-US" sz="2000" dirty="0">
              <a:solidFill>
                <a:schemeClr val="tx1"/>
              </a:solidFill>
            </a:endParaRPr>
          </a:p>
        </p:txBody>
      </p:sp>
      <p:sp>
        <p:nvSpPr>
          <p:cNvPr id="13" name="円/楕円 12"/>
          <p:cNvSpPr/>
          <p:nvPr/>
        </p:nvSpPr>
        <p:spPr bwMode="auto">
          <a:xfrm>
            <a:off x="4572000" y="3162300"/>
            <a:ext cx="2590800" cy="11430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smtClean="0">
                <a:ln>
                  <a:noFill/>
                </a:ln>
                <a:solidFill>
                  <a:schemeClr val="bg1"/>
                </a:solidFill>
                <a:effectLst/>
                <a:latin typeface="Times New Roman" pitchFamily="16" charset="0"/>
                <a:ea typeface="MS Gothic" charset="-128"/>
              </a:rPr>
              <a:t>Image of the result</a:t>
            </a: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 name="フリーフォーム 17"/>
          <p:cNvSpPr/>
          <p:nvPr/>
        </p:nvSpPr>
        <p:spPr bwMode="auto">
          <a:xfrm>
            <a:off x="2039007" y="3415862"/>
            <a:ext cx="5302469" cy="1348084"/>
          </a:xfrm>
          <a:custGeom>
            <a:avLst/>
            <a:gdLst>
              <a:gd name="connsiteX0" fmla="*/ 0 w 5150069"/>
              <a:gd name="connsiteY0" fmla="*/ 0 h 1348084"/>
              <a:gd name="connsiteX1" fmla="*/ 42041 w 5150069"/>
              <a:gd name="connsiteY1" fmla="*/ 157655 h 1348084"/>
              <a:gd name="connsiteX2" fmla="*/ 73572 w 5150069"/>
              <a:gd name="connsiteY2" fmla="*/ 189186 h 1348084"/>
              <a:gd name="connsiteX3" fmla="*/ 126124 w 5150069"/>
              <a:gd name="connsiteY3" fmla="*/ 294290 h 1348084"/>
              <a:gd name="connsiteX4" fmla="*/ 136634 w 5150069"/>
              <a:gd name="connsiteY4" fmla="*/ 336331 h 1348084"/>
              <a:gd name="connsiteX5" fmla="*/ 157655 w 5150069"/>
              <a:gd name="connsiteY5" fmla="*/ 367862 h 1348084"/>
              <a:gd name="connsiteX6" fmla="*/ 220717 w 5150069"/>
              <a:gd name="connsiteY6" fmla="*/ 430924 h 1348084"/>
              <a:gd name="connsiteX7" fmla="*/ 294290 w 5150069"/>
              <a:gd name="connsiteY7" fmla="*/ 504497 h 1348084"/>
              <a:gd name="connsiteX8" fmla="*/ 346841 w 5150069"/>
              <a:gd name="connsiteY8" fmla="*/ 525517 h 1348084"/>
              <a:gd name="connsiteX9" fmla="*/ 388883 w 5150069"/>
              <a:gd name="connsiteY9" fmla="*/ 546538 h 1348084"/>
              <a:gd name="connsiteX10" fmla="*/ 420414 w 5150069"/>
              <a:gd name="connsiteY10" fmla="*/ 557048 h 1348084"/>
              <a:gd name="connsiteX11" fmla="*/ 462455 w 5150069"/>
              <a:gd name="connsiteY11" fmla="*/ 578069 h 1348084"/>
              <a:gd name="connsiteX12" fmla="*/ 525517 w 5150069"/>
              <a:gd name="connsiteY12" fmla="*/ 620110 h 1348084"/>
              <a:gd name="connsiteX13" fmla="*/ 567559 w 5150069"/>
              <a:gd name="connsiteY13" fmla="*/ 630621 h 1348084"/>
              <a:gd name="connsiteX14" fmla="*/ 651641 w 5150069"/>
              <a:gd name="connsiteY14" fmla="*/ 672662 h 1348084"/>
              <a:gd name="connsiteX15" fmla="*/ 693683 w 5150069"/>
              <a:gd name="connsiteY15" fmla="*/ 693683 h 1348084"/>
              <a:gd name="connsiteX16" fmla="*/ 777765 w 5150069"/>
              <a:gd name="connsiteY16" fmla="*/ 714704 h 1348084"/>
              <a:gd name="connsiteX17" fmla="*/ 819807 w 5150069"/>
              <a:gd name="connsiteY17" fmla="*/ 725214 h 1348084"/>
              <a:gd name="connsiteX18" fmla="*/ 893379 w 5150069"/>
              <a:gd name="connsiteY18" fmla="*/ 746235 h 1348084"/>
              <a:gd name="connsiteX19" fmla="*/ 977462 w 5150069"/>
              <a:gd name="connsiteY19" fmla="*/ 756745 h 1348084"/>
              <a:gd name="connsiteX20" fmla="*/ 1156138 w 5150069"/>
              <a:gd name="connsiteY20" fmla="*/ 788276 h 1348084"/>
              <a:gd name="connsiteX21" fmla="*/ 1261241 w 5150069"/>
              <a:gd name="connsiteY21" fmla="*/ 819807 h 1348084"/>
              <a:gd name="connsiteX22" fmla="*/ 1355834 w 5150069"/>
              <a:gd name="connsiteY22" fmla="*/ 840828 h 1348084"/>
              <a:gd name="connsiteX23" fmla="*/ 1460938 w 5150069"/>
              <a:gd name="connsiteY23" fmla="*/ 861848 h 1348084"/>
              <a:gd name="connsiteX24" fmla="*/ 1660634 w 5150069"/>
              <a:gd name="connsiteY24" fmla="*/ 893379 h 1348084"/>
              <a:gd name="connsiteX25" fmla="*/ 1828800 w 5150069"/>
              <a:gd name="connsiteY25" fmla="*/ 945931 h 1348084"/>
              <a:gd name="connsiteX26" fmla="*/ 1965434 w 5150069"/>
              <a:gd name="connsiteY26" fmla="*/ 987972 h 1348084"/>
              <a:gd name="connsiteX27" fmla="*/ 2091559 w 5150069"/>
              <a:gd name="connsiteY27" fmla="*/ 1008993 h 1348084"/>
              <a:gd name="connsiteX28" fmla="*/ 2154621 w 5150069"/>
              <a:gd name="connsiteY28" fmla="*/ 1019504 h 1348084"/>
              <a:gd name="connsiteX29" fmla="*/ 2228193 w 5150069"/>
              <a:gd name="connsiteY29" fmla="*/ 1040524 h 1348084"/>
              <a:gd name="connsiteX30" fmla="*/ 2291255 w 5150069"/>
              <a:gd name="connsiteY30" fmla="*/ 1061545 h 1348084"/>
              <a:gd name="connsiteX31" fmla="*/ 2406869 w 5150069"/>
              <a:gd name="connsiteY31" fmla="*/ 1072055 h 1348084"/>
              <a:gd name="connsiteX32" fmla="*/ 2459421 w 5150069"/>
              <a:gd name="connsiteY32" fmla="*/ 1082566 h 1348084"/>
              <a:gd name="connsiteX33" fmla="*/ 2564524 w 5150069"/>
              <a:gd name="connsiteY33" fmla="*/ 1114097 h 1348084"/>
              <a:gd name="connsiteX34" fmla="*/ 2669627 w 5150069"/>
              <a:gd name="connsiteY34" fmla="*/ 1156138 h 1348084"/>
              <a:gd name="connsiteX35" fmla="*/ 2816772 w 5150069"/>
              <a:gd name="connsiteY35" fmla="*/ 1177159 h 1348084"/>
              <a:gd name="connsiteX36" fmla="*/ 2900855 w 5150069"/>
              <a:gd name="connsiteY36" fmla="*/ 1198179 h 1348084"/>
              <a:gd name="connsiteX37" fmla="*/ 2995448 w 5150069"/>
              <a:gd name="connsiteY37" fmla="*/ 1208690 h 1348084"/>
              <a:gd name="connsiteX38" fmla="*/ 3048000 w 5150069"/>
              <a:gd name="connsiteY38" fmla="*/ 1219200 h 1348084"/>
              <a:gd name="connsiteX39" fmla="*/ 3132083 w 5150069"/>
              <a:gd name="connsiteY39" fmla="*/ 1229710 h 1348084"/>
              <a:gd name="connsiteX40" fmla="*/ 3195145 w 5150069"/>
              <a:gd name="connsiteY40" fmla="*/ 1240221 h 1348084"/>
              <a:gd name="connsiteX41" fmla="*/ 3268717 w 5150069"/>
              <a:gd name="connsiteY41" fmla="*/ 1250731 h 1348084"/>
              <a:gd name="connsiteX42" fmla="*/ 3363310 w 5150069"/>
              <a:gd name="connsiteY42" fmla="*/ 1271752 h 1348084"/>
              <a:gd name="connsiteX43" fmla="*/ 3468414 w 5150069"/>
              <a:gd name="connsiteY43" fmla="*/ 1282262 h 1348084"/>
              <a:gd name="connsiteX44" fmla="*/ 3867807 w 5150069"/>
              <a:gd name="connsiteY44" fmla="*/ 1303283 h 1348084"/>
              <a:gd name="connsiteX45" fmla="*/ 4130565 w 5150069"/>
              <a:gd name="connsiteY45" fmla="*/ 1324304 h 1348084"/>
              <a:gd name="connsiteX46" fmla="*/ 4246179 w 5150069"/>
              <a:gd name="connsiteY46" fmla="*/ 1345324 h 1348084"/>
              <a:gd name="connsiteX47" fmla="*/ 5150069 w 5150069"/>
              <a:gd name="connsiteY47" fmla="*/ 1345324 h 134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50069" h="1348084">
                <a:moveTo>
                  <a:pt x="0" y="0"/>
                </a:moveTo>
                <a:cubicBezTo>
                  <a:pt x="6159" y="36956"/>
                  <a:pt x="19078" y="134692"/>
                  <a:pt x="42041" y="157655"/>
                </a:cubicBezTo>
                <a:lnTo>
                  <a:pt x="73572" y="189186"/>
                </a:lnTo>
                <a:cubicBezTo>
                  <a:pt x="100133" y="268866"/>
                  <a:pt x="81298" y="234522"/>
                  <a:pt x="126124" y="294290"/>
                </a:cubicBezTo>
                <a:cubicBezTo>
                  <a:pt x="129627" y="308304"/>
                  <a:pt x="130944" y="323054"/>
                  <a:pt x="136634" y="336331"/>
                </a:cubicBezTo>
                <a:cubicBezTo>
                  <a:pt x="141610" y="347942"/>
                  <a:pt x="150313" y="357583"/>
                  <a:pt x="157655" y="367862"/>
                </a:cubicBezTo>
                <a:cubicBezTo>
                  <a:pt x="193211" y="417640"/>
                  <a:pt x="177174" y="401896"/>
                  <a:pt x="220717" y="430924"/>
                </a:cubicBezTo>
                <a:cubicBezTo>
                  <a:pt x="246371" y="469405"/>
                  <a:pt x="245745" y="475370"/>
                  <a:pt x="294290" y="504497"/>
                </a:cubicBezTo>
                <a:cubicBezTo>
                  <a:pt x="310468" y="514204"/>
                  <a:pt x="329601" y="517855"/>
                  <a:pt x="346841" y="525517"/>
                </a:cubicBezTo>
                <a:cubicBezTo>
                  <a:pt x="361159" y="531880"/>
                  <a:pt x="374482" y="540366"/>
                  <a:pt x="388883" y="546538"/>
                </a:cubicBezTo>
                <a:cubicBezTo>
                  <a:pt x="399066" y="550902"/>
                  <a:pt x="410231" y="552684"/>
                  <a:pt x="420414" y="557048"/>
                </a:cubicBezTo>
                <a:cubicBezTo>
                  <a:pt x="434815" y="563220"/>
                  <a:pt x="449020" y="570008"/>
                  <a:pt x="462455" y="578069"/>
                </a:cubicBezTo>
                <a:cubicBezTo>
                  <a:pt x="484118" y="591067"/>
                  <a:pt x="501008" y="613982"/>
                  <a:pt x="525517" y="620110"/>
                </a:cubicBezTo>
                <a:lnTo>
                  <a:pt x="567559" y="630621"/>
                </a:lnTo>
                <a:cubicBezTo>
                  <a:pt x="623396" y="667844"/>
                  <a:pt x="574506" y="638379"/>
                  <a:pt x="651641" y="672662"/>
                </a:cubicBezTo>
                <a:cubicBezTo>
                  <a:pt x="665959" y="679026"/>
                  <a:pt x="678819" y="688728"/>
                  <a:pt x="693683" y="693683"/>
                </a:cubicBezTo>
                <a:cubicBezTo>
                  <a:pt x="721090" y="702819"/>
                  <a:pt x="749738" y="707697"/>
                  <a:pt x="777765" y="714704"/>
                </a:cubicBezTo>
                <a:cubicBezTo>
                  <a:pt x="791779" y="718207"/>
                  <a:pt x="806103" y="720646"/>
                  <a:pt x="819807" y="725214"/>
                </a:cubicBezTo>
                <a:cubicBezTo>
                  <a:pt x="844793" y="733542"/>
                  <a:pt x="866991" y="741837"/>
                  <a:pt x="893379" y="746235"/>
                </a:cubicBezTo>
                <a:cubicBezTo>
                  <a:pt x="921240" y="750879"/>
                  <a:pt x="949434" y="753242"/>
                  <a:pt x="977462" y="756745"/>
                </a:cubicBezTo>
                <a:cubicBezTo>
                  <a:pt x="1195155" y="818944"/>
                  <a:pt x="873436" y="731736"/>
                  <a:pt x="1156138" y="788276"/>
                </a:cubicBezTo>
                <a:cubicBezTo>
                  <a:pt x="1192005" y="795449"/>
                  <a:pt x="1225868" y="810498"/>
                  <a:pt x="1261241" y="819807"/>
                </a:cubicBezTo>
                <a:cubicBezTo>
                  <a:pt x="1292478" y="828027"/>
                  <a:pt x="1324227" y="834174"/>
                  <a:pt x="1355834" y="840828"/>
                </a:cubicBezTo>
                <a:cubicBezTo>
                  <a:pt x="1390796" y="848188"/>
                  <a:pt x="1425647" y="856276"/>
                  <a:pt x="1460938" y="861848"/>
                </a:cubicBezTo>
                <a:cubicBezTo>
                  <a:pt x="1591432" y="882452"/>
                  <a:pt x="1523982" y="859214"/>
                  <a:pt x="1660634" y="893379"/>
                </a:cubicBezTo>
                <a:cubicBezTo>
                  <a:pt x="1745667" y="914638"/>
                  <a:pt x="1688976" y="899323"/>
                  <a:pt x="1828800" y="945931"/>
                </a:cubicBezTo>
                <a:cubicBezTo>
                  <a:pt x="1865603" y="958199"/>
                  <a:pt x="1928635" y="980225"/>
                  <a:pt x="1965434" y="987972"/>
                </a:cubicBezTo>
                <a:cubicBezTo>
                  <a:pt x="2007141" y="996752"/>
                  <a:pt x="2049517" y="1001986"/>
                  <a:pt x="2091559" y="1008993"/>
                </a:cubicBezTo>
                <a:cubicBezTo>
                  <a:pt x="2112580" y="1012497"/>
                  <a:pt x="2134404" y="1012765"/>
                  <a:pt x="2154621" y="1019504"/>
                </a:cubicBezTo>
                <a:cubicBezTo>
                  <a:pt x="2260617" y="1054835"/>
                  <a:pt x="2096182" y="1000921"/>
                  <a:pt x="2228193" y="1040524"/>
                </a:cubicBezTo>
                <a:cubicBezTo>
                  <a:pt x="2249416" y="1046891"/>
                  <a:pt x="2269434" y="1057694"/>
                  <a:pt x="2291255" y="1061545"/>
                </a:cubicBezTo>
                <a:cubicBezTo>
                  <a:pt x="2329363" y="1068270"/>
                  <a:pt x="2368331" y="1068552"/>
                  <a:pt x="2406869" y="1072055"/>
                </a:cubicBezTo>
                <a:cubicBezTo>
                  <a:pt x="2424386" y="1075559"/>
                  <a:pt x="2441982" y="1078691"/>
                  <a:pt x="2459421" y="1082566"/>
                </a:cubicBezTo>
                <a:cubicBezTo>
                  <a:pt x="2494268" y="1090310"/>
                  <a:pt x="2531767" y="1100994"/>
                  <a:pt x="2564524" y="1114097"/>
                </a:cubicBezTo>
                <a:cubicBezTo>
                  <a:pt x="2599558" y="1128111"/>
                  <a:pt x="2632273" y="1150802"/>
                  <a:pt x="2669627" y="1156138"/>
                </a:cubicBezTo>
                <a:cubicBezTo>
                  <a:pt x="2718675" y="1163145"/>
                  <a:pt x="2768705" y="1165143"/>
                  <a:pt x="2816772" y="1177159"/>
                </a:cubicBezTo>
                <a:cubicBezTo>
                  <a:pt x="2844800" y="1184166"/>
                  <a:pt x="2872404" y="1193158"/>
                  <a:pt x="2900855" y="1198179"/>
                </a:cubicBezTo>
                <a:cubicBezTo>
                  <a:pt x="2932097" y="1203692"/>
                  <a:pt x="2964042" y="1204203"/>
                  <a:pt x="2995448" y="1208690"/>
                </a:cubicBezTo>
                <a:cubicBezTo>
                  <a:pt x="3013133" y="1211216"/>
                  <a:pt x="3030343" y="1216484"/>
                  <a:pt x="3048000" y="1219200"/>
                </a:cubicBezTo>
                <a:cubicBezTo>
                  <a:pt x="3075917" y="1223495"/>
                  <a:pt x="3104121" y="1225715"/>
                  <a:pt x="3132083" y="1229710"/>
                </a:cubicBezTo>
                <a:cubicBezTo>
                  <a:pt x="3153179" y="1232724"/>
                  <a:pt x="3174082" y="1236981"/>
                  <a:pt x="3195145" y="1240221"/>
                </a:cubicBezTo>
                <a:cubicBezTo>
                  <a:pt x="3219630" y="1243988"/>
                  <a:pt x="3244368" y="1246166"/>
                  <a:pt x="3268717" y="1250731"/>
                </a:cubicBezTo>
                <a:cubicBezTo>
                  <a:pt x="3300464" y="1256684"/>
                  <a:pt x="3331405" y="1266714"/>
                  <a:pt x="3363310" y="1271752"/>
                </a:cubicBezTo>
                <a:cubicBezTo>
                  <a:pt x="3398089" y="1277243"/>
                  <a:pt x="3433398" y="1278576"/>
                  <a:pt x="3468414" y="1282262"/>
                </a:cubicBezTo>
                <a:cubicBezTo>
                  <a:pt x="3680211" y="1304556"/>
                  <a:pt x="3479501" y="1289892"/>
                  <a:pt x="3867807" y="1303283"/>
                </a:cubicBezTo>
                <a:cubicBezTo>
                  <a:pt x="4105875" y="1337292"/>
                  <a:pt x="3656666" y="1275280"/>
                  <a:pt x="4130565" y="1324304"/>
                </a:cubicBezTo>
                <a:cubicBezTo>
                  <a:pt x="4169527" y="1328335"/>
                  <a:pt x="4207018" y="1344517"/>
                  <a:pt x="4246179" y="1345324"/>
                </a:cubicBezTo>
                <a:cubicBezTo>
                  <a:pt x="4547412" y="1351535"/>
                  <a:pt x="4848772" y="1345324"/>
                  <a:pt x="5150069" y="1345324"/>
                </a:cubicBezTo>
              </a:path>
            </a:pathLst>
          </a:cu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フリーフォーム 18"/>
          <p:cNvSpPr/>
          <p:nvPr/>
        </p:nvSpPr>
        <p:spPr bwMode="auto">
          <a:xfrm>
            <a:off x="2039007" y="3505199"/>
            <a:ext cx="5302469" cy="2066955"/>
          </a:xfrm>
          <a:custGeom>
            <a:avLst/>
            <a:gdLst>
              <a:gd name="connsiteX0" fmla="*/ 0 w 5150069"/>
              <a:gd name="connsiteY0" fmla="*/ 0 h 1348084"/>
              <a:gd name="connsiteX1" fmla="*/ 42041 w 5150069"/>
              <a:gd name="connsiteY1" fmla="*/ 157655 h 1348084"/>
              <a:gd name="connsiteX2" fmla="*/ 73572 w 5150069"/>
              <a:gd name="connsiteY2" fmla="*/ 189186 h 1348084"/>
              <a:gd name="connsiteX3" fmla="*/ 126124 w 5150069"/>
              <a:gd name="connsiteY3" fmla="*/ 294290 h 1348084"/>
              <a:gd name="connsiteX4" fmla="*/ 136634 w 5150069"/>
              <a:gd name="connsiteY4" fmla="*/ 336331 h 1348084"/>
              <a:gd name="connsiteX5" fmla="*/ 157655 w 5150069"/>
              <a:gd name="connsiteY5" fmla="*/ 367862 h 1348084"/>
              <a:gd name="connsiteX6" fmla="*/ 220717 w 5150069"/>
              <a:gd name="connsiteY6" fmla="*/ 430924 h 1348084"/>
              <a:gd name="connsiteX7" fmla="*/ 294290 w 5150069"/>
              <a:gd name="connsiteY7" fmla="*/ 504497 h 1348084"/>
              <a:gd name="connsiteX8" fmla="*/ 346841 w 5150069"/>
              <a:gd name="connsiteY8" fmla="*/ 525517 h 1348084"/>
              <a:gd name="connsiteX9" fmla="*/ 388883 w 5150069"/>
              <a:gd name="connsiteY9" fmla="*/ 546538 h 1348084"/>
              <a:gd name="connsiteX10" fmla="*/ 420414 w 5150069"/>
              <a:gd name="connsiteY10" fmla="*/ 557048 h 1348084"/>
              <a:gd name="connsiteX11" fmla="*/ 462455 w 5150069"/>
              <a:gd name="connsiteY11" fmla="*/ 578069 h 1348084"/>
              <a:gd name="connsiteX12" fmla="*/ 525517 w 5150069"/>
              <a:gd name="connsiteY12" fmla="*/ 620110 h 1348084"/>
              <a:gd name="connsiteX13" fmla="*/ 567559 w 5150069"/>
              <a:gd name="connsiteY13" fmla="*/ 630621 h 1348084"/>
              <a:gd name="connsiteX14" fmla="*/ 651641 w 5150069"/>
              <a:gd name="connsiteY14" fmla="*/ 672662 h 1348084"/>
              <a:gd name="connsiteX15" fmla="*/ 693683 w 5150069"/>
              <a:gd name="connsiteY15" fmla="*/ 693683 h 1348084"/>
              <a:gd name="connsiteX16" fmla="*/ 777765 w 5150069"/>
              <a:gd name="connsiteY16" fmla="*/ 714704 h 1348084"/>
              <a:gd name="connsiteX17" fmla="*/ 819807 w 5150069"/>
              <a:gd name="connsiteY17" fmla="*/ 725214 h 1348084"/>
              <a:gd name="connsiteX18" fmla="*/ 893379 w 5150069"/>
              <a:gd name="connsiteY18" fmla="*/ 746235 h 1348084"/>
              <a:gd name="connsiteX19" fmla="*/ 977462 w 5150069"/>
              <a:gd name="connsiteY19" fmla="*/ 756745 h 1348084"/>
              <a:gd name="connsiteX20" fmla="*/ 1156138 w 5150069"/>
              <a:gd name="connsiteY20" fmla="*/ 788276 h 1348084"/>
              <a:gd name="connsiteX21" fmla="*/ 1261241 w 5150069"/>
              <a:gd name="connsiteY21" fmla="*/ 819807 h 1348084"/>
              <a:gd name="connsiteX22" fmla="*/ 1355834 w 5150069"/>
              <a:gd name="connsiteY22" fmla="*/ 840828 h 1348084"/>
              <a:gd name="connsiteX23" fmla="*/ 1460938 w 5150069"/>
              <a:gd name="connsiteY23" fmla="*/ 861848 h 1348084"/>
              <a:gd name="connsiteX24" fmla="*/ 1660634 w 5150069"/>
              <a:gd name="connsiteY24" fmla="*/ 893379 h 1348084"/>
              <a:gd name="connsiteX25" fmla="*/ 1828800 w 5150069"/>
              <a:gd name="connsiteY25" fmla="*/ 945931 h 1348084"/>
              <a:gd name="connsiteX26" fmla="*/ 1965434 w 5150069"/>
              <a:gd name="connsiteY26" fmla="*/ 987972 h 1348084"/>
              <a:gd name="connsiteX27" fmla="*/ 2091559 w 5150069"/>
              <a:gd name="connsiteY27" fmla="*/ 1008993 h 1348084"/>
              <a:gd name="connsiteX28" fmla="*/ 2154621 w 5150069"/>
              <a:gd name="connsiteY28" fmla="*/ 1019504 h 1348084"/>
              <a:gd name="connsiteX29" fmla="*/ 2228193 w 5150069"/>
              <a:gd name="connsiteY29" fmla="*/ 1040524 h 1348084"/>
              <a:gd name="connsiteX30" fmla="*/ 2291255 w 5150069"/>
              <a:gd name="connsiteY30" fmla="*/ 1061545 h 1348084"/>
              <a:gd name="connsiteX31" fmla="*/ 2406869 w 5150069"/>
              <a:gd name="connsiteY31" fmla="*/ 1072055 h 1348084"/>
              <a:gd name="connsiteX32" fmla="*/ 2459421 w 5150069"/>
              <a:gd name="connsiteY32" fmla="*/ 1082566 h 1348084"/>
              <a:gd name="connsiteX33" fmla="*/ 2564524 w 5150069"/>
              <a:gd name="connsiteY33" fmla="*/ 1114097 h 1348084"/>
              <a:gd name="connsiteX34" fmla="*/ 2669627 w 5150069"/>
              <a:gd name="connsiteY34" fmla="*/ 1156138 h 1348084"/>
              <a:gd name="connsiteX35" fmla="*/ 2816772 w 5150069"/>
              <a:gd name="connsiteY35" fmla="*/ 1177159 h 1348084"/>
              <a:gd name="connsiteX36" fmla="*/ 2900855 w 5150069"/>
              <a:gd name="connsiteY36" fmla="*/ 1198179 h 1348084"/>
              <a:gd name="connsiteX37" fmla="*/ 2995448 w 5150069"/>
              <a:gd name="connsiteY37" fmla="*/ 1208690 h 1348084"/>
              <a:gd name="connsiteX38" fmla="*/ 3048000 w 5150069"/>
              <a:gd name="connsiteY38" fmla="*/ 1219200 h 1348084"/>
              <a:gd name="connsiteX39" fmla="*/ 3132083 w 5150069"/>
              <a:gd name="connsiteY39" fmla="*/ 1229710 h 1348084"/>
              <a:gd name="connsiteX40" fmla="*/ 3195145 w 5150069"/>
              <a:gd name="connsiteY40" fmla="*/ 1240221 h 1348084"/>
              <a:gd name="connsiteX41" fmla="*/ 3268717 w 5150069"/>
              <a:gd name="connsiteY41" fmla="*/ 1250731 h 1348084"/>
              <a:gd name="connsiteX42" fmla="*/ 3363310 w 5150069"/>
              <a:gd name="connsiteY42" fmla="*/ 1271752 h 1348084"/>
              <a:gd name="connsiteX43" fmla="*/ 3468414 w 5150069"/>
              <a:gd name="connsiteY43" fmla="*/ 1282262 h 1348084"/>
              <a:gd name="connsiteX44" fmla="*/ 3867807 w 5150069"/>
              <a:gd name="connsiteY44" fmla="*/ 1303283 h 1348084"/>
              <a:gd name="connsiteX45" fmla="*/ 4130565 w 5150069"/>
              <a:gd name="connsiteY45" fmla="*/ 1324304 h 1348084"/>
              <a:gd name="connsiteX46" fmla="*/ 4246179 w 5150069"/>
              <a:gd name="connsiteY46" fmla="*/ 1345324 h 1348084"/>
              <a:gd name="connsiteX47" fmla="*/ 5150069 w 5150069"/>
              <a:gd name="connsiteY47" fmla="*/ 1345324 h 134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50069" h="1348084">
                <a:moveTo>
                  <a:pt x="0" y="0"/>
                </a:moveTo>
                <a:cubicBezTo>
                  <a:pt x="6159" y="36956"/>
                  <a:pt x="19078" y="134692"/>
                  <a:pt x="42041" y="157655"/>
                </a:cubicBezTo>
                <a:lnTo>
                  <a:pt x="73572" y="189186"/>
                </a:lnTo>
                <a:cubicBezTo>
                  <a:pt x="100133" y="268866"/>
                  <a:pt x="81298" y="234522"/>
                  <a:pt x="126124" y="294290"/>
                </a:cubicBezTo>
                <a:cubicBezTo>
                  <a:pt x="129627" y="308304"/>
                  <a:pt x="130944" y="323054"/>
                  <a:pt x="136634" y="336331"/>
                </a:cubicBezTo>
                <a:cubicBezTo>
                  <a:pt x="141610" y="347942"/>
                  <a:pt x="150313" y="357583"/>
                  <a:pt x="157655" y="367862"/>
                </a:cubicBezTo>
                <a:cubicBezTo>
                  <a:pt x="193211" y="417640"/>
                  <a:pt x="177174" y="401896"/>
                  <a:pt x="220717" y="430924"/>
                </a:cubicBezTo>
                <a:cubicBezTo>
                  <a:pt x="246371" y="469405"/>
                  <a:pt x="245745" y="475370"/>
                  <a:pt x="294290" y="504497"/>
                </a:cubicBezTo>
                <a:cubicBezTo>
                  <a:pt x="310468" y="514204"/>
                  <a:pt x="329601" y="517855"/>
                  <a:pt x="346841" y="525517"/>
                </a:cubicBezTo>
                <a:cubicBezTo>
                  <a:pt x="361159" y="531880"/>
                  <a:pt x="374482" y="540366"/>
                  <a:pt x="388883" y="546538"/>
                </a:cubicBezTo>
                <a:cubicBezTo>
                  <a:pt x="399066" y="550902"/>
                  <a:pt x="410231" y="552684"/>
                  <a:pt x="420414" y="557048"/>
                </a:cubicBezTo>
                <a:cubicBezTo>
                  <a:pt x="434815" y="563220"/>
                  <a:pt x="449020" y="570008"/>
                  <a:pt x="462455" y="578069"/>
                </a:cubicBezTo>
                <a:cubicBezTo>
                  <a:pt x="484118" y="591067"/>
                  <a:pt x="501008" y="613982"/>
                  <a:pt x="525517" y="620110"/>
                </a:cubicBezTo>
                <a:lnTo>
                  <a:pt x="567559" y="630621"/>
                </a:lnTo>
                <a:cubicBezTo>
                  <a:pt x="623396" y="667844"/>
                  <a:pt x="574506" y="638379"/>
                  <a:pt x="651641" y="672662"/>
                </a:cubicBezTo>
                <a:cubicBezTo>
                  <a:pt x="665959" y="679026"/>
                  <a:pt x="678819" y="688728"/>
                  <a:pt x="693683" y="693683"/>
                </a:cubicBezTo>
                <a:cubicBezTo>
                  <a:pt x="721090" y="702819"/>
                  <a:pt x="749738" y="707697"/>
                  <a:pt x="777765" y="714704"/>
                </a:cubicBezTo>
                <a:cubicBezTo>
                  <a:pt x="791779" y="718207"/>
                  <a:pt x="806103" y="720646"/>
                  <a:pt x="819807" y="725214"/>
                </a:cubicBezTo>
                <a:cubicBezTo>
                  <a:pt x="844793" y="733542"/>
                  <a:pt x="866991" y="741837"/>
                  <a:pt x="893379" y="746235"/>
                </a:cubicBezTo>
                <a:cubicBezTo>
                  <a:pt x="921240" y="750879"/>
                  <a:pt x="949434" y="753242"/>
                  <a:pt x="977462" y="756745"/>
                </a:cubicBezTo>
                <a:cubicBezTo>
                  <a:pt x="1195155" y="818944"/>
                  <a:pt x="873436" y="731736"/>
                  <a:pt x="1156138" y="788276"/>
                </a:cubicBezTo>
                <a:cubicBezTo>
                  <a:pt x="1192005" y="795449"/>
                  <a:pt x="1225868" y="810498"/>
                  <a:pt x="1261241" y="819807"/>
                </a:cubicBezTo>
                <a:cubicBezTo>
                  <a:pt x="1292478" y="828027"/>
                  <a:pt x="1324227" y="834174"/>
                  <a:pt x="1355834" y="840828"/>
                </a:cubicBezTo>
                <a:cubicBezTo>
                  <a:pt x="1390796" y="848188"/>
                  <a:pt x="1425647" y="856276"/>
                  <a:pt x="1460938" y="861848"/>
                </a:cubicBezTo>
                <a:cubicBezTo>
                  <a:pt x="1591432" y="882452"/>
                  <a:pt x="1523982" y="859214"/>
                  <a:pt x="1660634" y="893379"/>
                </a:cubicBezTo>
                <a:cubicBezTo>
                  <a:pt x="1745667" y="914638"/>
                  <a:pt x="1688976" y="899323"/>
                  <a:pt x="1828800" y="945931"/>
                </a:cubicBezTo>
                <a:cubicBezTo>
                  <a:pt x="1865603" y="958199"/>
                  <a:pt x="1928635" y="980225"/>
                  <a:pt x="1965434" y="987972"/>
                </a:cubicBezTo>
                <a:cubicBezTo>
                  <a:pt x="2007141" y="996752"/>
                  <a:pt x="2049517" y="1001986"/>
                  <a:pt x="2091559" y="1008993"/>
                </a:cubicBezTo>
                <a:cubicBezTo>
                  <a:pt x="2112580" y="1012497"/>
                  <a:pt x="2134404" y="1012765"/>
                  <a:pt x="2154621" y="1019504"/>
                </a:cubicBezTo>
                <a:cubicBezTo>
                  <a:pt x="2260617" y="1054835"/>
                  <a:pt x="2096182" y="1000921"/>
                  <a:pt x="2228193" y="1040524"/>
                </a:cubicBezTo>
                <a:cubicBezTo>
                  <a:pt x="2249416" y="1046891"/>
                  <a:pt x="2269434" y="1057694"/>
                  <a:pt x="2291255" y="1061545"/>
                </a:cubicBezTo>
                <a:cubicBezTo>
                  <a:pt x="2329363" y="1068270"/>
                  <a:pt x="2368331" y="1068552"/>
                  <a:pt x="2406869" y="1072055"/>
                </a:cubicBezTo>
                <a:cubicBezTo>
                  <a:pt x="2424386" y="1075559"/>
                  <a:pt x="2441982" y="1078691"/>
                  <a:pt x="2459421" y="1082566"/>
                </a:cubicBezTo>
                <a:cubicBezTo>
                  <a:pt x="2494268" y="1090310"/>
                  <a:pt x="2531767" y="1100994"/>
                  <a:pt x="2564524" y="1114097"/>
                </a:cubicBezTo>
                <a:cubicBezTo>
                  <a:pt x="2599558" y="1128111"/>
                  <a:pt x="2632273" y="1150802"/>
                  <a:pt x="2669627" y="1156138"/>
                </a:cubicBezTo>
                <a:cubicBezTo>
                  <a:pt x="2718675" y="1163145"/>
                  <a:pt x="2768705" y="1165143"/>
                  <a:pt x="2816772" y="1177159"/>
                </a:cubicBezTo>
                <a:cubicBezTo>
                  <a:pt x="2844800" y="1184166"/>
                  <a:pt x="2872404" y="1193158"/>
                  <a:pt x="2900855" y="1198179"/>
                </a:cubicBezTo>
                <a:cubicBezTo>
                  <a:pt x="2932097" y="1203692"/>
                  <a:pt x="2964042" y="1204203"/>
                  <a:pt x="2995448" y="1208690"/>
                </a:cubicBezTo>
                <a:cubicBezTo>
                  <a:pt x="3013133" y="1211216"/>
                  <a:pt x="3030343" y="1216484"/>
                  <a:pt x="3048000" y="1219200"/>
                </a:cubicBezTo>
                <a:cubicBezTo>
                  <a:pt x="3075917" y="1223495"/>
                  <a:pt x="3104121" y="1225715"/>
                  <a:pt x="3132083" y="1229710"/>
                </a:cubicBezTo>
                <a:cubicBezTo>
                  <a:pt x="3153179" y="1232724"/>
                  <a:pt x="3174082" y="1236981"/>
                  <a:pt x="3195145" y="1240221"/>
                </a:cubicBezTo>
                <a:cubicBezTo>
                  <a:pt x="3219630" y="1243988"/>
                  <a:pt x="3244368" y="1246166"/>
                  <a:pt x="3268717" y="1250731"/>
                </a:cubicBezTo>
                <a:cubicBezTo>
                  <a:pt x="3300464" y="1256684"/>
                  <a:pt x="3331405" y="1266714"/>
                  <a:pt x="3363310" y="1271752"/>
                </a:cubicBezTo>
                <a:cubicBezTo>
                  <a:pt x="3398089" y="1277243"/>
                  <a:pt x="3433398" y="1278576"/>
                  <a:pt x="3468414" y="1282262"/>
                </a:cubicBezTo>
                <a:cubicBezTo>
                  <a:pt x="3680211" y="1304556"/>
                  <a:pt x="3479501" y="1289892"/>
                  <a:pt x="3867807" y="1303283"/>
                </a:cubicBezTo>
                <a:cubicBezTo>
                  <a:pt x="4105875" y="1337292"/>
                  <a:pt x="3656666" y="1275280"/>
                  <a:pt x="4130565" y="1324304"/>
                </a:cubicBezTo>
                <a:cubicBezTo>
                  <a:pt x="4169527" y="1328335"/>
                  <a:pt x="4207018" y="1344517"/>
                  <a:pt x="4246179" y="1345324"/>
                </a:cubicBezTo>
                <a:cubicBezTo>
                  <a:pt x="4547412" y="1351535"/>
                  <a:pt x="4848772" y="1345324"/>
                  <a:pt x="5150069" y="1345324"/>
                </a:cubicBezTo>
              </a:path>
            </a:pathLst>
          </a:custGeom>
          <a:noFill/>
          <a:ln w="190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テキスト ボックス 19"/>
          <p:cNvSpPr txBox="1"/>
          <p:nvPr/>
        </p:nvSpPr>
        <p:spPr>
          <a:xfrm>
            <a:off x="7337495" y="5372100"/>
            <a:ext cx="1273105" cy="400110"/>
          </a:xfrm>
          <a:prstGeom prst="rect">
            <a:avLst/>
          </a:prstGeom>
          <a:noFill/>
        </p:spPr>
        <p:txBody>
          <a:bodyPr wrap="none" rtlCol="0">
            <a:spAutoFit/>
          </a:bodyPr>
          <a:lstStyle/>
          <a:p>
            <a:r>
              <a:rPr kumimoji="1" lang="en-US" altLang="ja-JP" sz="2000" dirty="0" smtClean="0">
                <a:solidFill>
                  <a:srgbClr val="00B050"/>
                </a:solidFill>
              </a:rPr>
              <a:t>Scenario 1</a:t>
            </a:r>
            <a:endParaRPr kumimoji="1" lang="ja-JP" altLang="en-US" sz="2000" dirty="0">
              <a:solidFill>
                <a:srgbClr val="00B050"/>
              </a:solidFill>
            </a:endParaRPr>
          </a:p>
        </p:txBody>
      </p:sp>
      <p:sp>
        <p:nvSpPr>
          <p:cNvPr id="21" name="テキスト ボックス 20"/>
          <p:cNvSpPr txBox="1"/>
          <p:nvPr/>
        </p:nvSpPr>
        <p:spPr>
          <a:xfrm>
            <a:off x="7119486" y="4221019"/>
            <a:ext cx="1709122" cy="523220"/>
          </a:xfrm>
          <a:prstGeom prst="rect">
            <a:avLst/>
          </a:prstGeom>
          <a:noFill/>
        </p:spPr>
        <p:txBody>
          <a:bodyPr wrap="none" rtlCol="0">
            <a:spAutoFit/>
          </a:bodyPr>
          <a:lstStyle/>
          <a:p>
            <a:r>
              <a:rPr kumimoji="1" lang="en-US" altLang="ja-JP" sz="2800" dirty="0" smtClean="0">
                <a:solidFill>
                  <a:srgbClr val="FF0000"/>
                </a:solidFill>
              </a:rPr>
              <a:t>Scenario 4</a:t>
            </a:r>
            <a:endParaRPr kumimoji="1" lang="ja-JP" altLang="en-US" sz="2800" dirty="0">
              <a:solidFill>
                <a:srgbClr val="FF0000"/>
              </a:solidFill>
            </a:endParaRPr>
          </a:p>
        </p:txBody>
      </p:sp>
      <p:sp>
        <p:nvSpPr>
          <p:cNvPr id="22" name="フリーフォーム 21"/>
          <p:cNvSpPr/>
          <p:nvPr/>
        </p:nvSpPr>
        <p:spPr bwMode="auto">
          <a:xfrm>
            <a:off x="2039007" y="3505200"/>
            <a:ext cx="5302469" cy="1524000"/>
          </a:xfrm>
          <a:custGeom>
            <a:avLst/>
            <a:gdLst>
              <a:gd name="connsiteX0" fmla="*/ 0 w 5150069"/>
              <a:gd name="connsiteY0" fmla="*/ 0 h 1348084"/>
              <a:gd name="connsiteX1" fmla="*/ 42041 w 5150069"/>
              <a:gd name="connsiteY1" fmla="*/ 157655 h 1348084"/>
              <a:gd name="connsiteX2" fmla="*/ 73572 w 5150069"/>
              <a:gd name="connsiteY2" fmla="*/ 189186 h 1348084"/>
              <a:gd name="connsiteX3" fmla="*/ 126124 w 5150069"/>
              <a:gd name="connsiteY3" fmla="*/ 294290 h 1348084"/>
              <a:gd name="connsiteX4" fmla="*/ 136634 w 5150069"/>
              <a:gd name="connsiteY4" fmla="*/ 336331 h 1348084"/>
              <a:gd name="connsiteX5" fmla="*/ 157655 w 5150069"/>
              <a:gd name="connsiteY5" fmla="*/ 367862 h 1348084"/>
              <a:gd name="connsiteX6" fmla="*/ 220717 w 5150069"/>
              <a:gd name="connsiteY6" fmla="*/ 430924 h 1348084"/>
              <a:gd name="connsiteX7" fmla="*/ 294290 w 5150069"/>
              <a:gd name="connsiteY7" fmla="*/ 504497 h 1348084"/>
              <a:gd name="connsiteX8" fmla="*/ 346841 w 5150069"/>
              <a:gd name="connsiteY8" fmla="*/ 525517 h 1348084"/>
              <a:gd name="connsiteX9" fmla="*/ 388883 w 5150069"/>
              <a:gd name="connsiteY9" fmla="*/ 546538 h 1348084"/>
              <a:gd name="connsiteX10" fmla="*/ 420414 w 5150069"/>
              <a:gd name="connsiteY10" fmla="*/ 557048 h 1348084"/>
              <a:gd name="connsiteX11" fmla="*/ 462455 w 5150069"/>
              <a:gd name="connsiteY11" fmla="*/ 578069 h 1348084"/>
              <a:gd name="connsiteX12" fmla="*/ 525517 w 5150069"/>
              <a:gd name="connsiteY12" fmla="*/ 620110 h 1348084"/>
              <a:gd name="connsiteX13" fmla="*/ 567559 w 5150069"/>
              <a:gd name="connsiteY13" fmla="*/ 630621 h 1348084"/>
              <a:gd name="connsiteX14" fmla="*/ 651641 w 5150069"/>
              <a:gd name="connsiteY14" fmla="*/ 672662 h 1348084"/>
              <a:gd name="connsiteX15" fmla="*/ 693683 w 5150069"/>
              <a:gd name="connsiteY15" fmla="*/ 693683 h 1348084"/>
              <a:gd name="connsiteX16" fmla="*/ 777765 w 5150069"/>
              <a:gd name="connsiteY16" fmla="*/ 714704 h 1348084"/>
              <a:gd name="connsiteX17" fmla="*/ 819807 w 5150069"/>
              <a:gd name="connsiteY17" fmla="*/ 725214 h 1348084"/>
              <a:gd name="connsiteX18" fmla="*/ 893379 w 5150069"/>
              <a:gd name="connsiteY18" fmla="*/ 746235 h 1348084"/>
              <a:gd name="connsiteX19" fmla="*/ 977462 w 5150069"/>
              <a:gd name="connsiteY19" fmla="*/ 756745 h 1348084"/>
              <a:gd name="connsiteX20" fmla="*/ 1156138 w 5150069"/>
              <a:gd name="connsiteY20" fmla="*/ 788276 h 1348084"/>
              <a:gd name="connsiteX21" fmla="*/ 1261241 w 5150069"/>
              <a:gd name="connsiteY21" fmla="*/ 819807 h 1348084"/>
              <a:gd name="connsiteX22" fmla="*/ 1355834 w 5150069"/>
              <a:gd name="connsiteY22" fmla="*/ 840828 h 1348084"/>
              <a:gd name="connsiteX23" fmla="*/ 1460938 w 5150069"/>
              <a:gd name="connsiteY23" fmla="*/ 861848 h 1348084"/>
              <a:gd name="connsiteX24" fmla="*/ 1660634 w 5150069"/>
              <a:gd name="connsiteY24" fmla="*/ 893379 h 1348084"/>
              <a:gd name="connsiteX25" fmla="*/ 1828800 w 5150069"/>
              <a:gd name="connsiteY25" fmla="*/ 945931 h 1348084"/>
              <a:gd name="connsiteX26" fmla="*/ 1965434 w 5150069"/>
              <a:gd name="connsiteY26" fmla="*/ 987972 h 1348084"/>
              <a:gd name="connsiteX27" fmla="*/ 2091559 w 5150069"/>
              <a:gd name="connsiteY27" fmla="*/ 1008993 h 1348084"/>
              <a:gd name="connsiteX28" fmla="*/ 2154621 w 5150069"/>
              <a:gd name="connsiteY28" fmla="*/ 1019504 h 1348084"/>
              <a:gd name="connsiteX29" fmla="*/ 2228193 w 5150069"/>
              <a:gd name="connsiteY29" fmla="*/ 1040524 h 1348084"/>
              <a:gd name="connsiteX30" fmla="*/ 2291255 w 5150069"/>
              <a:gd name="connsiteY30" fmla="*/ 1061545 h 1348084"/>
              <a:gd name="connsiteX31" fmla="*/ 2406869 w 5150069"/>
              <a:gd name="connsiteY31" fmla="*/ 1072055 h 1348084"/>
              <a:gd name="connsiteX32" fmla="*/ 2459421 w 5150069"/>
              <a:gd name="connsiteY32" fmla="*/ 1082566 h 1348084"/>
              <a:gd name="connsiteX33" fmla="*/ 2564524 w 5150069"/>
              <a:gd name="connsiteY33" fmla="*/ 1114097 h 1348084"/>
              <a:gd name="connsiteX34" fmla="*/ 2669627 w 5150069"/>
              <a:gd name="connsiteY34" fmla="*/ 1156138 h 1348084"/>
              <a:gd name="connsiteX35" fmla="*/ 2816772 w 5150069"/>
              <a:gd name="connsiteY35" fmla="*/ 1177159 h 1348084"/>
              <a:gd name="connsiteX36" fmla="*/ 2900855 w 5150069"/>
              <a:gd name="connsiteY36" fmla="*/ 1198179 h 1348084"/>
              <a:gd name="connsiteX37" fmla="*/ 2995448 w 5150069"/>
              <a:gd name="connsiteY37" fmla="*/ 1208690 h 1348084"/>
              <a:gd name="connsiteX38" fmla="*/ 3048000 w 5150069"/>
              <a:gd name="connsiteY38" fmla="*/ 1219200 h 1348084"/>
              <a:gd name="connsiteX39" fmla="*/ 3132083 w 5150069"/>
              <a:gd name="connsiteY39" fmla="*/ 1229710 h 1348084"/>
              <a:gd name="connsiteX40" fmla="*/ 3195145 w 5150069"/>
              <a:gd name="connsiteY40" fmla="*/ 1240221 h 1348084"/>
              <a:gd name="connsiteX41" fmla="*/ 3268717 w 5150069"/>
              <a:gd name="connsiteY41" fmla="*/ 1250731 h 1348084"/>
              <a:gd name="connsiteX42" fmla="*/ 3363310 w 5150069"/>
              <a:gd name="connsiteY42" fmla="*/ 1271752 h 1348084"/>
              <a:gd name="connsiteX43" fmla="*/ 3468414 w 5150069"/>
              <a:gd name="connsiteY43" fmla="*/ 1282262 h 1348084"/>
              <a:gd name="connsiteX44" fmla="*/ 3867807 w 5150069"/>
              <a:gd name="connsiteY44" fmla="*/ 1303283 h 1348084"/>
              <a:gd name="connsiteX45" fmla="*/ 4130565 w 5150069"/>
              <a:gd name="connsiteY45" fmla="*/ 1324304 h 1348084"/>
              <a:gd name="connsiteX46" fmla="*/ 4246179 w 5150069"/>
              <a:gd name="connsiteY46" fmla="*/ 1345324 h 1348084"/>
              <a:gd name="connsiteX47" fmla="*/ 5150069 w 5150069"/>
              <a:gd name="connsiteY47" fmla="*/ 1345324 h 134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50069" h="1348084">
                <a:moveTo>
                  <a:pt x="0" y="0"/>
                </a:moveTo>
                <a:cubicBezTo>
                  <a:pt x="6159" y="36956"/>
                  <a:pt x="19078" y="134692"/>
                  <a:pt x="42041" y="157655"/>
                </a:cubicBezTo>
                <a:lnTo>
                  <a:pt x="73572" y="189186"/>
                </a:lnTo>
                <a:cubicBezTo>
                  <a:pt x="100133" y="268866"/>
                  <a:pt x="81298" y="234522"/>
                  <a:pt x="126124" y="294290"/>
                </a:cubicBezTo>
                <a:cubicBezTo>
                  <a:pt x="129627" y="308304"/>
                  <a:pt x="130944" y="323054"/>
                  <a:pt x="136634" y="336331"/>
                </a:cubicBezTo>
                <a:cubicBezTo>
                  <a:pt x="141610" y="347942"/>
                  <a:pt x="150313" y="357583"/>
                  <a:pt x="157655" y="367862"/>
                </a:cubicBezTo>
                <a:cubicBezTo>
                  <a:pt x="193211" y="417640"/>
                  <a:pt x="177174" y="401896"/>
                  <a:pt x="220717" y="430924"/>
                </a:cubicBezTo>
                <a:cubicBezTo>
                  <a:pt x="246371" y="469405"/>
                  <a:pt x="245745" y="475370"/>
                  <a:pt x="294290" y="504497"/>
                </a:cubicBezTo>
                <a:cubicBezTo>
                  <a:pt x="310468" y="514204"/>
                  <a:pt x="329601" y="517855"/>
                  <a:pt x="346841" y="525517"/>
                </a:cubicBezTo>
                <a:cubicBezTo>
                  <a:pt x="361159" y="531880"/>
                  <a:pt x="374482" y="540366"/>
                  <a:pt x="388883" y="546538"/>
                </a:cubicBezTo>
                <a:cubicBezTo>
                  <a:pt x="399066" y="550902"/>
                  <a:pt x="410231" y="552684"/>
                  <a:pt x="420414" y="557048"/>
                </a:cubicBezTo>
                <a:cubicBezTo>
                  <a:pt x="434815" y="563220"/>
                  <a:pt x="449020" y="570008"/>
                  <a:pt x="462455" y="578069"/>
                </a:cubicBezTo>
                <a:cubicBezTo>
                  <a:pt x="484118" y="591067"/>
                  <a:pt x="501008" y="613982"/>
                  <a:pt x="525517" y="620110"/>
                </a:cubicBezTo>
                <a:lnTo>
                  <a:pt x="567559" y="630621"/>
                </a:lnTo>
                <a:cubicBezTo>
                  <a:pt x="623396" y="667844"/>
                  <a:pt x="574506" y="638379"/>
                  <a:pt x="651641" y="672662"/>
                </a:cubicBezTo>
                <a:cubicBezTo>
                  <a:pt x="665959" y="679026"/>
                  <a:pt x="678819" y="688728"/>
                  <a:pt x="693683" y="693683"/>
                </a:cubicBezTo>
                <a:cubicBezTo>
                  <a:pt x="721090" y="702819"/>
                  <a:pt x="749738" y="707697"/>
                  <a:pt x="777765" y="714704"/>
                </a:cubicBezTo>
                <a:cubicBezTo>
                  <a:pt x="791779" y="718207"/>
                  <a:pt x="806103" y="720646"/>
                  <a:pt x="819807" y="725214"/>
                </a:cubicBezTo>
                <a:cubicBezTo>
                  <a:pt x="844793" y="733542"/>
                  <a:pt x="866991" y="741837"/>
                  <a:pt x="893379" y="746235"/>
                </a:cubicBezTo>
                <a:cubicBezTo>
                  <a:pt x="921240" y="750879"/>
                  <a:pt x="949434" y="753242"/>
                  <a:pt x="977462" y="756745"/>
                </a:cubicBezTo>
                <a:cubicBezTo>
                  <a:pt x="1195155" y="818944"/>
                  <a:pt x="873436" y="731736"/>
                  <a:pt x="1156138" y="788276"/>
                </a:cubicBezTo>
                <a:cubicBezTo>
                  <a:pt x="1192005" y="795449"/>
                  <a:pt x="1225868" y="810498"/>
                  <a:pt x="1261241" y="819807"/>
                </a:cubicBezTo>
                <a:cubicBezTo>
                  <a:pt x="1292478" y="828027"/>
                  <a:pt x="1324227" y="834174"/>
                  <a:pt x="1355834" y="840828"/>
                </a:cubicBezTo>
                <a:cubicBezTo>
                  <a:pt x="1390796" y="848188"/>
                  <a:pt x="1425647" y="856276"/>
                  <a:pt x="1460938" y="861848"/>
                </a:cubicBezTo>
                <a:cubicBezTo>
                  <a:pt x="1591432" y="882452"/>
                  <a:pt x="1523982" y="859214"/>
                  <a:pt x="1660634" y="893379"/>
                </a:cubicBezTo>
                <a:cubicBezTo>
                  <a:pt x="1745667" y="914638"/>
                  <a:pt x="1688976" y="899323"/>
                  <a:pt x="1828800" y="945931"/>
                </a:cubicBezTo>
                <a:cubicBezTo>
                  <a:pt x="1865603" y="958199"/>
                  <a:pt x="1928635" y="980225"/>
                  <a:pt x="1965434" y="987972"/>
                </a:cubicBezTo>
                <a:cubicBezTo>
                  <a:pt x="2007141" y="996752"/>
                  <a:pt x="2049517" y="1001986"/>
                  <a:pt x="2091559" y="1008993"/>
                </a:cubicBezTo>
                <a:cubicBezTo>
                  <a:pt x="2112580" y="1012497"/>
                  <a:pt x="2134404" y="1012765"/>
                  <a:pt x="2154621" y="1019504"/>
                </a:cubicBezTo>
                <a:cubicBezTo>
                  <a:pt x="2260617" y="1054835"/>
                  <a:pt x="2096182" y="1000921"/>
                  <a:pt x="2228193" y="1040524"/>
                </a:cubicBezTo>
                <a:cubicBezTo>
                  <a:pt x="2249416" y="1046891"/>
                  <a:pt x="2269434" y="1057694"/>
                  <a:pt x="2291255" y="1061545"/>
                </a:cubicBezTo>
                <a:cubicBezTo>
                  <a:pt x="2329363" y="1068270"/>
                  <a:pt x="2368331" y="1068552"/>
                  <a:pt x="2406869" y="1072055"/>
                </a:cubicBezTo>
                <a:cubicBezTo>
                  <a:pt x="2424386" y="1075559"/>
                  <a:pt x="2441982" y="1078691"/>
                  <a:pt x="2459421" y="1082566"/>
                </a:cubicBezTo>
                <a:cubicBezTo>
                  <a:pt x="2494268" y="1090310"/>
                  <a:pt x="2531767" y="1100994"/>
                  <a:pt x="2564524" y="1114097"/>
                </a:cubicBezTo>
                <a:cubicBezTo>
                  <a:pt x="2599558" y="1128111"/>
                  <a:pt x="2632273" y="1150802"/>
                  <a:pt x="2669627" y="1156138"/>
                </a:cubicBezTo>
                <a:cubicBezTo>
                  <a:pt x="2718675" y="1163145"/>
                  <a:pt x="2768705" y="1165143"/>
                  <a:pt x="2816772" y="1177159"/>
                </a:cubicBezTo>
                <a:cubicBezTo>
                  <a:pt x="2844800" y="1184166"/>
                  <a:pt x="2872404" y="1193158"/>
                  <a:pt x="2900855" y="1198179"/>
                </a:cubicBezTo>
                <a:cubicBezTo>
                  <a:pt x="2932097" y="1203692"/>
                  <a:pt x="2964042" y="1204203"/>
                  <a:pt x="2995448" y="1208690"/>
                </a:cubicBezTo>
                <a:cubicBezTo>
                  <a:pt x="3013133" y="1211216"/>
                  <a:pt x="3030343" y="1216484"/>
                  <a:pt x="3048000" y="1219200"/>
                </a:cubicBezTo>
                <a:cubicBezTo>
                  <a:pt x="3075917" y="1223495"/>
                  <a:pt x="3104121" y="1225715"/>
                  <a:pt x="3132083" y="1229710"/>
                </a:cubicBezTo>
                <a:cubicBezTo>
                  <a:pt x="3153179" y="1232724"/>
                  <a:pt x="3174082" y="1236981"/>
                  <a:pt x="3195145" y="1240221"/>
                </a:cubicBezTo>
                <a:cubicBezTo>
                  <a:pt x="3219630" y="1243988"/>
                  <a:pt x="3244368" y="1246166"/>
                  <a:pt x="3268717" y="1250731"/>
                </a:cubicBezTo>
                <a:cubicBezTo>
                  <a:pt x="3300464" y="1256684"/>
                  <a:pt x="3331405" y="1266714"/>
                  <a:pt x="3363310" y="1271752"/>
                </a:cubicBezTo>
                <a:cubicBezTo>
                  <a:pt x="3398089" y="1277243"/>
                  <a:pt x="3433398" y="1278576"/>
                  <a:pt x="3468414" y="1282262"/>
                </a:cubicBezTo>
                <a:cubicBezTo>
                  <a:pt x="3680211" y="1304556"/>
                  <a:pt x="3479501" y="1289892"/>
                  <a:pt x="3867807" y="1303283"/>
                </a:cubicBezTo>
                <a:cubicBezTo>
                  <a:pt x="4105875" y="1337292"/>
                  <a:pt x="3656666" y="1275280"/>
                  <a:pt x="4130565" y="1324304"/>
                </a:cubicBezTo>
                <a:cubicBezTo>
                  <a:pt x="4169527" y="1328335"/>
                  <a:pt x="4207018" y="1344517"/>
                  <a:pt x="4246179" y="1345324"/>
                </a:cubicBezTo>
                <a:cubicBezTo>
                  <a:pt x="4547412" y="1351535"/>
                  <a:pt x="4848772" y="1345324"/>
                  <a:pt x="5150069" y="1345324"/>
                </a:cubicBezTo>
              </a:path>
            </a:pathLst>
          </a:custGeom>
          <a:noFill/>
          <a:ln w="1905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フリーフォーム 22"/>
          <p:cNvSpPr/>
          <p:nvPr/>
        </p:nvSpPr>
        <p:spPr bwMode="auto">
          <a:xfrm>
            <a:off x="2057400" y="3581400"/>
            <a:ext cx="5302469" cy="1752600"/>
          </a:xfrm>
          <a:custGeom>
            <a:avLst/>
            <a:gdLst>
              <a:gd name="connsiteX0" fmla="*/ 0 w 5150069"/>
              <a:gd name="connsiteY0" fmla="*/ 0 h 1348084"/>
              <a:gd name="connsiteX1" fmla="*/ 42041 w 5150069"/>
              <a:gd name="connsiteY1" fmla="*/ 157655 h 1348084"/>
              <a:gd name="connsiteX2" fmla="*/ 73572 w 5150069"/>
              <a:gd name="connsiteY2" fmla="*/ 189186 h 1348084"/>
              <a:gd name="connsiteX3" fmla="*/ 126124 w 5150069"/>
              <a:gd name="connsiteY3" fmla="*/ 294290 h 1348084"/>
              <a:gd name="connsiteX4" fmla="*/ 136634 w 5150069"/>
              <a:gd name="connsiteY4" fmla="*/ 336331 h 1348084"/>
              <a:gd name="connsiteX5" fmla="*/ 157655 w 5150069"/>
              <a:gd name="connsiteY5" fmla="*/ 367862 h 1348084"/>
              <a:gd name="connsiteX6" fmla="*/ 220717 w 5150069"/>
              <a:gd name="connsiteY6" fmla="*/ 430924 h 1348084"/>
              <a:gd name="connsiteX7" fmla="*/ 294290 w 5150069"/>
              <a:gd name="connsiteY7" fmla="*/ 504497 h 1348084"/>
              <a:gd name="connsiteX8" fmla="*/ 346841 w 5150069"/>
              <a:gd name="connsiteY8" fmla="*/ 525517 h 1348084"/>
              <a:gd name="connsiteX9" fmla="*/ 388883 w 5150069"/>
              <a:gd name="connsiteY9" fmla="*/ 546538 h 1348084"/>
              <a:gd name="connsiteX10" fmla="*/ 420414 w 5150069"/>
              <a:gd name="connsiteY10" fmla="*/ 557048 h 1348084"/>
              <a:gd name="connsiteX11" fmla="*/ 462455 w 5150069"/>
              <a:gd name="connsiteY11" fmla="*/ 578069 h 1348084"/>
              <a:gd name="connsiteX12" fmla="*/ 525517 w 5150069"/>
              <a:gd name="connsiteY12" fmla="*/ 620110 h 1348084"/>
              <a:gd name="connsiteX13" fmla="*/ 567559 w 5150069"/>
              <a:gd name="connsiteY13" fmla="*/ 630621 h 1348084"/>
              <a:gd name="connsiteX14" fmla="*/ 651641 w 5150069"/>
              <a:gd name="connsiteY14" fmla="*/ 672662 h 1348084"/>
              <a:gd name="connsiteX15" fmla="*/ 693683 w 5150069"/>
              <a:gd name="connsiteY15" fmla="*/ 693683 h 1348084"/>
              <a:gd name="connsiteX16" fmla="*/ 777765 w 5150069"/>
              <a:gd name="connsiteY16" fmla="*/ 714704 h 1348084"/>
              <a:gd name="connsiteX17" fmla="*/ 819807 w 5150069"/>
              <a:gd name="connsiteY17" fmla="*/ 725214 h 1348084"/>
              <a:gd name="connsiteX18" fmla="*/ 893379 w 5150069"/>
              <a:gd name="connsiteY18" fmla="*/ 746235 h 1348084"/>
              <a:gd name="connsiteX19" fmla="*/ 977462 w 5150069"/>
              <a:gd name="connsiteY19" fmla="*/ 756745 h 1348084"/>
              <a:gd name="connsiteX20" fmla="*/ 1156138 w 5150069"/>
              <a:gd name="connsiteY20" fmla="*/ 788276 h 1348084"/>
              <a:gd name="connsiteX21" fmla="*/ 1261241 w 5150069"/>
              <a:gd name="connsiteY21" fmla="*/ 819807 h 1348084"/>
              <a:gd name="connsiteX22" fmla="*/ 1355834 w 5150069"/>
              <a:gd name="connsiteY22" fmla="*/ 840828 h 1348084"/>
              <a:gd name="connsiteX23" fmla="*/ 1460938 w 5150069"/>
              <a:gd name="connsiteY23" fmla="*/ 861848 h 1348084"/>
              <a:gd name="connsiteX24" fmla="*/ 1660634 w 5150069"/>
              <a:gd name="connsiteY24" fmla="*/ 893379 h 1348084"/>
              <a:gd name="connsiteX25" fmla="*/ 1828800 w 5150069"/>
              <a:gd name="connsiteY25" fmla="*/ 945931 h 1348084"/>
              <a:gd name="connsiteX26" fmla="*/ 1965434 w 5150069"/>
              <a:gd name="connsiteY26" fmla="*/ 987972 h 1348084"/>
              <a:gd name="connsiteX27" fmla="*/ 2091559 w 5150069"/>
              <a:gd name="connsiteY27" fmla="*/ 1008993 h 1348084"/>
              <a:gd name="connsiteX28" fmla="*/ 2154621 w 5150069"/>
              <a:gd name="connsiteY28" fmla="*/ 1019504 h 1348084"/>
              <a:gd name="connsiteX29" fmla="*/ 2228193 w 5150069"/>
              <a:gd name="connsiteY29" fmla="*/ 1040524 h 1348084"/>
              <a:gd name="connsiteX30" fmla="*/ 2291255 w 5150069"/>
              <a:gd name="connsiteY30" fmla="*/ 1061545 h 1348084"/>
              <a:gd name="connsiteX31" fmla="*/ 2406869 w 5150069"/>
              <a:gd name="connsiteY31" fmla="*/ 1072055 h 1348084"/>
              <a:gd name="connsiteX32" fmla="*/ 2459421 w 5150069"/>
              <a:gd name="connsiteY32" fmla="*/ 1082566 h 1348084"/>
              <a:gd name="connsiteX33" fmla="*/ 2564524 w 5150069"/>
              <a:gd name="connsiteY33" fmla="*/ 1114097 h 1348084"/>
              <a:gd name="connsiteX34" fmla="*/ 2669627 w 5150069"/>
              <a:gd name="connsiteY34" fmla="*/ 1156138 h 1348084"/>
              <a:gd name="connsiteX35" fmla="*/ 2816772 w 5150069"/>
              <a:gd name="connsiteY35" fmla="*/ 1177159 h 1348084"/>
              <a:gd name="connsiteX36" fmla="*/ 2900855 w 5150069"/>
              <a:gd name="connsiteY36" fmla="*/ 1198179 h 1348084"/>
              <a:gd name="connsiteX37" fmla="*/ 2995448 w 5150069"/>
              <a:gd name="connsiteY37" fmla="*/ 1208690 h 1348084"/>
              <a:gd name="connsiteX38" fmla="*/ 3048000 w 5150069"/>
              <a:gd name="connsiteY38" fmla="*/ 1219200 h 1348084"/>
              <a:gd name="connsiteX39" fmla="*/ 3132083 w 5150069"/>
              <a:gd name="connsiteY39" fmla="*/ 1229710 h 1348084"/>
              <a:gd name="connsiteX40" fmla="*/ 3195145 w 5150069"/>
              <a:gd name="connsiteY40" fmla="*/ 1240221 h 1348084"/>
              <a:gd name="connsiteX41" fmla="*/ 3268717 w 5150069"/>
              <a:gd name="connsiteY41" fmla="*/ 1250731 h 1348084"/>
              <a:gd name="connsiteX42" fmla="*/ 3363310 w 5150069"/>
              <a:gd name="connsiteY42" fmla="*/ 1271752 h 1348084"/>
              <a:gd name="connsiteX43" fmla="*/ 3468414 w 5150069"/>
              <a:gd name="connsiteY43" fmla="*/ 1282262 h 1348084"/>
              <a:gd name="connsiteX44" fmla="*/ 3867807 w 5150069"/>
              <a:gd name="connsiteY44" fmla="*/ 1303283 h 1348084"/>
              <a:gd name="connsiteX45" fmla="*/ 4130565 w 5150069"/>
              <a:gd name="connsiteY45" fmla="*/ 1324304 h 1348084"/>
              <a:gd name="connsiteX46" fmla="*/ 4246179 w 5150069"/>
              <a:gd name="connsiteY46" fmla="*/ 1345324 h 1348084"/>
              <a:gd name="connsiteX47" fmla="*/ 5150069 w 5150069"/>
              <a:gd name="connsiteY47" fmla="*/ 1345324 h 134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150069" h="1348084">
                <a:moveTo>
                  <a:pt x="0" y="0"/>
                </a:moveTo>
                <a:cubicBezTo>
                  <a:pt x="6159" y="36956"/>
                  <a:pt x="19078" y="134692"/>
                  <a:pt x="42041" y="157655"/>
                </a:cubicBezTo>
                <a:lnTo>
                  <a:pt x="73572" y="189186"/>
                </a:lnTo>
                <a:cubicBezTo>
                  <a:pt x="100133" y="268866"/>
                  <a:pt x="81298" y="234522"/>
                  <a:pt x="126124" y="294290"/>
                </a:cubicBezTo>
                <a:cubicBezTo>
                  <a:pt x="129627" y="308304"/>
                  <a:pt x="130944" y="323054"/>
                  <a:pt x="136634" y="336331"/>
                </a:cubicBezTo>
                <a:cubicBezTo>
                  <a:pt x="141610" y="347942"/>
                  <a:pt x="150313" y="357583"/>
                  <a:pt x="157655" y="367862"/>
                </a:cubicBezTo>
                <a:cubicBezTo>
                  <a:pt x="193211" y="417640"/>
                  <a:pt x="177174" y="401896"/>
                  <a:pt x="220717" y="430924"/>
                </a:cubicBezTo>
                <a:cubicBezTo>
                  <a:pt x="246371" y="469405"/>
                  <a:pt x="245745" y="475370"/>
                  <a:pt x="294290" y="504497"/>
                </a:cubicBezTo>
                <a:cubicBezTo>
                  <a:pt x="310468" y="514204"/>
                  <a:pt x="329601" y="517855"/>
                  <a:pt x="346841" y="525517"/>
                </a:cubicBezTo>
                <a:cubicBezTo>
                  <a:pt x="361159" y="531880"/>
                  <a:pt x="374482" y="540366"/>
                  <a:pt x="388883" y="546538"/>
                </a:cubicBezTo>
                <a:cubicBezTo>
                  <a:pt x="399066" y="550902"/>
                  <a:pt x="410231" y="552684"/>
                  <a:pt x="420414" y="557048"/>
                </a:cubicBezTo>
                <a:cubicBezTo>
                  <a:pt x="434815" y="563220"/>
                  <a:pt x="449020" y="570008"/>
                  <a:pt x="462455" y="578069"/>
                </a:cubicBezTo>
                <a:cubicBezTo>
                  <a:pt x="484118" y="591067"/>
                  <a:pt x="501008" y="613982"/>
                  <a:pt x="525517" y="620110"/>
                </a:cubicBezTo>
                <a:lnTo>
                  <a:pt x="567559" y="630621"/>
                </a:lnTo>
                <a:cubicBezTo>
                  <a:pt x="623396" y="667844"/>
                  <a:pt x="574506" y="638379"/>
                  <a:pt x="651641" y="672662"/>
                </a:cubicBezTo>
                <a:cubicBezTo>
                  <a:pt x="665959" y="679026"/>
                  <a:pt x="678819" y="688728"/>
                  <a:pt x="693683" y="693683"/>
                </a:cubicBezTo>
                <a:cubicBezTo>
                  <a:pt x="721090" y="702819"/>
                  <a:pt x="749738" y="707697"/>
                  <a:pt x="777765" y="714704"/>
                </a:cubicBezTo>
                <a:cubicBezTo>
                  <a:pt x="791779" y="718207"/>
                  <a:pt x="806103" y="720646"/>
                  <a:pt x="819807" y="725214"/>
                </a:cubicBezTo>
                <a:cubicBezTo>
                  <a:pt x="844793" y="733542"/>
                  <a:pt x="866991" y="741837"/>
                  <a:pt x="893379" y="746235"/>
                </a:cubicBezTo>
                <a:cubicBezTo>
                  <a:pt x="921240" y="750879"/>
                  <a:pt x="949434" y="753242"/>
                  <a:pt x="977462" y="756745"/>
                </a:cubicBezTo>
                <a:cubicBezTo>
                  <a:pt x="1195155" y="818944"/>
                  <a:pt x="873436" y="731736"/>
                  <a:pt x="1156138" y="788276"/>
                </a:cubicBezTo>
                <a:cubicBezTo>
                  <a:pt x="1192005" y="795449"/>
                  <a:pt x="1225868" y="810498"/>
                  <a:pt x="1261241" y="819807"/>
                </a:cubicBezTo>
                <a:cubicBezTo>
                  <a:pt x="1292478" y="828027"/>
                  <a:pt x="1324227" y="834174"/>
                  <a:pt x="1355834" y="840828"/>
                </a:cubicBezTo>
                <a:cubicBezTo>
                  <a:pt x="1390796" y="848188"/>
                  <a:pt x="1425647" y="856276"/>
                  <a:pt x="1460938" y="861848"/>
                </a:cubicBezTo>
                <a:cubicBezTo>
                  <a:pt x="1591432" y="882452"/>
                  <a:pt x="1523982" y="859214"/>
                  <a:pt x="1660634" y="893379"/>
                </a:cubicBezTo>
                <a:cubicBezTo>
                  <a:pt x="1745667" y="914638"/>
                  <a:pt x="1688976" y="899323"/>
                  <a:pt x="1828800" y="945931"/>
                </a:cubicBezTo>
                <a:cubicBezTo>
                  <a:pt x="1865603" y="958199"/>
                  <a:pt x="1928635" y="980225"/>
                  <a:pt x="1965434" y="987972"/>
                </a:cubicBezTo>
                <a:cubicBezTo>
                  <a:pt x="2007141" y="996752"/>
                  <a:pt x="2049517" y="1001986"/>
                  <a:pt x="2091559" y="1008993"/>
                </a:cubicBezTo>
                <a:cubicBezTo>
                  <a:pt x="2112580" y="1012497"/>
                  <a:pt x="2134404" y="1012765"/>
                  <a:pt x="2154621" y="1019504"/>
                </a:cubicBezTo>
                <a:cubicBezTo>
                  <a:pt x="2260617" y="1054835"/>
                  <a:pt x="2096182" y="1000921"/>
                  <a:pt x="2228193" y="1040524"/>
                </a:cubicBezTo>
                <a:cubicBezTo>
                  <a:pt x="2249416" y="1046891"/>
                  <a:pt x="2269434" y="1057694"/>
                  <a:pt x="2291255" y="1061545"/>
                </a:cubicBezTo>
                <a:cubicBezTo>
                  <a:pt x="2329363" y="1068270"/>
                  <a:pt x="2368331" y="1068552"/>
                  <a:pt x="2406869" y="1072055"/>
                </a:cubicBezTo>
                <a:cubicBezTo>
                  <a:pt x="2424386" y="1075559"/>
                  <a:pt x="2441982" y="1078691"/>
                  <a:pt x="2459421" y="1082566"/>
                </a:cubicBezTo>
                <a:cubicBezTo>
                  <a:pt x="2494268" y="1090310"/>
                  <a:pt x="2531767" y="1100994"/>
                  <a:pt x="2564524" y="1114097"/>
                </a:cubicBezTo>
                <a:cubicBezTo>
                  <a:pt x="2599558" y="1128111"/>
                  <a:pt x="2632273" y="1150802"/>
                  <a:pt x="2669627" y="1156138"/>
                </a:cubicBezTo>
                <a:cubicBezTo>
                  <a:pt x="2718675" y="1163145"/>
                  <a:pt x="2768705" y="1165143"/>
                  <a:pt x="2816772" y="1177159"/>
                </a:cubicBezTo>
                <a:cubicBezTo>
                  <a:pt x="2844800" y="1184166"/>
                  <a:pt x="2872404" y="1193158"/>
                  <a:pt x="2900855" y="1198179"/>
                </a:cubicBezTo>
                <a:cubicBezTo>
                  <a:pt x="2932097" y="1203692"/>
                  <a:pt x="2964042" y="1204203"/>
                  <a:pt x="2995448" y="1208690"/>
                </a:cubicBezTo>
                <a:cubicBezTo>
                  <a:pt x="3013133" y="1211216"/>
                  <a:pt x="3030343" y="1216484"/>
                  <a:pt x="3048000" y="1219200"/>
                </a:cubicBezTo>
                <a:cubicBezTo>
                  <a:pt x="3075917" y="1223495"/>
                  <a:pt x="3104121" y="1225715"/>
                  <a:pt x="3132083" y="1229710"/>
                </a:cubicBezTo>
                <a:cubicBezTo>
                  <a:pt x="3153179" y="1232724"/>
                  <a:pt x="3174082" y="1236981"/>
                  <a:pt x="3195145" y="1240221"/>
                </a:cubicBezTo>
                <a:cubicBezTo>
                  <a:pt x="3219630" y="1243988"/>
                  <a:pt x="3244368" y="1246166"/>
                  <a:pt x="3268717" y="1250731"/>
                </a:cubicBezTo>
                <a:cubicBezTo>
                  <a:pt x="3300464" y="1256684"/>
                  <a:pt x="3331405" y="1266714"/>
                  <a:pt x="3363310" y="1271752"/>
                </a:cubicBezTo>
                <a:cubicBezTo>
                  <a:pt x="3398089" y="1277243"/>
                  <a:pt x="3433398" y="1278576"/>
                  <a:pt x="3468414" y="1282262"/>
                </a:cubicBezTo>
                <a:cubicBezTo>
                  <a:pt x="3680211" y="1304556"/>
                  <a:pt x="3479501" y="1289892"/>
                  <a:pt x="3867807" y="1303283"/>
                </a:cubicBezTo>
                <a:cubicBezTo>
                  <a:pt x="4105875" y="1337292"/>
                  <a:pt x="3656666" y="1275280"/>
                  <a:pt x="4130565" y="1324304"/>
                </a:cubicBezTo>
                <a:cubicBezTo>
                  <a:pt x="4169527" y="1328335"/>
                  <a:pt x="4207018" y="1344517"/>
                  <a:pt x="4246179" y="1345324"/>
                </a:cubicBezTo>
                <a:cubicBezTo>
                  <a:pt x="4547412" y="1351535"/>
                  <a:pt x="4848772" y="1345324"/>
                  <a:pt x="5150069" y="1345324"/>
                </a:cubicBezTo>
              </a:path>
            </a:pathLst>
          </a:cu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テキスト ボックス 23"/>
          <p:cNvSpPr txBox="1"/>
          <p:nvPr/>
        </p:nvSpPr>
        <p:spPr>
          <a:xfrm>
            <a:off x="7337495" y="5133945"/>
            <a:ext cx="1273105" cy="400110"/>
          </a:xfrm>
          <a:prstGeom prst="rect">
            <a:avLst/>
          </a:prstGeom>
          <a:noFill/>
        </p:spPr>
        <p:txBody>
          <a:bodyPr wrap="none" rtlCol="0">
            <a:spAutoFit/>
          </a:bodyPr>
          <a:lstStyle/>
          <a:p>
            <a:r>
              <a:rPr kumimoji="1" lang="en-US" altLang="ja-JP" sz="2000" dirty="0" smtClean="0">
                <a:solidFill>
                  <a:srgbClr val="00B0F0"/>
                </a:solidFill>
              </a:rPr>
              <a:t>Scenario 2</a:t>
            </a:r>
            <a:endParaRPr kumimoji="1" lang="ja-JP" altLang="en-US" sz="2000" dirty="0">
              <a:solidFill>
                <a:srgbClr val="00B0F0"/>
              </a:solidFill>
            </a:endParaRPr>
          </a:p>
        </p:txBody>
      </p:sp>
      <p:sp>
        <p:nvSpPr>
          <p:cNvPr id="25" name="テキスト ボックス 24"/>
          <p:cNvSpPr txBox="1"/>
          <p:nvPr/>
        </p:nvSpPr>
        <p:spPr>
          <a:xfrm>
            <a:off x="7337495" y="4876800"/>
            <a:ext cx="1273105" cy="400110"/>
          </a:xfrm>
          <a:prstGeom prst="rect">
            <a:avLst/>
          </a:prstGeom>
          <a:noFill/>
        </p:spPr>
        <p:txBody>
          <a:bodyPr wrap="none" rtlCol="0">
            <a:spAutoFit/>
          </a:bodyPr>
          <a:lstStyle/>
          <a:p>
            <a:r>
              <a:rPr kumimoji="1" lang="en-US" altLang="ja-JP" sz="2000" dirty="0" smtClean="0">
                <a:solidFill>
                  <a:srgbClr val="7030A0"/>
                </a:solidFill>
              </a:rPr>
              <a:t>Scenario 3</a:t>
            </a:r>
            <a:endParaRPr kumimoji="1" lang="ja-JP" altLang="en-US" sz="2000" dirty="0">
              <a:solidFill>
                <a:srgbClr val="7030A0"/>
              </a:solidFill>
            </a:endParaRPr>
          </a:p>
        </p:txBody>
      </p:sp>
    </p:spTree>
    <p:extLst>
      <p:ext uri="{BB962C8B-B14F-4D97-AF65-F5344CB8AC3E}">
        <p14:creationId xmlns:p14="http://schemas.microsoft.com/office/powerpoint/2010/main" val="9252853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25548</TotalTime>
  <Words>1024</Words>
  <Application>Microsoft Office PowerPoint</Application>
  <PresentationFormat>ユーザー設定</PresentationFormat>
  <Paragraphs>192</Paragraphs>
  <Slides>12</Slides>
  <Notes>9</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4" baseType="lpstr">
      <vt:lpstr>Office Theme</vt:lpstr>
      <vt:lpstr>Document</vt:lpstr>
      <vt:lpstr>Expected Performance Improvement in the New Coexistence Scenario and Use Cases for IEEE 802.19.1</vt:lpstr>
      <vt:lpstr>Abstract</vt:lpstr>
      <vt:lpstr>Objective of simulation</vt:lpstr>
      <vt:lpstr>[Recap] The new coexistence use cases for IEEE 802.19.1 [1] </vt:lpstr>
      <vt:lpstr>Assumption 1: Overview</vt:lpstr>
      <vt:lpstr>Assumption 2: Frequency coordination</vt:lpstr>
      <vt:lpstr>Assumption 2 (Cont.)</vt:lpstr>
      <vt:lpstr>Assumption 3: Scenarios</vt:lpstr>
      <vt:lpstr>Assumption 3: Metric</vt:lpstr>
      <vt:lpstr>Reference</vt:lpstr>
      <vt:lpstr>Appendix: Simulation parameter candidates</vt:lpstr>
      <vt:lpstr>Appendix: Simulation parameter candidates (Cont.)</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Sony</cp:lastModifiedBy>
  <cp:revision>227</cp:revision>
  <cp:lastPrinted>2014-11-08T20:15:38Z</cp:lastPrinted>
  <dcterms:created xsi:type="dcterms:W3CDTF">2014-10-30T17:06:39Z</dcterms:created>
  <dcterms:modified xsi:type="dcterms:W3CDTF">2015-05-13T20:40:09Z</dcterms:modified>
</cp:coreProperties>
</file>