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04" r:id="rId3"/>
    <p:sldId id="314" r:id="rId4"/>
    <p:sldId id="311" r:id="rId5"/>
    <p:sldId id="312" r:id="rId6"/>
    <p:sldId id="315" r:id="rId7"/>
    <p:sldId id="317" r:id="rId8"/>
    <p:sldId id="313" r:id="rId9"/>
    <p:sldId id="318"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100" d="100"/>
          <a:sy n="100" d="100"/>
        </p:scale>
        <p:origin x="-63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April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April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802.19-15/0034r0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April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Title of PAR for new project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2015-04-21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39807118"/>
              </p:ext>
            </p:extLst>
          </p:nvPr>
        </p:nvGraphicFramePr>
        <p:xfrm>
          <a:off x="538163" y="2438400"/>
          <a:ext cx="8443912" cy="2590800"/>
        </p:xfrm>
        <a:graphic>
          <a:graphicData uri="http://schemas.openxmlformats.org/presentationml/2006/ole">
            <mc:AlternateContent xmlns:mc="http://schemas.openxmlformats.org/markup-compatibility/2006">
              <mc:Choice xmlns:v="urn:schemas-microsoft-com:vml" Requires="v">
                <p:oleObj spid="_x0000_s3188"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38163" y="2438400"/>
                        <a:ext cx="8443912"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a:t>Abstract</a:t>
            </a:r>
          </a:p>
        </p:txBody>
      </p:sp>
      <p:sp>
        <p:nvSpPr>
          <p:cNvPr id="3" name="コンテンツ プレースホルダー 2"/>
          <p:cNvSpPr>
            <a:spLocks noGrp="1"/>
          </p:cNvSpPr>
          <p:nvPr>
            <p:ph idx="1"/>
          </p:nvPr>
        </p:nvSpPr>
        <p:spPr/>
        <p:txBody>
          <a:bodyPr/>
          <a:lstStyle/>
          <a:p>
            <a:r>
              <a:rPr kumimoji="1" lang="en-GB" dirty="0" smtClean="0"/>
              <a:t>This document shows the title of PAR for new project (new Study Group) based on discussion in the Berlin F2F meeting</a:t>
            </a:r>
          </a:p>
          <a:p>
            <a:r>
              <a:rPr kumimoji="1" lang="en-GB" dirty="0" smtClean="0"/>
              <a:t>Based on this discussion, we propose new title of PAR for new project</a:t>
            </a:r>
          </a:p>
          <a:p>
            <a:r>
              <a:rPr kumimoji="1" lang="en-GB" dirty="0" smtClean="0"/>
              <a:t>Provide “terminology” which the regulators are defined</a:t>
            </a:r>
            <a:endParaRPr kumimoji="1" lang="en-GB"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3077559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Action items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From “March 2015 CUB SG Minutes” (19-15/0031r0)</a:t>
            </a:r>
          </a:p>
          <a:p>
            <a:pPr lvl="1"/>
            <a:r>
              <a:rPr kumimoji="1" lang="en-US" altLang="ja-JP" dirty="0" smtClean="0">
                <a:solidFill>
                  <a:schemeClr val="tx1"/>
                </a:solidFill>
              </a:rPr>
              <a:t>Need </a:t>
            </a:r>
            <a:r>
              <a:rPr kumimoji="1" lang="en-US" altLang="ja-JP" dirty="0">
                <a:solidFill>
                  <a:schemeClr val="tx1"/>
                </a:solidFill>
              </a:rPr>
              <a:t>to develop a timeline for the </a:t>
            </a:r>
            <a:r>
              <a:rPr kumimoji="1" lang="en-US" altLang="ja-JP" dirty="0" smtClean="0">
                <a:solidFill>
                  <a:schemeClr val="tx1"/>
                </a:solidFill>
              </a:rPr>
              <a:t>project</a:t>
            </a:r>
            <a:endParaRPr kumimoji="1" lang="en-US" altLang="ja-JP" dirty="0">
              <a:solidFill>
                <a:schemeClr val="tx1"/>
              </a:solidFill>
            </a:endParaRPr>
          </a:p>
          <a:p>
            <a:pPr lvl="1"/>
            <a:r>
              <a:rPr kumimoji="1" lang="en-US" altLang="ja-JP" dirty="0" smtClean="0">
                <a:solidFill>
                  <a:srgbClr val="FF0000"/>
                </a:solidFill>
              </a:rPr>
              <a:t>Need </a:t>
            </a:r>
            <a:r>
              <a:rPr kumimoji="1" lang="en-US" altLang="ja-JP" dirty="0">
                <a:solidFill>
                  <a:srgbClr val="FF0000"/>
                </a:solidFill>
              </a:rPr>
              <a:t>to decide between two approaches to the title of the PAR</a:t>
            </a:r>
          </a:p>
          <a:p>
            <a:pPr lvl="2"/>
            <a:r>
              <a:rPr kumimoji="1" lang="en-US" altLang="ja-JP" dirty="0" smtClean="0">
                <a:solidFill>
                  <a:srgbClr val="FF0000"/>
                </a:solidFill>
              </a:rPr>
              <a:t>List </a:t>
            </a:r>
            <a:r>
              <a:rPr kumimoji="1" lang="en-US" altLang="ja-JP" dirty="0">
                <a:solidFill>
                  <a:srgbClr val="FF0000"/>
                </a:solidFill>
              </a:rPr>
              <a:t>frequencies (e.g. TVWS, 3.5 GHz, 5 GHz)</a:t>
            </a:r>
          </a:p>
          <a:p>
            <a:pPr lvl="2"/>
            <a:r>
              <a:rPr kumimoji="1" lang="en-US" altLang="ja-JP" dirty="0" smtClean="0">
                <a:solidFill>
                  <a:srgbClr val="FF0000"/>
                </a:solidFill>
              </a:rPr>
              <a:t>Describe </a:t>
            </a:r>
            <a:r>
              <a:rPr kumimoji="1" lang="en-US" altLang="ja-JP" dirty="0">
                <a:solidFill>
                  <a:srgbClr val="FF0000"/>
                </a:solidFill>
              </a:rPr>
              <a:t>regulatory constraints (e.g. “database managed bands</a:t>
            </a:r>
            <a:r>
              <a:rPr kumimoji="1" lang="en-US" altLang="ja-JP" dirty="0" smtClean="0">
                <a:solidFill>
                  <a:srgbClr val="FF0000"/>
                </a:solidFill>
              </a:rPr>
              <a:t>”)</a:t>
            </a:r>
          </a:p>
          <a:p>
            <a:pPr lvl="1"/>
            <a:r>
              <a:rPr kumimoji="1" lang="en-US" altLang="ja-JP" dirty="0" smtClean="0">
                <a:solidFill>
                  <a:schemeClr val="tx1">
                    <a:lumMod val="50000"/>
                    <a:lumOff val="50000"/>
                  </a:schemeClr>
                </a:solidFill>
              </a:rPr>
              <a:t>Develop </a:t>
            </a:r>
            <a:r>
              <a:rPr kumimoji="1" lang="en-US" altLang="ja-JP" dirty="0">
                <a:solidFill>
                  <a:schemeClr val="tx1">
                    <a:lumMod val="50000"/>
                    <a:lumOff val="50000"/>
                  </a:schemeClr>
                </a:solidFill>
              </a:rPr>
              <a:t>one to two slides giving a concise describing the need for new amendment to the current 802.19.1 </a:t>
            </a:r>
            <a:r>
              <a:rPr kumimoji="1" lang="en-US" altLang="ja-JP" dirty="0" smtClean="0">
                <a:solidFill>
                  <a:schemeClr val="tx1">
                    <a:lumMod val="50000"/>
                    <a:lumOff val="50000"/>
                  </a:schemeClr>
                </a:solidFill>
              </a:rPr>
              <a:t>standard (19-15/0032r0)</a:t>
            </a:r>
          </a:p>
          <a:p>
            <a:pPr lvl="1"/>
            <a:r>
              <a:rPr kumimoji="1" lang="en-US" altLang="ja-JP" dirty="0" smtClean="0">
                <a:solidFill>
                  <a:schemeClr val="tx1"/>
                </a:solidFill>
              </a:rPr>
              <a:t>Develop </a:t>
            </a:r>
            <a:r>
              <a:rPr kumimoji="1" lang="en-US" altLang="ja-JP" dirty="0">
                <a:solidFill>
                  <a:schemeClr val="tx1"/>
                </a:solidFill>
              </a:rPr>
              <a:t>a draft press release for the July </a:t>
            </a:r>
            <a:r>
              <a:rPr kumimoji="1" lang="en-US" altLang="ja-JP" dirty="0" smtClean="0">
                <a:solidFill>
                  <a:schemeClr val="tx1"/>
                </a:solidFill>
              </a:rPr>
              <a:t>plenary</a:t>
            </a:r>
          </a:p>
          <a:p>
            <a:pPr lvl="1"/>
            <a:r>
              <a:rPr kumimoji="1" lang="en-US" altLang="ja-JP" dirty="0" smtClean="0">
                <a:solidFill>
                  <a:schemeClr val="tx1"/>
                </a:solidFill>
              </a:rPr>
              <a:t>Finalized </a:t>
            </a:r>
            <a:r>
              <a:rPr kumimoji="1" lang="en-US" altLang="ja-JP" dirty="0">
                <a:solidFill>
                  <a:schemeClr val="tx1"/>
                </a:solidFill>
              </a:rPr>
              <a:t>the PAR and </a:t>
            </a:r>
            <a:r>
              <a:rPr kumimoji="1" lang="en-US" altLang="ja-JP" dirty="0" smtClean="0">
                <a:solidFill>
                  <a:schemeClr val="tx1"/>
                </a:solidFill>
              </a:rPr>
              <a:t>CSD</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548811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Title for new amendment project</a:t>
            </a:r>
            <a:endParaRPr kumimoji="1" lang="en-GB" dirty="0"/>
          </a:p>
        </p:txBody>
      </p:sp>
      <p:sp>
        <p:nvSpPr>
          <p:cNvPr id="3" name="コンテンツ プレースホルダー 2"/>
          <p:cNvSpPr>
            <a:spLocks noGrp="1"/>
          </p:cNvSpPr>
          <p:nvPr>
            <p:ph idx="1"/>
          </p:nvPr>
        </p:nvSpPr>
        <p:spPr/>
        <p:txBody>
          <a:bodyPr/>
          <a:lstStyle/>
          <a:p>
            <a:r>
              <a:rPr kumimoji="1" lang="en-US" dirty="0" smtClean="0"/>
              <a:t>Title of “IEEE </a:t>
            </a:r>
            <a:r>
              <a:rPr kumimoji="1" lang="en-US" dirty="0" err="1" smtClean="0"/>
              <a:t>Std</a:t>
            </a:r>
            <a:r>
              <a:rPr kumimoji="1" lang="en-US" dirty="0" smtClean="0"/>
              <a:t> 802.19.1 – 2014”</a:t>
            </a:r>
          </a:p>
          <a:p>
            <a:pPr lvl="1"/>
            <a:r>
              <a:rPr kumimoji="1" lang="en-US" dirty="0" smtClean="0"/>
              <a:t>TV White Space Coexistence Methods</a:t>
            </a:r>
          </a:p>
          <a:p>
            <a:pPr lvl="1"/>
            <a:endParaRPr kumimoji="1" lang="en-US" dirty="0" smtClean="0"/>
          </a:p>
          <a:p>
            <a:r>
              <a:rPr kumimoji="1" lang="en-US" dirty="0" smtClean="0"/>
              <a:t>Option 1 - Proposed </a:t>
            </a:r>
            <a:r>
              <a:rPr kumimoji="1" lang="en-US" dirty="0"/>
              <a:t>draft PAR (19-15/0028r0</a:t>
            </a:r>
            <a:r>
              <a:rPr kumimoji="1" lang="en-US" dirty="0" smtClean="0"/>
              <a:t>)</a:t>
            </a:r>
          </a:p>
          <a:p>
            <a:pPr lvl="1"/>
            <a:r>
              <a:rPr kumimoji="1" lang="en-US" dirty="0"/>
              <a:t>TV White Space, </a:t>
            </a:r>
            <a:r>
              <a:rPr kumimoji="1" lang="en-US" dirty="0" smtClean="0"/>
              <a:t>5GHz </a:t>
            </a:r>
            <a:r>
              <a:rPr kumimoji="1" lang="en-US" dirty="0"/>
              <a:t>and 3.5GHz bands Coexistence </a:t>
            </a:r>
            <a:r>
              <a:rPr kumimoji="1" lang="en-US" dirty="0" smtClean="0"/>
              <a:t>Methods</a:t>
            </a:r>
          </a:p>
          <a:p>
            <a:pPr lvl="1"/>
            <a:endParaRPr kumimoji="1" lang="en-US" dirty="0" smtClean="0"/>
          </a:p>
          <a:p>
            <a:r>
              <a:rPr kumimoji="1" lang="en-US" dirty="0" smtClean="0"/>
              <a:t>Option 2 – Discussion in Berlin F2F meeting</a:t>
            </a:r>
          </a:p>
          <a:p>
            <a:pPr lvl="1"/>
            <a:r>
              <a:rPr kumimoji="1" lang="en-US" dirty="0" smtClean="0"/>
              <a:t>Coexistence Methods for Geo-location database (GLDB) enabled frequency bands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520764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Discussion</a:t>
            </a:r>
            <a:endParaRPr kumimoji="1" lang="en-GB" dirty="0"/>
          </a:p>
        </p:txBody>
      </p:sp>
      <p:sp>
        <p:nvSpPr>
          <p:cNvPr id="3" name="コンテンツ プレースホルダー 2"/>
          <p:cNvSpPr>
            <a:spLocks noGrp="1"/>
          </p:cNvSpPr>
          <p:nvPr>
            <p:ph idx="1"/>
          </p:nvPr>
        </p:nvSpPr>
        <p:spPr/>
        <p:txBody>
          <a:bodyPr/>
          <a:lstStyle/>
          <a:p>
            <a:r>
              <a:rPr kumimoji="1" lang="en-US" dirty="0" smtClean="0"/>
              <a:t>Option 1</a:t>
            </a:r>
          </a:p>
          <a:p>
            <a:pPr lvl="1"/>
            <a:r>
              <a:rPr kumimoji="1" lang="en-US" dirty="0" smtClean="0"/>
              <a:t>If 5GHz bands are not using GLDB like TV White Spaces, we will need to modify our PAR before submitting Sponsor Ballot</a:t>
            </a:r>
          </a:p>
          <a:p>
            <a:pPr lvl="1"/>
            <a:r>
              <a:rPr kumimoji="1" lang="en-US" dirty="0" smtClean="0"/>
              <a:t>If the other band is using GLDB in future, we need to maintain the title of this standard</a:t>
            </a:r>
          </a:p>
          <a:p>
            <a:pPr lvl="1"/>
            <a:endParaRPr kumimoji="1" lang="en-US" dirty="0"/>
          </a:p>
          <a:p>
            <a:r>
              <a:rPr kumimoji="1" lang="en-US" dirty="0" smtClean="0"/>
              <a:t>Option 2</a:t>
            </a:r>
          </a:p>
          <a:p>
            <a:pPr lvl="1"/>
            <a:r>
              <a:rPr kumimoji="1" lang="en-US" dirty="0" smtClean="0"/>
              <a:t>Frequency bands are flexible, but this standard will be applied to the frequency bands enabled by GLDB only</a:t>
            </a:r>
          </a:p>
          <a:p>
            <a:pPr lvl="1"/>
            <a:r>
              <a:rPr kumimoji="1" lang="en-US" dirty="0" smtClean="0"/>
              <a:t>If 5GHz bands are not using GLDB, this standard will become “paper standard”</a:t>
            </a:r>
            <a:endParaRPr kumimoji="1" 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3542792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Terminology: “Unlicensed devices”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In US, all radio frequency devices are specified by Part 15 in Title 47 of the Code of Federal Regulations (CFR)</a:t>
            </a:r>
          </a:p>
          <a:p>
            <a:pPr lvl="1"/>
            <a:r>
              <a:rPr kumimoji="1" lang="en-US" altLang="ja-JP" dirty="0" smtClean="0"/>
              <a:t>“Unlicensed devices” are specified by following;</a:t>
            </a:r>
          </a:p>
          <a:p>
            <a:pPr lvl="2"/>
            <a:r>
              <a:rPr kumimoji="1" lang="en-US" altLang="ja-JP" dirty="0" smtClean="0"/>
              <a:t>Subpart C: Intentional Radiators</a:t>
            </a:r>
          </a:p>
          <a:p>
            <a:pPr lvl="3"/>
            <a:r>
              <a:rPr kumimoji="1" lang="en-US" altLang="ja-JP" dirty="0" smtClean="0"/>
              <a:t>900MHz, 2.4GHz and 5.8GHz bands</a:t>
            </a:r>
          </a:p>
          <a:p>
            <a:pPr lvl="2"/>
            <a:r>
              <a:rPr kumimoji="1" lang="en-US" altLang="ja-JP" dirty="0" smtClean="0"/>
              <a:t>Subpart E: Unlicensed National Information Infrastructure devices</a:t>
            </a:r>
          </a:p>
          <a:p>
            <a:pPr lvl="3"/>
            <a:r>
              <a:rPr kumimoji="1" lang="en-US" altLang="ja-JP" dirty="0" smtClean="0"/>
              <a:t>5GHz bands</a:t>
            </a:r>
          </a:p>
          <a:p>
            <a:pPr lvl="2"/>
            <a:r>
              <a:rPr kumimoji="1" lang="en-US" altLang="ja-JP" dirty="0" smtClean="0"/>
              <a:t>Subpart H: Television Band devices</a:t>
            </a:r>
          </a:p>
          <a:p>
            <a:pPr lvl="3"/>
            <a:r>
              <a:rPr kumimoji="1" lang="en-US" altLang="ja-JP" dirty="0" smtClean="0"/>
              <a:t>TV bands</a:t>
            </a:r>
            <a:endParaRPr kumimoji="1" lang="en-US" altLang="ja-JP" dirty="0"/>
          </a:p>
          <a:p>
            <a:r>
              <a:rPr kumimoji="1" lang="en-US" altLang="ja-JP" dirty="0" smtClean="0"/>
              <a:t>3.5GHz SAS system will be specified by Part 96 in Title 47 the Code of Federal Regulations (CFR)</a:t>
            </a:r>
          </a:p>
          <a:p>
            <a:pPr lvl="1"/>
            <a:r>
              <a:rPr kumimoji="1" lang="en-US" altLang="ja-JP" dirty="0" smtClean="0"/>
              <a:t>Subpart D: General Authorized Access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1529229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smtClean="0"/>
              <a:t>Terminology: </a:t>
            </a:r>
            <a:r>
              <a:rPr kumimoji="1" lang="en-GB" altLang="ja-JP" dirty="0"/>
              <a:t>“General authorization”</a:t>
            </a:r>
            <a:endParaRPr kumimoji="1" lang="ja-JP" altLang="en-US" dirty="0"/>
          </a:p>
        </p:txBody>
      </p:sp>
      <p:sp>
        <p:nvSpPr>
          <p:cNvPr id="3" name="コンテンツ プレースホルダー 2"/>
          <p:cNvSpPr>
            <a:spLocks noGrp="1"/>
          </p:cNvSpPr>
          <p:nvPr>
            <p:ph idx="1"/>
          </p:nvPr>
        </p:nvSpPr>
        <p:spPr>
          <a:xfrm>
            <a:off x="731520" y="1524000"/>
            <a:ext cx="8288868" cy="1371600"/>
          </a:xfrm>
        </p:spPr>
        <p:txBody>
          <a:bodyPr/>
          <a:lstStyle/>
          <a:p>
            <a:r>
              <a:rPr kumimoji="1" lang="en-US" altLang="ja-JP" dirty="0" smtClean="0"/>
              <a:t>Table 1 in ECC Report 132 shows reference terminologies which are proposed in order to capture some fundamental differences between various regulatory options in EU</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783004"/>
            <a:ext cx="8686800" cy="34653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コンテンツ プレースホルダー 2"/>
          <p:cNvSpPr txBox="1">
            <a:spLocks/>
          </p:cNvSpPr>
          <p:nvPr/>
        </p:nvSpPr>
        <p:spPr bwMode="auto">
          <a:xfrm>
            <a:off x="7115175" y="6248400"/>
            <a:ext cx="1752600" cy="457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kumimoji="1" lang="en-US" altLang="ja-JP" sz="1200" b="0" kern="0" dirty="0" smtClean="0">
                <a:solidFill>
                  <a:srgbClr val="FF0000"/>
                </a:solidFill>
              </a:rPr>
              <a:t>47 C.F.R. Part 15 devices</a:t>
            </a:r>
            <a:r>
              <a:rPr kumimoji="1" lang="ja-JP" altLang="en-US" sz="1200" b="0" kern="0" dirty="0" smtClean="0">
                <a:solidFill>
                  <a:srgbClr val="FF0000"/>
                </a:solidFill>
              </a:rPr>
              <a:t>　</a:t>
            </a:r>
            <a:r>
              <a:rPr kumimoji="1" lang="en-US" altLang="ja-JP" sz="1200" b="0" kern="0" dirty="0" smtClean="0">
                <a:solidFill>
                  <a:srgbClr val="FF0000"/>
                </a:solidFill>
              </a:rPr>
              <a:t>except TVWS Devices</a:t>
            </a:r>
            <a:endParaRPr kumimoji="1" lang="ja-JP" altLang="en-US" sz="1200" b="0" kern="0" dirty="0">
              <a:solidFill>
                <a:srgbClr val="FF0000"/>
              </a:solidFill>
            </a:endParaRPr>
          </a:p>
        </p:txBody>
      </p:sp>
      <p:sp>
        <p:nvSpPr>
          <p:cNvPr id="10" name="コンテンツ プレースホルダー 2"/>
          <p:cNvSpPr txBox="1">
            <a:spLocks/>
          </p:cNvSpPr>
          <p:nvPr/>
        </p:nvSpPr>
        <p:spPr bwMode="auto">
          <a:xfrm>
            <a:off x="5029200" y="6172200"/>
            <a:ext cx="1752600" cy="68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kumimoji="1" lang="en-US" altLang="ja-JP" sz="1200" b="0" kern="0" dirty="0" smtClean="0">
                <a:solidFill>
                  <a:srgbClr val="FF0000"/>
                </a:solidFill>
              </a:rPr>
              <a:t>TVWS devices</a:t>
            </a:r>
          </a:p>
          <a:p>
            <a:pPr marL="0" indent="0" algn="ctr">
              <a:buNone/>
            </a:pPr>
            <a:r>
              <a:rPr kumimoji="1" lang="en-US" altLang="ja-JP" sz="1200" b="0" kern="0" dirty="0" smtClean="0">
                <a:solidFill>
                  <a:srgbClr val="FF0000"/>
                </a:solidFill>
              </a:rPr>
              <a:t>3.5GHz SAS devices</a:t>
            </a:r>
          </a:p>
          <a:p>
            <a:pPr marL="0" indent="0" algn="ctr">
              <a:buNone/>
            </a:pPr>
            <a:endParaRPr kumimoji="1" lang="en-US" altLang="ja-JP" sz="1200" b="0" kern="0" dirty="0" smtClean="0">
              <a:solidFill>
                <a:srgbClr val="FF0000"/>
              </a:solidFill>
            </a:endParaRPr>
          </a:p>
        </p:txBody>
      </p:sp>
    </p:spTree>
    <p:extLst>
      <p:ext uri="{BB962C8B-B14F-4D97-AF65-F5344CB8AC3E}">
        <p14:creationId xmlns:p14="http://schemas.microsoft.com/office/powerpoint/2010/main" val="3057781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dirty="0" smtClean="0"/>
              <a:t>Title for new amendment project</a:t>
            </a:r>
            <a:endParaRPr kumimoji="1" lang="en-GB" dirty="0"/>
          </a:p>
        </p:txBody>
      </p:sp>
      <p:sp>
        <p:nvSpPr>
          <p:cNvPr id="3" name="コンテンツ プレースホルダー 2"/>
          <p:cNvSpPr>
            <a:spLocks noGrp="1"/>
          </p:cNvSpPr>
          <p:nvPr>
            <p:ph idx="1"/>
          </p:nvPr>
        </p:nvSpPr>
        <p:spPr/>
        <p:txBody>
          <a:bodyPr/>
          <a:lstStyle/>
          <a:p>
            <a:r>
              <a:rPr kumimoji="1" lang="en-US" dirty="0" smtClean="0"/>
              <a:t>Option 3</a:t>
            </a:r>
          </a:p>
          <a:p>
            <a:pPr lvl="1"/>
            <a:r>
              <a:rPr kumimoji="1" lang="en-US" dirty="0" smtClean="0"/>
              <a:t>Coexistence Methods for </a:t>
            </a:r>
            <a:r>
              <a:rPr kumimoji="1" lang="en-US" altLang="ja-JP" dirty="0"/>
              <a:t>geo-location </a:t>
            </a:r>
            <a:r>
              <a:rPr kumimoji="1" lang="en-US" altLang="ja-JP" dirty="0" smtClean="0"/>
              <a:t>capable </a:t>
            </a:r>
            <a:r>
              <a:rPr kumimoji="1" lang="en-US" dirty="0" smtClean="0"/>
              <a:t>devices operating under general authorization</a:t>
            </a:r>
            <a:endParaRPr kumimoji="1" lang="en-US" dirty="0"/>
          </a:p>
          <a:p>
            <a:pPr lvl="1"/>
            <a:endParaRPr kumimoji="1" lang="en-US" dirty="0" smtClean="0"/>
          </a:p>
          <a:p>
            <a:r>
              <a:rPr kumimoji="1" lang="en-US" dirty="0" smtClean="0"/>
              <a:t>“general authorization” includes</a:t>
            </a:r>
          </a:p>
          <a:p>
            <a:pPr lvl="1"/>
            <a:r>
              <a:rPr kumimoji="1" lang="en-US" dirty="0"/>
              <a:t>l</a:t>
            </a:r>
            <a:r>
              <a:rPr kumimoji="1" lang="en-US" dirty="0" smtClean="0"/>
              <a:t>icense-exempt or unlicensed</a:t>
            </a:r>
          </a:p>
          <a:p>
            <a:pPr lvl="2"/>
            <a:r>
              <a:rPr kumimoji="1" lang="en-US" dirty="0" smtClean="0"/>
              <a:t>5GHz, TVWS, etc.</a:t>
            </a:r>
          </a:p>
          <a:p>
            <a:pPr lvl="1"/>
            <a:r>
              <a:rPr kumimoji="1" lang="en-US" dirty="0"/>
              <a:t>g</a:t>
            </a:r>
            <a:r>
              <a:rPr kumimoji="1" lang="en-US" dirty="0" smtClean="0"/>
              <a:t>eneral authorized access basis in SAS</a:t>
            </a:r>
          </a:p>
          <a:p>
            <a:pPr lvl="2"/>
            <a:r>
              <a:rPr kumimoji="1" lang="en-US" dirty="0" smtClean="0"/>
              <a:t>GAA in US 3.5GHz SAS</a:t>
            </a:r>
          </a:p>
          <a:p>
            <a:pPr lvl="2"/>
            <a:endParaRPr kumimoji="1" lang="en-US" dirty="0" smtClean="0"/>
          </a:p>
          <a:p>
            <a:r>
              <a:rPr kumimoji="1" lang="en-US" dirty="0"/>
              <a:t>“geo-location </a:t>
            </a:r>
            <a:r>
              <a:rPr kumimoji="1" lang="en-US" dirty="0" smtClean="0"/>
              <a:t>capable devices” intends</a:t>
            </a:r>
          </a:p>
          <a:p>
            <a:pPr lvl="1"/>
            <a:r>
              <a:rPr kumimoji="1" lang="en-US" dirty="0" smtClean="0"/>
              <a:t>Coexistence information should include geo-location information of devices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246184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GB" altLang="ja-JP" dirty="0"/>
              <a:t>References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“March 2015 CUB SG Minutes</a:t>
            </a:r>
            <a:r>
              <a:rPr kumimoji="1" lang="en-US" altLang="ja-JP" dirty="0" smtClean="0"/>
              <a:t>”, 19-15/0031r0</a:t>
            </a:r>
            <a:endParaRPr kumimoji="1" lang="en-US" altLang="ja-JP" dirty="0"/>
          </a:p>
          <a:p>
            <a:r>
              <a:rPr kumimoji="1" lang="en-US" altLang="ja-JP" dirty="0"/>
              <a:t>“The new coexistence use cases for IEEE </a:t>
            </a:r>
            <a:r>
              <a:rPr kumimoji="1" lang="en-US" altLang="ja-JP" dirty="0" smtClean="0"/>
              <a:t>802.19.1”, 19-15/0032r0</a:t>
            </a:r>
          </a:p>
          <a:p>
            <a:r>
              <a:rPr kumimoji="1" lang="en-GB" altLang="ja-JP" dirty="0"/>
              <a:t>Federal Communications Commission, FCC 14-49, “GN Docket No. 12-354 FUTHER NOTICE OF PROPOSED RULEMAKING”, April 23, 2014</a:t>
            </a:r>
          </a:p>
          <a:p>
            <a:r>
              <a:rPr kumimoji="1" lang="en-US" altLang="ja-JP" dirty="0" smtClean="0"/>
              <a:t>“LIGHT LICENSING, LICENCE-EXEMPT AND COMMONS”, ECC Report 132, June 2009</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April 2015</a:t>
            </a:r>
            <a:endParaRPr lang="en-GB" dirty="0"/>
          </a:p>
        </p:txBody>
      </p:sp>
    </p:spTree>
    <p:extLst>
      <p:ext uri="{BB962C8B-B14F-4D97-AF65-F5344CB8AC3E}">
        <p14:creationId xmlns:p14="http://schemas.microsoft.com/office/powerpoint/2010/main" val="4155015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5911</TotalTime>
  <Words>690</Words>
  <Application>Microsoft Office PowerPoint</Application>
  <PresentationFormat>ユーザー設定</PresentationFormat>
  <Paragraphs>98</Paragraphs>
  <Slides>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Office Theme</vt:lpstr>
      <vt:lpstr>Document</vt:lpstr>
      <vt:lpstr>Title of PAR for new project</vt:lpstr>
      <vt:lpstr>Abstract</vt:lpstr>
      <vt:lpstr>Action items</vt:lpstr>
      <vt:lpstr>Title for new amendment project</vt:lpstr>
      <vt:lpstr>Discussion</vt:lpstr>
      <vt:lpstr>Terminology: “Unlicensed devices”</vt:lpstr>
      <vt:lpstr>Terminology: “General authorization”</vt:lpstr>
      <vt:lpstr>Title for new amendment project</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160</cp:revision>
  <cp:lastPrinted>2014-11-08T20:15:38Z</cp:lastPrinted>
  <dcterms:created xsi:type="dcterms:W3CDTF">2014-10-30T17:06:39Z</dcterms:created>
  <dcterms:modified xsi:type="dcterms:W3CDTF">2015-04-21T08:27:28Z</dcterms:modified>
</cp:coreProperties>
</file>