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8"/>
  </p:notesMasterIdLst>
  <p:handoutMasterIdLst>
    <p:handoutMasterId r:id="rId9"/>
  </p:handoutMasterIdLst>
  <p:sldIdLst>
    <p:sldId id="256" r:id="rId2"/>
    <p:sldId id="257" r:id="rId3"/>
    <p:sldId id="313" r:id="rId4"/>
    <p:sldId id="318" r:id="rId5"/>
    <p:sldId id="315" r:id="rId6"/>
    <p:sldId id="308" r:id="rId7"/>
  </p:sldIdLst>
  <p:sldSz cx="9753600" cy="7315200"/>
  <p:notesSz cx="6934200" cy="9280525"/>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EFAFB233-063F-42B5-8137-9DF3F51BA10A}">
      <p15:sldGuideLst xmlns="" xmlns:p15="http://schemas.microsoft.com/office/powerpoint/2012/main">
        <p15:guide id="1" orient="horz" pos="2304" userDrawn="1">
          <p15:clr>
            <a:srgbClr val="A4A3A4"/>
          </p15:clr>
        </p15:guide>
        <p15:guide id="2" pos="3072" userDrawn="1">
          <p15:clr>
            <a:srgbClr val="A4A3A4"/>
          </p15:clr>
        </p15:guide>
      </p15:sldGuideLst>
    </p:ext>
    <p:ext uri="{2D200454-40CA-4A62-9FC3-DE9A4176ACB9}">
      <p15:notesGuideLst xmlns=""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9933"/>
    <a:srgbClr val="FF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4" autoAdjust="0"/>
    <p:restoredTop sz="94660"/>
  </p:normalViewPr>
  <p:slideViewPr>
    <p:cSldViewPr>
      <p:cViewPr varScale="1">
        <p:scale>
          <a:sx n="91" d="100"/>
          <a:sy n="91" d="100"/>
        </p:scale>
        <p:origin x="-846" y="-90"/>
      </p:cViewPr>
      <p:guideLst>
        <p:guide orient="horz" pos="2304"/>
        <p:guide pos="3072"/>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4/8/2015</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5700" y="701675"/>
            <a:ext cx="462121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2</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8403076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lvl1pPr>
              <a:buFont typeface="Arial" panose="020B0604020202020204" pitchFamily="34" charset="0"/>
              <a:buChar char="•"/>
              <a:defRPr sz="2400"/>
            </a:lvl1pPr>
            <a:lvl2pPr marL="853463" indent="-365770">
              <a:buFont typeface="Courier New" panose="02070309020205020404" pitchFamily="49" charset="0"/>
              <a:buChar char="o"/>
              <a:defRPr sz="2000"/>
            </a:lvl2pPr>
            <a:lvl3pPr marL="1280195" indent="-304809">
              <a:buFont typeface="Arial" panose="020B0604020202020204" pitchFamily="34" charset="0"/>
              <a:buChar char="•"/>
              <a:defRPr/>
            </a:lvl3pPr>
            <a:lvl4pPr marL="1767887" indent="-304809">
              <a:buFont typeface="Arial" panose="020B0604020202020204" pitchFamily="34" charset="0"/>
              <a:buChar char="•"/>
              <a:defRPr/>
            </a:lvl4pPr>
          </a:lstStyle>
          <a:p>
            <a:pPr lvl="0"/>
            <a:r>
              <a:rPr lang="en-US" dirty="0" smtClean="0"/>
              <a:t>Click to edit Master text styles</a:t>
            </a:r>
          </a:p>
          <a:p>
            <a:pPr lvl="1"/>
            <a:r>
              <a:rPr lang="en-US" dirty="0" smtClean="0"/>
              <a:t>Second level</a:t>
            </a:r>
          </a:p>
          <a:p>
            <a:pPr lvl="2"/>
            <a:r>
              <a:rPr lang="en-US" dirty="0" smtClean="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cs typeface="Arial Unicode MS" charset="0"/>
              </a:defRPr>
            </a:lvl1pPr>
          </a:lstStyle>
          <a:p>
            <a:r>
              <a:rPr lang="en-GB" dirty="0" err="1" smtClean="0"/>
              <a:t>Sho</a:t>
            </a:r>
            <a:r>
              <a:rPr lang="en-GB" dirty="0" smtClean="0"/>
              <a:t> </a:t>
            </a:r>
            <a:r>
              <a:rPr lang="en-GB" dirty="0" err="1" smtClean="0"/>
              <a:t>Furuichi</a:t>
            </a:r>
            <a:r>
              <a:rPr lang="en-GB" dirty="0" smtClean="0"/>
              <a:t>, Sony</a:t>
            </a:r>
            <a:endParaRPr lang="en-GB" dirty="0"/>
          </a:p>
        </p:txBody>
      </p:sp>
      <p:sp>
        <p:nvSpPr>
          <p:cNvPr id="12" name="Rectangle 3"/>
          <p:cNvSpPr>
            <a:spLocks noGrp="1" noChangeArrowheads="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cs typeface="Arial Unicode MS" charset="0"/>
              </a:defRPr>
            </a:lvl1pPr>
          </a:lstStyle>
          <a:p>
            <a:r>
              <a:rPr lang="en-US" dirty="0" smtClean="0"/>
              <a:t>April 2015</a:t>
            </a:r>
            <a:endParaRPr lang="en-GB"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smtClean="0"/>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smtClean="0"/>
              <a:t>Click to edit the outline text format</a:t>
            </a:r>
          </a:p>
          <a:p>
            <a:pPr lvl="1"/>
            <a:r>
              <a:rPr lang="en-GB" dirty="0" smtClean="0"/>
              <a:t>Second Outline Level</a:t>
            </a:r>
          </a:p>
          <a:p>
            <a:pPr lvl="2"/>
            <a:r>
              <a:rPr lang="en-GB" dirty="0" smtClean="0"/>
              <a:t>Third Outline Level</a:t>
            </a:r>
          </a:p>
        </p:txBody>
      </p:sp>
      <p:sp>
        <p:nvSpPr>
          <p:cNvPr id="1027" name="Rectangle 3"/>
          <p:cNvSpPr>
            <a:spLocks noGrp="1" noChangeArrowheads="1"/>
          </p:cNvSpPr>
          <p:nvPr>
            <p:ph type="dt"/>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latin typeface="Calibri" panose="020F0502020204030204" pitchFamily="34" charset="0"/>
                <a:cs typeface="Arial Unicode MS" charset="0"/>
              </a:defRPr>
            </a:lvl1pPr>
          </a:lstStyle>
          <a:p>
            <a:r>
              <a:rPr lang="en-US" smtClean="0"/>
              <a:t>Month Year</a:t>
            </a:r>
            <a:endParaRPr lang="en-GB" dirty="0"/>
          </a:p>
        </p:txBody>
      </p:sp>
      <p:sp>
        <p:nvSpPr>
          <p:cNvPr id="1028" name="Rectangle 4"/>
          <p:cNvSpPr>
            <a:spLocks noGrp="1" noChangeArrowheads="1"/>
          </p:cNvSpPr>
          <p:nvPr>
            <p:ph type="ftr"/>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altLang="ja-JP" dirty="0" err="1" smtClean="0"/>
              <a:t>Sho</a:t>
            </a:r>
            <a:r>
              <a:rPr lang="en-GB" altLang="ja-JP" dirty="0" smtClean="0"/>
              <a:t> </a:t>
            </a:r>
            <a:r>
              <a:rPr lang="en-GB" altLang="ja-JP" dirty="0" err="1" smtClean="0"/>
              <a:t>Furuichi</a:t>
            </a:r>
            <a:r>
              <a:rPr lang="en-GB" altLang="ja-JP" dirty="0" smtClean="0"/>
              <a:t>, Sony</a:t>
            </a:r>
            <a:endParaRPr lang="en-GB" altLang="ja-JP" dirty="0"/>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smtClean="0"/>
              <a:t>Slide </a:t>
            </a:r>
            <a:fld id="{D09C756B-EB39-4236-ADBB-73052B179AE4}" type="slidenum">
              <a:rPr lang="en-GB" smtClean="0"/>
              <a:pPr/>
              <a:t>‹#›</a:t>
            </a:fld>
            <a:endParaRPr lang="en-GB" dirty="0"/>
          </a:p>
        </p:txBody>
      </p:sp>
      <p:sp>
        <p:nvSpPr>
          <p:cNvPr id="1030" name="Line 6"/>
          <p:cNvSpPr>
            <a:spLocks noChangeShapeType="1"/>
          </p:cNvSpPr>
          <p:nvPr/>
        </p:nvSpPr>
        <p:spPr bwMode="auto">
          <a:xfrm>
            <a:off x="731520" y="650240"/>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
        <p:nvSpPr>
          <p:cNvPr id="10" name="Date Placeholder 3"/>
          <p:cNvSpPr txBox="1">
            <a:spLocks/>
          </p:cNvSpPr>
          <p:nvPr userDrawn="1"/>
        </p:nvSpPr>
        <p:spPr bwMode="auto">
          <a:xfrm>
            <a:off x="5334003" y="380978"/>
            <a:ext cx="3733826"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79226"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a:pPr>
            <a:r>
              <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doc.: IEEE </a:t>
            </a:r>
            <a:r>
              <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802.19-15/00</a:t>
            </a:r>
            <a:r>
              <a:rPr kumimoji="0" lang="en-US" altLang="ja-JP"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32</a:t>
            </a:r>
            <a:r>
              <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r0</a:t>
            </a:r>
            <a:endPar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50" r:id="rId1"/>
  </p:sldLayoutIdLst>
  <p:timing>
    <p:tnLst>
      <p:par>
        <p:cTn id="1" dur="indefinite" restart="never" nodeType="tmRoot"/>
      </p:par>
    </p:tnLst>
  </p:timing>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84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56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133">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6" Type="http://schemas.openxmlformats.org/officeDocument/2006/relationships/image" Target="../media/image1.emf"/><Relationship Id="rId5" Type="http://schemas.openxmlformats.org/officeDocument/2006/relationships/oleObject" Target="../embeddings/Microsoft_Word_97_-_2003_Document1.doc"/><Relationship Id="rId4" Type="http://schemas.openxmlformats.org/officeDocument/2006/relationships/oleObject" Target="../embeddings/oleObject1.bin"/></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743373" y="355601"/>
            <a:ext cx="2457015" cy="291254"/>
          </a:xfrm>
        </p:spPr>
        <p:txBody>
          <a:bodyPr/>
          <a:lstStyle/>
          <a:p>
            <a:r>
              <a:rPr lang="en-US" altLang="ja-JP" dirty="0" smtClean="0"/>
              <a:t>April 2015</a:t>
            </a:r>
            <a:endParaRPr lang="en-GB" altLang="ja-JP" dirty="0"/>
          </a:p>
        </p:txBody>
      </p:sp>
      <p:sp>
        <p:nvSpPr>
          <p:cNvPr id="7" name="Footer Placeholder 4"/>
          <p:cNvSpPr>
            <a:spLocks noGrp="1"/>
          </p:cNvSpPr>
          <p:nvPr>
            <p:ph type="ftr" idx="14"/>
          </p:nvPr>
        </p:nvSpPr>
        <p:spPr>
          <a:xfrm>
            <a:off x="5867407" y="6907108"/>
            <a:ext cx="3244420" cy="193040"/>
          </a:xfrm>
        </p:spPr>
        <p:txBody>
          <a:bodyPr/>
          <a:lstStyle/>
          <a:p>
            <a:r>
              <a:rPr lang="en-US" altLang="ja-JP" dirty="0"/>
              <a:t>Sho Furuichi</a:t>
            </a:r>
            <a:r>
              <a:rPr lang="en-GB" altLang="ja-JP" dirty="0"/>
              <a:t>, </a:t>
            </a:r>
            <a:r>
              <a:rPr lang="en-GB" altLang="ja-JP" dirty="0" smtClean="0"/>
              <a:t>Sony</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731520" y="731520"/>
            <a:ext cx="8290560" cy="1137920"/>
          </a:xfrm>
          <a:ln/>
        </p:spPr>
        <p:txBody>
          <a:bodyPr>
            <a:no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US" altLang="ja-JP" sz="4000" dirty="0"/>
              <a:t>The new coexistence use cases for IEEE 802.19.1</a:t>
            </a:r>
            <a:endParaRPr lang="en-GB" sz="4000" dirty="0"/>
          </a:p>
        </p:txBody>
      </p:sp>
      <p:sp>
        <p:nvSpPr>
          <p:cNvPr id="3074" name="Rectangle 2"/>
          <p:cNvSpPr>
            <a:spLocks noGrp="1" noChangeArrowheads="1"/>
          </p:cNvSpPr>
          <p:nvPr>
            <p:ph type="body" idx="1"/>
          </p:nvPr>
        </p:nvSpPr>
        <p:spPr>
          <a:xfrm>
            <a:off x="731520" y="1868855"/>
            <a:ext cx="8290560" cy="423334"/>
          </a:xfrm>
          <a:ln/>
        </p:spPr>
        <p:txBody>
          <a:bodyPr/>
          <a:lstStyle/>
          <a:p>
            <a:pPr marL="0" indent="0" algn="ctr">
              <a:spcBef>
                <a:spcPts val="533"/>
              </a:spcBef>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133" dirty="0"/>
              <a:t>Date:</a:t>
            </a:r>
            <a:r>
              <a:rPr lang="en-GB" sz="2133" b="0" dirty="0"/>
              <a:t> </a:t>
            </a:r>
            <a:r>
              <a:rPr lang="en-GB" sz="2133" b="0" dirty="0" smtClean="0"/>
              <a:t>2015-04-</a:t>
            </a:r>
            <a:r>
              <a:rPr lang="en-US" altLang="ja-JP" sz="2133" b="0" dirty="0" smtClean="0"/>
              <a:t>08</a:t>
            </a:r>
            <a:endParaRPr lang="en-GB" sz="2133"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2535178082"/>
              </p:ext>
            </p:extLst>
          </p:nvPr>
        </p:nvGraphicFramePr>
        <p:xfrm>
          <a:off x="536575" y="2435225"/>
          <a:ext cx="8528050" cy="2620963"/>
        </p:xfrm>
        <a:graphic>
          <a:graphicData uri="http://schemas.openxmlformats.org/presentationml/2006/ole">
            <mc:AlternateContent xmlns:mc="http://schemas.openxmlformats.org/markup-compatibility/2006">
              <mc:Choice xmlns:v="urn:schemas-microsoft-com:vml" Requires="v">
                <p:oleObj spid="_x0000_s3212" name="Document" r:id="rId5" imgW="8236552" imgH="2541424" progId="Word.Document.8">
                  <p:embed/>
                </p:oleObj>
              </mc:Choice>
              <mc:Fallback>
                <p:oleObj name="Document" r:id="rId5" imgW="8236552" imgH="2541424" progId="Word.Document.8">
                  <p:embed/>
                  <p:pic>
                    <p:nvPicPr>
                      <p:cNvPr id="0" name="Picture 3"/>
                      <p:cNvPicPr>
                        <a:picLocks noChangeAspect="1" noChangeArrowheads="1"/>
                      </p:cNvPicPr>
                      <p:nvPr/>
                    </p:nvPicPr>
                    <p:blipFill>
                      <a:blip r:embed="rId6"/>
                      <a:srcRect/>
                      <a:stretch>
                        <a:fillRect/>
                      </a:stretch>
                    </p:blipFill>
                    <p:spPr bwMode="auto">
                      <a:xfrm>
                        <a:off x="536575" y="2435225"/>
                        <a:ext cx="8528050" cy="2620963"/>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68960" y="2069253"/>
            <a:ext cx="1544320" cy="406400"/>
          </a:xfrm>
          <a:prstGeom prst="rect">
            <a:avLst/>
          </a:prstGeom>
          <a:noFill/>
          <a:ln w="9525">
            <a:noFill/>
            <a:round/>
            <a:headEnd/>
            <a:tailEnd/>
          </a:ln>
          <a:effectLst/>
        </p:spPr>
        <p:txBody>
          <a:bodyPr lIns="98304" tIns="49152" rIns="98304" bIns="49152"/>
          <a:lstStyle/>
          <a:p>
            <a:pPr>
              <a:spcBef>
                <a:spcPts val="533"/>
              </a:spcBef>
              <a:tabLst>
                <a:tab pos="365770" algn="l"/>
                <a:tab pos="1341156" algn="l"/>
                <a:tab pos="2316542" algn="l"/>
                <a:tab pos="3291927" algn="l"/>
                <a:tab pos="4267313" algn="l"/>
                <a:tab pos="5242699" algn="l"/>
                <a:tab pos="6218085" algn="l"/>
                <a:tab pos="7193471" algn="l"/>
                <a:tab pos="8168857" algn="l"/>
                <a:tab pos="9144243" algn="l"/>
                <a:tab pos="10119629" algn="l"/>
                <a:tab pos="11095015" algn="l"/>
              </a:tabLst>
            </a:pPr>
            <a:r>
              <a:rPr lang="en-GB" sz="2133" dirty="0">
                <a:solidFill>
                  <a:srgbClr val="000000"/>
                </a:solidFill>
                <a:latin typeface="Calibri" panose="020F0502020204030204" pitchFamily="34" charset="0"/>
              </a:rPr>
              <a:t>Authors:</a:t>
            </a:r>
          </a:p>
        </p:txBody>
      </p:sp>
      <p:grpSp>
        <p:nvGrpSpPr>
          <p:cNvPr id="12" name="Group 11"/>
          <p:cNvGrpSpPr/>
          <p:nvPr/>
        </p:nvGrpSpPr>
        <p:grpSpPr>
          <a:xfrm>
            <a:off x="609600" y="6138102"/>
            <a:ext cx="8534400" cy="694109"/>
            <a:chOff x="571500" y="5449669"/>
            <a:chExt cx="8001000" cy="650727"/>
          </a:xfrm>
        </p:grpSpPr>
        <p:sp>
          <p:nvSpPr>
            <p:cNvPr id="4" name="TextBox 3"/>
            <p:cNvSpPr txBox="1"/>
            <p:nvPr/>
          </p:nvSpPr>
          <p:spPr>
            <a:xfrm>
              <a:off x="571500" y="5449669"/>
              <a:ext cx="8001000" cy="650727"/>
            </a:xfrm>
            <a:prstGeom prst="rect">
              <a:avLst/>
            </a:prstGeom>
            <a:noFill/>
          </p:spPr>
          <p:txBody>
            <a:bodyPr wrap="square" rtlCol="0">
              <a:spAutoFit/>
            </a:bodyPr>
            <a:lstStyle/>
            <a:p>
              <a:r>
                <a:rPr lang="en-US" sz="1280" dirty="0">
                  <a:solidFill>
                    <a:schemeClr val="tx1"/>
                  </a:solidFill>
                  <a:latin typeface="Calibri" panose="020F0502020204030204" pitchFamily="34" charset="0"/>
                </a:rPr>
                <a:t>Notice: 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p:txBody>
        </p:sp>
        <p:sp>
          <p:nvSpPr>
            <p:cNvPr id="5" name="Rectangle 4"/>
            <p:cNvSpPr/>
            <p:nvPr/>
          </p:nvSpPr>
          <p:spPr bwMode="auto">
            <a:xfrm>
              <a:off x="571500" y="5486400"/>
              <a:ext cx="8001000" cy="601234"/>
            </a:xfrm>
            <a:prstGeom prst="rect">
              <a:avLst/>
            </a:prstGeom>
            <a:noFill/>
            <a:ln w="19050" cap="flat" cmpd="sng" algn="ctr">
              <a:solidFill>
                <a:schemeClr val="tx1"/>
              </a:solidFill>
              <a:prstDash val="solid"/>
              <a:round/>
              <a:headEnd type="none" w="med" len="med"/>
              <a:tailEnd type="none" w="med" len="med"/>
            </a:ln>
            <a:effectLst/>
          </p:spPr>
          <p:txBody>
            <a:bodyPr vert="horz" wrap="square" lIns="97536" tIns="48768" rIns="97536" bIns="48768" numCol="1" rtlCol="0" anchor="t" anchorCtr="0" compatLnSpc="1">
              <a:prstTxWarp prst="textNoShape">
                <a:avLst/>
              </a:prstTxWarp>
            </a:bodyPr>
            <a:lstStyle/>
            <a:p>
              <a:pPr defTabSz="479226"/>
              <a:endParaRPr lang="en-US" sz="2560" dirty="0"/>
            </a:p>
          </p:txBody>
        </p:sp>
      </p:gr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43374" y="355601"/>
            <a:ext cx="2761816" cy="291254"/>
          </a:xfrm>
        </p:spPr>
        <p:txBody>
          <a:bodyPr/>
          <a:lstStyle/>
          <a:p>
            <a:r>
              <a:rPr lang="en-US" altLang="ja-JP" dirty="0" smtClean="0"/>
              <a:t>April </a:t>
            </a:r>
            <a:r>
              <a:rPr lang="en-US" dirty="0" smtClean="0"/>
              <a:t>2015</a:t>
            </a:r>
            <a:endParaRPr lang="en-GB" dirty="0"/>
          </a:p>
        </p:txBody>
      </p:sp>
      <p:sp>
        <p:nvSpPr>
          <p:cNvPr id="5" name="Footer Placeholder 4"/>
          <p:cNvSpPr>
            <a:spLocks noGrp="1"/>
          </p:cNvSpPr>
          <p:nvPr>
            <p:ph type="ftr" idx="14"/>
          </p:nvPr>
        </p:nvSpPr>
        <p:spPr>
          <a:xfrm>
            <a:off x="5867407" y="6907108"/>
            <a:ext cx="3244420" cy="193040"/>
          </a:xfrm>
        </p:spPr>
        <p:txBody>
          <a:bodyPr/>
          <a:lstStyle/>
          <a:p>
            <a:r>
              <a:rPr lang="en-US" altLang="ja-JP" dirty="0"/>
              <a:t>Sho Furuichi</a:t>
            </a:r>
            <a:r>
              <a:rPr lang="en-GB" altLang="ja-JP" dirty="0"/>
              <a:t>, </a:t>
            </a:r>
            <a:r>
              <a:rPr lang="en-GB" altLang="ja-JP" dirty="0" smtClean="0"/>
              <a:t>Sony</a:t>
            </a:r>
            <a:endParaRPr lang="en-GB" dirty="0"/>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2</a:t>
            </a:fld>
            <a:endParaRPr lang="en-GB" dirty="0"/>
          </a:p>
        </p:txBody>
      </p:sp>
      <p:sp>
        <p:nvSpPr>
          <p:cNvPr id="4097" name="Rectangle 1"/>
          <p:cNvSpPr>
            <a:spLocks noGrp="1" noChangeArrowheads="1"/>
          </p:cNvSpPr>
          <p:nvPr>
            <p:ph type="title"/>
          </p:nvPr>
        </p:nvSpPr>
        <p:spPr>
          <a:xfrm>
            <a:off x="731520" y="731520"/>
            <a:ext cx="8290560" cy="1137920"/>
          </a:xfrm>
          <a:ln/>
        </p:spPr>
        <p:txBody>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dirty="0"/>
              <a:t>Abstract</a:t>
            </a:r>
          </a:p>
        </p:txBody>
      </p:sp>
      <p:sp>
        <p:nvSpPr>
          <p:cNvPr id="4098" name="Rectangle 2"/>
          <p:cNvSpPr>
            <a:spLocks noGrp="1" noChangeArrowheads="1"/>
          </p:cNvSpPr>
          <p:nvPr>
            <p:ph type="body" idx="1"/>
          </p:nvPr>
        </p:nvSpPr>
        <p:spPr>
          <a:xfrm>
            <a:off x="731520" y="2113280"/>
            <a:ext cx="8290560" cy="4389120"/>
          </a:xfrm>
          <a:ln/>
        </p:spPr>
        <p:txBody>
          <a:bodyPr>
            <a:normAutofit/>
          </a:bodyPr>
          <a:lstStyle/>
          <a:p>
            <a:r>
              <a:rPr lang="en-US" altLang="ko-KR" dirty="0" smtClean="0">
                <a:ea typeface="굴림" charset="-127"/>
              </a:rPr>
              <a:t>This </a:t>
            </a:r>
            <a:r>
              <a:rPr lang="en-US" altLang="ko-KR" dirty="0">
                <a:ea typeface="굴림" charset="-127"/>
              </a:rPr>
              <a:t>document </a:t>
            </a:r>
            <a:r>
              <a:rPr lang="en-US" altLang="ko-KR" dirty="0" smtClean="0">
                <a:ea typeface="굴림" charset="-127"/>
              </a:rPr>
              <a:t>shows the new coexistence use cases for IEEE 802.19.1 from the view point of system architecture.</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[Recap] System architecture defined in </a:t>
            </a:r>
            <a:br>
              <a:rPr kumimoji="1" lang="en-US" altLang="ja-JP" dirty="0" smtClean="0"/>
            </a:br>
            <a:r>
              <a:rPr kumimoji="1" lang="en-US" altLang="ja-JP" dirty="0" smtClean="0"/>
              <a:t>IEEE 802.19.1 [1]</a:t>
            </a:r>
            <a:endParaRPr kumimoji="1" lang="ja-JP" altLang="en-US" dirty="0"/>
          </a:p>
        </p:txBody>
      </p:sp>
      <p:sp>
        <p:nvSpPr>
          <p:cNvPr id="3" name="コンテンツ プレースホルダー 2"/>
          <p:cNvSpPr>
            <a:spLocks noGrp="1"/>
          </p:cNvSpPr>
          <p:nvPr>
            <p:ph idx="1"/>
          </p:nvPr>
        </p:nvSpPr>
        <p:spPr/>
        <p:txBody>
          <a:bodyPr/>
          <a:lstStyle/>
          <a:p>
            <a:endParaRPr kumimoji="1" lang="ja-JP" altLang="en-US"/>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5" name="フッター プレースホルダー 4"/>
          <p:cNvSpPr>
            <a:spLocks noGrp="1"/>
          </p:cNvSpPr>
          <p:nvPr>
            <p:ph type="ftr" idx="14"/>
          </p:nvPr>
        </p:nvSpPr>
        <p:spPr/>
        <p:txBody>
          <a:bodyPr/>
          <a:lstStyle/>
          <a:p>
            <a:r>
              <a:rPr lang="en-GB" smtClean="0"/>
              <a:t>Sho Furuichi, Sony</a:t>
            </a:r>
            <a:endParaRPr lang="en-GB" dirty="0"/>
          </a:p>
        </p:txBody>
      </p:sp>
      <p:sp>
        <p:nvSpPr>
          <p:cNvPr id="6" name="日付プレースホルダー 5"/>
          <p:cNvSpPr>
            <a:spLocks noGrp="1"/>
          </p:cNvSpPr>
          <p:nvPr>
            <p:ph type="dt" idx="15"/>
          </p:nvPr>
        </p:nvSpPr>
        <p:spPr/>
        <p:txBody>
          <a:bodyPr/>
          <a:lstStyle/>
          <a:p>
            <a:r>
              <a:rPr lang="en-US" smtClean="0"/>
              <a:t>April 2015</a:t>
            </a:r>
            <a:endParaRPr lang="en-GB" dirty="0"/>
          </a:p>
        </p:txBody>
      </p:sp>
      <p:pic>
        <p:nvPicPr>
          <p:cNvPr id="4099"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69865" y="2057400"/>
            <a:ext cx="5429250" cy="4562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正方形/長方形 6"/>
          <p:cNvSpPr/>
          <p:nvPr/>
        </p:nvSpPr>
        <p:spPr>
          <a:xfrm>
            <a:off x="5486400" y="2438400"/>
            <a:ext cx="4191000" cy="830997"/>
          </a:xfrm>
          <a:prstGeom prst="rect">
            <a:avLst/>
          </a:prstGeom>
        </p:spPr>
        <p:txBody>
          <a:bodyPr wrap="square">
            <a:spAutoFit/>
          </a:bodyPr>
          <a:lstStyle/>
          <a:p>
            <a:r>
              <a:rPr lang="en-US" altLang="ja-JP" sz="1200" b="1" dirty="0" smtClean="0">
                <a:solidFill>
                  <a:srgbClr val="FF0000"/>
                </a:solidFill>
              </a:rPr>
              <a:t>coexistence discovery and information server (CDIS): </a:t>
            </a:r>
            <a:r>
              <a:rPr lang="en-US" altLang="ja-JP" sz="1200" dirty="0" smtClean="0">
                <a:solidFill>
                  <a:srgbClr val="FF0000"/>
                </a:solidFill>
              </a:rPr>
              <a:t>An entity that is responsible for determining for coexistence managers (CMs) those white space objects (WSOs) that may affect performance of the WSOs that the CMs serve. </a:t>
            </a:r>
            <a:endParaRPr lang="ja-JP" altLang="en-US" sz="1200" dirty="0">
              <a:solidFill>
                <a:srgbClr val="FF0000"/>
              </a:solidFill>
            </a:endParaRPr>
          </a:p>
        </p:txBody>
      </p:sp>
      <p:sp>
        <p:nvSpPr>
          <p:cNvPr id="8" name="正方形/長方形 7"/>
          <p:cNvSpPr/>
          <p:nvPr/>
        </p:nvSpPr>
        <p:spPr>
          <a:xfrm>
            <a:off x="5943600" y="4338637"/>
            <a:ext cx="3352800" cy="1015663"/>
          </a:xfrm>
          <a:prstGeom prst="rect">
            <a:avLst/>
          </a:prstGeom>
        </p:spPr>
        <p:txBody>
          <a:bodyPr wrap="square">
            <a:spAutoFit/>
          </a:bodyPr>
          <a:lstStyle/>
          <a:p>
            <a:r>
              <a:rPr lang="en-US" altLang="ja-JP" sz="1200" b="1" dirty="0">
                <a:solidFill>
                  <a:srgbClr val="FF0000"/>
                </a:solidFill>
              </a:rPr>
              <a:t>coexistence manager (CM): </a:t>
            </a:r>
            <a:r>
              <a:rPr lang="en-US" altLang="ja-JP" sz="1200" dirty="0">
                <a:solidFill>
                  <a:srgbClr val="FF0000"/>
                </a:solidFill>
              </a:rPr>
              <a:t>An entity that is responsible for making coexistence decisions related to reconfiguration of white space objects (WSOs) to solve coexistence problems among them. </a:t>
            </a:r>
            <a:endParaRPr lang="ja-JP" altLang="en-US" sz="1200" dirty="0">
              <a:solidFill>
                <a:srgbClr val="FF0000"/>
              </a:solidFill>
            </a:endParaRPr>
          </a:p>
        </p:txBody>
      </p:sp>
      <p:sp>
        <p:nvSpPr>
          <p:cNvPr id="9" name="正方形/長方形 8"/>
          <p:cNvSpPr/>
          <p:nvPr/>
        </p:nvSpPr>
        <p:spPr>
          <a:xfrm>
            <a:off x="1295400" y="4664547"/>
            <a:ext cx="3048000" cy="830997"/>
          </a:xfrm>
          <a:prstGeom prst="rect">
            <a:avLst/>
          </a:prstGeom>
        </p:spPr>
        <p:txBody>
          <a:bodyPr wrap="square">
            <a:spAutoFit/>
          </a:bodyPr>
          <a:lstStyle/>
          <a:p>
            <a:r>
              <a:rPr lang="en-US" altLang="ja-JP" sz="1200" b="1" dirty="0">
                <a:solidFill>
                  <a:srgbClr val="FF0000"/>
                </a:solidFill>
              </a:rPr>
              <a:t>coexistence enabler (CE): </a:t>
            </a:r>
            <a:r>
              <a:rPr lang="en-US" altLang="ja-JP" sz="1200" dirty="0">
                <a:solidFill>
                  <a:srgbClr val="FF0000"/>
                </a:solidFill>
              </a:rPr>
              <a:t>An entity that represents a white space object (WSO) in the coexistence system and serves one WSO at a time. </a:t>
            </a:r>
            <a:endParaRPr lang="ja-JP" altLang="en-US" sz="1200" dirty="0">
              <a:solidFill>
                <a:srgbClr val="FF0000"/>
              </a:solidFill>
            </a:endParaRPr>
          </a:p>
        </p:txBody>
      </p:sp>
    </p:spTree>
    <p:extLst>
      <p:ext uri="{BB962C8B-B14F-4D97-AF65-F5344CB8AC3E}">
        <p14:creationId xmlns:p14="http://schemas.microsoft.com/office/powerpoint/2010/main" val="232939291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sz="3200" dirty="0" smtClean="0"/>
              <a:t>Case 1: CMs are managed by different operators using a </a:t>
            </a:r>
            <a:r>
              <a:rPr kumimoji="1" lang="en-US" altLang="ja-JP" sz="3200" dirty="0" smtClean="0">
                <a:solidFill>
                  <a:srgbClr val="0000FF"/>
                </a:solidFill>
              </a:rPr>
              <a:t>common</a:t>
            </a:r>
            <a:r>
              <a:rPr kumimoji="1" lang="en-US" altLang="ja-JP" sz="3200" dirty="0" smtClean="0"/>
              <a:t> CDIS</a:t>
            </a:r>
            <a:endParaRPr kumimoji="1" lang="ja-JP" altLang="en-US" sz="3200" dirty="0"/>
          </a:p>
        </p:txBody>
      </p:sp>
      <p:sp>
        <p:nvSpPr>
          <p:cNvPr id="3" name="コンテンツ プレースホルダー 2"/>
          <p:cNvSpPr>
            <a:spLocks noGrp="1"/>
          </p:cNvSpPr>
          <p:nvPr>
            <p:ph idx="1"/>
          </p:nvPr>
        </p:nvSpPr>
        <p:spPr>
          <a:xfrm>
            <a:off x="762000" y="1981200"/>
            <a:ext cx="8288868" cy="4387427"/>
          </a:xfrm>
        </p:spPr>
        <p:txBody>
          <a:bodyPr/>
          <a:lstStyle/>
          <a:p>
            <a:endParaRPr kumimoji="1" lang="ja-JP" altLang="en-US"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フッター プレースホルダー 4"/>
          <p:cNvSpPr>
            <a:spLocks noGrp="1"/>
          </p:cNvSpPr>
          <p:nvPr>
            <p:ph type="ftr" idx="14"/>
          </p:nvPr>
        </p:nvSpPr>
        <p:spPr/>
        <p:txBody>
          <a:bodyPr/>
          <a:lstStyle/>
          <a:p>
            <a:r>
              <a:rPr lang="en-GB" smtClean="0"/>
              <a:t>Sho Furuichi, Sony</a:t>
            </a:r>
            <a:endParaRPr lang="en-GB" dirty="0"/>
          </a:p>
        </p:txBody>
      </p:sp>
      <p:sp>
        <p:nvSpPr>
          <p:cNvPr id="6" name="日付プレースホルダー 5"/>
          <p:cNvSpPr>
            <a:spLocks noGrp="1"/>
          </p:cNvSpPr>
          <p:nvPr>
            <p:ph type="dt" idx="15"/>
          </p:nvPr>
        </p:nvSpPr>
        <p:spPr/>
        <p:txBody>
          <a:bodyPr/>
          <a:lstStyle/>
          <a:p>
            <a:r>
              <a:rPr lang="en-US" smtClean="0"/>
              <a:t>April 2015</a:t>
            </a:r>
            <a:endParaRPr lang="en-GB" dirty="0"/>
          </a:p>
        </p:txBody>
      </p:sp>
      <p:pic>
        <p:nvPicPr>
          <p:cNvPr id="4099"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20880" y="1760483"/>
            <a:ext cx="7113671" cy="5029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1231925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85498" y="1828800"/>
            <a:ext cx="7983454" cy="495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タイトル 1"/>
          <p:cNvSpPr>
            <a:spLocks noGrp="1"/>
          </p:cNvSpPr>
          <p:nvPr>
            <p:ph type="title"/>
          </p:nvPr>
        </p:nvSpPr>
        <p:spPr>
          <a:xfrm>
            <a:off x="579120" y="731522"/>
            <a:ext cx="8564880" cy="1136227"/>
          </a:xfrm>
        </p:spPr>
        <p:txBody>
          <a:bodyPr/>
          <a:lstStyle/>
          <a:p>
            <a:r>
              <a:rPr kumimoji="1" lang="en-US" altLang="ja-JP" sz="3200" dirty="0" smtClean="0"/>
              <a:t>Case 2: Multiple network operators have their </a:t>
            </a:r>
            <a:r>
              <a:rPr kumimoji="1" lang="en-US" altLang="ja-JP" sz="3200" dirty="0" smtClean="0">
                <a:solidFill>
                  <a:srgbClr val="FF0000"/>
                </a:solidFill>
              </a:rPr>
              <a:t>own</a:t>
            </a:r>
            <a:r>
              <a:rPr kumimoji="1" lang="en-US" altLang="ja-JP" sz="3200" dirty="0" smtClean="0"/>
              <a:t> CDISs for coexistence in its network</a:t>
            </a:r>
            <a:endParaRPr kumimoji="1" lang="ja-JP" altLang="en-US" sz="3200"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フッター プレースホルダー 4"/>
          <p:cNvSpPr>
            <a:spLocks noGrp="1"/>
          </p:cNvSpPr>
          <p:nvPr>
            <p:ph type="ftr" idx="14"/>
          </p:nvPr>
        </p:nvSpPr>
        <p:spPr/>
        <p:txBody>
          <a:bodyPr/>
          <a:lstStyle/>
          <a:p>
            <a:r>
              <a:rPr lang="en-GB" smtClean="0"/>
              <a:t>Sho Furuichi, Sony</a:t>
            </a:r>
            <a:endParaRPr lang="en-GB" dirty="0"/>
          </a:p>
        </p:txBody>
      </p:sp>
      <p:sp>
        <p:nvSpPr>
          <p:cNvPr id="6" name="日付プレースホルダー 5"/>
          <p:cNvSpPr>
            <a:spLocks noGrp="1"/>
          </p:cNvSpPr>
          <p:nvPr>
            <p:ph type="dt" idx="15"/>
          </p:nvPr>
        </p:nvSpPr>
        <p:spPr/>
        <p:txBody>
          <a:bodyPr/>
          <a:lstStyle/>
          <a:p>
            <a:r>
              <a:rPr lang="en-US" smtClean="0"/>
              <a:t>April 2015</a:t>
            </a:r>
            <a:endParaRPr lang="en-GB" dirty="0"/>
          </a:p>
        </p:txBody>
      </p:sp>
      <p:sp>
        <p:nvSpPr>
          <p:cNvPr id="7" name="Cloud"/>
          <p:cNvSpPr>
            <a:spLocks noChangeAspect="1" noEditPoints="1" noChangeArrowheads="1"/>
          </p:cNvSpPr>
          <p:nvPr/>
        </p:nvSpPr>
        <p:spPr bwMode="auto">
          <a:xfrm>
            <a:off x="3265972" y="2286000"/>
            <a:ext cx="3193143" cy="1676400"/>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ln>
            <a:headEnd/>
            <a:tailEn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anchor="ctr" anchorCtr="0" compatLnSpc="1">
            <a:prstTxWarp prst="textNoShape">
              <a:avLst/>
            </a:prstTxWarp>
          </a:bodyPr>
          <a:lstStyle/>
          <a:p>
            <a:pPr algn="ctr"/>
            <a:r>
              <a:rPr lang="en-US" altLang="ja-JP" sz="2000" dirty="0" smtClean="0">
                <a:solidFill>
                  <a:srgbClr val="FF0000"/>
                </a:solidFill>
              </a:rPr>
              <a:t>Interface between operators is required</a:t>
            </a:r>
            <a:endParaRPr lang="ja-JP" altLang="en-US" sz="2000" dirty="0">
              <a:solidFill>
                <a:srgbClr val="FF0000"/>
              </a:solidFill>
            </a:endParaRPr>
          </a:p>
        </p:txBody>
      </p:sp>
    </p:spTree>
    <p:extLst>
      <p:ext uri="{BB962C8B-B14F-4D97-AF65-F5344CB8AC3E}">
        <p14:creationId xmlns:p14="http://schemas.microsoft.com/office/powerpoint/2010/main" val="278937494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Reference</a:t>
            </a:r>
            <a:endParaRPr kumimoji="1" lang="ja-JP" altLang="en-US" dirty="0"/>
          </a:p>
        </p:txBody>
      </p:sp>
      <p:sp>
        <p:nvSpPr>
          <p:cNvPr id="3" name="コンテンツ プレースホルダー 2"/>
          <p:cNvSpPr>
            <a:spLocks noGrp="1"/>
          </p:cNvSpPr>
          <p:nvPr>
            <p:ph idx="1"/>
          </p:nvPr>
        </p:nvSpPr>
        <p:spPr>
          <a:xfrm>
            <a:off x="533400" y="2113282"/>
            <a:ext cx="8641080" cy="4387427"/>
          </a:xfrm>
        </p:spPr>
        <p:txBody>
          <a:bodyPr/>
          <a:lstStyle/>
          <a:p>
            <a:pPr marL="0" indent="0">
              <a:buNone/>
            </a:pPr>
            <a:r>
              <a:rPr kumimoji="1" lang="en-US" altLang="ja-JP" dirty="0" smtClean="0"/>
              <a:t>[1] </a:t>
            </a:r>
            <a:r>
              <a:rPr lang="en-US" altLang="ja-JP" dirty="0"/>
              <a:t>IEEE Standard Association, “IEEE </a:t>
            </a:r>
            <a:r>
              <a:rPr lang="en-US" altLang="ja-JP" dirty="0" err="1"/>
              <a:t>Std</a:t>
            </a:r>
            <a:r>
              <a:rPr lang="en-US" altLang="ja-JP" dirty="0"/>
              <a:t> </a:t>
            </a:r>
            <a:r>
              <a:rPr lang="en-US" altLang="ja-JP" dirty="0" smtClean="0"/>
              <a:t>802.19.1-2014”, </a:t>
            </a:r>
            <a:r>
              <a:rPr lang="en-US" altLang="ja-JP" dirty="0"/>
              <a:t>July </a:t>
            </a:r>
            <a:r>
              <a:rPr lang="en-US" altLang="ja-JP" dirty="0" smtClean="0"/>
              <a:t>2014</a:t>
            </a:r>
            <a:endParaRPr kumimoji="1" lang="en-US" altLang="ja-JP" dirty="0" smtClean="0"/>
          </a:p>
          <a:p>
            <a:pPr marL="0" indent="0">
              <a:buNone/>
            </a:pPr>
            <a:endParaRPr kumimoji="1" lang="ja-JP" altLang="en-US" dirty="0"/>
          </a:p>
          <a:p>
            <a:pPr marL="0" indent="0">
              <a:buNone/>
            </a:pPr>
            <a:endParaRPr kumimoji="1" lang="ja-JP" altLang="en-US"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フッター プレースホルダー 4"/>
          <p:cNvSpPr>
            <a:spLocks noGrp="1"/>
          </p:cNvSpPr>
          <p:nvPr>
            <p:ph type="ftr" idx="14"/>
          </p:nvPr>
        </p:nvSpPr>
        <p:spPr/>
        <p:txBody>
          <a:bodyPr/>
          <a:lstStyle/>
          <a:p>
            <a:r>
              <a:rPr lang="en-GB" smtClean="0"/>
              <a:t>Sho Furuichi, Sony</a:t>
            </a:r>
            <a:endParaRPr lang="en-GB" dirty="0"/>
          </a:p>
        </p:txBody>
      </p:sp>
      <p:sp>
        <p:nvSpPr>
          <p:cNvPr id="6" name="日付プレースホルダー 5"/>
          <p:cNvSpPr>
            <a:spLocks noGrp="1"/>
          </p:cNvSpPr>
          <p:nvPr>
            <p:ph type="dt" idx="15"/>
          </p:nvPr>
        </p:nvSpPr>
        <p:spPr/>
        <p:txBody>
          <a:bodyPr/>
          <a:lstStyle/>
          <a:p>
            <a:r>
              <a:rPr lang="en-US" dirty="0" smtClean="0"/>
              <a:t>April 2015</a:t>
            </a:r>
            <a:endParaRPr lang="en-GB" dirty="0"/>
          </a:p>
        </p:txBody>
      </p:sp>
    </p:spTree>
    <p:extLst>
      <p:ext uri="{BB962C8B-B14F-4D97-AF65-F5344CB8AC3E}">
        <p14:creationId xmlns:p14="http://schemas.microsoft.com/office/powerpoint/2010/main" val="267338849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21929</TotalTime>
  <Words>328</Words>
  <Application>Microsoft Office PowerPoint</Application>
  <PresentationFormat>ユーザー設定</PresentationFormat>
  <Paragraphs>41</Paragraphs>
  <Slides>6</Slides>
  <Notes>2</Notes>
  <HiddenSlides>0</HiddenSlides>
  <MMClips>0</MMClips>
  <ScaleCrop>false</ScaleCrop>
  <HeadingPairs>
    <vt:vector size="6" baseType="variant">
      <vt:variant>
        <vt:lpstr>テーマ</vt:lpstr>
      </vt:variant>
      <vt:variant>
        <vt:i4>1</vt:i4>
      </vt:variant>
      <vt:variant>
        <vt:lpstr>埋め込まれた OLE サーバー</vt:lpstr>
      </vt:variant>
      <vt:variant>
        <vt:i4>1</vt:i4>
      </vt:variant>
      <vt:variant>
        <vt:lpstr>スライド タイトル</vt:lpstr>
      </vt:variant>
      <vt:variant>
        <vt:i4>6</vt:i4>
      </vt:variant>
    </vt:vector>
  </HeadingPairs>
  <TitlesOfParts>
    <vt:vector size="8" baseType="lpstr">
      <vt:lpstr>Office Theme</vt:lpstr>
      <vt:lpstr>Document</vt:lpstr>
      <vt:lpstr>The new coexistence use cases for IEEE 802.19.1</vt:lpstr>
      <vt:lpstr>Abstract</vt:lpstr>
      <vt:lpstr>[Recap] System architecture defined in  IEEE 802.19.1 [1]</vt:lpstr>
      <vt:lpstr>Case 1: CMs are managed by different operators using a common CDIS</vt:lpstr>
      <vt:lpstr>Case 2: Multiple network operators have their own CDISs for coexistence in its network</vt:lpstr>
      <vt:lpstr>Reference</vt:lpstr>
    </vt:vector>
  </TitlesOfParts>
  <Company>Qualcomm Incorporated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Sony</dc:creator>
  <cp:lastModifiedBy>Sony</cp:lastModifiedBy>
  <cp:revision>198</cp:revision>
  <cp:lastPrinted>2014-11-08T20:15:38Z</cp:lastPrinted>
  <dcterms:created xsi:type="dcterms:W3CDTF">2014-10-30T17:06:39Z</dcterms:created>
  <dcterms:modified xsi:type="dcterms:W3CDTF">2015-04-07T16:19:26Z</dcterms:modified>
</cp:coreProperties>
</file>