
<file path=[Content_Types].xml><?xml version="1.0" encoding="utf-8"?>
<Types xmlns="http://schemas.openxmlformats.org/package/2006/content-types">
  <Default Extension="bin" ContentType="application/vnd.openxmlformats-officedocument.oleObject"/>
  <Default Extension="png" ContentType="image/png"/>
  <Default Extension="tmp"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95" r:id="rId4"/>
    <p:sldId id="309" r:id="rId5"/>
    <p:sldId id="299" r:id="rId6"/>
    <p:sldId id="310" r:id="rId7"/>
    <p:sldId id="300" r:id="rId8"/>
    <p:sldId id="311" r:id="rId9"/>
    <p:sldId id="307" r:id="rId10"/>
    <p:sldId id="302" r:id="rId11"/>
    <p:sldId id="303" r:id="rId12"/>
    <p:sldId id="304" r:id="rId13"/>
    <p:sldId id="308" r:id="rId1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1" d="100"/>
          <a:sy n="91" d="100"/>
        </p:scale>
        <p:origin x="-846" y="-9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err="1" smtClean="0"/>
              <a:t>Sho</a:t>
            </a:r>
            <a:r>
              <a:rPr lang="en-GB" dirty="0" smtClean="0"/>
              <a:t> </a:t>
            </a:r>
            <a:r>
              <a:rPr lang="en-GB" dirty="0" err="1" smtClean="0"/>
              <a:t>Furuichi</a:t>
            </a:r>
            <a:r>
              <a:rPr lang="en-GB" dirty="0" smtClean="0"/>
              <a:t>,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Month Year</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ltLang="ja-JP" dirty="0" err="1" smtClean="0"/>
              <a:t>Sho</a:t>
            </a:r>
            <a:r>
              <a:rPr lang="en-GB" altLang="ja-JP" dirty="0" smtClean="0"/>
              <a:t> </a:t>
            </a:r>
            <a:r>
              <a:rPr lang="en-GB" altLang="ja-JP" dirty="0" err="1" smtClean="0"/>
              <a:t>Furuichi</a:t>
            </a:r>
            <a:r>
              <a:rPr lang="en-GB" altLang="ja-JP" dirty="0" smtClean="0"/>
              <a:t>, Sony</a:t>
            </a:r>
            <a:endParaRPr lang="en-GB" altLang="ja-JP"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a:t>
            </a:r>
            <a:r>
              <a:rPr kumimoji="0" lang="en-US" altLang="ja-JP"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27</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March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dirty="0"/>
              <a:t>Sho Furuichi</a:t>
            </a:r>
            <a:r>
              <a:rPr lang="en-GB" altLang="ja-JP" dirty="0"/>
              <a:t>, </a:t>
            </a:r>
            <a:r>
              <a:rPr lang="en-GB" altLang="ja-JP" dirty="0" smtClean="0"/>
              <a:t>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Considerations on Difficulty of Possible Coexistence Scenarios in Studying Solutions </a:t>
            </a:r>
            <a:endParaRPr lang="en-GB" dirty="0"/>
          </a:p>
        </p:txBody>
      </p:sp>
      <p:sp>
        <p:nvSpPr>
          <p:cNvPr id="3074" name="Rectangle 2"/>
          <p:cNvSpPr>
            <a:spLocks noGrp="1" noChangeArrowheads="1"/>
          </p:cNvSpPr>
          <p:nvPr>
            <p:ph type="body" idx="1"/>
          </p:nvPr>
        </p:nvSpPr>
        <p:spPr>
          <a:xfrm>
            <a:off x="731520" y="1868855"/>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2015-03-</a:t>
            </a:r>
            <a:r>
              <a:rPr lang="en-US" altLang="ja-JP" sz="2133" b="0" dirty="0" smtClean="0"/>
              <a:t>11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63977963"/>
              </p:ext>
            </p:extLst>
          </p:nvPr>
        </p:nvGraphicFramePr>
        <p:xfrm>
          <a:off x="538163" y="2435225"/>
          <a:ext cx="8543925" cy="2620963"/>
        </p:xfrm>
        <a:graphic>
          <a:graphicData uri="http://schemas.openxmlformats.org/presentationml/2006/ole">
            <mc:AlternateContent xmlns:mc="http://schemas.openxmlformats.org/markup-compatibility/2006">
              <mc:Choice xmlns:v="urn:schemas-microsoft-com:vml" Requires="v">
                <p:oleObj spid="_x0000_s3190" name="Document" r:id="rId5" imgW="8249760" imgH="2538360" progId="Word.Document.8">
                  <p:embed/>
                </p:oleObj>
              </mc:Choice>
              <mc:Fallback>
                <p:oleObj name="Document" r:id="rId5" imgW="8249760" imgH="2538360" progId="Word.Document.8">
                  <p:embed/>
                  <p:pic>
                    <p:nvPicPr>
                      <p:cNvPr id="0" name="Picture 3"/>
                      <p:cNvPicPr>
                        <a:picLocks noChangeAspect="1" noChangeArrowheads="1"/>
                      </p:cNvPicPr>
                      <p:nvPr/>
                    </p:nvPicPr>
                    <p:blipFill>
                      <a:blip r:embed="rId6"/>
                      <a:srcRect/>
                      <a:stretch>
                        <a:fillRect/>
                      </a:stretch>
                    </p:blipFill>
                    <p:spPr bwMode="auto">
                      <a:xfrm>
                        <a:off x="538163" y="2435225"/>
                        <a:ext cx="8543925" cy="26209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Comparison of Features and Difficulty Levels for Coexistence</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996490126"/>
              </p:ext>
            </p:extLst>
          </p:nvPr>
        </p:nvGraphicFramePr>
        <p:xfrm>
          <a:off x="380998" y="2112963"/>
          <a:ext cx="9220204" cy="3510597"/>
        </p:xfrm>
        <a:graphic>
          <a:graphicData uri="http://schemas.openxmlformats.org/drawingml/2006/table">
            <a:tbl>
              <a:tblPr firstRow="1" bandRow="1">
                <a:tableStyleId>{5C22544A-7EE6-4342-B048-85BDC9FD1C3A}</a:tableStyleId>
              </a:tblPr>
              <a:tblGrid>
                <a:gridCol w="2305051"/>
                <a:gridCol w="2305051"/>
                <a:gridCol w="2305051"/>
                <a:gridCol w="2305051"/>
              </a:tblGrid>
              <a:tr h="370840">
                <a:tc>
                  <a:txBody>
                    <a:bodyPr/>
                    <a:lstStyle/>
                    <a:p>
                      <a:r>
                        <a:rPr kumimoji="1" lang="en-US" altLang="ja-JP" sz="1800" dirty="0" smtClean="0"/>
                        <a:t>Features</a:t>
                      </a:r>
                      <a:endParaRPr kumimoji="1" lang="ja-JP" altLang="en-US" sz="1800" dirty="0"/>
                    </a:p>
                  </a:txBody>
                  <a:tcPr/>
                </a:tc>
                <a:tc>
                  <a:txBody>
                    <a:bodyPr/>
                    <a:lstStyle/>
                    <a:p>
                      <a:r>
                        <a:rPr kumimoji="1" lang="en-US" altLang="ja-JP" sz="1800" dirty="0" smtClean="0"/>
                        <a:t>Scenario A</a:t>
                      </a:r>
                      <a:endParaRPr kumimoji="1" lang="ja-JP" altLang="en-US" sz="1800" dirty="0"/>
                    </a:p>
                  </a:txBody>
                  <a:tcPr/>
                </a:tc>
                <a:tc>
                  <a:txBody>
                    <a:bodyPr/>
                    <a:lstStyle/>
                    <a:p>
                      <a:r>
                        <a:rPr kumimoji="1" lang="en-US" altLang="ja-JP" sz="1800" dirty="0" smtClean="0"/>
                        <a:t>Scenario B</a:t>
                      </a:r>
                      <a:endParaRPr kumimoji="1" lang="ja-JP" altLang="en-US" sz="1800" dirty="0"/>
                    </a:p>
                  </a:txBody>
                  <a:tcPr/>
                </a:tc>
                <a:tc>
                  <a:txBody>
                    <a:bodyPr/>
                    <a:lstStyle/>
                    <a:p>
                      <a:r>
                        <a:rPr kumimoji="1" lang="en-US" altLang="ja-JP" sz="1800" dirty="0" smtClean="0"/>
                        <a:t>Scenario C</a:t>
                      </a:r>
                      <a:endParaRPr kumimoji="1" lang="ja-JP" altLang="en-US" sz="1800" dirty="0"/>
                    </a:p>
                  </a:txBody>
                  <a:tcPr/>
                </a:tc>
              </a:tr>
              <a:tr h="370840">
                <a:tc>
                  <a:txBody>
                    <a:bodyPr/>
                    <a:lstStyle/>
                    <a:p>
                      <a:r>
                        <a:rPr kumimoji="1" lang="en-US" altLang="ja-JP" sz="1400" b="1" dirty="0" smtClean="0">
                          <a:solidFill>
                            <a:schemeClr val="bg1"/>
                          </a:solidFill>
                        </a:rPr>
                        <a:t>Administrator</a:t>
                      </a:r>
                      <a:endParaRPr kumimoji="1" lang="ja-JP" altLang="en-US" sz="1400" b="1" dirty="0">
                        <a:solidFill>
                          <a:schemeClr val="bg1"/>
                        </a:solidFill>
                      </a:endParaRPr>
                    </a:p>
                  </a:txBody>
                  <a:tcPr>
                    <a:solidFill>
                      <a:schemeClr val="accent1"/>
                    </a:solidFill>
                  </a:tcPr>
                </a:tc>
                <a:tc>
                  <a:txBody>
                    <a:bodyPr/>
                    <a:lstStyle/>
                    <a:p>
                      <a:r>
                        <a:rPr kumimoji="1" lang="en-US" altLang="ja-JP" sz="1400" dirty="0" smtClean="0"/>
                        <a:t>Personal</a:t>
                      </a:r>
                      <a:endParaRPr kumimoji="1" lang="ja-JP" altLang="en-US" sz="1400" dirty="0"/>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400" dirty="0" smtClean="0"/>
                        <a:t>Personal/Operator/Enterprise/</a:t>
                      </a:r>
                      <a:r>
                        <a:rPr lang="en-US" altLang="ja-JP" sz="1400" dirty="0" smtClean="0"/>
                        <a:t>Public infra-provider</a:t>
                      </a:r>
                      <a:endParaRPr kumimoji="1" lang="ja-JP" altLang="en-US" sz="1400" dirty="0" smtClean="0"/>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400" dirty="0" smtClean="0"/>
                        <a:t>Operator/Enterprise/</a:t>
                      </a:r>
                      <a:r>
                        <a:rPr lang="en-US" altLang="ja-JP" sz="1400" dirty="0" smtClean="0"/>
                        <a:t>Public infra-provider</a:t>
                      </a:r>
                      <a:endParaRPr kumimoji="1" lang="ja-JP" altLang="en-US" sz="1400" dirty="0" smtClean="0"/>
                    </a:p>
                  </a:txBody>
                  <a:tcPr/>
                </a:tc>
              </a:tr>
              <a:tr h="370840">
                <a:tc>
                  <a:txBody>
                    <a:bodyPr/>
                    <a:lstStyle/>
                    <a:p>
                      <a:r>
                        <a:rPr kumimoji="1" lang="en-US" altLang="ja-JP" sz="1400" b="1" smtClean="0">
                          <a:solidFill>
                            <a:schemeClr val="bg1"/>
                          </a:solidFill>
                        </a:rPr>
                        <a:t>Device distribution</a:t>
                      </a:r>
                      <a:endParaRPr kumimoji="1" lang="ja-JP" altLang="en-US" sz="1400" b="1" dirty="0">
                        <a:solidFill>
                          <a:schemeClr val="bg1"/>
                        </a:solidFill>
                      </a:endParaRPr>
                    </a:p>
                  </a:txBody>
                  <a:tcPr>
                    <a:solidFill>
                      <a:schemeClr val="accent1"/>
                    </a:solidFill>
                  </a:tcPr>
                </a:tc>
                <a:tc>
                  <a:txBody>
                    <a:bodyPr/>
                    <a:lstStyle/>
                    <a:p>
                      <a:r>
                        <a:rPr kumimoji="1" lang="en-US" altLang="ja-JP" sz="1400" dirty="0" smtClean="0"/>
                        <a:t>All are independently</a:t>
                      </a:r>
                      <a:r>
                        <a:rPr kumimoji="1" lang="en-US" altLang="ja-JP" sz="1400" baseline="0" dirty="0" smtClean="0"/>
                        <a:t> distributed.</a:t>
                      </a:r>
                      <a:endParaRPr kumimoji="1" lang="ja-JP" altLang="en-US" sz="1400" dirty="0"/>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400" dirty="0" smtClean="0"/>
                        <a:t>Some are independently</a:t>
                      </a:r>
                      <a:r>
                        <a:rPr kumimoji="1" lang="en-US" altLang="ja-JP" sz="1400" baseline="0" dirty="0" smtClean="0"/>
                        <a:t> distributed. </a:t>
                      </a:r>
                    </a:p>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400" baseline="0" dirty="0" smtClean="0"/>
                        <a:t>Others are designed.</a:t>
                      </a:r>
                      <a:endParaRPr kumimoji="1" lang="ja-JP" altLang="en-US" sz="1400" dirty="0" smtClean="0"/>
                    </a:p>
                  </a:txBody>
                  <a:tcPr/>
                </a:tc>
                <a:tc>
                  <a:txBody>
                    <a:bodyPr/>
                    <a:lstStyle/>
                    <a:p>
                      <a:r>
                        <a:rPr kumimoji="1" lang="en-US" altLang="ja-JP" sz="1400" dirty="0" smtClean="0"/>
                        <a:t>Designed.</a:t>
                      </a:r>
                      <a:endParaRPr kumimoji="1" lang="ja-JP" altLang="en-US" sz="1400" dirty="0"/>
                    </a:p>
                  </a:txBody>
                  <a:tcPr/>
                </a:tc>
              </a:tr>
              <a:tr h="370840">
                <a:tc>
                  <a:txBody>
                    <a:bodyPr/>
                    <a:lstStyle/>
                    <a:p>
                      <a:r>
                        <a:rPr kumimoji="1" lang="en-US" altLang="ja-JP" sz="1400" b="1" smtClean="0">
                          <a:solidFill>
                            <a:schemeClr val="bg1"/>
                          </a:solidFill>
                        </a:rPr>
                        <a:t>Availability</a:t>
                      </a:r>
                      <a:r>
                        <a:rPr kumimoji="1" lang="en-US" altLang="ja-JP" sz="1400" b="1" baseline="0" smtClean="0">
                          <a:solidFill>
                            <a:schemeClr val="bg1"/>
                          </a:solidFill>
                        </a:rPr>
                        <a:t> of geo-location information for network coexistence</a:t>
                      </a:r>
                      <a:endParaRPr kumimoji="1" lang="ja-JP" altLang="en-US" sz="1400" b="1" dirty="0">
                        <a:solidFill>
                          <a:schemeClr val="bg1"/>
                        </a:solidFill>
                      </a:endParaRPr>
                    </a:p>
                  </a:txBody>
                  <a:tcPr>
                    <a:solidFill>
                      <a:schemeClr val="accent1"/>
                    </a:solidFill>
                  </a:tcPr>
                </a:tc>
                <a:tc>
                  <a:txBody>
                    <a:bodyPr/>
                    <a:lstStyle/>
                    <a:p>
                      <a:r>
                        <a:rPr kumimoji="1" lang="en-US" altLang="ja-JP" sz="1400" dirty="0" smtClean="0"/>
                        <a:t>Hard</a:t>
                      </a:r>
                      <a:endParaRPr kumimoji="1" lang="ja-JP" altLang="en-US" sz="1400" dirty="0"/>
                    </a:p>
                  </a:txBody>
                  <a:tcPr/>
                </a:tc>
                <a:tc>
                  <a:txBody>
                    <a:bodyPr/>
                    <a:lstStyle/>
                    <a:p>
                      <a:r>
                        <a:rPr kumimoji="1" lang="en-US" altLang="ja-JP" sz="1400" dirty="0" smtClean="0"/>
                        <a:t>Medium</a:t>
                      </a:r>
                      <a:endParaRPr kumimoji="1" lang="ja-JP" altLang="en-US" sz="1400" dirty="0"/>
                    </a:p>
                  </a:txBody>
                  <a:tcPr/>
                </a:tc>
                <a:tc>
                  <a:txBody>
                    <a:bodyPr/>
                    <a:lstStyle/>
                    <a:p>
                      <a:r>
                        <a:rPr kumimoji="1" lang="en-US" altLang="ja-JP" sz="1400" dirty="0" smtClean="0"/>
                        <a:t>Easy</a:t>
                      </a:r>
                      <a:endParaRPr kumimoji="1" lang="ja-JP" altLang="en-US" sz="1400" dirty="0"/>
                    </a:p>
                  </a:txBody>
                  <a:tcPr/>
                </a:tc>
              </a:tr>
              <a:tr h="370840">
                <a:tc>
                  <a:txBody>
                    <a:bodyPr/>
                    <a:lstStyle/>
                    <a:p>
                      <a:r>
                        <a:rPr kumimoji="1" lang="en-US" altLang="ja-JP" sz="1400" b="1" dirty="0" smtClean="0">
                          <a:solidFill>
                            <a:schemeClr val="bg1"/>
                          </a:solidFill>
                        </a:rPr>
                        <a:t>Ensuring</a:t>
                      </a:r>
                      <a:r>
                        <a:rPr kumimoji="1" lang="en-US" altLang="ja-JP" sz="1400" b="1" baseline="0" dirty="0" smtClean="0">
                          <a:solidFill>
                            <a:schemeClr val="bg1"/>
                          </a:solidFill>
                        </a:rPr>
                        <a:t> </a:t>
                      </a:r>
                      <a:r>
                        <a:rPr kumimoji="1" lang="en-US" altLang="ja-JP" sz="1400" b="1" dirty="0" smtClean="0">
                          <a:solidFill>
                            <a:schemeClr val="bg1"/>
                          </a:solidFill>
                        </a:rPr>
                        <a:t>security and</a:t>
                      </a:r>
                      <a:r>
                        <a:rPr kumimoji="1" lang="en-US" altLang="ja-JP" sz="1400" b="1" baseline="0" dirty="0" smtClean="0">
                          <a:solidFill>
                            <a:schemeClr val="bg1"/>
                          </a:solidFill>
                        </a:rPr>
                        <a:t> privacy</a:t>
                      </a:r>
                      <a:endParaRPr kumimoji="1" lang="ja-JP" altLang="en-US" sz="1400" b="1" dirty="0">
                        <a:solidFill>
                          <a:schemeClr val="bg1"/>
                        </a:solidFill>
                      </a:endParaRPr>
                    </a:p>
                  </a:txBody>
                  <a:tcPr>
                    <a:solidFill>
                      <a:schemeClr val="accent1"/>
                    </a:solidFill>
                  </a:tcPr>
                </a:tc>
                <a:tc>
                  <a:txBody>
                    <a:bodyPr/>
                    <a:lstStyle/>
                    <a:p>
                      <a:r>
                        <a:rPr kumimoji="1" lang="en-US" altLang="ja-JP" sz="1400" dirty="0" smtClean="0"/>
                        <a:t>Difficult</a:t>
                      </a:r>
                      <a:endParaRPr kumimoji="1" lang="ja-JP" altLang="en-US" sz="1400" dirty="0"/>
                    </a:p>
                  </a:txBody>
                  <a:tcPr/>
                </a:tc>
                <a:tc>
                  <a:txBody>
                    <a:bodyPr/>
                    <a:lstStyle/>
                    <a:p>
                      <a:r>
                        <a:rPr kumimoji="1" lang="en-US" altLang="ja-JP" sz="1400" dirty="0" smtClean="0"/>
                        <a:t>Medium</a:t>
                      </a:r>
                      <a:endParaRPr kumimoji="1" lang="ja-JP" altLang="en-US" sz="1400" dirty="0"/>
                    </a:p>
                  </a:txBody>
                  <a:tcPr/>
                </a:tc>
                <a:tc>
                  <a:txBody>
                    <a:bodyPr/>
                    <a:lstStyle/>
                    <a:p>
                      <a:r>
                        <a:rPr kumimoji="1" lang="en-US" altLang="ja-JP" sz="1400" dirty="0" smtClean="0"/>
                        <a:t>Easy</a:t>
                      </a:r>
                      <a:endParaRPr kumimoji="1" lang="ja-JP" altLang="en-US" sz="1400" dirty="0"/>
                    </a:p>
                  </a:txBody>
                  <a:tcPr/>
                </a:tc>
              </a:tr>
              <a:tr h="122237">
                <a:tc>
                  <a:txBody>
                    <a:bodyPr/>
                    <a:lstStyle/>
                    <a:p>
                      <a:endParaRPr kumimoji="1" lang="ja-JP" altLang="en-US" sz="200" b="1" dirty="0">
                        <a:solidFill>
                          <a:schemeClr val="bg1"/>
                        </a:solidFill>
                      </a:endParaRPr>
                    </a:p>
                  </a:txBody>
                  <a:tcPr>
                    <a:solidFill>
                      <a:schemeClr val="accent1"/>
                    </a:solidFill>
                  </a:tcPr>
                </a:tc>
                <a:tc>
                  <a:txBody>
                    <a:bodyPr/>
                    <a:lstStyle/>
                    <a:p>
                      <a:endParaRPr kumimoji="1" lang="ja-JP" altLang="en-US" sz="200" dirty="0"/>
                    </a:p>
                  </a:txBody>
                  <a:tcPr/>
                </a:tc>
                <a:tc>
                  <a:txBody>
                    <a:bodyPr/>
                    <a:lstStyle/>
                    <a:p>
                      <a:endParaRPr kumimoji="1" lang="ja-JP" altLang="en-US" sz="200" dirty="0"/>
                    </a:p>
                  </a:txBody>
                  <a:tcPr/>
                </a:tc>
                <a:tc>
                  <a:txBody>
                    <a:bodyPr/>
                    <a:lstStyle/>
                    <a:p>
                      <a:endParaRPr kumimoji="1" lang="ja-JP" altLang="en-US" sz="200" dirty="0"/>
                    </a:p>
                  </a:txBody>
                  <a:tcPr/>
                </a:tc>
              </a:tr>
              <a:tr h="370840">
                <a:tc>
                  <a:txBody>
                    <a:bodyPr/>
                    <a:lstStyle/>
                    <a:p>
                      <a:r>
                        <a:rPr kumimoji="1" lang="en-US" altLang="ja-JP" sz="1400" b="1" dirty="0" smtClean="0">
                          <a:solidFill>
                            <a:schemeClr val="bg1"/>
                          </a:solidFill>
                        </a:rPr>
                        <a:t>Difficulty</a:t>
                      </a:r>
                      <a:r>
                        <a:rPr kumimoji="1" lang="en-US" altLang="ja-JP" sz="1400" b="1" baseline="0" dirty="0" smtClean="0">
                          <a:solidFill>
                            <a:schemeClr val="bg1"/>
                          </a:solidFill>
                        </a:rPr>
                        <a:t> level for network coexistence</a:t>
                      </a:r>
                      <a:endParaRPr kumimoji="1" lang="ja-JP" altLang="en-US" sz="1400" b="1" dirty="0">
                        <a:solidFill>
                          <a:schemeClr val="bg1"/>
                        </a:solidFill>
                      </a:endParaRPr>
                    </a:p>
                  </a:txBody>
                  <a:tcPr>
                    <a:solidFill>
                      <a:schemeClr val="accent1"/>
                    </a:solidFill>
                  </a:tcPr>
                </a:tc>
                <a:tc>
                  <a:txBody>
                    <a:bodyPr/>
                    <a:lstStyle/>
                    <a:p>
                      <a:r>
                        <a:rPr kumimoji="1" lang="en-US" altLang="ja-JP" sz="1400" dirty="0" smtClean="0"/>
                        <a:t>High</a:t>
                      </a:r>
                      <a:endParaRPr kumimoji="1" lang="ja-JP" altLang="en-US" sz="1400" dirty="0"/>
                    </a:p>
                  </a:txBody>
                  <a:tcPr/>
                </a:tc>
                <a:tc>
                  <a:txBody>
                    <a:bodyPr/>
                    <a:lstStyle/>
                    <a:p>
                      <a:r>
                        <a:rPr kumimoji="1" lang="en-US" altLang="ja-JP" sz="1400" dirty="0" smtClean="0"/>
                        <a:t>Medium</a:t>
                      </a:r>
                      <a:endParaRPr kumimoji="1" lang="ja-JP" altLang="en-US" sz="1400" dirty="0"/>
                    </a:p>
                  </a:txBody>
                  <a:tcPr/>
                </a:tc>
                <a:tc>
                  <a:txBody>
                    <a:bodyPr/>
                    <a:lstStyle/>
                    <a:p>
                      <a:r>
                        <a:rPr kumimoji="1" lang="en-US" altLang="ja-JP" sz="1400" b="0" dirty="0" smtClean="0">
                          <a:solidFill>
                            <a:schemeClr val="tx1"/>
                          </a:solidFill>
                        </a:rPr>
                        <a:t>Low</a:t>
                      </a:r>
                      <a:endParaRPr kumimoji="1" lang="ja-JP" altLang="en-US" sz="1400" b="0" dirty="0">
                        <a:solidFill>
                          <a:schemeClr val="tx1"/>
                        </a:solidFill>
                      </a:endParaRPr>
                    </a:p>
                  </a:txBody>
                  <a:tcPr/>
                </a:tc>
              </a:tr>
            </a:tbl>
          </a:graphicData>
        </a:graphic>
      </p:graphicFrame>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smtClean="0"/>
              <a:t>March 2015</a:t>
            </a:r>
            <a:endParaRPr lang="en-GB" dirty="0"/>
          </a:p>
        </p:txBody>
      </p:sp>
      <p:sp>
        <p:nvSpPr>
          <p:cNvPr id="8" name="コンテンツ プレースホルダー 2"/>
          <p:cNvSpPr txBox="1">
            <a:spLocks/>
          </p:cNvSpPr>
          <p:nvPr/>
        </p:nvSpPr>
        <p:spPr bwMode="auto">
          <a:xfrm>
            <a:off x="677917" y="5638800"/>
            <a:ext cx="8770884" cy="1143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None/>
            </a:pPr>
            <a:r>
              <a:rPr kumimoji="1" lang="en-US" altLang="ja-JP" sz="2100" kern="0" dirty="0" smtClean="0"/>
              <a:t>[Suggestion]</a:t>
            </a:r>
          </a:p>
          <a:p>
            <a:pPr marL="0" indent="0">
              <a:buNone/>
            </a:pPr>
            <a:r>
              <a:rPr kumimoji="1" lang="en-US" altLang="ja-JP" sz="2100" kern="0" dirty="0" smtClean="0"/>
              <a:t>Step-by-step study will </a:t>
            </a:r>
            <a:r>
              <a:rPr kumimoji="1" lang="en-US" altLang="ja-JP" sz="2100" kern="0" dirty="0"/>
              <a:t>be </a:t>
            </a:r>
            <a:r>
              <a:rPr kumimoji="1" lang="en-US" altLang="ja-JP" sz="2100" kern="0" dirty="0" smtClean="0"/>
              <a:t>better from </a:t>
            </a:r>
            <a:r>
              <a:rPr kumimoji="1" lang="en-US" altLang="ja-JP" sz="2100" kern="0" dirty="0"/>
              <a:t>low to high difficulty </a:t>
            </a:r>
            <a:r>
              <a:rPr kumimoji="1" lang="en-US" altLang="ja-JP" sz="2100" kern="0" dirty="0" smtClean="0"/>
              <a:t>levels in order.</a:t>
            </a:r>
          </a:p>
          <a:p>
            <a:pPr marL="0" indent="0" algn="ctr">
              <a:buNone/>
            </a:pPr>
            <a:r>
              <a:rPr kumimoji="1" lang="en-US" altLang="ja-JP" sz="2100" kern="0" dirty="0" smtClean="0"/>
              <a:t>Scenario C </a:t>
            </a:r>
            <a:r>
              <a:rPr kumimoji="1" lang="en-US" altLang="ja-JP" sz="2100" kern="0" dirty="0" smtClean="0">
                <a:sym typeface="Wingdings" panose="05000000000000000000" pitchFamily="2" charset="2"/>
              </a:rPr>
              <a:t></a:t>
            </a:r>
            <a:r>
              <a:rPr kumimoji="1" lang="en-US" altLang="ja-JP" sz="2100" kern="0" dirty="0" smtClean="0"/>
              <a:t> Scenario B </a:t>
            </a:r>
            <a:r>
              <a:rPr kumimoji="1" lang="en-US" altLang="ja-JP" sz="2100" kern="0" dirty="0" smtClean="0">
                <a:sym typeface="Wingdings" panose="05000000000000000000" pitchFamily="2" charset="2"/>
              </a:rPr>
              <a:t> Scenario A</a:t>
            </a:r>
            <a:endParaRPr kumimoji="1" lang="en-US" altLang="ja-JP" sz="2100" kern="0" dirty="0" smtClean="0"/>
          </a:p>
        </p:txBody>
      </p:sp>
    </p:spTree>
    <p:extLst>
      <p:ext uri="{BB962C8B-B14F-4D97-AF65-F5344CB8AC3E}">
        <p14:creationId xmlns:p14="http://schemas.microsoft.com/office/powerpoint/2010/main" val="41221212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Corresponding Possible Use Cases </a:t>
            </a:r>
            <a:br>
              <a:rPr kumimoji="1" lang="en-US" altLang="ja-JP" dirty="0" smtClean="0"/>
            </a:br>
            <a:r>
              <a:rPr kumimoji="1" lang="en-US" altLang="ja-JP" sz="2800" dirty="0" smtClean="0"/>
              <a:t>(in Our Previous Contribution[1])</a:t>
            </a:r>
            <a:endParaRPr kumimoji="1" lang="ja-JP" altLang="en-US" sz="28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smtClean="0"/>
              <a:t>March 2015</a:t>
            </a:r>
            <a:endParaRPr lang="en-GB" dirty="0"/>
          </a:p>
        </p:txBody>
      </p:sp>
      <p:pic>
        <p:nvPicPr>
          <p:cNvPr id="9" name="図 8" descr="19-15-0010-00-0CUB-coexistence-scenario-and-use-cases - Microsoft PowerPoint"/>
          <p:cNvPicPr>
            <a:picLocks noChangeAspect="1"/>
          </p:cNvPicPr>
          <p:nvPr/>
        </p:nvPicPr>
        <p:blipFill rotWithShape="1">
          <a:blip r:embed="rId2">
            <a:extLst>
              <a:ext uri="{28A0092B-C50C-407E-A947-70E740481C1C}">
                <a14:useLocalDpi xmlns:a14="http://schemas.microsoft.com/office/drawing/2010/main" val="0"/>
              </a:ext>
            </a:extLst>
          </a:blip>
          <a:srcRect l="36382" t="27523" r="20442" b="17387"/>
          <a:stretch/>
        </p:blipFill>
        <p:spPr>
          <a:xfrm>
            <a:off x="2590800" y="3276599"/>
            <a:ext cx="4805614" cy="3589851"/>
          </a:xfrm>
          <a:prstGeom prst="rect">
            <a:avLst/>
          </a:prstGeom>
          <a:ln>
            <a:solidFill>
              <a:schemeClr val="tx1"/>
            </a:solidFill>
          </a:ln>
          <a:effectLst>
            <a:outerShdw blurRad="50800" dist="38100" dir="2700000" algn="tl" rotWithShape="0">
              <a:prstClr val="black">
                <a:alpha val="40000"/>
              </a:prstClr>
            </a:outerShdw>
          </a:effectLst>
        </p:spPr>
      </p:pic>
      <p:sp>
        <p:nvSpPr>
          <p:cNvPr id="10" name="角丸四角形 9"/>
          <p:cNvSpPr/>
          <p:nvPr/>
        </p:nvSpPr>
        <p:spPr bwMode="auto">
          <a:xfrm>
            <a:off x="3176750" y="4730970"/>
            <a:ext cx="3657600" cy="838200"/>
          </a:xfrm>
          <a:prstGeom prst="round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角丸四角形 11"/>
          <p:cNvSpPr/>
          <p:nvPr/>
        </p:nvSpPr>
        <p:spPr bwMode="auto">
          <a:xfrm>
            <a:off x="3185827" y="4546672"/>
            <a:ext cx="3657600" cy="151329"/>
          </a:xfrm>
          <a:prstGeom prst="roundRect">
            <a:avLst/>
          </a:prstGeom>
          <a:noFill/>
          <a:ln w="9525"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 name="コンテンツ プレースホルダー 6"/>
          <p:cNvSpPr>
            <a:spLocks noGrp="1"/>
          </p:cNvSpPr>
          <p:nvPr>
            <p:ph idx="1"/>
          </p:nvPr>
        </p:nvSpPr>
        <p:spPr>
          <a:xfrm>
            <a:off x="762000" y="1828800"/>
            <a:ext cx="8288868" cy="4387427"/>
          </a:xfrm>
        </p:spPr>
        <p:txBody>
          <a:bodyPr/>
          <a:lstStyle/>
          <a:p>
            <a:r>
              <a:rPr kumimoji="1" lang="en-US" altLang="ja-JP" dirty="0" smtClean="0"/>
              <a:t>No use cases correspond to Scenario A.</a:t>
            </a:r>
          </a:p>
          <a:p>
            <a:r>
              <a:rPr kumimoji="1" lang="en-US" altLang="ja-JP" dirty="0">
                <a:solidFill>
                  <a:schemeClr val="tx1"/>
                </a:solidFill>
              </a:rPr>
              <a:t>Use case 1 corresponds to </a:t>
            </a:r>
            <a:r>
              <a:rPr kumimoji="1" lang="en-US" altLang="ja-JP" dirty="0">
                <a:solidFill>
                  <a:srgbClr val="0000FF"/>
                </a:solidFill>
              </a:rPr>
              <a:t>Scenario B.</a:t>
            </a:r>
          </a:p>
          <a:p>
            <a:r>
              <a:rPr kumimoji="1" lang="en-US" altLang="ja-JP" dirty="0">
                <a:solidFill>
                  <a:schemeClr val="tx1"/>
                </a:solidFill>
              </a:rPr>
              <a:t>Use cases 2 – 4 correspond to </a:t>
            </a:r>
            <a:r>
              <a:rPr kumimoji="1" lang="en-US" altLang="ja-JP" dirty="0">
                <a:solidFill>
                  <a:srgbClr val="FF0000"/>
                </a:solidFill>
              </a:rPr>
              <a:t>Scenario C.</a:t>
            </a:r>
          </a:p>
          <a:p>
            <a:endParaRPr kumimoji="1" lang="ja-JP" altLang="en-US" dirty="0"/>
          </a:p>
        </p:txBody>
      </p:sp>
    </p:spTree>
    <p:extLst>
      <p:ext uri="{BB962C8B-B14F-4D97-AF65-F5344CB8AC3E}">
        <p14:creationId xmlns:p14="http://schemas.microsoft.com/office/powerpoint/2010/main" val="219467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p:txBody>
          <a:bodyPr/>
          <a:lstStyle/>
          <a:p>
            <a:r>
              <a:rPr lang="en-US" altLang="ko-KR" dirty="0">
                <a:ea typeface="굴림" charset="-127"/>
              </a:rPr>
              <a:t>This contribution </a:t>
            </a:r>
            <a:r>
              <a:rPr lang="en-US" altLang="ko-KR" dirty="0" smtClean="0">
                <a:ea typeface="굴림" charset="-127"/>
              </a:rPr>
              <a:t>consider</a:t>
            </a:r>
            <a:r>
              <a:rPr lang="en-US" altLang="ja-JP" dirty="0" smtClean="0">
                <a:ea typeface="굴림" charset="-127"/>
              </a:rPr>
              <a:t>ed</a:t>
            </a:r>
            <a:r>
              <a:rPr lang="en-US" altLang="ko-KR" dirty="0" smtClean="0">
                <a:ea typeface="굴림" charset="-127"/>
              </a:rPr>
              <a:t> </a:t>
            </a:r>
            <a:r>
              <a:rPr lang="en-US" altLang="ko-KR" dirty="0">
                <a:ea typeface="굴림" charset="-127"/>
              </a:rPr>
              <a:t>the difficulty of the possible scenarios in studying coexistence </a:t>
            </a:r>
            <a:r>
              <a:rPr lang="en-US" altLang="ko-KR" dirty="0" smtClean="0">
                <a:ea typeface="굴림" charset="-127"/>
              </a:rPr>
              <a:t>solutions.</a:t>
            </a:r>
          </a:p>
          <a:p>
            <a:pPr lvl="1"/>
            <a:r>
              <a:rPr kumimoji="1" lang="en-US" altLang="ja-JP" b="1" dirty="0" smtClean="0"/>
              <a:t>Difficult case: </a:t>
            </a:r>
            <a:r>
              <a:rPr kumimoji="1" lang="en-US" altLang="ja-JP" dirty="0" smtClean="0"/>
              <a:t>All </a:t>
            </a:r>
            <a:r>
              <a:rPr kumimoji="1" lang="en-US" altLang="ja-JP" dirty="0"/>
              <a:t>the devices are independently distributed and operating </a:t>
            </a:r>
            <a:r>
              <a:rPr kumimoji="1" lang="en-US" altLang="ja-JP" dirty="0" smtClean="0"/>
              <a:t>autonomously.</a:t>
            </a:r>
          </a:p>
          <a:p>
            <a:pPr lvl="1"/>
            <a:r>
              <a:rPr kumimoji="1" lang="en-US" altLang="ja-JP" b="1" dirty="0" smtClean="0"/>
              <a:t>Easy case: </a:t>
            </a:r>
            <a:r>
              <a:rPr kumimoji="1" lang="en-US" altLang="ja-JP" dirty="0" smtClean="0"/>
              <a:t>All </a:t>
            </a:r>
            <a:r>
              <a:rPr kumimoji="1" lang="en-US" altLang="ja-JP" dirty="0"/>
              <a:t>the devices are managed</a:t>
            </a:r>
            <a:r>
              <a:rPr kumimoji="1" lang="en-US" altLang="ja-JP" dirty="0" smtClean="0"/>
              <a:t>.</a:t>
            </a:r>
          </a:p>
          <a:p>
            <a:pPr lvl="1"/>
            <a:endParaRPr kumimoji="1" lang="en-US" altLang="ja-JP" dirty="0"/>
          </a:p>
          <a:p>
            <a:r>
              <a:rPr kumimoji="1" lang="en-US" altLang="ja-JP" dirty="0" smtClean="0"/>
              <a:t>Step-by-step</a:t>
            </a:r>
            <a:r>
              <a:rPr kumimoji="1" lang="ja-JP" altLang="en-US" dirty="0"/>
              <a:t> </a:t>
            </a:r>
            <a:r>
              <a:rPr kumimoji="1" lang="en-US" altLang="ja-JP" dirty="0" smtClean="0"/>
              <a:t>study from </a:t>
            </a:r>
            <a:r>
              <a:rPr kumimoji="1" lang="en-US" altLang="ja-JP" dirty="0"/>
              <a:t>low to high difficulty </a:t>
            </a:r>
            <a:r>
              <a:rPr kumimoji="1" lang="en-US" altLang="ja-JP" dirty="0" smtClean="0"/>
              <a:t>levels in order will </a:t>
            </a:r>
            <a:r>
              <a:rPr kumimoji="1" lang="en-US" altLang="ja-JP" dirty="0"/>
              <a:t>be </a:t>
            </a:r>
            <a:r>
              <a:rPr kumimoji="1" lang="en-US" altLang="ja-JP" dirty="0" smtClean="0"/>
              <a:t>better to study coexistence solutions.</a:t>
            </a:r>
            <a:endParaRPr kumimoji="1" lang="en-US" altLang="ja-JP" dirty="0"/>
          </a:p>
          <a:p>
            <a:pPr lvl="1"/>
            <a:endParaRPr kumimoji="1" lang="ja-JP" altLang="en-US" dirty="0"/>
          </a:p>
          <a:p>
            <a:endParaRPr kumimoji="1" lang="ja-JP" altLang="en-US" dirty="0"/>
          </a:p>
          <a:p>
            <a:pPr lvl="1"/>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0943478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a:t>[1] IEEE 802.19-15/0010r0, “</a:t>
            </a:r>
            <a:r>
              <a:rPr lang="en-GB" altLang="ja-JP" dirty="0"/>
              <a:t>Coexistence Scenario and Use Cases</a:t>
            </a:r>
            <a:r>
              <a:rPr kumimoji="1" lang="en-US" altLang="ja-JP" dirty="0"/>
              <a:t>”</a:t>
            </a:r>
            <a:endParaRPr kumimoji="1" lang="ja-JP" altLang="en-US" dirty="0"/>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673388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altLang="ja-JP" dirty="0"/>
              <a:t>March </a:t>
            </a:r>
            <a:r>
              <a:rPr lang="en-US" dirty="0" smtClean="0"/>
              <a:t>2015</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US" altLang="ja-JP" dirty="0"/>
              <a:t>Sho Furuichi</a:t>
            </a:r>
            <a:r>
              <a:rPr lang="en-GB" altLang="ja-JP" dirty="0"/>
              <a:t>, </a:t>
            </a:r>
            <a:r>
              <a:rPr lang="en-GB" altLang="ja-JP" dirty="0" smtClean="0"/>
              <a:t>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normAutofit/>
          </a:bodyPr>
          <a:lstStyle/>
          <a:p>
            <a:pPr>
              <a:lnSpc>
                <a:spcPct val="90000"/>
              </a:lnSpc>
            </a:pPr>
            <a:r>
              <a:rPr lang="en-US" altLang="ko-KR" dirty="0" smtClean="0">
                <a:ea typeface="굴림" charset="-127"/>
              </a:rPr>
              <a:t>In January interim meeting, we presented coexistence scenario and use cases for license-exempt devices and networks in the following frequency bands;</a:t>
            </a:r>
          </a:p>
          <a:p>
            <a:pPr lvl="1">
              <a:lnSpc>
                <a:spcPct val="90000"/>
              </a:lnSpc>
            </a:pPr>
            <a:r>
              <a:rPr lang="en-US" altLang="ko-KR" dirty="0" smtClean="0">
                <a:ea typeface="굴림" charset="-127"/>
              </a:rPr>
              <a:t>5GHz U-NII bands</a:t>
            </a:r>
          </a:p>
          <a:p>
            <a:pPr lvl="1">
              <a:lnSpc>
                <a:spcPct val="90000"/>
              </a:lnSpc>
            </a:pPr>
            <a:r>
              <a:rPr lang="en-US" altLang="ko-KR" dirty="0" smtClean="0">
                <a:ea typeface="굴림" charset="-127"/>
              </a:rPr>
              <a:t>US 3.5GHz band</a:t>
            </a:r>
            <a:endParaRPr lang="en-US" altLang="ko-KR" dirty="0">
              <a:ea typeface="굴림" charset="-127"/>
            </a:endParaRPr>
          </a:p>
          <a:p>
            <a:pPr marL="0" indent="0">
              <a:lnSpc>
                <a:spcPct val="90000"/>
              </a:lnSpc>
              <a:buNone/>
            </a:pPr>
            <a:endParaRPr lang="en-US" altLang="ko-KR" dirty="0" smtClean="0">
              <a:ea typeface="굴림" charset="-127"/>
            </a:endParaRPr>
          </a:p>
          <a:p>
            <a:pPr>
              <a:lnSpc>
                <a:spcPct val="90000"/>
              </a:lnSpc>
            </a:pPr>
            <a:r>
              <a:rPr lang="en-US" altLang="ko-KR" dirty="0" smtClean="0">
                <a:ea typeface="굴림" charset="-127"/>
              </a:rPr>
              <a:t>This contribution considers the difficulty of the possible scenarios in studying coexistence solutions.</a:t>
            </a:r>
          </a:p>
          <a:p>
            <a:pPr>
              <a:lnSpc>
                <a:spcPct val="90000"/>
              </a:lnSpc>
            </a:pPr>
            <a:endParaRPr lang="en-US" altLang="ko-KR" dirty="0">
              <a:ea typeface="굴림" charset="-127"/>
            </a:endParaRPr>
          </a:p>
          <a:p>
            <a:pPr>
              <a:lnSpc>
                <a:spcPct val="90000"/>
              </a:lnSpc>
            </a:pPr>
            <a:r>
              <a:rPr lang="en-US" altLang="ko-KR" dirty="0" smtClean="0">
                <a:ea typeface="굴림" charset="-127"/>
              </a:rPr>
              <a:t>Finally, we will provide suggestion according to this consideration.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Possible Coexistence Scenarios</a:t>
            </a:r>
            <a:endParaRPr kumimoji="1" lang="ja-JP" altLang="en-US" dirty="0"/>
          </a:p>
        </p:txBody>
      </p:sp>
      <p:sp>
        <p:nvSpPr>
          <p:cNvPr id="3" name="コンテンツ プレースホルダー 2"/>
          <p:cNvSpPr>
            <a:spLocks noGrp="1"/>
          </p:cNvSpPr>
          <p:nvPr>
            <p:ph idx="1"/>
          </p:nvPr>
        </p:nvSpPr>
        <p:spPr>
          <a:xfrm>
            <a:off x="502920" y="2057400"/>
            <a:ext cx="9022080" cy="4387427"/>
          </a:xfrm>
        </p:spPr>
        <p:txBody>
          <a:bodyPr/>
          <a:lstStyle/>
          <a:p>
            <a:r>
              <a:rPr kumimoji="1" lang="en-US" altLang="ja-JP" sz="3200" dirty="0" smtClean="0"/>
              <a:t>There are three scenarios with different difficulty;</a:t>
            </a:r>
          </a:p>
          <a:p>
            <a:pPr marL="944893" lvl="1" indent="-457200">
              <a:buFont typeface="+mj-lt"/>
              <a:buAutoNum type="alphaUcParenR"/>
            </a:pPr>
            <a:r>
              <a:rPr kumimoji="1" lang="en-US" altLang="ja-JP" sz="2800" dirty="0" smtClean="0"/>
              <a:t>All the devices are independently distributed and operating autonomously.</a:t>
            </a:r>
            <a:br>
              <a:rPr kumimoji="1" lang="en-US" altLang="ja-JP" sz="2800" dirty="0" smtClean="0"/>
            </a:br>
            <a:endParaRPr kumimoji="1" lang="en-US" altLang="ja-JP" sz="2800" dirty="0" smtClean="0"/>
          </a:p>
          <a:p>
            <a:pPr marL="944893" lvl="1" indent="-457200">
              <a:buFont typeface="+mj-lt"/>
              <a:buAutoNum type="alphaUcParenR"/>
            </a:pPr>
            <a:r>
              <a:rPr kumimoji="1" lang="en-US" altLang="ja-JP" sz="2800" dirty="0" smtClean="0"/>
              <a:t>Some devices are </a:t>
            </a:r>
            <a:r>
              <a:rPr kumimoji="1" lang="en-US" altLang="ja-JP" sz="2800" dirty="0"/>
              <a:t>independently distributed and operating </a:t>
            </a:r>
            <a:r>
              <a:rPr kumimoji="1" lang="en-US" altLang="ja-JP" sz="2800" dirty="0" smtClean="0"/>
              <a:t>autonomously, and the other devices are managed.</a:t>
            </a:r>
            <a:br>
              <a:rPr kumimoji="1" lang="en-US" altLang="ja-JP" sz="2800" dirty="0" smtClean="0"/>
            </a:br>
            <a:endParaRPr kumimoji="1" lang="en-US" altLang="ja-JP" sz="2800" dirty="0"/>
          </a:p>
          <a:p>
            <a:pPr marL="944893" lvl="1" indent="-457200">
              <a:buFont typeface="+mj-lt"/>
              <a:buAutoNum type="alphaUcParenR"/>
            </a:pPr>
            <a:r>
              <a:rPr kumimoji="1" lang="en-US" altLang="ja-JP" sz="2800" dirty="0" smtClean="0"/>
              <a:t>All the devices are managed.</a:t>
            </a:r>
            <a:endParaRPr kumimoji="1" lang="ja-JP" altLang="en-US" sz="28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897674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Possible scenarios</a:t>
            </a:r>
            <a:endParaRPr kumimoji="1" lang="ja-JP" altLang="en-US" dirty="0"/>
          </a:p>
        </p:txBody>
      </p:sp>
      <p:sp>
        <p:nvSpPr>
          <p:cNvPr id="3" name="コンテンツ プレースホルダー 2"/>
          <p:cNvSpPr>
            <a:spLocks noGrp="1"/>
          </p:cNvSpPr>
          <p:nvPr>
            <p:ph idx="1"/>
          </p:nvPr>
        </p:nvSpPr>
        <p:spPr>
          <a:xfrm>
            <a:off x="502920" y="2057400"/>
            <a:ext cx="9022080" cy="4387427"/>
          </a:xfrm>
        </p:spPr>
        <p:txBody>
          <a:bodyPr/>
          <a:lstStyle/>
          <a:p>
            <a:r>
              <a:rPr kumimoji="1" lang="en-US" altLang="ja-JP" sz="3200" dirty="0" smtClean="0"/>
              <a:t>There are three scenarios with different difficulty;</a:t>
            </a:r>
          </a:p>
          <a:p>
            <a:pPr marL="944893" lvl="1" indent="-457200">
              <a:buFont typeface="+mj-lt"/>
              <a:buAutoNum type="alphaUcParenR"/>
            </a:pPr>
            <a:r>
              <a:rPr kumimoji="1" lang="en-US" altLang="ja-JP" sz="2800" dirty="0" smtClean="0"/>
              <a:t>All the devices are independently distributed and operating autonomously.</a:t>
            </a:r>
            <a:br>
              <a:rPr kumimoji="1" lang="en-US" altLang="ja-JP" sz="2800" dirty="0" smtClean="0"/>
            </a:br>
            <a:endParaRPr kumimoji="1" lang="en-US" altLang="ja-JP" sz="2800" dirty="0" smtClean="0"/>
          </a:p>
          <a:p>
            <a:pPr marL="944893" lvl="1" indent="-457200">
              <a:buClr>
                <a:schemeClr val="bg1">
                  <a:lumMod val="75000"/>
                </a:schemeClr>
              </a:buClr>
              <a:buFont typeface="+mj-lt"/>
              <a:buAutoNum type="alphaUcParenR"/>
            </a:pPr>
            <a:r>
              <a:rPr kumimoji="1" lang="en-US" altLang="ja-JP" sz="2800" dirty="0" smtClean="0">
                <a:solidFill>
                  <a:schemeClr val="bg1">
                    <a:lumMod val="65000"/>
                  </a:schemeClr>
                </a:solidFill>
              </a:rPr>
              <a:t>Some devices are </a:t>
            </a:r>
            <a:r>
              <a:rPr kumimoji="1" lang="en-US" altLang="ja-JP" sz="2800" dirty="0">
                <a:solidFill>
                  <a:schemeClr val="bg1">
                    <a:lumMod val="65000"/>
                  </a:schemeClr>
                </a:solidFill>
              </a:rPr>
              <a:t>independently distributed and operating </a:t>
            </a:r>
            <a:r>
              <a:rPr kumimoji="1" lang="en-US" altLang="ja-JP" sz="2800" dirty="0" smtClean="0">
                <a:solidFill>
                  <a:schemeClr val="bg1">
                    <a:lumMod val="65000"/>
                  </a:schemeClr>
                </a:solidFill>
              </a:rPr>
              <a:t>autonomously, and the other devices are managed.</a:t>
            </a:r>
            <a:br>
              <a:rPr kumimoji="1" lang="en-US" altLang="ja-JP" sz="2800" dirty="0" smtClean="0">
                <a:solidFill>
                  <a:schemeClr val="bg1">
                    <a:lumMod val="65000"/>
                  </a:schemeClr>
                </a:solidFill>
              </a:rPr>
            </a:br>
            <a:endParaRPr kumimoji="1" lang="en-US" altLang="ja-JP" sz="2800" dirty="0">
              <a:solidFill>
                <a:schemeClr val="bg1">
                  <a:lumMod val="65000"/>
                </a:schemeClr>
              </a:solidFill>
            </a:endParaRPr>
          </a:p>
          <a:p>
            <a:pPr marL="944893" lvl="1" indent="-457200">
              <a:buClr>
                <a:schemeClr val="bg1">
                  <a:lumMod val="75000"/>
                </a:schemeClr>
              </a:buClr>
              <a:buFont typeface="+mj-lt"/>
              <a:buAutoNum type="alphaUcParenR"/>
            </a:pPr>
            <a:r>
              <a:rPr kumimoji="1" lang="en-US" altLang="ja-JP" sz="2800" dirty="0" smtClean="0">
                <a:solidFill>
                  <a:schemeClr val="bg1">
                    <a:lumMod val="65000"/>
                  </a:schemeClr>
                </a:solidFill>
              </a:rPr>
              <a:t>All the devices are managed.</a:t>
            </a:r>
            <a:endParaRPr kumimoji="1" lang="ja-JP" altLang="en-US" sz="2800" dirty="0">
              <a:solidFill>
                <a:schemeClr val="bg1">
                  <a:lumMod val="65000"/>
                </a:schemeClr>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944233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3200" dirty="0" smtClean="0"/>
              <a:t>Scenario A: All </a:t>
            </a:r>
            <a:r>
              <a:rPr kumimoji="1" lang="en-US" altLang="ja-JP" sz="3200" dirty="0"/>
              <a:t>the devices are independently distributed and operating autonomously</a:t>
            </a:r>
            <a:endParaRPr kumimoji="1" lang="ja-JP" altLang="en-US" sz="32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smtClean="0"/>
              <a:t>March 2015</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9917" y="2504420"/>
            <a:ext cx="3975683" cy="4204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1087821" y="2104310"/>
            <a:ext cx="7429500" cy="400110"/>
          </a:xfrm>
          <a:prstGeom prst="rect">
            <a:avLst/>
          </a:prstGeom>
          <a:noFill/>
        </p:spPr>
        <p:txBody>
          <a:bodyPr wrap="square" rtlCol="0">
            <a:spAutoFit/>
          </a:bodyPr>
          <a:lstStyle/>
          <a:p>
            <a:r>
              <a:rPr kumimoji="1" lang="en-US" altLang="ja-JP" sz="2000" dirty="0" smtClean="0">
                <a:solidFill>
                  <a:schemeClr val="tx1"/>
                </a:solidFill>
              </a:rPr>
              <a:t>Example) Private Wi-Fi usage in </a:t>
            </a:r>
            <a:r>
              <a:rPr lang="en-US" altLang="ja-JP" sz="2000" dirty="0">
                <a:solidFill>
                  <a:schemeClr val="tx1"/>
                </a:solidFill>
              </a:rPr>
              <a:t>a residential apartment building</a:t>
            </a:r>
            <a:endParaRPr kumimoji="1" lang="ja-JP" altLang="en-US" sz="2000" dirty="0">
              <a:solidFill>
                <a:schemeClr val="tx1"/>
              </a:solidFill>
            </a:endParaRPr>
          </a:p>
        </p:txBody>
      </p:sp>
      <p:sp>
        <p:nvSpPr>
          <p:cNvPr id="19" name="テキスト ボックス 18"/>
          <p:cNvSpPr txBox="1"/>
          <p:nvPr/>
        </p:nvSpPr>
        <p:spPr>
          <a:xfrm>
            <a:off x="6705600" y="3171039"/>
            <a:ext cx="2514600" cy="830997"/>
          </a:xfrm>
          <a:prstGeom prst="rect">
            <a:avLst/>
          </a:prstGeom>
          <a:noFill/>
        </p:spPr>
        <p:txBody>
          <a:bodyPr wrap="square" rtlCol="0">
            <a:spAutoFit/>
          </a:bodyPr>
          <a:lstStyle/>
          <a:p>
            <a:r>
              <a:rPr kumimoji="1" lang="en-US" altLang="ja-JP" sz="1600" b="1" dirty="0" smtClean="0">
                <a:solidFill>
                  <a:schemeClr val="tx1"/>
                </a:solidFill>
              </a:rPr>
              <a:t>Congestion among autonomously-operated Wi-Fi</a:t>
            </a:r>
            <a:endParaRPr kumimoji="1" lang="ja-JP" altLang="en-US" sz="1600" b="1" dirty="0">
              <a:solidFill>
                <a:schemeClr val="tx1"/>
              </a:solidFill>
            </a:endParaRPr>
          </a:p>
        </p:txBody>
      </p:sp>
    </p:spTree>
    <p:extLst>
      <p:ext uri="{BB962C8B-B14F-4D97-AF65-F5344CB8AC3E}">
        <p14:creationId xmlns:p14="http://schemas.microsoft.com/office/powerpoint/2010/main" val="2411948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Possible scenarios</a:t>
            </a:r>
            <a:endParaRPr kumimoji="1" lang="ja-JP" altLang="en-US" dirty="0"/>
          </a:p>
        </p:txBody>
      </p:sp>
      <p:sp>
        <p:nvSpPr>
          <p:cNvPr id="3" name="コンテンツ プレースホルダー 2"/>
          <p:cNvSpPr>
            <a:spLocks noGrp="1"/>
          </p:cNvSpPr>
          <p:nvPr>
            <p:ph idx="1"/>
          </p:nvPr>
        </p:nvSpPr>
        <p:spPr>
          <a:xfrm>
            <a:off x="502920" y="2057400"/>
            <a:ext cx="9022080" cy="4387427"/>
          </a:xfrm>
        </p:spPr>
        <p:txBody>
          <a:bodyPr/>
          <a:lstStyle/>
          <a:p>
            <a:r>
              <a:rPr kumimoji="1" lang="en-US" altLang="ja-JP" sz="3200" dirty="0" smtClean="0"/>
              <a:t>There are three scenarios with different difficulty;</a:t>
            </a:r>
          </a:p>
          <a:p>
            <a:pPr marL="944893" lvl="1" indent="-457200">
              <a:buClr>
                <a:schemeClr val="bg1">
                  <a:lumMod val="65000"/>
                </a:schemeClr>
              </a:buClr>
              <a:buFont typeface="+mj-lt"/>
              <a:buAutoNum type="alphaUcParenR"/>
            </a:pPr>
            <a:r>
              <a:rPr kumimoji="1" lang="en-US" altLang="ja-JP" sz="2800" dirty="0" smtClean="0">
                <a:solidFill>
                  <a:schemeClr val="bg1">
                    <a:lumMod val="65000"/>
                  </a:schemeClr>
                </a:solidFill>
              </a:rPr>
              <a:t>All the devices are independently distributed and operating autonomously.</a:t>
            </a:r>
            <a:r>
              <a:rPr kumimoji="1" lang="en-US" altLang="ja-JP" sz="2800" dirty="0" smtClean="0"/>
              <a:t/>
            </a:r>
            <a:br>
              <a:rPr kumimoji="1" lang="en-US" altLang="ja-JP" sz="2800" dirty="0" smtClean="0"/>
            </a:br>
            <a:endParaRPr kumimoji="1" lang="en-US" altLang="ja-JP" sz="2800" dirty="0" smtClean="0"/>
          </a:p>
          <a:p>
            <a:pPr marL="944893" lvl="1" indent="-457200">
              <a:buFont typeface="+mj-lt"/>
              <a:buAutoNum type="alphaUcParenR"/>
            </a:pPr>
            <a:r>
              <a:rPr kumimoji="1" lang="en-US" altLang="ja-JP" sz="2800" dirty="0" smtClean="0"/>
              <a:t>Some devices are </a:t>
            </a:r>
            <a:r>
              <a:rPr kumimoji="1" lang="en-US" altLang="ja-JP" sz="2800" dirty="0"/>
              <a:t>independently distributed and operating </a:t>
            </a:r>
            <a:r>
              <a:rPr kumimoji="1" lang="en-US" altLang="ja-JP" sz="2800" dirty="0" smtClean="0"/>
              <a:t>autonomously, and the other devices are managed.</a:t>
            </a:r>
            <a:br>
              <a:rPr kumimoji="1" lang="en-US" altLang="ja-JP" sz="2800" dirty="0" smtClean="0"/>
            </a:br>
            <a:endParaRPr kumimoji="1" lang="en-US" altLang="ja-JP" sz="2800" dirty="0"/>
          </a:p>
          <a:p>
            <a:pPr marL="944893" lvl="1" indent="-457200">
              <a:buClr>
                <a:schemeClr val="bg1">
                  <a:lumMod val="65000"/>
                </a:schemeClr>
              </a:buClr>
              <a:buFont typeface="+mj-lt"/>
              <a:buAutoNum type="alphaUcParenR"/>
            </a:pPr>
            <a:r>
              <a:rPr kumimoji="1" lang="en-US" altLang="ja-JP" sz="2800" dirty="0" smtClean="0">
                <a:solidFill>
                  <a:schemeClr val="bg1">
                    <a:lumMod val="65000"/>
                  </a:schemeClr>
                </a:solidFill>
              </a:rPr>
              <a:t>All the devices are managed.</a:t>
            </a:r>
            <a:endParaRPr kumimoji="1" lang="ja-JP" altLang="en-US" sz="2800" dirty="0">
              <a:solidFill>
                <a:schemeClr val="bg1">
                  <a:lumMod val="65000"/>
                </a:schemeClr>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45561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520" y="844973"/>
            <a:ext cx="8288868" cy="1136227"/>
          </a:xfrm>
        </p:spPr>
        <p:txBody>
          <a:bodyPr>
            <a:noAutofit/>
          </a:bodyPr>
          <a:lstStyle/>
          <a:p>
            <a:r>
              <a:rPr kumimoji="1" lang="en-US" altLang="ja-JP" sz="3200" dirty="0" smtClean="0"/>
              <a:t>Scenario B: Some </a:t>
            </a:r>
            <a:r>
              <a:rPr kumimoji="1" lang="en-US" altLang="ja-JP" sz="3200" dirty="0"/>
              <a:t>devices are independently distributed and operating autonomously, and the other devices are managed</a:t>
            </a:r>
            <a:endParaRPr kumimoji="1" lang="ja-JP" altLang="en-US" sz="32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smtClean="0"/>
              <a:t>March 2015</a:t>
            </a:r>
            <a:endParaRPr lang="en-GB" dirty="0"/>
          </a:p>
        </p:txBody>
      </p:sp>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133600"/>
            <a:ext cx="5133975" cy="474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6934200" y="3200400"/>
            <a:ext cx="2438400" cy="830997"/>
          </a:xfrm>
          <a:prstGeom prst="rect">
            <a:avLst/>
          </a:prstGeom>
          <a:noFill/>
        </p:spPr>
        <p:txBody>
          <a:bodyPr wrap="square" rtlCol="0">
            <a:spAutoFit/>
          </a:bodyPr>
          <a:lstStyle/>
          <a:p>
            <a:r>
              <a:rPr kumimoji="1" lang="en-US" altLang="ja-JP" sz="1600" b="1" dirty="0" smtClean="0">
                <a:solidFill>
                  <a:schemeClr val="tx1"/>
                </a:solidFill>
              </a:rPr>
              <a:t>Congestion between autonomously-operated Wi-Fi and LTE-LAA </a:t>
            </a:r>
            <a:endParaRPr kumimoji="1" lang="ja-JP" altLang="en-US" sz="1600" b="1" dirty="0">
              <a:solidFill>
                <a:schemeClr val="tx1"/>
              </a:solidFill>
            </a:endParaRPr>
          </a:p>
        </p:txBody>
      </p:sp>
      <p:sp>
        <p:nvSpPr>
          <p:cNvPr id="3" name="テキスト ボックス 2"/>
          <p:cNvSpPr txBox="1"/>
          <p:nvPr/>
        </p:nvSpPr>
        <p:spPr>
          <a:xfrm>
            <a:off x="34159" y="2514600"/>
            <a:ext cx="2667000" cy="923330"/>
          </a:xfrm>
          <a:prstGeom prst="rect">
            <a:avLst/>
          </a:prstGeom>
          <a:noFill/>
        </p:spPr>
        <p:txBody>
          <a:bodyPr wrap="square" rtlCol="0">
            <a:spAutoFit/>
          </a:bodyPr>
          <a:lstStyle/>
          <a:p>
            <a:r>
              <a:rPr kumimoji="1" lang="en-US" altLang="ja-JP" sz="1800" dirty="0" smtClean="0">
                <a:solidFill>
                  <a:schemeClr val="tx1"/>
                </a:solidFill>
              </a:rPr>
              <a:t>Example) Co-channel sharing between Wi-Fi and LTE-LAA in 5GHz bands</a:t>
            </a:r>
            <a:endParaRPr kumimoji="1" lang="ja-JP" altLang="en-US" sz="1800" dirty="0">
              <a:solidFill>
                <a:schemeClr val="tx1"/>
              </a:solidFill>
            </a:endParaRPr>
          </a:p>
        </p:txBody>
      </p:sp>
    </p:spTree>
    <p:extLst>
      <p:ext uri="{BB962C8B-B14F-4D97-AF65-F5344CB8AC3E}">
        <p14:creationId xmlns:p14="http://schemas.microsoft.com/office/powerpoint/2010/main" val="307013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Possible scenarios</a:t>
            </a:r>
            <a:endParaRPr kumimoji="1" lang="ja-JP" altLang="en-US" dirty="0"/>
          </a:p>
        </p:txBody>
      </p:sp>
      <p:sp>
        <p:nvSpPr>
          <p:cNvPr id="3" name="コンテンツ プレースホルダー 2"/>
          <p:cNvSpPr>
            <a:spLocks noGrp="1"/>
          </p:cNvSpPr>
          <p:nvPr>
            <p:ph idx="1"/>
          </p:nvPr>
        </p:nvSpPr>
        <p:spPr>
          <a:xfrm>
            <a:off x="502920" y="2057400"/>
            <a:ext cx="9022080" cy="4387427"/>
          </a:xfrm>
        </p:spPr>
        <p:txBody>
          <a:bodyPr/>
          <a:lstStyle/>
          <a:p>
            <a:r>
              <a:rPr kumimoji="1" lang="en-US" altLang="ja-JP" sz="3200" dirty="0" smtClean="0"/>
              <a:t>There are three scenarios with different difficulty;</a:t>
            </a:r>
          </a:p>
          <a:p>
            <a:pPr marL="944893" lvl="1" indent="-457200">
              <a:buClr>
                <a:schemeClr val="bg1">
                  <a:lumMod val="65000"/>
                </a:schemeClr>
              </a:buClr>
              <a:buFont typeface="+mj-lt"/>
              <a:buAutoNum type="alphaUcParenR"/>
            </a:pPr>
            <a:r>
              <a:rPr kumimoji="1" lang="en-US" altLang="ja-JP" sz="2800" dirty="0" smtClean="0">
                <a:solidFill>
                  <a:schemeClr val="bg1">
                    <a:lumMod val="65000"/>
                  </a:schemeClr>
                </a:solidFill>
              </a:rPr>
              <a:t>All the devices are independently distributed and operating autonomously.</a:t>
            </a:r>
            <a:br>
              <a:rPr kumimoji="1" lang="en-US" altLang="ja-JP" sz="2800" dirty="0" smtClean="0">
                <a:solidFill>
                  <a:schemeClr val="bg1">
                    <a:lumMod val="65000"/>
                  </a:schemeClr>
                </a:solidFill>
              </a:rPr>
            </a:br>
            <a:endParaRPr kumimoji="1" lang="en-US" altLang="ja-JP" sz="2800" dirty="0" smtClean="0">
              <a:solidFill>
                <a:schemeClr val="bg1">
                  <a:lumMod val="65000"/>
                </a:schemeClr>
              </a:solidFill>
            </a:endParaRPr>
          </a:p>
          <a:p>
            <a:pPr marL="944893" lvl="1" indent="-457200">
              <a:buClr>
                <a:schemeClr val="bg1">
                  <a:lumMod val="65000"/>
                </a:schemeClr>
              </a:buClr>
              <a:buFont typeface="+mj-lt"/>
              <a:buAutoNum type="alphaUcParenR"/>
            </a:pPr>
            <a:r>
              <a:rPr kumimoji="1" lang="en-US" altLang="ja-JP" sz="2800" dirty="0" smtClean="0">
                <a:solidFill>
                  <a:schemeClr val="bg1">
                    <a:lumMod val="65000"/>
                  </a:schemeClr>
                </a:solidFill>
              </a:rPr>
              <a:t>Some devices are </a:t>
            </a:r>
            <a:r>
              <a:rPr kumimoji="1" lang="en-US" altLang="ja-JP" sz="2800" dirty="0">
                <a:solidFill>
                  <a:schemeClr val="bg1">
                    <a:lumMod val="65000"/>
                  </a:schemeClr>
                </a:solidFill>
              </a:rPr>
              <a:t>independently distributed and operating </a:t>
            </a:r>
            <a:r>
              <a:rPr kumimoji="1" lang="en-US" altLang="ja-JP" sz="2800" dirty="0" smtClean="0">
                <a:solidFill>
                  <a:schemeClr val="bg1">
                    <a:lumMod val="65000"/>
                  </a:schemeClr>
                </a:solidFill>
              </a:rPr>
              <a:t>autonomously, and the other devices are managed.</a:t>
            </a:r>
            <a:r>
              <a:rPr kumimoji="1" lang="en-US" altLang="ja-JP" sz="2800" dirty="0" smtClean="0"/>
              <a:t/>
            </a:r>
            <a:br>
              <a:rPr kumimoji="1" lang="en-US" altLang="ja-JP" sz="2800" dirty="0" smtClean="0"/>
            </a:br>
            <a:endParaRPr kumimoji="1" lang="en-US" altLang="ja-JP" sz="2800" dirty="0"/>
          </a:p>
          <a:p>
            <a:pPr marL="944893" lvl="1" indent="-457200">
              <a:buFont typeface="+mj-lt"/>
              <a:buAutoNum type="alphaUcParenR"/>
            </a:pPr>
            <a:r>
              <a:rPr kumimoji="1" lang="en-US" altLang="ja-JP" sz="2800" dirty="0" smtClean="0"/>
              <a:t>All the devices are managed.</a:t>
            </a:r>
            <a:endParaRPr kumimoji="1" lang="ja-JP" altLang="en-US" sz="28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894016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524000"/>
            <a:ext cx="7415213" cy="5383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r>
              <a:rPr kumimoji="1" lang="en-US" altLang="ja-JP" dirty="0"/>
              <a:t>Scenario </a:t>
            </a:r>
            <a:r>
              <a:rPr kumimoji="1" lang="en-US" altLang="ja-JP" dirty="0" smtClean="0"/>
              <a:t>C: </a:t>
            </a:r>
            <a:r>
              <a:rPr kumimoji="1" lang="en-US" altLang="ja-JP" dirty="0"/>
              <a:t>All the devices are managed</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smtClean="0"/>
              <a:t>March 2015</a:t>
            </a:r>
            <a:endParaRPr lang="en-GB" dirty="0"/>
          </a:p>
        </p:txBody>
      </p:sp>
      <p:sp>
        <p:nvSpPr>
          <p:cNvPr id="8" name="テキスト ボックス 7"/>
          <p:cNvSpPr txBox="1"/>
          <p:nvPr/>
        </p:nvSpPr>
        <p:spPr>
          <a:xfrm>
            <a:off x="329762" y="2286000"/>
            <a:ext cx="2337238" cy="1754326"/>
          </a:xfrm>
          <a:prstGeom prst="rect">
            <a:avLst/>
          </a:prstGeom>
          <a:noFill/>
        </p:spPr>
        <p:txBody>
          <a:bodyPr wrap="square" rtlCol="0">
            <a:spAutoFit/>
          </a:bodyPr>
          <a:lstStyle/>
          <a:p>
            <a:r>
              <a:rPr kumimoji="1" lang="en-US" altLang="ja-JP" sz="1800" b="1" dirty="0" smtClean="0">
                <a:solidFill>
                  <a:schemeClr val="tx1"/>
                </a:solidFill>
              </a:rPr>
              <a:t>Congestion among managed Wi-Fi</a:t>
            </a:r>
          </a:p>
          <a:p>
            <a:pPr marL="285750" indent="-285750">
              <a:buFontTx/>
              <a:buChar char="-"/>
            </a:pPr>
            <a:r>
              <a:rPr kumimoji="1" lang="en-US" altLang="ja-JP" sz="1800" dirty="0" smtClean="0">
                <a:solidFill>
                  <a:schemeClr val="tx1"/>
                </a:solidFill>
              </a:rPr>
              <a:t>Operator A</a:t>
            </a:r>
          </a:p>
          <a:p>
            <a:pPr marL="285750" indent="-285750">
              <a:buFontTx/>
              <a:buChar char="-"/>
            </a:pPr>
            <a:r>
              <a:rPr kumimoji="1" lang="en-US" altLang="ja-JP" sz="1800" dirty="0" smtClean="0">
                <a:solidFill>
                  <a:schemeClr val="tx1"/>
                </a:solidFill>
              </a:rPr>
              <a:t>Operator B</a:t>
            </a:r>
          </a:p>
          <a:p>
            <a:pPr marL="285750" indent="-285750">
              <a:buFontTx/>
              <a:buChar char="-"/>
            </a:pPr>
            <a:r>
              <a:rPr kumimoji="1" lang="en-US" altLang="ja-JP" sz="1800" dirty="0" smtClean="0">
                <a:solidFill>
                  <a:schemeClr val="tx1"/>
                </a:solidFill>
              </a:rPr>
              <a:t>Infra-administrator of shopping mall</a:t>
            </a:r>
            <a:endParaRPr kumimoji="1" lang="ja-JP" altLang="en-US" sz="1800" dirty="0">
              <a:solidFill>
                <a:schemeClr val="tx1"/>
              </a:solidFill>
            </a:endParaRPr>
          </a:p>
        </p:txBody>
      </p:sp>
      <p:sp>
        <p:nvSpPr>
          <p:cNvPr id="9" name="テキスト ボックス 8"/>
          <p:cNvSpPr txBox="1"/>
          <p:nvPr/>
        </p:nvSpPr>
        <p:spPr>
          <a:xfrm>
            <a:off x="152400" y="1676400"/>
            <a:ext cx="6248400" cy="400110"/>
          </a:xfrm>
          <a:prstGeom prst="rect">
            <a:avLst/>
          </a:prstGeom>
          <a:noFill/>
        </p:spPr>
        <p:txBody>
          <a:bodyPr wrap="square" rtlCol="0">
            <a:spAutoFit/>
          </a:bodyPr>
          <a:lstStyle/>
          <a:p>
            <a:r>
              <a:rPr kumimoji="1" lang="en-US" altLang="ja-JP" sz="2000" dirty="0" smtClean="0">
                <a:solidFill>
                  <a:schemeClr val="tx1"/>
                </a:solidFill>
              </a:rPr>
              <a:t>Example) Managed Wi-Fi usage in a building.</a:t>
            </a:r>
            <a:endParaRPr kumimoji="1" lang="ja-JP" altLang="en-US" sz="2000" dirty="0">
              <a:solidFill>
                <a:schemeClr val="tx1"/>
              </a:solidFill>
            </a:endParaRPr>
          </a:p>
        </p:txBody>
      </p:sp>
    </p:spTree>
    <p:extLst>
      <p:ext uri="{BB962C8B-B14F-4D97-AF65-F5344CB8AC3E}">
        <p14:creationId xmlns:p14="http://schemas.microsoft.com/office/powerpoint/2010/main" val="33432159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14226</TotalTime>
  <Words>626</Words>
  <Application>Microsoft Office PowerPoint</Application>
  <PresentationFormat>ユーザー設定</PresentationFormat>
  <Paragraphs>133</Paragraphs>
  <Slides>13</Slides>
  <Notes>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13</vt:i4>
      </vt:variant>
    </vt:vector>
  </HeadingPairs>
  <TitlesOfParts>
    <vt:vector size="15" baseType="lpstr">
      <vt:lpstr>Office Theme</vt:lpstr>
      <vt:lpstr>Document</vt:lpstr>
      <vt:lpstr>Considerations on Difficulty of Possible Coexistence Scenarios in Studying Solutions </vt:lpstr>
      <vt:lpstr>Abstract</vt:lpstr>
      <vt:lpstr>Possible Coexistence Scenarios</vt:lpstr>
      <vt:lpstr>Possible scenarios</vt:lpstr>
      <vt:lpstr>Scenario A: All the devices are independently distributed and operating autonomously</vt:lpstr>
      <vt:lpstr>Possible scenarios</vt:lpstr>
      <vt:lpstr>Scenario B: Some devices are independently distributed and operating autonomously, and the other devices are managed</vt:lpstr>
      <vt:lpstr>Possible scenarios</vt:lpstr>
      <vt:lpstr>Scenario C: All the devices are managed</vt:lpstr>
      <vt:lpstr>Comparison of Features and Difficulty Levels for Coexistence</vt:lpstr>
      <vt:lpstr>Corresponding Possible Use Cases  (in Our Previous Contribution[1])</vt:lpstr>
      <vt:lpstr>Summary</vt:lpstr>
      <vt:lpstr>Reference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168</cp:revision>
  <cp:lastPrinted>2014-11-08T20:15:38Z</cp:lastPrinted>
  <dcterms:created xsi:type="dcterms:W3CDTF">2014-10-30T17:06:39Z</dcterms:created>
  <dcterms:modified xsi:type="dcterms:W3CDTF">2015-03-11T08:51:48Z</dcterms:modified>
</cp:coreProperties>
</file>