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6"/>
  </p:notesMasterIdLst>
  <p:handoutMasterIdLst>
    <p:handoutMasterId r:id="rId37"/>
  </p:handoutMasterIdLst>
  <p:sldIdLst>
    <p:sldId id="269" r:id="rId2"/>
    <p:sldId id="287" r:id="rId3"/>
    <p:sldId id="277" r:id="rId4"/>
    <p:sldId id="270" r:id="rId5"/>
    <p:sldId id="316" r:id="rId6"/>
    <p:sldId id="272" r:id="rId7"/>
    <p:sldId id="291" r:id="rId8"/>
    <p:sldId id="292" r:id="rId9"/>
    <p:sldId id="273" r:id="rId10"/>
    <p:sldId id="274" r:id="rId11"/>
    <p:sldId id="276" r:id="rId12"/>
    <p:sldId id="279" r:id="rId13"/>
    <p:sldId id="280" r:id="rId14"/>
    <p:sldId id="282" r:id="rId15"/>
    <p:sldId id="283" r:id="rId16"/>
    <p:sldId id="293" r:id="rId17"/>
    <p:sldId id="284" r:id="rId18"/>
    <p:sldId id="285" r:id="rId19"/>
    <p:sldId id="286" r:id="rId20"/>
    <p:sldId id="289" r:id="rId21"/>
    <p:sldId id="300" r:id="rId22"/>
    <p:sldId id="294" r:id="rId23"/>
    <p:sldId id="295" r:id="rId24"/>
    <p:sldId id="297" r:id="rId25"/>
    <p:sldId id="296" r:id="rId26"/>
    <p:sldId id="299" r:id="rId27"/>
    <p:sldId id="305" r:id="rId28"/>
    <p:sldId id="301" r:id="rId29"/>
    <p:sldId id="303" r:id="rId30"/>
    <p:sldId id="304" r:id="rId31"/>
    <p:sldId id="281" r:id="rId32"/>
    <p:sldId id="307" r:id="rId33"/>
    <p:sldId id="309" r:id="rId34"/>
    <p:sldId id="315" r:id="rId3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660" autoAdjust="0"/>
  </p:normalViewPr>
  <p:slideViewPr>
    <p:cSldViewPr>
      <p:cViewPr varScale="1">
        <p:scale>
          <a:sx n="54" d="100"/>
          <a:sy n="54" d="100"/>
        </p:scale>
        <p:origin x="-102" y="-6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802.11-15/0245r1</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802.11-15/0245r1</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802.19-15/0025r1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lteuforum.org/uploads/3/5/6/8/3568127/lte-u_forum_lte-u_technical_report_v1.0.pdf" TargetMode="External"/><Relationship Id="rId2" Type="http://schemas.openxmlformats.org/officeDocument/2006/relationships/hyperlink" Target="http://www.lteuforum.org/" TargetMode="External"/><Relationship Id="rId1" Type="http://schemas.openxmlformats.org/officeDocument/2006/relationships/slideLayout" Target="../slideLayouts/slideLayout1.xml"/><Relationship Id="rId4" Type="http://schemas.openxmlformats.org/officeDocument/2006/relationships/hyperlink" Target="http://www.lteuforum.org/uploads/3/5/6/8/3568127/lte-u_forum_lte-u_sdl_coexistence_specifications_v1.0.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lteuforum.org/uploads/3/5/6/8/3568127/lte-u_forum_lte-u_technical_report_v1.0.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lteuforum.org/uploads/3/5/6/8/3568127/lte-u_forum_lte-u_sdl_coexistence_specifications_v1.0.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www.lteuforum.org/uploads/3/5/6/8/3568127/lte-u_forum_lte-u_technical_report_v1.0.pdf"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lwvpdx.org/images/free-house-clipart.jpg/view&amp;ei=9Fr9VIGTMYX1asPQgZgF&amp;bvm=bv.87611401,d.d2s&amp;psig=AFQjCNEkktPnpf9HGBewfZ9aws-foVcAjA&amp;ust=1425976435210619"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fcc.gov/document/remarks-commissioner-rosenworcel-state-net-conference" TargetMode="External"/><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 Id="rId6" Type="http://schemas.openxmlformats.org/officeDocument/2006/relationships/hyperlink" Target="http://newsroom.cisco.com/release/1426270" TargetMode="External"/><Relationship Id="rId5" Type="http://schemas.openxmlformats.org/officeDocument/2006/relationships/hyperlink" Target="http://www.gsma.com/spectrum/wp-content/uploads/2013/06/Economic-Value-of-Spectrum-Use-in-Europe_Junev4.1.pdf" TargetMode="External"/><Relationship Id="rId4" Type="http://schemas.openxmlformats.org/officeDocument/2006/relationships/hyperlink" Target="http://www.wififorward.org/wp-content/uploads/2014/01/Value-of-Unlicensed-Spectrum-to-the-US-Economy-Full-Report.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gigaom.com/2015/02/26/qualcomm-readies-the-first-4g-chips-to-use-the-wi-fi-airwaves/" TargetMode="External"/><Relationship Id="rId2" Type="http://schemas.openxmlformats.org/officeDocument/2006/relationships/hyperlink" Target="http://www.lightreading.com/mobile/small-cells/ericsson-preps-lte-u-for-verizon-t-mob-and-sk-telecom/d/d-id/71363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Discussion of LTE-U coexistence mechanisms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10 March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04585389"/>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a:effectLst/>
                        </a:rPr>
                        <a:t>Andrew Myles</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Cisco</a:t>
                      </a:r>
                      <a:endParaRPr lang="en-AU" sz="1200">
                        <a:effectLst/>
                        <a:latin typeface="Times New Roman"/>
                        <a:ea typeface="Times New Roman"/>
                      </a:endParaRPr>
                    </a:p>
                  </a:txBody>
                  <a:tcPr marL="68580" marR="68580" marT="0" marB="0" anchor="ctr"/>
                </a:tc>
                <a:tc>
                  <a:txBody>
                    <a:bodyPr/>
                    <a:lstStyle/>
                    <a:p>
                      <a:pPr marL="21590" indent="-21590">
                        <a:spcAft>
                          <a:spcPts val="0"/>
                        </a:spcAft>
                      </a:pPr>
                      <a:r>
                        <a:rPr lang="en-US" sz="1200">
                          <a:effectLst/>
                        </a:rPr>
                        <a:t>+61 2 84461010</a:t>
                      </a:r>
                      <a:endParaRPr lang="en-AU" sz="1200">
                        <a:effectLst/>
                      </a:endParaRPr>
                    </a:p>
                    <a:p>
                      <a:pPr marL="21590" indent="-21590">
                        <a:spcAft>
                          <a:spcPts val="0"/>
                        </a:spcAft>
                      </a:pPr>
                      <a:r>
                        <a:rPr lang="en-US" sz="1200">
                          <a:effectLst/>
                        </a:rPr>
                        <a:t>+61 418 656587</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Recent LTE-U </a:t>
            </a:r>
            <a:r>
              <a:rPr lang="en-AU" dirty="0"/>
              <a:t>Forum p</a:t>
            </a:r>
            <a:r>
              <a:rPr lang="en-AU" dirty="0" smtClean="0"/>
              <a:t>ublications provide some insight into </a:t>
            </a:r>
            <a:r>
              <a:rPr lang="en-AU" dirty="0"/>
              <a:t>pre-standards </a:t>
            </a:r>
            <a:r>
              <a:rPr lang="en-AU" dirty="0" smtClean="0"/>
              <a:t>coexistence mechanisms</a:t>
            </a:r>
            <a:endParaRPr lang="en-AU" dirty="0"/>
          </a:p>
        </p:txBody>
      </p:sp>
      <p:sp>
        <p:nvSpPr>
          <p:cNvPr id="3" name="Content Placeholder 2"/>
          <p:cNvSpPr>
            <a:spLocks noGrp="1"/>
          </p:cNvSpPr>
          <p:nvPr>
            <p:ph idx="1"/>
          </p:nvPr>
        </p:nvSpPr>
        <p:spPr/>
        <p:txBody>
          <a:bodyPr/>
          <a:lstStyle/>
          <a:p>
            <a:pPr lvl="1"/>
            <a:r>
              <a:rPr lang="en-AU" dirty="0" smtClean="0"/>
              <a:t>A full specification for the pre-standards deployments of LTE-U has not yet been published</a:t>
            </a:r>
          </a:p>
          <a:p>
            <a:pPr lvl="1"/>
            <a:r>
              <a:rPr lang="en-AU" dirty="0" smtClean="0"/>
              <a:t>However, general mechanisms for coexistence between </a:t>
            </a:r>
            <a:r>
              <a:rPr lang="en-AU" dirty="0"/>
              <a:t>pre-standards </a:t>
            </a:r>
            <a:r>
              <a:rPr lang="en-AU" dirty="0" smtClean="0"/>
              <a:t>LTE-U and 802.11 have been discussed in various white papers and technical reports over the last year or so</a:t>
            </a:r>
          </a:p>
          <a:p>
            <a:pPr lvl="1"/>
            <a:r>
              <a:rPr lang="en-AU" dirty="0" smtClean="0"/>
              <a:t>More recently, </a:t>
            </a:r>
            <a:r>
              <a:rPr lang="en-AU" dirty="0"/>
              <a:t>t</a:t>
            </a:r>
            <a:r>
              <a:rPr lang="en-AU" dirty="0" smtClean="0"/>
              <a:t>he </a:t>
            </a:r>
            <a:r>
              <a:rPr lang="en-AU" dirty="0" smtClean="0">
                <a:hlinkClick r:id="rId2"/>
              </a:rPr>
              <a:t>LTE-U Forum</a:t>
            </a:r>
            <a:r>
              <a:rPr lang="en-AU" dirty="0" smtClean="0"/>
              <a:t> was </a:t>
            </a:r>
            <a:r>
              <a:rPr lang="en-AU" dirty="0"/>
              <a:t>formed in 2014 by Verizon in cooperation with Alcatel-Lucent, Ericsson, </a:t>
            </a:r>
            <a:r>
              <a:rPr lang="en-AU" dirty="0" smtClean="0"/>
              <a:t>Qualcomm </a:t>
            </a:r>
            <a:r>
              <a:rPr lang="en-AU" dirty="0"/>
              <a:t>and </a:t>
            </a:r>
            <a:r>
              <a:rPr lang="en-AU" dirty="0" smtClean="0"/>
              <a:t>Samsung</a:t>
            </a:r>
            <a:endParaRPr lang="en-AU" dirty="0"/>
          </a:p>
          <a:p>
            <a:pPr lvl="1"/>
            <a:r>
              <a:rPr lang="en-AU" dirty="0" smtClean="0"/>
              <a:t>This SIG has now published a number of documents that provide particular insight into some aspects of the coexistence mechanisms likely to be used in pre-standards LTE-U</a:t>
            </a:r>
          </a:p>
          <a:p>
            <a:pPr lvl="2"/>
            <a:r>
              <a:rPr lang="fr-FR" dirty="0">
                <a:hlinkClick r:id="rId3"/>
              </a:rPr>
              <a:t>LTE-U </a:t>
            </a:r>
            <a:r>
              <a:rPr lang="fr-FR" dirty="0" err="1">
                <a:hlinkClick r:id="rId3"/>
              </a:rPr>
              <a:t>Technical</a:t>
            </a:r>
            <a:r>
              <a:rPr lang="fr-FR" dirty="0">
                <a:hlinkClick r:id="rId3"/>
              </a:rPr>
              <a:t> Report </a:t>
            </a:r>
            <a:r>
              <a:rPr lang="fr-FR" dirty="0" smtClean="0">
                <a:hlinkClick r:id="rId3"/>
              </a:rPr>
              <a:t>V1.0</a:t>
            </a:r>
            <a:endParaRPr lang="fr-FR" dirty="0" smtClean="0"/>
          </a:p>
          <a:p>
            <a:pPr lvl="2"/>
            <a:r>
              <a:rPr lang="fr-FR" dirty="0" smtClean="0">
                <a:hlinkClick r:id="rId4"/>
              </a:rPr>
              <a:t>LTE-U </a:t>
            </a:r>
            <a:r>
              <a:rPr lang="fr-FR" dirty="0">
                <a:hlinkClick r:id="rId4"/>
              </a:rPr>
              <a:t>SDL Coexistence </a:t>
            </a:r>
            <a:r>
              <a:rPr lang="fr-FR" dirty="0" err="1">
                <a:hlinkClick r:id="rId4"/>
              </a:rPr>
              <a:t>Specifications</a:t>
            </a:r>
            <a:r>
              <a:rPr lang="fr-FR" dirty="0">
                <a:hlinkClick r:id="rId4"/>
              </a:rPr>
              <a:t> V </a:t>
            </a:r>
            <a:r>
              <a:rPr lang="fr-FR" dirty="0" smtClean="0">
                <a:hlinkClick r:id="rId4"/>
              </a:rPr>
              <a:t>1.0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400035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Pre-standards LTE-U is likely to rely on proprietary mechanisms, one of which is problematic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73980865"/>
              </p:ext>
            </p:extLst>
          </p:nvPr>
        </p:nvGraphicFramePr>
        <p:xfrm>
          <a:off x="228600" y="1752601"/>
          <a:ext cx="8686800" cy="4267200"/>
        </p:xfrm>
        <a:graphic>
          <a:graphicData uri="http://schemas.openxmlformats.org/drawingml/2006/table">
            <a:tbl>
              <a:tblPr firstRow="1" bandRow="1">
                <a:tableStyleId>{93296810-A885-4BE3-A3E7-6D5BEEA58F35}</a:tableStyleId>
              </a:tblPr>
              <a:tblGrid>
                <a:gridCol w="1524000"/>
                <a:gridCol w="6248400"/>
                <a:gridCol w="914400"/>
              </a:tblGrid>
              <a:tr h="429348">
                <a:tc>
                  <a:txBody>
                    <a:bodyPr/>
                    <a:lstStyle/>
                    <a:p>
                      <a:r>
                        <a:rPr lang="en-AU" sz="1600" dirty="0" smtClean="0"/>
                        <a:t>Mechanism</a:t>
                      </a:r>
                      <a:endParaRPr lang="en-AU" sz="1600" dirty="0"/>
                    </a:p>
                  </a:txBody>
                  <a:tcPr/>
                </a:tc>
                <a:tc>
                  <a:txBody>
                    <a:bodyPr/>
                    <a:lstStyle/>
                    <a:p>
                      <a:r>
                        <a:rPr lang="en-AU" sz="1600" dirty="0" smtClean="0"/>
                        <a:t>Description</a:t>
                      </a:r>
                      <a:endParaRPr lang="en-AU" sz="1600" dirty="0"/>
                    </a:p>
                  </a:txBody>
                  <a:tcPr/>
                </a:tc>
                <a:tc>
                  <a:txBody>
                    <a:bodyPr/>
                    <a:lstStyle/>
                    <a:p>
                      <a:pPr algn="ctr"/>
                      <a:r>
                        <a:rPr lang="en-AU" sz="1600" dirty="0" err="1" smtClean="0"/>
                        <a:t>Eval</a:t>
                      </a:r>
                      <a:endParaRPr lang="en-AU" sz="1600" dirty="0"/>
                    </a:p>
                  </a:txBody>
                  <a:tcPr/>
                </a:tc>
              </a:tr>
              <a:tr h="1279284">
                <a:tc>
                  <a:txBody>
                    <a:bodyPr/>
                    <a:lstStyle/>
                    <a:p>
                      <a:r>
                        <a:rPr lang="en-AU" sz="1600" b="1" dirty="0" smtClean="0"/>
                        <a:t>Channel selection</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selects the “cleanest channel” on an on-going basis, based on measurements of 802.11, LTE-U and other energy in the channel</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p>
                  </a:txBody>
                  <a:tcPr anchor="ctr"/>
                </a:tc>
                <a:tc>
                  <a:txBody>
                    <a:bodyPr/>
                    <a:lstStyle/>
                    <a:p>
                      <a:pPr algn="ctr">
                        <a:spcBef>
                          <a:spcPts val="800"/>
                        </a:spcBef>
                      </a:pPr>
                      <a:r>
                        <a:rPr lang="en-AU" sz="3600" b="0" i="0" u="none" strike="noStrike" kern="1200" baseline="0" dirty="0" smtClean="0">
                          <a:solidFill>
                            <a:srgbClr val="00B050"/>
                          </a:solidFill>
                          <a:latin typeface="+mn-lt"/>
                          <a:ea typeface="+mn-ea"/>
                          <a:cs typeface="+mn-cs"/>
                          <a:sym typeface="Wingdings"/>
                        </a:rPr>
                        <a:t></a:t>
                      </a:r>
                      <a:endParaRPr lang="en-AU" sz="3600" b="0" i="0" u="none" strike="noStrike" kern="1200" baseline="0" dirty="0" smtClean="0">
                        <a:solidFill>
                          <a:srgbClr val="00B050"/>
                        </a:solidFill>
                        <a:latin typeface="+mn-lt"/>
                        <a:ea typeface="+mn-ea"/>
                        <a:cs typeface="+mn-cs"/>
                      </a:endParaRPr>
                    </a:p>
                  </a:txBody>
                  <a:tcPr anchor="ctr"/>
                </a:tc>
              </a:tr>
              <a:tr h="1279284">
                <a:tc>
                  <a:txBody>
                    <a:bodyPr/>
                    <a:lstStyle/>
                    <a:p>
                      <a:r>
                        <a:rPr lang="en-AU" sz="1600" b="1" dirty="0" smtClean="0"/>
                        <a:t>Secondary</a:t>
                      </a:r>
                      <a:r>
                        <a:rPr lang="en-AU" sz="1600" b="1" baseline="0" dirty="0" smtClean="0"/>
                        <a:t> cell DTX </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determines adaptive or static TDM parameters for LTE-U transmissions, based on 10s-100s </a:t>
                      </a:r>
                      <a:r>
                        <a:rPr lang="en-AU" sz="1600" b="0" i="0" u="none" strike="noStrike" kern="1200" baseline="0" dirty="0" err="1" smtClean="0">
                          <a:solidFill>
                            <a:schemeClr val="dk1"/>
                          </a:solidFill>
                          <a:latin typeface="+mn-lt"/>
                          <a:ea typeface="+mn-ea"/>
                          <a:cs typeface="+mn-cs"/>
                        </a:rPr>
                        <a:t>msec</a:t>
                      </a:r>
                      <a:r>
                        <a:rPr lang="en-AU" sz="1600" b="0" i="0" u="none" strike="noStrike" kern="1200" baseline="0" dirty="0" smtClean="0">
                          <a:solidFill>
                            <a:schemeClr val="dk1"/>
                          </a:solidFill>
                          <a:latin typeface="+mn-lt"/>
                          <a:ea typeface="+mn-ea"/>
                          <a:cs typeface="+mn-cs"/>
                        </a:rPr>
                        <a:t> carrier sensing of co-channel 802.11 activities</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endParaRPr lang="en-AU" sz="1600" dirty="0"/>
                    </a:p>
                  </a:txBody>
                  <a:tcPr anchor="ctr"/>
                </a:tc>
                <a:tc>
                  <a:txBody>
                    <a:bodyPr/>
                    <a:lstStyle/>
                    <a:p>
                      <a:pPr algn="ctr">
                        <a:spcBef>
                          <a:spcPts val="800"/>
                        </a:spcBef>
                      </a:pPr>
                      <a:r>
                        <a:rPr lang="en-AU" sz="3600" b="0" i="0" u="none" strike="noStrike" kern="1200" baseline="0" dirty="0" smtClean="0">
                          <a:solidFill>
                            <a:srgbClr val="FF0000"/>
                          </a:solidFill>
                          <a:latin typeface="+mn-lt"/>
                          <a:ea typeface="+mn-ea"/>
                          <a:cs typeface="+mn-cs"/>
                          <a:sym typeface="Wingdings"/>
                        </a:rPr>
                        <a:t></a:t>
                      </a:r>
                      <a:endParaRPr lang="en-AU" sz="3600" dirty="0">
                        <a:solidFill>
                          <a:srgbClr val="FF0000"/>
                        </a:solidFill>
                      </a:endParaRPr>
                    </a:p>
                  </a:txBody>
                  <a:tcPr anchor="ctr"/>
                </a:tc>
              </a:tr>
              <a:tr h="1279284">
                <a:tc>
                  <a:txBody>
                    <a:bodyPr/>
                    <a:lstStyle/>
                    <a:p>
                      <a:r>
                        <a:rPr lang="en-AU" sz="1600" b="1" i="0" u="none" strike="noStrike" kern="1200" baseline="0" dirty="0" smtClean="0">
                          <a:solidFill>
                            <a:schemeClr val="dk1"/>
                          </a:solidFill>
                          <a:latin typeface="+mn-lt"/>
                          <a:ea typeface="+mn-ea"/>
                          <a:cs typeface="+mn-cs"/>
                        </a:rPr>
                        <a:t>Opportunistic </a:t>
                      </a:r>
                      <a:r>
                        <a:rPr lang="en-AU" sz="1600" b="1" i="0" u="none" strike="noStrike" kern="1200" baseline="0" dirty="0" err="1" smtClean="0">
                          <a:solidFill>
                            <a:schemeClr val="dk1"/>
                          </a:solidFill>
                          <a:latin typeface="+mn-lt"/>
                          <a:ea typeface="+mn-ea"/>
                          <a:cs typeface="+mn-cs"/>
                        </a:rPr>
                        <a:t>SCell</a:t>
                      </a:r>
                      <a:r>
                        <a:rPr lang="en-AU" sz="1600" b="1" i="0" u="none" strike="noStrike" kern="1200" baseline="0" dirty="0" smtClean="0">
                          <a:solidFill>
                            <a:schemeClr val="dk1"/>
                          </a:solidFill>
                          <a:latin typeface="+mn-lt"/>
                          <a:ea typeface="+mn-ea"/>
                          <a:cs typeface="+mn-cs"/>
                        </a:rPr>
                        <a:t> switch-off </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switches off all LTE-U signals in unlicensed band, including transmission of reference signals, when it decides LTE-U operation is not required</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endParaRPr lang="en-AU" sz="1600" dirty="0"/>
                    </a:p>
                  </a:txBody>
                  <a:tcPr anchor="ctr"/>
                </a:tc>
                <a:tc>
                  <a:txBody>
                    <a:bodyPr/>
                    <a:lstStyle/>
                    <a:p>
                      <a:pPr algn="ctr">
                        <a:spcBef>
                          <a:spcPts val="800"/>
                        </a:spcBef>
                      </a:pPr>
                      <a:r>
                        <a:rPr lang="en-AU" sz="3600" b="0" i="0" u="none" strike="noStrike" kern="1200" baseline="0" dirty="0" smtClean="0">
                          <a:solidFill>
                            <a:srgbClr val="00B050"/>
                          </a:solidFill>
                          <a:latin typeface="+mn-lt"/>
                          <a:ea typeface="+mn-ea"/>
                          <a:cs typeface="+mn-cs"/>
                          <a:sym typeface="Wingdings"/>
                        </a:rPr>
                        <a:t></a:t>
                      </a:r>
                      <a:endParaRPr lang="en-AU" sz="3600" dirty="0">
                        <a:solidFill>
                          <a:srgbClr val="FFC000"/>
                        </a:solidFill>
                      </a:endParaRPr>
                    </a:p>
                  </a:txBody>
                  <a:tcPr anchor="ctr"/>
                </a:tc>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7" name="Rectangle 6"/>
          <p:cNvSpPr/>
          <p:nvPr/>
        </p:nvSpPr>
        <p:spPr bwMode="auto">
          <a:xfrm>
            <a:off x="685800" y="6096000"/>
            <a:ext cx="7696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kumimoji="0" lang="en-AU" sz="1400" b="0" i="0" u="none" strike="noStrike" cap="none" normalizeH="0" baseline="0" dirty="0" err="1" smtClean="0">
                <a:ln>
                  <a:noFill/>
                </a:ln>
                <a:solidFill>
                  <a:schemeClr val="tx1"/>
                </a:solidFill>
                <a:effectLst/>
                <a:latin typeface="+mj-lt"/>
              </a:rPr>
              <a:t>Src</a:t>
            </a:r>
            <a:r>
              <a:rPr kumimoji="0" lang="en-AU" sz="1400" b="0" i="0" u="none" strike="noStrike" cap="none" normalizeH="0" baseline="0" dirty="0" smtClean="0">
                <a:ln>
                  <a:noFill/>
                </a:ln>
                <a:solidFill>
                  <a:schemeClr val="tx1"/>
                </a:solidFill>
                <a:effectLst/>
                <a:latin typeface="+mj-lt"/>
              </a:rPr>
              <a:t>: </a:t>
            </a:r>
            <a:r>
              <a:rPr lang="fr-FR" sz="1400" dirty="0">
                <a:latin typeface="+mj-lt"/>
                <a:hlinkClick r:id="rId2"/>
              </a:rPr>
              <a:t>LTE-U </a:t>
            </a:r>
            <a:r>
              <a:rPr lang="fr-FR" sz="1400" dirty="0" err="1">
                <a:latin typeface="+mj-lt"/>
                <a:hlinkClick r:id="rId2"/>
              </a:rPr>
              <a:t>Technical</a:t>
            </a:r>
            <a:r>
              <a:rPr lang="fr-FR" sz="1400" dirty="0">
                <a:latin typeface="+mj-lt"/>
                <a:hlinkClick r:id="rId2"/>
              </a:rPr>
              <a:t> Report V1.0</a:t>
            </a:r>
            <a:r>
              <a:rPr kumimoji="0" lang="en-AU" sz="1400" b="0" i="0" u="none" strike="noStrike" cap="none" normalizeH="0" dirty="0" smtClean="0">
                <a:ln>
                  <a:noFill/>
                </a:ln>
                <a:solidFill>
                  <a:schemeClr val="tx1"/>
                </a:solidFill>
                <a:effectLst/>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588219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pre-standards LTE-U channel selection strategy is reasonable and appropriate </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As a general principle, any device has the right to use any unlicensed channel, subject of course to any local regulations</a:t>
            </a:r>
          </a:p>
          <a:p>
            <a:pPr lvl="1"/>
            <a:r>
              <a:rPr lang="en-AU" dirty="0" smtClean="0"/>
              <a:t>However, it is generally in the best interests of all devices for everyone to seek to use the “cleanest” channel, noting that the cleanest channel may change over time</a:t>
            </a:r>
          </a:p>
          <a:p>
            <a:pPr lvl="1"/>
            <a:r>
              <a:rPr lang="en-AU" dirty="0" smtClean="0"/>
              <a:t>It appears the pre-standards LTE-U systems recognise this by using channel selection as the first element of ifs coexistence strategy</a:t>
            </a:r>
          </a:p>
          <a:p>
            <a:pPr lvl="1"/>
            <a:r>
              <a:rPr lang="en-AU" dirty="0" smtClean="0"/>
              <a:t>It is reasonable for the pre-standards </a:t>
            </a:r>
            <a:r>
              <a:rPr lang="en-AU" dirty="0"/>
              <a:t>LTE-U </a:t>
            </a:r>
            <a:r>
              <a:rPr lang="en-AU" dirty="0" smtClean="0"/>
              <a:t>channel selection algorithms to remain proprietary because of the natural alignment between:</a:t>
            </a:r>
          </a:p>
          <a:p>
            <a:pPr lvl="2"/>
            <a:r>
              <a:rPr lang="en-AU" dirty="0" smtClean="0"/>
              <a:t>The individual goal: use a “clean channel”; AND</a:t>
            </a:r>
          </a:p>
          <a:p>
            <a:pPr lvl="2"/>
            <a:r>
              <a:rPr lang="en-AU" dirty="0" smtClean="0"/>
              <a:t>The group goal: everyone use a “clean channel”</a:t>
            </a:r>
          </a:p>
          <a:p>
            <a:pPr lvl="1"/>
            <a:r>
              <a:rPr lang="en-AU" dirty="0" smtClean="0"/>
              <a:t>It is worth noting that channel selection algorithms are not standardised in IEEE 802.11 or by the Wi-Fi Alliance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007894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Secondary cell DTX uses a proprietary algorithm to decide the “share” between LTE-U and 802.11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appears the pre-standards LTE-U “secondary </a:t>
            </a:r>
            <a:r>
              <a:rPr lang="en-AU" dirty="0"/>
              <a:t>cell </a:t>
            </a:r>
            <a:r>
              <a:rPr lang="en-AU" dirty="0" smtClean="0"/>
              <a:t>DTX” scheme operates by:</a:t>
            </a:r>
          </a:p>
          <a:p>
            <a:pPr lvl="2"/>
            <a:r>
              <a:rPr lang="en-AU" dirty="0" smtClean="0"/>
              <a:t>Sensing the medium </a:t>
            </a:r>
            <a:r>
              <a:rPr lang="en-AU" dirty="0"/>
              <a:t>for 802.11 </a:t>
            </a:r>
            <a:r>
              <a:rPr lang="en-AU" dirty="0" smtClean="0"/>
              <a:t>activity for 10-100s </a:t>
            </a:r>
            <a:r>
              <a:rPr lang="en-AU" dirty="0" err="1" smtClean="0"/>
              <a:t>ms</a:t>
            </a:r>
            <a:r>
              <a:rPr lang="en-AU" dirty="0" smtClean="0"/>
              <a:t>, at some earlier time (the details are proprietary)</a:t>
            </a:r>
          </a:p>
          <a:p>
            <a:pPr lvl="2"/>
            <a:r>
              <a:rPr lang="en-AU" dirty="0" smtClean="0"/>
              <a:t>Using a proprietary algorithm to determine what proportion of the bandwidth LTE-U should be allocated, with the rest left to 802.11 and other systems</a:t>
            </a:r>
          </a:p>
          <a:p>
            <a:pPr lvl="2"/>
            <a:r>
              <a:rPr lang="en-AU" dirty="0" smtClean="0"/>
              <a:t>Implementing the above determination by setting up a static or dynamic TDM duty cycle with length of 10-100s </a:t>
            </a:r>
            <a:r>
              <a:rPr lang="en-AU" dirty="0" err="1" smtClean="0"/>
              <a:t>ms</a:t>
            </a:r>
            <a:endParaRPr lang="en-AU" dirty="0" smtClean="0"/>
          </a:p>
          <a:p>
            <a:pPr lvl="2"/>
            <a:endParaRPr lang="en-AU" dirty="0"/>
          </a:p>
          <a:p>
            <a:pPr lvl="2"/>
            <a:endParaRPr lang="en-AU" dirty="0" smtClean="0"/>
          </a:p>
          <a:p>
            <a:pPr lvl="2"/>
            <a:endParaRPr lang="en-AU" dirty="0"/>
          </a:p>
          <a:p>
            <a:pPr lvl="2"/>
            <a:endParaRPr lang="en-AU" dirty="0" smtClean="0"/>
          </a:p>
          <a:p>
            <a:pPr lvl="1"/>
            <a:endParaRPr lang="en-AU" dirty="0"/>
          </a:p>
          <a:p>
            <a:pPr lvl="1"/>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cxnSp>
        <p:nvCxnSpPr>
          <p:cNvPr id="11" name="Straight Connector 10"/>
          <p:cNvCxnSpPr/>
          <p:nvPr/>
        </p:nvCxnSpPr>
        <p:spPr bwMode="auto">
          <a:xfrm>
            <a:off x="685800" y="5638800"/>
            <a:ext cx="792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12954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LTE-U transmission</a:t>
            </a:r>
          </a:p>
        </p:txBody>
      </p:sp>
      <p:sp>
        <p:nvSpPr>
          <p:cNvPr id="13" name="Rectangle 12"/>
          <p:cNvSpPr/>
          <p:nvPr/>
        </p:nvSpPr>
        <p:spPr bwMode="auto">
          <a:xfrm>
            <a:off x="38862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AU" sz="1600" dirty="0">
                <a:latin typeface="+mj-lt"/>
              </a:rPr>
              <a:t>LTE-U transmission</a:t>
            </a:r>
          </a:p>
        </p:txBody>
      </p:sp>
      <p:sp>
        <p:nvSpPr>
          <p:cNvPr id="16" name="Rectangle 15"/>
          <p:cNvSpPr/>
          <p:nvPr/>
        </p:nvSpPr>
        <p:spPr bwMode="auto">
          <a:xfrm>
            <a:off x="64770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AU" sz="1600" dirty="0">
                <a:latin typeface="+mj-lt"/>
              </a:rPr>
              <a:t>LTE-U transmission</a:t>
            </a:r>
          </a:p>
        </p:txBody>
      </p:sp>
      <p:cxnSp>
        <p:nvCxnSpPr>
          <p:cNvPr id="18" name="Straight Arrow Connector 17"/>
          <p:cNvCxnSpPr/>
          <p:nvPr/>
        </p:nvCxnSpPr>
        <p:spPr bwMode="auto">
          <a:xfrm>
            <a:off x="3886200" y="5943600"/>
            <a:ext cx="2590800" cy="0"/>
          </a:xfrm>
          <a:prstGeom prst="straightConnector1">
            <a:avLst/>
          </a:prstGeom>
          <a:solidFill>
            <a:schemeClr val="accent1"/>
          </a:solidFill>
          <a:ln w="12700" cap="flat" cmpd="sng" algn="ctr">
            <a:solidFill>
              <a:schemeClr val="tx1"/>
            </a:solidFill>
            <a:prstDash val="solid"/>
            <a:round/>
            <a:headEnd type="arrow" w="lg" len="med"/>
            <a:tailEnd type="arrow" w="lg" len="med"/>
          </a:ln>
          <a:effectLst/>
        </p:spPr>
      </p:cxnSp>
      <p:cxnSp>
        <p:nvCxnSpPr>
          <p:cNvPr id="20" name="Straight Connector 19"/>
          <p:cNvCxnSpPr/>
          <p:nvPr/>
        </p:nvCxnSpPr>
        <p:spPr bwMode="auto">
          <a:xfrm>
            <a:off x="3886200" y="5638800"/>
            <a:ext cx="0"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1" name="Straight Connector 20"/>
          <p:cNvCxnSpPr/>
          <p:nvPr/>
        </p:nvCxnSpPr>
        <p:spPr bwMode="auto">
          <a:xfrm>
            <a:off x="6477000" y="5638800"/>
            <a:ext cx="0"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2" name="Rectangle 21"/>
          <p:cNvSpPr/>
          <p:nvPr/>
        </p:nvSpPr>
        <p:spPr bwMode="auto">
          <a:xfrm>
            <a:off x="3886200" y="5943600"/>
            <a:ext cx="2590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10s-100s </a:t>
            </a:r>
            <a:r>
              <a:rPr kumimoji="0" lang="en-AU" sz="1600" b="0" i="0" u="none" strike="noStrike" cap="none" normalizeH="0" baseline="0" dirty="0" err="1" smtClean="0">
                <a:ln>
                  <a:noFill/>
                </a:ln>
                <a:solidFill>
                  <a:schemeClr val="tx1"/>
                </a:solidFill>
                <a:effectLst/>
                <a:latin typeface="+mj-lt"/>
              </a:rPr>
              <a:t>ms</a:t>
            </a:r>
            <a:endParaRPr kumimoji="0" lang="en-AU" sz="1600" b="0" i="0" u="none" strike="noStrike" cap="none" normalizeH="0" baseline="0" dirty="0" smtClean="0">
              <a:ln>
                <a:noFill/>
              </a:ln>
              <a:solidFill>
                <a:schemeClr val="tx1"/>
              </a:solidFill>
              <a:effectLst/>
              <a:latin typeface="+mj-lt"/>
            </a:endParaRPr>
          </a:p>
        </p:txBody>
      </p:sp>
      <p:sp>
        <p:nvSpPr>
          <p:cNvPr id="25" name="Rectangle 24"/>
          <p:cNvSpPr/>
          <p:nvPr/>
        </p:nvSpPr>
        <p:spPr bwMode="auto">
          <a:xfrm rot="16200000">
            <a:off x="2895600" y="4648200"/>
            <a:ext cx="12192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Remainder to 802.11</a:t>
            </a:r>
          </a:p>
        </p:txBody>
      </p:sp>
      <p:sp>
        <p:nvSpPr>
          <p:cNvPr id="26" name="Rectangle 25"/>
          <p:cNvSpPr/>
          <p:nvPr/>
        </p:nvSpPr>
        <p:spPr bwMode="auto">
          <a:xfrm rot="16200000">
            <a:off x="5486400" y="4648199"/>
            <a:ext cx="12192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Remainder to 802.11</a:t>
            </a:r>
          </a:p>
        </p:txBody>
      </p:sp>
      <p:sp>
        <p:nvSpPr>
          <p:cNvPr id="27" name="Rectangle 26"/>
          <p:cNvSpPr/>
          <p:nvPr/>
        </p:nvSpPr>
        <p:spPr bwMode="auto">
          <a:xfrm>
            <a:off x="685800" y="5638800"/>
            <a:ext cx="2590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Timing determined by LTE-U system, not 802.11</a:t>
            </a:r>
          </a:p>
        </p:txBody>
      </p:sp>
    </p:spTree>
    <p:extLst>
      <p:ext uri="{BB962C8B-B14F-4D97-AF65-F5344CB8AC3E}">
        <p14:creationId xmlns:p14="http://schemas.microsoft.com/office/powerpoint/2010/main" val="3685659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pre-standards LTE-U “secondary cell DTX” scheme has multiple obvious problems</a:t>
            </a:r>
            <a:endParaRPr lang="en-AU" dirty="0"/>
          </a:p>
        </p:txBody>
      </p:sp>
      <p:sp>
        <p:nvSpPr>
          <p:cNvPr id="3" name="Content Placeholder 2"/>
          <p:cNvSpPr>
            <a:spLocks noGrp="1"/>
          </p:cNvSpPr>
          <p:nvPr>
            <p:ph idx="1"/>
          </p:nvPr>
        </p:nvSpPr>
        <p:spPr/>
        <p:txBody>
          <a:bodyPr/>
          <a:lstStyle/>
          <a:p>
            <a:pPr lvl="1"/>
            <a:r>
              <a:rPr lang="en-AU" smtClean="0"/>
              <a:t>The proposal for LTE-U to “control” the medium is contrary to well established unlicensed principles</a:t>
            </a:r>
          </a:p>
          <a:p>
            <a:pPr lvl="1"/>
            <a:r>
              <a:rPr lang="en-AU" smtClean="0"/>
              <a:t>Proprietary LTE-U scheduling mechanisms are inappropriate in unlicensed spectrum</a:t>
            </a:r>
          </a:p>
          <a:p>
            <a:pPr lvl="1"/>
            <a:r>
              <a:rPr lang="en-AU" smtClean="0"/>
              <a:t>LTE-U’s static medium sharing algorithms cause unjustifiable interference to others</a:t>
            </a:r>
          </a:p>
          <a:p>
            <a:pPr lvl="1"/>
            <a:r>
              <a:rPr lang="en-AU" smtClean="0"/>
              <a:t>LTE-U’s reliance on historical measurements is unlikely to operate well in a very dynamic load environment</a:t>
            </a:r>
          </a:p>
          <a:p>
            <a:pPr lvl="1"/>
            <a:r>
              <a:rPr lang="en-AU" smtClean="0"/>
              <a:t>LTE-U is not fair in realistic use and load scenarios, despite misleading claims to the contrary</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31430706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proposal for LTE-U to “control” the medium is contrary to well established unlicensed principles</a:t>
            </a:r>
            <a:endParaRPr lang="en-AU" dirty="0"/>
          </a:p>
        </p:txBody>
      </p:sp>
      <p:sp>
        <p:nvSpPr>
          <p:cNvPr id="3" name="Content Placeholder 2"/>
          <p:cNvSpPr>
            <a:spLocks noGrp="1"/>
          </p:cNvSpPr>
          <p:nvPr>
            <p:ph idx="1"/>
          </p:nvPr>
        </p:nvSpPr>
        <p:spPr>
          <a:xfrm>
            <a:off x="685800" y="1600200"/>
            <a:ext cx="7772400" cy="4114800"/>
          </a:xfrm>
        </p:spPr>
        <p:txBody>
          <a:bodyPr/>
          <a:lstStyle/>
          <a:p>
            <a:pPr lvl="1"/>
            <a:r>
              <a:rPr lang="en-AU" dirty="0" smtClean="0"/>
              <a:t>The </a:t>
            </a:r>
            <a:r>
              <a:rPr lang="en-AU" dirty="0"/>
              <a:t>main </a:t>
            </a:r>
            <a:r>
              <a:rPr lang="en-AU" dirty="0" smtClean="0"/>
              <a:t>problem is that the decision on how the medium is shared between LTE-U and is made solely by the LTE-U operator</a:t>
            </a:r>
          </a:p>
          <a:p>
            <a:pPr lvl="1"/>
            <a:r>
              <a:rPr lang="en-AU" dirty="0" smtClean="0"/>
              <a:t>Essentially “control” of the medium is vested in a entity that does not necessarily have an interest in sharing it with competing 802.11 systems</a:t>
            </a:r>
          </a:p>
          <a:p>
            <a:pPr lvl="1"/>
            <a:r>
              <a:rPr lang="en-AU" dirty="0" smtClean="0"/>
              <a:t>This type of “control” is appropriate in licensed spectrum, but not in unlicensed spectrum; this type of “control” is typically worth many billions of dollars in license fees</a:t>
            </a:r>
            <a:endParaRPr lang="en-AU" dirty="0"/>
          </a:p>
          <a:p>
            <a:pPr lvl="1"/>
            <a:r>
              <a:rPr lang="en-AU" dirty="0" smtClean="0"/>
              <a:t>Many in the Wi-Fi industry do not trust all potential LTE-U operators to share the medium with 802.11 fairly, particularly as some LTE-U operators will have a vested interest in 802.11 working poorly</a:t>
            </a:r>
          </a:p>
          <a:p>
            <a:pPr lvl="1"/>
            <a:r>
              <a:rPr lang="en-AU" b="1" dirty="0" smtClean="0"/>
              <a:t>Recommendation</a:t>
            </a:r>
            <a:r>
              <a:rPr lang="en-AU" dirty="0" smtClean="0"/>
              <a:t>: </a:t>
            </a:r>
            <a:r>
              <a:rPr lang="en-AU" i="1" dirty="0" smtClean="0"/>
              <a:t>any sharing scheme must treat all LTE-U &amp; 802.11 devices as “equals” in any decisions about medium access</a:t>
            </a:r>
          </a:p>
          <a:p>
            <a:pPr lvl="2"/>
            <a:r>
              <a:rPr lang="en-AU" dirty="0" err="1"/>
              <a:t>i</a:t>
            </a:r>
            <a:r>
              <a:rPr lang="en-AU" dirty="0" err="1" smtClean="0"/>
              <a:t>e</a:t>
            </a:r>
            <a:r>
              <a:rPr lang="en-AU" dirty="0" smtClean="0"/>
              <a:t> a distributed  “democracy” rather than a centralised “dictatorship”</a:t>
            </a:r>
          </a:p>
          <a:p>
            <a:pPr lvl="1"/>
            <a:r>
              <a:rPr lang="en-AU" b="1" dirty="0" smtClean="0"/>
              <a:t>Alternative</a:t>
            </a:r>
            <a:r>
              <a:rPr lang="en-AU" dirty="0" smtClean="0"/>
              <a:t>: </a:t>
            </a:r>
            <a:r>
              <a:rPr lang="en-AU" i="1" dirty="0" smtClean="0"/>
              <a:t>LTE-U </a:t>
            </a:r>
            <a:r>
              <a:rPr lang="en-AU" i="1" dirty="0"/>
              <a:t>o</a:t>
            </a:r>
            <a:r>
              <a:rPr lang="en-AU" i="1" dirty="0" smtClean="0"/>
              <a:t>perators must be charged many billions of dollars in license fees for controlling access to unlicensed spectrum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409239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Aside: should LTE-U be charged for use of unlicensed spectrum? Ideally not!</a:t>
            </a:r>
            <a:endParaRPr lang="en-AU" dirty="0"/>
          </a:p>
        </p:txBody>
      </p:sp>
      <p:sp>
        <p:nvSpPr>
          <p:cNvPr id="3" name="Content Placeholder 2"/>
          <p:cNvSpPr>
            <a:spLocks noGrp="1"/>
          </p:cNvSpPr>
          <p:nvPr>
            <p:ph idx="1"/>
          </p:nvPr>
        </p:nvSpPr>
        <p:spPr/>
        <p:txBody>
          <a:bodyPr/>
          <a:lstStyle/>
          <a:p>
            <a:pPr lvl="1"/>
            <a:r>
              <a:rPr lang="en-AU" dirty="0" smtClean="0"/>
              <a:t>It was noted on the previous slide that  operators could be charged many billions of dollars in license fees for use of unlicensed spectrum if LTE-U  systems asserted “control” over the band</a:t>
            </a:r>
          </a:p>
          <a:p>
            <a:pPr lvl="1"/>
            <a:r>
              <a:rPr lang="en-AU" dirty="0" smtClean="0"/>
              <a:t>This would be compensation to the community for transfer much of the economic value of unlicensed spectrum from the community to a few operators</a:t>
            </a:r>
          </a:p>
          <a:p>
            <a:pPr lvl="1"/>
            <a:r>
              <a:rPr lang="en-AU" dirty="0" smtClean="0"/>
              <a:t>The author of this paper believes while this compensation would be justifiable and could be extremely large, a far more flexible and valuable approach is to ensure all users are able to access the medium as equals</a:t>
            </a:r>
          </a:p>
          <a:p>
            <a:pPr lvl="2"/>
            <a:r>
              <a:rPr lang="en-AU" dirty="0" err="1"/>
              <a:t>i</a:t>
            </a:r>
            <a:r>
              <a:rPr lang="en-AU" dirty="0" err="1" smtClean="0"/>
              <a:t>e</a:t>
            </a:r>
            <a:r>
              <a:rPr lang="en-AU" dirty="0" smtClean="0"/>
              <a:t> the </a:t>
            </a:r>
            <a:r>
              <a:rPr lang="en-AU" i="1" dirty="0" smtClean="0"/>
              <a:t>status quo</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689204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Proprietary LTE-U scheduling mechanisms are inappropriate in unlicensed spectrum</a:t>
            </a:r>
            <a:endParaRPr lang="en-AU" dirty="0"/>
          </a:p>
        </p:txBody>
      </p:sp>
      <p:sp>
        <p:nvSpPr>
          <p:cNvPr id="3" name="Content Placeholder 2"/>
          <p:cNvSpPr>
            <a:spLocks noGrp="1"/>
          </p:cNvSpPr>
          <p:nvPr>
            <p:ph idx="1"/>
          </p:nvPr>
        </p:nvSpPr>
        <p:spPr/>
        <p:txBody>
          <a:bodyPr/>
          <a:lstStyle/>
          <a:p>
            <a:pPr lvl="1"/>
            <a:r>
              <a:rPr lang="en-AU" dirty="0" smtClean="0"/>
              <a:t>A problem related LTE-U systems having “control” of unlicensed </a:t>
            </a:r>
            <a:r>
              <a:rPr lang="en-AU" dirty="0"/>
              <a:t>s</a:t>
            </a:r>
            <a:r>
              <a:rPr lang="en-AU" dirty="0" smtClean="0"/>
              <a:t>pectrum, is the proposal by the LTE-U Forum that the algorithms to decide the LTE-U share of the medium are proprietary</a:t>
            </a:r>
          </a:p>
          <a:p>
            <a:pPr lvl="1"/>
            <a:r>
              <a:rPr lang="en-AU" dirty="0" smtClean="0"/>
              <a:t>This means that any imperfections in the algorithms or any biases toward LTE-U over 802.11 built into the system will be secret</a:t>
            </a:r>
          </a:p>
          <a:p>
            <a:pPr lvl="1"/>
            <a:r>
              <a:rPr lang="en-AU" dirty="0" smtClean="0"/>
              <a:t>This approach only increases the current distrust for the level of “control” that LTE-U systems are asserting over 802.11 in terms of access to the medium</a:t>
            </a:r>
          </a:p>
          <a:p>
            <a:pPr lvl="2"/>
            <a:r>
              <a:rPr lang="en-AU" dirty="0" err="1" smtClean="0"/>
              <a:t>ie</a:t>
            </a:r>
            <a:r>
              <a:rPr lang="en-AU" dirty="0" smtClean="0"/>
              <a:t> even “benevolent dictators” eventually become “malevolent </a:t>
            </a:r>
            <a:r>
              <a:rPr lang="en-AU" dirty="0"/>
              <a:t>dictators”</a:t>
            </a:r>
            <a:endParaRPr lang="en-AU" dirty="0" smtClean="0"/>
          </a:p>
          <a:p>
            <a:pPr lvl="1"/>
            <a:r>
              <a:rPr lang="en-AU" b="1" dirty="0" smtClean="0"/>
              <a:t>Recommendation</a:t>
            </a:r>
            <a:r>
              <a:rPr lang="en-AU" dirty="0" smtClean="0"/>
              <a:t>: </a:t>
            </a:r>
            <a:r>
              <a:rPr lang="en-AU" i="1" dirty="0" smtClean="0"/>
              <a:t>any unlicensed medium sharing algorithms must be public, standardised and agreed by all relevant stakeholders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702602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LTE-U’s static </a:t>
            </a:r>
            <a:r>
              <a:rPr lang="en-AU" dirty="0"/>
              <a:t>medium sharing algorithms </a:t>
            </a:r>
            <a:r>
              <a:rPr lang="en-AU" dirty="0" smtClean="0"/>
              <a:t>cause unjustifiable interference to others</a:t>
            </a:r>
            <a:endParaRPr lang="en-AU" dirty="0"/>
          </a:p>
        </p:txBody>
      </p:sp>
      <p:sp>
        <p:nvSpPr>
          <p:cNvPr id="3" name="Content Placeholder 2"/>
          <p:cNvSpPr>
            <a:spLocks noGrp="1"/>
          </p:cNvSpPr>
          <p:nvPr>
            <p:ph idx="1"/>
          </p:nvPr>
        </p:nvSpPr>
        <p:spPr/>
        <p:txBody>
          <a:bodyPr/>
          <a:lstStyle/>
          <a:p>
            <a:pPr lvl="1"/>
            <a:r>
              <a:rPr lang="en-AU" dirty="0" smtClean="0"/>
              <a:t>The LTE-U Forum documents note that vendors can choose either a dynamic or a static TDM duty cycle for LTE-U and 802.11 traffic</a:t>
            </a:r>
          </a:p>
          <a:p>
            <a:pPr lvl="1"/>
            <a:r>
              <a:rPr lang="en-AU" dirty="0" smtClean="0"/>
              <a:t>A static duty cycle suggests the </a:t>
            </a:r>
            <a:r>
              <a:rPr lang="en-AU" dirty="0"/>
              <a:t>duty cycle </a:t>
            </a:r>
            <a:r>
              <a:rPr lang="en-AU" dirty="0" smtClean="0"/>
              <a:t>is set infrequently based on the LTE-U system’s evaluation of 802.11 bandwidth needs at some point in the past</a:t>
            </a:r>
          </a:p>
          <a:p>
            <a:pPr lvl="1"/>
            <a:r>
              <a:rPr lang="en-AU" dirty="0" smtClean="0"/>
              <a:t>This approach has two obvious problems:</a:t>
            </a:r>
          </a:p>
          <a:p>
            <a:pPr lvl="2"/>
            <a:r>
              <a:rPr lang="en-AU" dirty="0" smtClean="0"/>
              <a:t>The static duty cycle is set based on past evaluations of 802.11 bandwidth needs that may have no connection to current needs</a:t>
            </a:r>
          </a:p>
          <a:p>
            <a:pPr lvl="2"/>
            <a:r>
              <a:rPr lang="en-AU" dirty="0" smtClean="0"/>
              <a:t>A static duty cycle means that bandwidth may be reserved for LTE-U traffic that does not exist; wasting bandwidth in this manner is essentially a form of interference, which is generally contrary to rules unlicensed bands</a:t>
            </a:r>
          </a:p>
          <a:p>
            <a:pPr lvl="1"/>
            <a:r>
              <a:rPr lang="en-AU" b="1" dirty="0"/>
              <a:t>Recommendation</a:t>
            </a:r>
            <a:r>
              <a:rPr lang="en-AU" dirty="0"/>
              <a:t>: </a:t>
            </a:r>
            <a:r>
              <a:rPr lang="en-AU" i="1" dirty="0"/>
              <a:t>any unlicensed medium sharing algorithms </a:t>
            </a:r>
            <a:r>
              <a:rPr lang="en-AU" i="1" dirty="0" smtClean="0"/>
              <a:t>must be designed to dynamically respond to the changing needs of all users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588427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dirty="0"/>
              <a:t>LTE-U’s reliance on historical measurements is unlikely to operate well in </a:t>
            </a:r>
            <a:r>
              <a:rPr lang="en-AU" dirty="0" smtClean="0"/>
              <a:t>very dynamic </a:t>
            </a:r>
            <a:r>
              <a:rPr lang="en-AU" dirty="0"/>
              <a:t>load </a:t>
            </a:r>
            <a:r>
              <a:rPr lang="en-AU" dirty="0" smtClean="0"/>
              <a:t>environments</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LTE-U Forum documents </a:t>
            </a:r>
            <a:r>
              <a:rPr lang="en-AU" dirty="0" smtClean="0"/>
              <a:t>suggest that the duty cycle can change dynamically according to a proprietary mechanism using measurements made over 10s to 100s </a:t>
            </a:r>
            <a:r>
              <a:rPr lang="en-AU" dirty="0" err="1" smtClean="0"/>
              <a:t>ms</a:t>
            </a:r>
            <a:endParaRPr lang="en-AU" dirty="0" smtClean="0"/>
          </a:p>
          <a:p>
            <a:pPr lvl="1"/>
            <a:r>
              <a:rPr lang="en-AU" dirty="0" smtClean="0"/>
              <a:t>The various issues with this approach are that the mechanism:</a:t>
            </a:r>
          </a:p>
          <a:p>
            <a:pPr lvl="2"/>
            <a:r>
              <a:rPr lang="en-AU" dirty="0"/>
              <a:t>I</a:t>
            </a:r>
            <a:r>
              <a:rPr lang="en-AU" dirty="0" smtClean="0"/>
              <a:t>s proprietary and so cannot be independently evaluated for its efficacy</a:t>
            </a:r>
          </a:p>
          <a:p>
            <a:pPr lvl="2"/>
            <a:r>
              <a:rPr lang="en-AU" dirty="0" smtClean="0"/>
              <a:t>Assumes the LTE-U system is able to use energy detection to accurately estimate 802.11 traffic needs; it is unclear this is a reasonable assumption</a:t>
            </a:r>
          </a:p>
          <a:p>
            <a:pPr lvl="2"/>
            <a:r>
              <a:rPr lang="en-AU" dirty="0" smtClean="0"/>
              <a:t>Only slowly reacts to changes in 802.11 load</a:t>
            </a:r>
          </a:p>
          <a:p>
            <a:pPr lvl="1"/>
            <a:r>
              <a:rPr lang="en-AU" dirty="0" smtClean="0"/>
              <a:t>In contrast, 802.11 responds to:</a:t>
            </a:r>
          </a:p>
          <a:p>
            <a:pPr lvl="2"/>
            <a:r>
              <a:rPr lang="en-AU" dirty="0"/>
              <a:t>L</a:t>
            </a:r>
            <a:r>
              <a:rPr lang="en-AU" dirty="0" smtClean="0"/>
              <a:t>oad increases by exponentially backing off after each failed transmission</a:t>
            </a:r>
          </a:p>
          <a:p>
            <a:pPr lvl="2"/>
            <a:r>
              <a:rPr lang="en-AU" dirty="0" smtClean="0"/>
              <a:t>Load decreases after each successful transmission</a:t>
            </a:r>
            <a:endParaRPr lang="en-AU" dirty="0"/>
          </a:p>
          <a:p>
            <a:pPr lvl="1"/>
            <a:r>
              <a:rPr lang="en-AU" b="1" dirty="0" smtClean="0"/>
              <a:t>Recommendation</a:t>
            </a:r>
            <a:r>
              <a:rPr lang="en-AU" dirty="0" smtClean="0"/>
              <a:t>: </a:t>
            </a:r>
            <a:r>
              <a:rPr lang="en-AU" i="1" dirty="0"/>
              <a:t>any unlicensed medium sharing algorithms must be designed to </a:t>
            </a:r>
            <a:r>
              <a:rPr lang="en-AU" i="1" dirty="0" smtClean="0"/>
              <a:t>respond </a:t>
            </a:r>
            <a:r>
              <a:rPr lang="en-AU" i="1" dirty="0"/>
              <a:t>to </a:t>
            </a:r>
            <a:r>
              <a:rPr lang="en-AU" i="1" dirty="0" smtClean="0"/>
              <a:t>load changes within a few packet transmissions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626197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is provided by the author solely as an IEEE 802.11 WG member</a:t>
            </a:r>
            <a:endParaRPr lang="en-AU" dirty="0"/>
          </a:p>
        </p:txBody>
      </p:sp>
      <p:sp>
        <p:nvSpPr>
          <p:cNvPr id="3" name="Content Placeholder 2"/>
          <p:cNvSpPr>
            <a:spLocks noGrp="1"/>
          </p:cNvSpPr>
          <p:nvPr>
            <p:ph idx="1"/>
          </p:nvPr>
        </p:nvSpPr>
        <p:spPr/>
        <p:txBody>
          <a:bodyPr/>
          <a:lstStyle/>
          <a:p>
            <a:r>
              <a:rPr lang="en-AU" dirty="0" smtClean="0"/>
              <a:t>Caveat</a:t>
            </a:r>
          </a:p>
          <a:p>
            <a:pPr lvl="1"/>
            <a:r>
              <a:rPr lang="en-AU" dirty="0" smtClean="0"/>
              <a:t>Andrew Myles is the author of this presentation</a:t>
            </a:r>
          </a:p>
          <a:p>
            <a:pPr lvl="1"/>
            <a:r>
              <a:rPr lang="en-AU" dirty="0" smtClean="0"/>
              <a:t>Andrew is not representing his employer (Cisco)  or any other organisation to which he is or is perceived to be affiliated</a:t>
            </a:r>
          </a:p>
          <a:p>
            <a:pPr lvl="1"/>
            <a:r>
              <a:rPr lang="en-AU" dirty="0" smtClean="0"/>
              <a:t>Andrew is purely motivated by the injustice of the potential  misappropriation by LTE-U of a community resource (unlicensed spectrum) without benefit or </a:t>
            </a:r>
            <a:r>
              <a:rPr lang="en-AU" dirty="0" smtClean="0"/>
              <a:t>due </a:t>
            </a:r>
            <a:r>
              <a:rPr lang="en-AU" dirty="0" smtClean="0"/>
              <a:t>compensation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758423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is not “fair” in realistic use and load scenarios, despite misleading claims to the contrary</a:t>
            </a:r>
            <a:endParaRPr lang="en-AU" dirty="0"/>
          </a:p>
        </p:txBody>
      </p:sp>
      <p:sp>
        <p:nvSpPr>
          <p:cNvPr id="3" name="Content Placeholder 2"/>
          <p:cNvSpPr>
            <a:spLocks noGrp="1"/>
          </p:cNvSpPr>
          <p:nvPr>
            <p:ph idx="1"/>
          </p:nvPr>
        </p:nvSpPr>
        <p:spPr/>
        <p:txBody>
          <a:bodyPr/>
          <a:lstStyle/>
          <a:p>
            <a:pPr lvl="1"/>
            <a:r>
              <a:rPr lang="en-AU" dirty="0" smtClean="0"/>
              <a:t>LTE-U proponents have stated on numerous occasions that their algorithms will be “fair” </a:t>
            </a:r>
          </a:p>
          <a:p>
            <a:pPr lvl="1"/>
            <a:r>
              <a:rPr lang="en-AU" dirty="0" smtClean="0"/>
              <a:t>The definition of “fair” used is  that a group of Wi-Fi systems will be no worse off than if any of the Wi-Fi systems are replaced with LTE-U systems</a:t>
            </a:r>
          </a:p>
          <a:p>
            <a:pPr lvl="1"/>
            <a:r>
              <a:rPr lang="en-AU" dirty="0" smtClean="0"/>
              <a:t>This seems like  a reasonable definition of “fair” from a high level perspective</a:t>
            </a:r>
          </a:p>
          <a:p>
            <a:pPr lvl="1"/>
            <a:r>
              <a:rPr lang="en-AU" dirty="0" smtClean="0"/>
              <a:t>Indeed many simulations (and demonstrations) appear to show that LTE-U is or will be “fair” in terms of coexistence with 802.11</a:t>
            </a:r>
          </a:p>
          <a:p>
            <a:pPr lvl="2"/>
            <a:r>
              <a:rPr lang="en-AU" dirty="0" smtClean="0"/>
              <a:t>See Qualcomm </a:t>
            </a:r>
            <a:r>
              <a:rPr lang="en-AU" dirty="0" err="1" smtClean="0"/>
              <a:t>FierceWireless</a:t>
            </a:r>
            <a:r>
              <a:rPr lang="en-AU" dirty="0" smtClean="0"/>
              <a:t> presentation</a:t>
            </a:r>
          </a:p>
          <a:p>
            <a:pPr lvl="2"/>
            <a:r>
              <a:rPr lang="en-AU" dirty="0" smtClean="0"/>
              <a:t>See LTE-U Forum simulations</a:t>
            </a:r>
          </a:p>
          <a:p>
            <a:pPr lvl="2"/>
            <a:r>
              <a:rPr lang="en-AU" dirty="0"/>
              <a:t>See LTE-U F</a:t>
            </a:r>
            <a:r>
              <a:rPr lang="en-AU" dirty="0" smtClean="0"/>
              <a:t>orum test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515896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LTE-U is not “fair” in realistic use and load scenarios, despite misleading claims to the contrary</a:t>
            </a:r>
            <a:endParaRPr lang="en-AU" dirty="0"/>
          </a:p>
        </p:txBody>
      </p:sp>
      <p:sp>
        <p:nvSpPr>
          <p:cNvPr id="3" name="Content Placeholder 2"/>
          <p:cNvSpPr>
            <a:spLocks noGrp="1"/>
          </p:cNvSpPr>
          <p:nvPr>
            <p:ph idx="1"/>
          </p:nvPr>
        </p:nvSpPr>
        <p:spPr/>
        <p:txBody>
          <a:bodyPr/>
          <a:lstStyle/>
          <a:p>
            <a:pPr lvl="1"/>
            <a:r>
              <a:rPr lang="en-AU" dirty="0" smtClean="0"/>
              <a:t>In contrast, there have been other simulations presented to 3GPP  and ETSI BRAN showing that LTE-U without LBT and exponential back-off is not “fair”:</a:t>
            </a:r>
          </a:p>
          <a:p>
            <a:pPr lvl="2"/>
            <a:r>
              <a:rPr lang="en-AU" dirty="0" smtClean="0"/>
              <a:t>See simulation results from CableLabs, Broadcom and Cisco</a:t>
            </a:r>
          </a:p>
          <a:p>
            <a:pPr lvl="1"/>
            <a:r>
              <a:rPr lang="en-AU" dirty="0" smtClean="0"/>
              <a:t>The problem with many of the simulations showing LTE-U is “fair” is that are potentially misleading because:</a:t>
            </a:r>
          </a:p>
          <a:p>
            <a:pPr lvl="2"/>
            <a:r>
              <a:rPr lang="en-AU" dirty="0" smtClean="0"/>
              <a:t>They typically focus on low and static load scenarios - rather than high and dynamic load scenarios</a:t>
            </a:r>
          </a:p>
          <a:p>
            <a:pPr lvl="2"/>
            <a:r>
              <a:rPr lang="en-AU" dirty="0" smtClean="0"/>
              <a:t>They focus on simplistic traffic and device configurations – rather then reflecting the rich diversity of 802.11 use scenarios</a:t>
            </a:r>
          </a:p>
          <a:p>
            <a:pPr lvl="1"/>
            <a:r>
              <a:rPr lang="en-AU" dirty="0" smtClean="0"/>
              <a:t>Indeed, the difference in results from various simulations demonstrate that it is inappropriate and misleading to use simulations to show that LTE-U is “fair”</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spTree>
    <p:extLst>
      <p:ext uri="{BB962C8B-B14F-4D97-AF65-F5344CB8AC3E}">
        <p14:creationId xmlns:p14="http://schemas.microsoft.com/office/powerpoint/2010/main" val="469228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proposed LTE-U Forum tests seem to support claims </a:t>
            </a:r>
            <a:r>
              <a:rPr lang="en-AU" dirty="0"/>
              <a:t>LTE-U fairly shares with </a:t>
            </a:r>
            <a:r>
              <a:rPr lang="en-AU" dirty="0" smtClean="0"/>
              <a:t>802.11 …</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LTE-U Forum has published a </a:t>
            </a:r>
            <a:r>
              <a:rPr lang="en-AU" dirty="0" smtClean="0">
                <a:hlinkClick r:id="rId2"/>
              </a:rPr>
              <a:t>document</a:t>
            </a:r>
            <a:r>
              <a:rPr lang="en-AU" dirty="0" smtClean="0"/>
              <a:t> of proposed coexistence requirements</a:t>
            </a:r>
          </a:p>
          <a:p>
            <a:pPr lvl="1"/>
            <a:r>
              <a:rPr lang="en-AU" dirty="0" smtClean="0"/>
              <a:t>It includes a number of tests for coexistence between 802.11 and LTE-U </a:t>
            </a:r>
          </a:p>
          <a:p>
            <a:pPr lvl="1"/>
            <a:r>
              <a:rPr lang="en-AU" dirty="0" smtClean="0"/>
              <a:t>One of the tests (6.2.1 in </a:t>
            </a:r>
            <a:r>
              <a:rPr lang="en-AU" dirty="0" smtClean="0">
                <a:hlinkClick r:id="rId2"/>
              </a:rPr>
              <a:t>document</a:t>
            </a:r>
            <a:r>
              <a:rPr lang="en-AU" dirty="0" smtClean="0"/>
              <a:t>):</a:t>
            </a:r>
          </a:p>
          <a:p>
            <a:pPr lvl="2"/>
            <a:r>
              <a:rPr lang="en-AU" dirty="0" smtClean="0"/>
              <a:t>Places an 802.11 link and an LTE-U link in the same 20MHz channel</a:t>
            </a:r>
          </a:p>
          <a:p>
            <a:pPr lvl="2"/>
            <a:r>
              <a:rPr lang="en-AU" dirty="0" smtClean="0"/>
              <a:t>Loads both links using a full buffer of UDP traffic</a:t>
            </a:r>
          </a:p>
          <a:p>
            <a:pPr lvl="2"/>
            <a:r>
              <a:rPr lang="en-AU" dirty="0" smtClean="0"/>
              <a:t>Checks that</a:t>
            </a:r>
          </a:p>
          <a:p>
            <a:pPr lvl="3"/>
            <a:r>
              <a:rPr lang="en-AU" dirty="0" smtClean="0"/>
              <a:t>LTE-U duty cycle is ≤ 50%</a:t>
            </a:r>
          </a:p>
          <a:p>
            <a:pPr lvl="3"/>
            <a:r>
              <a:rPr lang="en-AU" dirty="0" smtClean="0"/>
              <a:t>LTE-U cycle time is </a:t>
            </a:r>
            <a:r>
              <a:rPr lang="en-AU" dirty="0"/>
              <a:t>≤ </a:t>
            </a:r>
            <a:r>
              <a:rPr lang="en-AU" dirty="0" smtClean="0"/>
              <a:t>50ms</a:t>
            </a:r>
          </a:p>
          <a:p>
            <a:pPr lvl="3"/>
            <a:r>
              <a:rPr lang="en-AU" dirty="0" smtClean="0"/>
              <a:t>Throughput of both systems is ≥ 4Mb/s</a:t>
            </a:r>
          </a:p>
          <a:p>
            <a:pPr lvl="1"/>
            <a:r>
              <a:rPr lang="en-AU" dirty="0" smtClean="0"/>
              <a:t>On initial examination, this test appears to support the claims that LTE-U fairly shares with 802.11 and it is difficult to disagree with the test, given the particular configuration</a:t>
            </a:r>
            <a:endParaRPr lang="en-AU" dirty="0"/>
          </a:p>
          <a:p>
            <a:pPr lvl="3"/>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3692497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the proposed LTE-U tests are simplistic and unrealistic</a:t>
            </a:r>
            <a:endParaRPr lang="en-AU" dirty="0"/>
          </a:p>
        </p:txBody>
      </p:sp>
      <p:sp>
        <p:nvSpPr>
          <p:cNvPr id="3" name="Content Placeholder 2"/>
          <p:cNvSpPr>
            <a:spLocks noGrp="1"/>
          </p:cNvSpPr>
          <p:nvPr>
            <p:ph idx="1"/>
          </p:nvPr>
        </p:nvSpPr>
        <p:spPr/>
        <p:txBody>
          <a:bodyPr/>
          <a:lstStyle/>
          <a:p>
            <a:pPr lvl="1"/>
            <a:r>
              <a:rPr lang="en-AU" dirty="0" smtClean="0"/>
              <a:t>The proposed tests are encouraging too because they do promote fair sharing in at least one simple configuration</a:t>
            </a:r>
          </a:p>
          <a:p>
            <a:pPr lvl="1"/>
            <a:r>
              <a:rPr lang="en-AU" dirty="0" smtClean="0"/>
              <a:t>However, they fail to deal with a basic realistic environment in which there is both uplink and downlink 802.11 traffic</a:t>
            </a:r>
          </a:p>
          <a:p>
            <a:pPr lvl="1"/>
            <a:r>
              <a:rPr lang="en-AU" dirty="0" smtClean="0"/>
              <a:t>Consider an alternate use case in which:</a:t>
            </a:r>
          </a:p>
          <a:p>
            <a:pPr lvl="2"/>
            <a:r>
              <a:rPr lang="en-AU" dirty="0" smtClean="0"/>
              <a:t>Every device has equal right to access the medium</a:t>
            </a:r>
          </a:p>
          <a:p>
            <a:pPr lvl="2"/>
            <a:r>
              <a:rPr lang="en-AU" dirty="0" smtClean="0"/>
              <a:t>Ten 802.11 STAs only have uplink traffic</a:t>
            </a:r>
          </a:p>
          <a:p>
            <a:pPr lvl="2"/>
            <a:r>
              <a:rPr lang="en-AU" dirty="0" smtClean="0"/>
              <a:t>An LTE-U system only has downlink traffic from BS to ten clients</a:t>
            </a:r>
          </a:p>
          <a:p>
            <a:pPr lvl="1"/>
            <a:r>
              <a:rPr lang="en-AU" dirty="0" smtClean="0"/>
              <a:t>Traditional definitions of fairness in this case would mean that </a:t>
            </a:r>
          </a:p>
          <a:p>
            <a:pPr lvl="2"/>
            <a:r>
              <a:rPr lang="en-AU" dirty="0" smtClean="0"/>
              <a:t>The LTE-U duty cycle should be ~9%</a:t>
            </a:r>
          </a:p>
          <a:p>
            <a:pPr lvl="2"/>
            <a:r>
              <a:rPr lang="en-AU" dirty="0" smtClean="0"/>
              <a:t>The 802.11 duty cycle </a:t>
            </a:r>
            <a:r>
              <a:rPr lang="en-AU" dirty="0"/>
              <a:t>should be </a:t>
            </a:r>
            <a:r>
              <a:rPr lang="en-AU" dirty="0" smtClean="0"/>
              <a:t>~91%</a:t>
            </a:r>
          </a:p>
          <a:p>
            <a:pPr lvl="1"/>
            <a:r>
              <a:rPr lang="en-AU" dirty="0" smtClean="0"/>
              <a:t>It appears the LTE-U proponents would claim that the duty cycle should still be 50%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474725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4799946" y="2667000"/>
            <a:ext cx="3734454"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685800" y="2667000"/>
            <a:ext cx="37338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smtClean="0"/>
              <a:t>Fairness is more complex with 8021.11 uplink traffic  and LTE-U downlink traffic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pic>
        <p:nvPicPr>
          <p:cNvPr id="207877" name="Picture 5" descr="http://www.linksys.com/videos/gallery/631/262/E1200_Right_angle-850x42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0354" y="4143278"/>
            <a:ext cx="1023891" cy="609600"/>
          </a:xfrm>
          <a:prstGeom prst="rect">
            <a:avLst/>
          </a:prstGeom>
          <a:noFill/>
          <a:extLst>
            <a:ext uri="{909E8E84-426E-40DD-AFC4-6F175D3DCCD1}">
              <a14:hiddenFill xmlns:a14="http://schemas.microsoft.com/office/drawing/2010/main">
                <a:solidFill>
                  <a:srgbClr val="FFFFFF"/>
                </a:solidFill>
              </a14:hiddenFill>
            </a:ext>
          </a:extLst>
        </p:spPr>
      </p:pic>
      <p:pic>
        <p:nvPicPr>
          <p:cNvPr id="207878" name="Picture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4777" b="22791"/>
          <a:stretch/>
        </p:blipFill>
        <p:spPr bwMode="auto">
          <a:xfrm>
            <a:off x="6949764" y="4134313"/>
            <a:ext cx="793407" cy="618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788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76954"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3655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8227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2799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7371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38200"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3267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7839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2411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6983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45" idx="0"/>
            <a:endCxn id="18" idx="2"/>
          </p:cNvCxnSpPr>
          <p:nvPr/>
        </p:nvCxnSpPr>
        <p:spPr bwMode="auto">
          <a:xfrm flipV="1">
            <a:off x="1905654" y="3461961"/>
            <a:ext cx="15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10" name="Straight Arrow Connector 9"/>
          <p:cNvCxnSpPr>
            <a:stCxn id="46" idx="0"/>
            <a:endCxn id="19" idx="2"/>
          </p:cNvCxnSpPr>
          <p:nvPr/>
        </p:nvCxnSpPr>
        <p:spPr bwMode="auto">
          <a:xfrm flipV="1">
            <a:off x="1981854" y="3461961"/>
            <a:ext cx="396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31" name="Straight Arrow Connector 30"/>
          <p:cNvCxnSpPr>
            <a:stCxn id="47" idx="0"/>
            <a:endCxn id="20" idx="2"/>
          </p:cNvCxnSpPr>
          <p:nvPr/>
        </p:nvCxnSpPr>
        <p:spPr bwMode="auto">
          <a:xfrm flipV="1">
            <a:off x="2058054" y="3461961"/>
            <a:ext cx="777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37" name="Straight Arrow Connector 36"/>
          <p:cNvCxnSpPr>
            <a:stCxn id="44" idx="0"/>
            <a:endCxn id="17" idx="2"/>
          </p:cNvCxnSpPr>
          <p:nvPr/>
        </p:nvCxnSpPr>
        <p:spPr bwMode="auto">
          <a:xfrm flipH="1" flipV="1">
            <a:off x="1463488" y="3461961"/>
            <a:ext cx="365966"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40" name="Straight Arrow Connector 39"/>
          <p:cNvCxnSpPr>
            <a:stCxn id="207881" idx="0"/>
            <a:endCxn id="16" idx="2"/>
          </p:cNvCxnSpPr>
          <p:nvPr/>
        </p:nvCxnSpPr>
        <p:spPr bwMode="auto">
          <a:xfrm flipH="1" flipV="1">
            <a:off x="974912" y="3461961"/>
            <a:ext cx="778342"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207881" name="Rectangle 207880"/>
          <p:cNvSpPr/>
          <p:nvPr/>
        </p:nvSpPr>
        <p:spPr bwMode="auto">
          <a:xfrm>
            <a:off x="17151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17913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5" name="Rectangle 44"/>
          <p:cNvSpPr/>
          <p:nvPr/>
        </p:nvSpPr>
        <p:spPr bwMode="auto">
          <a:xfrm>
            <a:off x="18675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19437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0199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8" name="Straight Arrow Connector 57"/>
          <p:cNvCxnSpPr>
            <a:stCxn id="45" idx="2"/>
            <a:endCxn id="13" idx="0"/>
          </p:cNvCxnSpPr>
          <p:nvPr/>
        </p:nvCxnSpPr>
        <p:spPr bwMode="auto">
          <a:xfrm>
            <a:off x="1905654" y="4752878"/>
            <a:ext cx="53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59" name="Straight Arrow Connector 58"/>
          <p:cNvCxnSpPr>
            <a:stCxn id="46" idx="2"/>
            <a:endCxn id="14" idx="0"/>
          </p:cNvCxnSpPr>
          <p:nvPr/>
        </p:nvCxnSpPr>
        <p:spPr bwMode="auto">
          <a:xfrm>
            <a:off x="1981854" y="4752878"/>
            <a:ext cx="434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0" name="Straight Arrow Connector 59"/>
          <p:cNvCxnSpPr>
            <a:stCxn id="47" idx="2"/>
            <a:endCxn id="15" idx="0"/>
          </p:cNvCxnSpPr>
          <p:nvPr/>
        </p:nvCxnSpPr>
        <p:spPr bwMode="auto">
          <a:xfrm>
            <a:off x="2058054" y="4752878"/>
            <a:ext cx="815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1" name="Straight Arrow Connector 60"/>
          <p:cNvCxnSpPr>
            <a:stCxn id="44" idx="2"/>
            <a:endCxn id="12" idx="0"/>
          </p:cNvCxnSpPr>
          <p:nvPr/>
        </p:nvCxnSpPr>
        <p:spPr bwMode="auto">
          <a:xfrm flipH="1">
            <a:off x="1502242" y="4752878"/>
            <a:ext cx="327212"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2" name="Straight Arrow Connector 61"/>
          <p:cNvCxnSpPr>
            <a:stCxn id="207881" idx="2"/>
            <a:endCxn id="207880" idx="0"/>
          </p:cNvCxnSpPr>
          <p:nvPr/>
        </p:nvCxnSpPr>
        <p:spPr bwMode="auto">
          <a:xfrm flipH="1">
            <a:off x="1013666" y="4752878"/>
            <a:ext cx="7395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pic>
        <p:nvPicPr>
          <p:cNvPr id="75"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32460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8131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2703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7275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1847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28584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7744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2316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6888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1460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cxnSp>
        <p:nvCxnSpPr>
          <p:cNvPr id="85" name="Straight Arrow Connector 84"/>
          <p:cNvCxnSpPr>
            <a:stCxn id="92" idx="0"/>
            <a:endCxn id="82" idx="2"/>
          </p:cNvCxnSpPr>
          <p:nvPr/>
        </p:nvCxnSpPr>
        <p:spPr bwMode="auto">
          <a:xfrm flipV="1">
            <a:off x="7353300" y="3461961"/>
            <a:ext cx="15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6" name="Straight Arrow Connector 85"/>
          <p:cNvCxnSpPr>
            <a:stCxn id="93" idx="0"/>
            <a:endCxn id="83" idx="2"/>
          </p:cNvCxnSpPr>
          <p:nvPr/>
        </p:nvCxnSpPr>
        <p:spPr bwMode="auto">
          <a:xfrm flipV="1">
            <a:off x="7429500" y="3461961"/>
            <a:ext cx="396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7" name="Straight Arrow Connector 86"/>
          <p:cNvCxnSpPr>
            <a:stCxn id="94" idx="0"/>
            <a:endCxn id="84" idx="2"/>
          </p:cNvCxnSpPr>
          <p:nvPr/>
        </p:nvCxnSpPr>
        <p:spPr bwMode="auto">
          <a:xfrm flipV="1">
            <a:off x="7505700" y="3461961"/>
            <a:ext cx="777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8" name="Straight Arrow Connector 87"/>
          <p:cNvCxnSpPr>
            <a:stCxn id="91" idx="0"/>
            <a:endCxn id="81" idx="2"/>
          </p:cNvCxnSpPr>
          <p:nvPr/>
        </p:nvCxnSpPr>
        <p:spPr bwMode="auto">
          <a:xfrm flipH="1" flipV="1">
            <a:off x="6911134" y="3461961"/>
            <a:ext cx="365966"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9" name="Straight Arrow Connector 88"/>
          <p:cNvCxnSpPr>
            <a:stCxn id="90" idx="0"/>
            <a:endCxn id="80" idx="2"/>
          </p:cNvCxnSpPr>
          <p:nvPr/>
        </p:nvCxnSpPr>
        <p:spPr bwMode="auto">
          <a:xfrm flipH="1" flipV="1">
            <a:off x="6422558" y="3461961"/>
            <a:ext cx="778342"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90" name="Rectangle 89"/>
          <p:cNvSpPr/>
          <p:nvPr/>
        </p:nvSpPr>
        <p:spPr bwMode="auto">
          <a:xfrm>
            <a:off x="71628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2390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2" name="Rectangle 91"/>
          <p:cNvSpPr/>
          <p:nvPr/>
        </p:nvSpPr>
        <p:spPr bwMode="auto">
          <a:xfrm>
            <a:off x="73152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3" name="Rectangle 92"/>
          <p:cNvSpPr/>
          <p:nvPr/>
        </p:nvSpPr>
        <p:spPr bwMode="auto">
          <a:xfrm>
            <a:off x="73914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4" name="Rectangle 93"/>
          <p:cNvSpPr/>
          <p:nvPr/>
        </p:nvSpPr>
        <p:spPr bwMode="auto">
          <a:xfrm>
            <a:off x="74676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5" name="Straight Arrow Connector 94"/>
          <p:cNvCxnSpPr>
            <a:stCxn id="92" idx="2"/>
            <a:endCxn id="77" idx="0"/>
          </p:cNvCxnSpPr>
          <p:nvPr/>
        </p:nvCxnSpPr>
        <p:spPr bwMode="auto">
          <a:xfrm>
            <a:off x="7353300" y="4752878"/>
            <a:ext cx="53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6" name="Straight Arrow Connector 95"/>
          <p:cNvCxnSpPr>
            <a:stCxn id="93" idx="2"/>
            <a:endCxn id="78" idx="0"/>
          </p:cNvCxnSpPr>
          <p:nvPr/>
        </p:nvCxnSpPr>
        <p:spPr bwMode="auto">
          <a:xfrm>
            <a:off x="7429500" y="4752878"/>
            <a:ext cx="434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7" name="Straight Arrow Connector 96"/>
          <p:cNvCxnSpPr>
            <a:stCxn id="94" idx="2"/>
            <a:endCxn id="79" idx="0"/>
          </p:cNvCxnSpPr>
          <p:nvPr/>
        </p:nvCxnSpPr>
        <p:spPr bwMode="auto">
          <a:xfrm>
            <a:off x="7505700" y="4752878"/>
            <a:ext cx="815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8" name="Straight Arrow Connector 97"/>
          <p:cNvCxnSpPr>
            <a:stCxn id="91" idx="2"/>
            <a:endCxn id="76" idx="0"/>
          </p:cNvCxnSpPr>
          <p:nvPr/>
        </p:nvCxnSpPr>
        <p:spPr bwMode="auto">
          <a:xfrm flipH="1">
            <a:off x="6949888" y="4752878"/>
            <a:ext cx="327212"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9" name="Straight Arrow Connector 98"/>
          <p:cNvCxnSpPr>
            <a:stCxn id="90" idx="2"/>
            <a:endCxn id="75" idx="0"/>
          </p:cNvCxnSpPr>
          <p:nvPr/>
        </p:nvCxnSpPr>
        <p:spPr bwMode="auto">
          <a:xfrm flipH="1">
            <a:off x="6461312" y="4752878"/>
            <a:ext cx="7395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3" name="Rectangle 32"/>
          <p:cNvSpPr/>
          <p:nvPr/>
        </p:nvSpPr>
        <p:spPr bwMode="auto">
          <a:xfrm>
            <a:off x="4799946" y="2133600"/>
            <a:ext cx="373380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One LTE-U down</a:t>
            </a:r>
            <a:r>
              <a:rPr kumimoji="0" lang="en-AU" sz="1400" b="1" i="0" u="none" strike="noStrike" cap="none" normalizeH="0" dirty="0" smtClean="0">
                <a:ln>
                  <a:noFill/>
                </a:ln>
                <a:solidFill>
                  <a:schemeClr val="tx1"/>
                </a:solidFill>
                <a:effectLst/>
                <a:latin typeface="+mj-lt"/>
              </a:rPr>
              <a:t>link should have</a:t>
            </a:r>
            <a:br>
              <a:rPr kumimoji="0" lang="en-AU" sz="1400" b="1" i="0" u="none" strike="noStrike" cap="none" normalizeH="0" dirty="0" smtClean="0">
                <a:ln>
                  <a:noFill/>
                </a:ln>
                <a:solidFill>
                  <a:schemeClr val="tx1"/>
                </a:solidFill>
                <a:effectLst/>
                <a:latin typeface="+mj-lt"/>
              </a:rPr>
            </a:br>
            <a:r>
              <a:rPr kumimoji="0" lang="en-AU" sz="1400" b="1" i="0" u="none" strike="noStrike" cap="none" normalizeH="0" dirty="0" smtClean="0">
                <a:ln>
                  <a:noFill/>
                </a:ln>
                <a:solidFill>
                  <a:schemeClr val="tx1"/>
                </a:solidFill>
                <a:effectLst/>
                <a:latin typeface="+mj-lt"/>
              </a:rPr>
              <a:t>9% of channel, not 50%</a:t>
            </a:r>
            <a:endParaRPr kumimoji="0" lang="en-AU" sz="1400" b="1" i="0" u="none" strike="noStrike" cap="none" normalizeH="0" baseline="0" dirty="0" smtClean="0">
              <a:ln>
                <a:noFill/>
              </a:ln>
              <a:solidFill>
                <a:schemeClr val="tx1"/>
              </a:solidFill>
              <a:effectLst/>
              <a:latin typeface="+mj-lt"/>
            </a:endParaRPr>
          </a:p>
        </p:txBody>
      </p:sp>
      <p:sp>
        <p:nvSpPr>
          <p:cNvPr id="103" name="Rectangle 102"/>
          <p:cNvSpPr/>
          <p:nvPr/>
        </p:nvSpPr>
        <p:spPr bwMode="auto">
          <a:xfrm>
            <a:off x="685800" y="2133600"/>
            <a:ext cx="373380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smtClean="0">
                <a:latin typeface="+mj-lt"/>
              </a:rPr>
              <a:t>Ten </a:t>
            </a:r>
            <a:r>
              <a:rPr kumimoji="0" lang="en-AU" sz="1400" b="1" i="0" u="none" strike="noStrike" cap="none" normalizeH="0" baseline="0" dirty="0" smtClean="0">
                <a:ln>
                  <a:noFill/>
                </a:ln>
                <a:solidFill>
                  <a:schemeClr val="tx1"/>
                </a:solidFill>
                <a:effectLst/>
                <a:latin typeface="+mj-lt"/>
              </a:rPr>
              <a:t>Wi-Fi</a:t>
            </a:r>
            <a:r>
              <a:rPr kumimoji="0" lang="en-AU" sz="1400" b="1" i="0" u="none" strike="noStrike" cap="none" normalizeH="0" dirty="0" smtClean="0">
                <a:ln>
                  <a:noFill/>
                </a:ln>
                <a:solidFill>
                  <a:schemeClr val="tx1"/>
                </a:solidFill>
                <a:effectLst/>
                <a:latin typeface="+mj-lt"/>
              </a:rPr>
              <a:t> uplinks should have</a:t>
            </a:r>
            <a:br>
              <a:rPr kumimoji="0" lang="en-AU" sz="1400" b="1" i="0" u="none" strike="noStrike" cap="none" normalizeH="0" dirty="0" smtClean="0">
                <a:ln>
                  <a:noFill/>
                </a:ln>
                <a:solidFill>
                  <a:schemeClr val="tx1"/>
                </a:solidFill>
                <a:effectLst/>
                <a:latin typeface="+mj-lt"/>
              </a:rPr>
            </a:br>
            <a:r>
              <a:rPr kumimoji="0" lang="en-AU" sz="1400" b="1" i="0" u="none" strike="noStrike" cap="none" normalizeH="0" dirty="0" smtClean="0">
                <a:ln>
                  <a:noFill/>
                </a:ln>
                <a:solidFill>
                  <a:schemeClr val="tx1"/>
                </a:solidFill>
                <a:effectLst/>
                <a:latin typeface="+mj-lt"/>
              </a:rPr>
              <a:t>91% of channel, not 50%</a:t>
            </a:r>
            <a:endParaRPr kumimoji="0" lang="en-AU" sz="1400" b="1" i="0" u="none" strike="noStrike" cap="none" normalizeH="0" baseline="0" dirty="0" smtClean="0">
              <a:ln>
                <a:noFill/>
              </a:ln>
              <a:solidFill>
                <a:schemeClr val="tx1"/>
              </a:solidFill>
              <a:effectLst/>
              <a:latin typeface="+mj-lt"/>
            </a:endParaRPr>
          </a:p>
        </p:txBody>
      </p:sp>
      <p:sp>
        <p:nvSpPr>
          <p:cNvPr id="104" name="Rectangle 103"/>
          <p:cNvSpPr/>
          <p:nvPr/>
        </p:nvSpPr>
        <p:spPr bwMode="auto">
          <a:xfrm>
            <a:off x="2835088" y="2667000"/>
            <a:ext cx="1585166" cy="3657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Ten devices (STAs)  are accessing  the channel</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latin typeface="+mj-lt"/>
              </a:rPr>
              <a:t>Each STA has equal rights to access the channel, </a:t>
            </a:r>
            <a:r>
              <a:rPr lang="en-AU" sz="1600" dirty="0" err="1" smtClean="0">
                <a:latin typeface="+mj-lt"/>
              </a:rPr>
              <a:t>ie</a:t>
            </a:r>
            <a:r>
              <a:rPr lang="en-AU" sz="1600" dirty="0" smtClean="0">
                <a:latin typeface="+mj-lt"/>
              </a:rPr>
              <a:t> 1/11th</a:t>
            </a:r>
            <a:endParaRPr kumimoji="0" lang="en-AU" sz="1600" b="0" i="0" u="none" strike="noStrike" cap="none" normalizeH="0" baseline="0" dirty="0" smtClean="0">
              <a:ln>
                <a:noFill/>
              </a:ln>
              <a:solidFill>
                <a:schemeClr val="tx1"/>
              </a:solidFill>
              <a:effectLst/>
              <a:latin typeface="+mj-lt"/>
            </a:endParaRPr>
          </a:p>
        </p:txBody>
      </p:sp>
      <p:sp>
        <p:nvSpPr>
          <p:cNvPr id="105" name="Rectangle 104"/>
          <p:cNvSpPr/>
          <p:nvPr/>
        </p:nvSpPr>
        <p:spPr bwMode="auto">
          <a:xfrm>
            <a:off x="4799946" y="2667000"/>
            <a:ext cx="1524654" cy="3657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latin typeface="+mj-lt"/>
              </a:rPr>
              <a:t>One </a:t>
            </a:r>
            <a:r>
              <a:rPr kumimoji="0" lang="en-AU" sz="1600" b="0" i="0" u="none" strike="noStrike" cap="none" normalizeH="0" baseline="0" dirty="0" smtClean="0">
                <a:ln>
                  <a:noFill/>
                </a:ln>
                <a:solidFill>
                  <a:schemeClr val="tx1"/>
                </a:solidFill>
                <a:effectLst/>
                <a:latin typeface="+mj-lt"/>
              </a:rPr>
              <a:t>device is accessing the channel (BS)</a:t>
            </a:r>
          </a:p>
          <a:p>
            <a:pPr marL="174625" indent="-174625" eaLnBrk="0" hangingPunct="0">
              <a:spcBef>
                <a:spcPts val="800"/>
              </a:spcBef>
              <a:buFont typeface="Arial" panose="020B0604020202020204" pitchFamily="34" charset="0"/>
              <a:buChar char="•"/>
            </a:pPr>
            <a:r>
              <a:rPr lang="en-AU" sz="1600" dirty="0" smtClean="0">
                <a:latin typeface="+mj-lt"/>
              </a:rPr>
              <a:t>The BS has equal rights to access the channel, </a:t>
            </a:r>
            <a:r>
              <a:rPr lang="en-AU" sz="1600" dirty="0" err="1">
                <a:latin typeface="+mj-lt"/>
              </a:rPr>
              <a:t>ie</a:t>
            </a:r>
            <a:r>
              <a:rPr lang="en-AU" sz="1600" dirty="0">
                <a:latin typeface="+mj-lt"/>
              </a:rPr>
              <a:t> </a:t>
            </a:r>
            <a:r>
              <a:rPr lang="en-AU" sz="1600" dirty="0" smtClean="0">
                <a:latin typeface="+mj-lt"/>
              </a:rPr>
              <a:t>1/11th</a:t>
            </a:r>
            <a:endParaRPr lang="en-AU" sz="1600" dirty="0">
              <a:latin typeface="+mj-lt"/>
            </a:endParaRPr>
          </a:p>
        </p:txBody>
      </p:sp>
    </p:spTree>
    <p:extLst>
      <p:ext uri="{BB962C8B-B14F-4D97-AF65-F5344CB8AC3E}">
        <p14:creationId xmlns:p14="http://schemas.microsoft.com/office/powerpoint/2010/main" val="257606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the proposed LTE-U tests are simplistic and unrealistic</a:t>
            </a:r>
            <a:endParaRPr lang="en-AU" dirty="0"/>
          </a:p>
        </p:txBody>
      </p:sp>
      <p:sp>
        <p:nvSpPr>
          <p:cNvPr id="3" name="Content Placeholder 2"/>
          <p:cNvSpPr>
            <a:spLocks noGrp="1"/>
          </p:cNvSpPr>
          <p:nvPr>
            <p:ph idx="1"/>
          </p:nvPr>
        </p:nvSpPr>
        <p:spPr/>
        <p:txBody>
          <a:bodyPr/>
          <a:lstStyle/>
          <a:p>
            <a:pPr lvl="1"/>
            <a:r>
              <a:rPr lang="en-AU" dirty="0" smtClean="0"/>
              <a:t>This analysis highlights a significant unresolved issues when considering fairness; there is not an agreed definition on what “fairness” means</a:t>
            </a:r>
          </a:p>
          <a:p>
            <a:pPr lvl="1"/>
            <a:r>
              <a:rPr lang="en-AU" b="1" dirty="0" smtClean="0"/>
              <a:t>Recommendation</a:t>
            </a:r>
            <a:r>
              <a:rPr lang="en-AU" dirty="0" smtClean="0"/>
              <a:t>: </a:t>
            </a:r>
            <a:r>
              <a:rPr lang="en-AU" i="1" dirty="0" smtClean="0"/>
              <a:t>an agreement between all relevant stakeholders is needed on what fairness means in a range of realistic usage scenarios</a:t>
            </a:r>
          </a:p>
          <a:p>
            <a:pPr lvl="1"/>
            <a:r>
              <a:rPr lang="en-AU" dirty="0" smtClean="0"/>
              <a:t>An alternative approach is to follow the historic approach of the Wi-Fi industry; instead of agreeing on a definition of fairness the Wi-Fi industry has agreed on an access method (CSMA/CA) that is assumed by all to achieve fairness</a:t>
            </a:r>
          </a:p>
          <a:p>
            <a:pPr lvl="1"/>
            <a:r>
              <a:rPr lang="en-AU" b="1" dirty="0" smtClean="0"/>
              <a:t>Alternative</a:t>
            </a:r>
            <a:r>
              <a:rPr lang="en-AU" dirty="0" smtClean="0"/>
              <a:t>: </a:t>
            </a:r>
            <a:r>
              <a:rPr lang="en-AU" i="1" dirty="0"/>
              <a:t>an agreement between </a:t>
            </a:r>
            <a:r>
              <a:rPr lang="en-AU" i="1" dirty="0" smtClean="0"/>
              <a:t>all </a:t>
            </a:r>
            <a:r>
              <a:rPr lang="en-AU" i="1" dirty="0"/>
              <a:t>relevant </a:t>
            </a:r>
            <a:r>
              <a:rPr lang="en-AU" i="1" dirty="0" smtClean="0"/>
              <a:t>stakeholders is needed on one or more acceptable access mechanisms</a:t>
            </a:r>
          </a:p>
          <a:p>
            <a:pPr lvl="1"/>
            <a:r>
              <a:rPr lang="en-AU" dirty="0" smtClean="0"/>
              <a:t>The author </a:t>
            </a:r>
            <a:r>
              <a:rPr lang="en-AU" dirty="0" err="1" smtClean="0"/>
              <a:t>believse</a:t>
            </a:r>
            <a:r>
              <a:rPr lang="en-AU" dirty="0" smtClean="0"/>
              <a:t> </a:t>
            </a:r>
            <a:r>
              <a:rPr lang="en-AU" dirty="0" smtClean="0"/>
              <a:t>that CSAT is unacceptable, but a CSMA/CA approach, like that proposed by the Wi-Fi Alliance and Cisco  to ETSI BRAN, might be acceptable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373004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 LTE-U Forum simulations shouldn’t be used to draw important conclusions</a:t>
            </a:r>
            <a:endParaRPr lang="en-AU" dirty="0"/>
          </a:p>
        </p:txBody>
      </p:sp>
      <p:sp>
        <p:nvSpPr>
          <p:cNvPr id="3" name="Content Placeholder 2"/>
          <p:cNvSpPr>
            <a:spLocks noGrp="1"/>
          </p:cNvSpPr>
          <p:nvPr>
            <p:ph idx="1"/>
          </p:nvPr>
        </p:nvSpPr>
        <p:spPr/>
        <p:txBody>
          <a:bodyPr/>
          <a:lstStyle/>
          <a:p>
            <a:pPr lvl="1"/>
            <a:r>
              <a:rPr lang="en-AU" dirty="0" smtClean="0"/>
              <a:t>The LTE-U Forum has issued a </a:t>
            </a:r>
            <a:r>
              <a:rPr lang="en-AU" dirty="0" smtClean="0">
                <a:hlinkClick r:id="rId2"/>
              </a:rPr>
              <a:t>technical report</a:t>
            </a:r>
            <a:r>
              <a:rPr lang="en-AU" dirty="0" smtClean="0"/>
              <a:t> that documents a variety of simulations</a:t>
            </a:r>
          </a:p>
          <a:p>
            <a:pPr lvl="1"/>
            <a:r>
              <a:rPr lang="en-AU" dirty="0" smtClean="0"/>
              <a:t>They generally purport to show that LTE-U is “fair”, and even increases the performance of coexisting Wi-Fi </a:t>
            </a:r>
          </a:p>
          <a:p>
            <a:pPr lvl="2"/>
            <a:r>
              <a:rPr lang="en-AU" dirty="0" smtClean="0"/>
              <a:t>A recent demonstration of LTE-U by Qualcomm during a Fierce Wireless presentation made the same assertions</a:t>
            </a:r>
          </a:p>
          <a:p>
            <a:pPr lvl="1"/>
            <a:r>
              <a:rPr lang="en-AU" dirty="0" smtClean="0"/>
              <a:t>These simulations have similar problems to many other simulation presented so far in 3GPP</a:t>
            </a:r>
          </a:p>
          <a:p>
            <a:pPr lvl="2"/>
            <a:r>
              <a:rPr lang="en-AU" dirty="0" smtClean="0"/>
              <a:t>They consider downlink only scenarios, whereas 802.11 addresses a much richer variety of use scenarios</a:t>
            </a:r>
          </a:p>
          <a:p>
            <a:pPr lvl="2"/>
            <a:r>
              <a:rPr lang="en-AU" dirty="0" smtClean="0"/>
              <a:t>The consider limited traffic types, mainly using the 3GPP ftp model, whereas </a:t>
            </a:r>
            <a:r>
              <a:rPr lang="en-AU" dirty="0"/>
              <a:t>802.11 addresses a much richer variety of </a:t>
            </a:r>
            <a:r>
              <a:rPr lang="en-AU" dirty="0" smtClean="0"/>
              <a:t>traffic types</a:t>
            </a:r>
          </a:p>
          <a:p>
            <a:pPr lvl="2"/>
            <a:r>
              <a:rPr lang="en-AU" dirty="0" smtClean="0"/>
              <a:t>They consider a relative low densities of devices</a:t>
            </a:r>
            <a:endParaRPr lang="en-AU" dirty="0"/>
          </a:p>
          <a:p>
            <a:pPr lvl="2"/>
            <a:r>
              <a:rPr lang="en-AU" dirty="0" smtClean="0"/>
              <a:t>They may compare older versions of 802.11 with non public and unspecified versions of LTE-U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8335695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LTE-U Forum simulations shouldn’t be used to draw important conclusions</a:t>
            </a:r>
          </a:p>
        </p:txBody>
      </p:sp>
      <p:sp>
        <p:nvSpPr>
          <p:cNvPr id="3" name="Content Placeholder 2"/>
          <p:cNvSpPr>
            <a:spLocks noGrp="1"/>
          </p:cNvSpPr>
          <p:nvPr>
            <p:ph idx="1"/>
          </p:nvPr>
        </p:nvSpPr>
        <p:spPr/>
        <p:txBody>
          <a:bodyPr/>
          <a:lstStyle/>
          <a:p>
            <a:pPr lvl="1"/>
            <a:r>
              <a:rPr lang="en-AU" b="1" dirty="0" smtClean="0"/>
              <a:t>Recommendation</a:t>
            </a:r>
            <a:r>
              <a:rPr lang="en-AU" dirty="0" smtClean="0"/>
              <a:t>: </a:t>
            </a:r>
            <a:r>
              <a:rPr lang="en-AU" i="1" dirty="0" smtClean="0"/>
              <a:t>ensure that realistic simulation scenarios with both uplink and downlink traffic are considered</a:t>
            </a:r>
          </a:p>
          <a:p>
            <a:pPr lvl="2"/>
            <a:r>
              <a:rPr lang="en-AU" dirty="0" smtClean="0"/>
              <a:t>Note: it appears that this is part of the latest 3GPP plan</a:t>
            </a:r>
          </a:p>
          <a:p>
            <a:pPr lvl="1"/>
            <a:r>
              <a:rPr lang="en-AU" dirty="0" smtClean="0"/>
              <a:t> </a:t>
            </a:r>
            <a:r>
              <a:rPr lang="en-AU" b="1" dirty="0"/>
              <a:t>Recommendation</a:t>
            </a:r>
            <a:r>
              <a:rPr lang="en-AU" dirty="0"/>
              <a:t>: </a:t>
            </a:r>
            <a:r>
              <a:rPr lang="en-AU" i="1" dirty="0"/>
              <a:t>ensure that realistic simulation </a:t>
            </a:r>
            <a:r>
              <a:rPr lang="en-AU" i="1" dirty="0" smtClean="0"/>
              <a:t>scenarios </a:t>
            </a:r>
            <a:r>
              <a:rPr lang="en-AU" i="1" dirty="0"/>
              <a:t>with </a:t>
            </a:r>
            <a:r>
              <a:rPr lang="en-AU" i="1" dirty="0" smtClean="0"/>
              <a:t>a range of traffic types  are </a:t>
            </a:r>
            <a:r>
              <a:rPr lang="en-AU" i="1" dirty="0"/>
              <a:t>considered</a:t>
            </a:r>
          </a:p>
          <a:p>
            <a:pPr lvl="2"/>
            <a:r>
              <a:rPr lang="en-AU" dirty="0"/>
              <a:t>Note: it appears that this is part of the latest 3GPP </a:t>
            </a:r>
            <a:r>
              <a:rPr lang="en-AU" dirty="0" smtClean="0"/>
              <a:t>plan</a:t>
            </a:r>
          </a:p>
          <a:p>
            <a:pPr lvl="1"/>
            <a:r>
              <a:rPr lang="en-AU" b="1" dirty="0"/>
              <a:t>Recommendation</a:t>
            </a:r>
            <a:r>
              <a:rPr lang="en-AU" dirty="0"/>
              <a:t>: </a:t>
            </a:r>
            <a:r>
              <a:rPr lang="en-AU" i="1" dirty="0"/>
              <a:t>ensure that realistic simulation scenarios with a range of </a:t>
            </a:r>
            <a:r>
              <a:rPr lang="en-AU" i="1" dirty="0" smtClean="0"/>
              <a:t>device and load densities are considered</a:t>
            </a:r>
            <a:endParaRPr lang="en-AU" i="1" dirty="0"/>
          </a:p>
          <a:p>
            <a:pPr lvl="2"/>
            <a:r>
              <a:rPr lang="en-AU" dirty="0"/>
              <a:t>Note: it appears that this is part of the latest 3GPP plan</a:t>
            </a:r>
          </a:p>
          <a:p>
            <a:pPr lvl="1"/>
            <a:r>
              <a:rPr lang="en-AU" b="1" dirty="0"/>
              <a:t>Recommendation</a:t>
            </a:r>
            <a:r>
              <a:rPr lang="en-AU" dirty="0"/>
              <a:t>: </a:t>
            </a:r>
            <a:r>
              <a:rPr lang="en-AU" i="1" dirty="0"/>
              <a:t>ensure that </a:t>
            </a:r>
            <a:r>
              <a:rPr lang="en-AU" i="1" dirty="0" smtClean="0"/>
              <a:t>any simulations better represent the most recent 802.11 implementations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812645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Aside: A “thought experiment” highlights the success of 802.11 is not just performance</a:t>
            </a:r>
            <a:endParaRPr lang="en-AU" dirty="0"/>
          </a:p>
        </p:txBody>
      </p:sp>
      <p:sp>
        <p:nvSpPr>
          <p:cNvPr id="3" name="Content Placeholder 2"/>
          <p:cNvSpPr>
            <a:spLocks noGrp="1"/>
          </p:cNvSpPr>
          <p:nvPr>
            <p:ph idx="1"/>
          </p:nvPr>
        </p:nvSpPr>
        <p:spPr/>
        <p:txBody>
          <a:bodyPr/>
          <a:lstStyle/>
          <a:p>
            <a:pPr lvl="1"/>
            <a:r>
              <a:rPr lang="en-AU" smtClean="0"/>
              <a:t>Let’s assume that sharing with LTE-U actually improves the performance of 802.11 systems as more LTE-U systems share a channel</a:t>
            </a:r>
          </a:p>
          <a:p>
            <a:pPr lvl="2"/>
            <a:r>
              <a:rPr lang="en-AU" smtClean="0"/>
              <a:t>Note: this claim is probably true in at least some circumstances because more scheduled traffic on LTE-U  means less contention for remaining 802.11 systems</a:t>
            </a:r>
          </a:p>
          <a:p>
            <a:pPr lvl="1"/>
            <a:r>
              <a:rPr lang="en-AU" smtClean="0"/>
              <a:t>The natural conclusion is that more, and ultimately all, systems should be converted to LTE-U to achieve the best performance</a:t>
            </a:r>
          </a:p>
          <a:p>
            <a:pPr lvl="1"/>
            <a:r>
              <a:rPr lang="en-AU" smtClean="0"/>
              <a:t>The question is what has the community lost if this point is reached?</a:t>
            </a:r>
          </a:p>
          <a:p>
            <a:pPr lvl="2"/>
            <a:r>
              <a:rPr lang="en-AU" smtClean="0"/>
              <a:t>The ability for “anyone, anytime, anyplace” to set up a network that just works well enough </a:t>
            </a:r>
          </a:p>
          <a:p>
            <a:pPr lvl="3"/>
            <a:r>
              <a:rPr lang="en-AU" smtClean="0"/>
              <a:t>Note: this is essentially the Wi-Fi Alliance Mission Statement</a:t>
            </a:r>
          </a:p>
          <a:p>
            <a:pPr lvl="2"/>
            <a:r>
              <a:rPr lang="en-AU" smtClean="0"/>
              <a:t>The ability to operate a network without being beholden to a cellular operator (including the associated costs)</a:t>
            </a:r>
          </a:p>
          <a:p>
            <a:pPr lvl="2"/>
            <a:r>
              <a:rPr lang="en-AU"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10520344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Aside: A “thought experiment” highlights the success of 802.11 is not just performance</a:t>
            </a:r>
          </a:p>
        </p:txBody>
      </p:sp>
      <p:sp>
        <p:nvSpPr>
          <p:cNvPr id="3" name="Content Placeholder 2"/>
          <p:cNvSpPr>
            <a:spLocks noGrp="1"/>
          </p:cNvSpPr>
          <p:nvPr>
            <p:ph idx="1"/>
          </p:nvPr>
        </p:nvSpPr>
        <p:spPr>
          <a:xfrm>
            <a:off x="685800" y="1752600"/>
            <a:ext cx="7772400" cy="4114800"/>
          </a:xfrm>
        </p:spPr>
        <p:txBody>
          <a:bodyPr/>
          <a:lstStyle/>
          <a:p>
            <a:pPr lvl="1"/>
            <a:r>
              <a:rPr lang="en-AU" dirty="0" smtClean="0"/>
              <a:t>Losing these non-performance capabilities is almost certainly unacceptable to the vast majority in the community, suggesting that  there is something more underlying the undisputed success of 802.11 than pure performance</a:t>
            </a:r>
          </a:p>
          <a:p>
            <a:pPr lvl="1"/>
            <a:r>
              <a:rPr lang="en-AU" dirty="0" smtClean="0"/>
              <a:t>It is vital that the introduction of LTE-U based systems do not compromise 802.11 continuing to meet the needs of billions of people using the unlicensed bands</a:t>
            </a:r>
          </a:p>
          <a:p>
            <a:pPr lvl="1"/>
            <a:r>
              <a:rPr lang="en-AU" dirty="0" smtClean="0"/>
              <a:t>The most obvious way to achieve this is for LTE-U to use a similar access mechanism as 802.11:</a:t>
            </a:r>
          </a:p>
          <a:p>
            <a:pPr lvl="2"/>
            <a:r>
              <a:rPr lang="en-AU" dirty="0" smtClean="0"/>
              <a:t>Distributed access where all contenders are equal</a:t>
            </a:r>
          </a:p>
          <a:p>
            <a:pPr lvl="2"/>
            <a:r>
              <a:rPr lang="en-AU" dirty="0" smtClean="0"/>
              <a:t>Listen Before Talk (LBT)</a:t>
            </a:r>
          </a:p>
          <a:p>
            <a:pPr lvl="2"/>
            <a:r>
              <a:rPr lang="en-AU" dirty="0" smtClean="0"/>
              <a:t>Aligned timing for slots, </a:t>
            </a:r>
            <a:r>
              <a:rPr lang="en-AU" dirty="0" err="1" smtClean="0"/>
              <a:t>etc</a:t>
            </a:r>
            <a:r>
              <a:rPr lang="en-AU" dirty="0" smtClean="0"/>
              <a:t> </a:t>
            </a:r>
          </a:p>
          <a:p>
            <a:pPr lvl="2"/>
            <a:r>
              <a:rPr lang="en-AU" dirty="0" smtClean="0"/>
              <a:t>Increasing </a:t>
            </a:r>
            <a:r>
              <a:rPr lang="en-AU" dirty="0" err="1" smtClean="0"/>
              <a:t>backoff</a:t>
            </a:r>
            <a:r>
              <a:rPr lang="en-AU" dirty="0" smtClean="0"/>
              <a:t> with increased contention</a:t>
            </a:r>
          </a:p>
          <a:p>
            <a:pPr lvl="1"/>
            <a:r>
              <a:rPr lang="en-AU" dirty="0" smtClean="0"/>
              <a:t>There maybe other ways, but it is not yet obvious what they are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81456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762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There is</a:t>
            </a:r>
            <a:r>
              <a:rPr kumimoji="0" lang="en-AU" sz="1600" b="1" i="0" u="none" strike="noStrike" cap="none" normalizeH="0" dirty="0" smtClean="0">
                <a:ln>
                  <a:noFill/>
                </a:ln>
                <a:solidFill>
                  <a:schemeClr val="tx1"/>
                </a:solidFill>
                <a:effectLst/>
                <a:latin typeface="+mj-lt"/>
              </a:rPr>
              <a:t> work going on to define LTE-U</a:t>
            </a:r>
            <a:endParaRPr kumimoji="0" lang="en-AU" sz="1600" b="1" i="0" u="none" strike="noStrike" cap="none" normalizeH="0" baseline="0" dirty="0" smtClean="0">
              <a:ln>
                <a:noFill/>
              </a:ln>
              <a:solidFill>
                <a:schemeClr val="tx1"/>
              </a:solidFill>
              <a:effectLst/>
              <a:latin typeface="+mj-lt"/>
            </a:endParaRPr>
          </a:p>
        </p:txBody>
      </p:sp>
      <p:sp>
        <p:nvSpPr>
          <p:cNvPr id="7" name="Rectangle 6"/>
          <p:cNvSpPr/>
          <p:nvPr/>
        </p:nvSpPr>
        <p:spPr bwMode="auto">
          <a:xfrm>
            <a:off x="32004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There are ongoing concerns about LTE-U</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63246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LTE-U Forum</a:t>
            </a:r>
            <a:r>
              <a:rPr kumimoji="0" lang="en-AU" sz="1600" b="1" i="0" u="none" strike="noStrike" cap="none" normalizeH="0" dirty="0" smtClean="0">
                <a:ln>
                  <a:noFill/>
                </a:ln>
                <a:solidFill>
                  <a:schemeClr val="tx1"/>
                </a:solidFill>
                <a:effectLst/>
                <a:latin typeface="+mj-lt"/>
              </a:rPr>
              <a:t> documents highlight serious problems</a:t>
            </a:r>
            <a:endParaRPr kumimoji="0" lang="en-AU" sz="1600" b="1" i="0" u="none" strike="noStrike" cap="none" normalizeH="0" baseline="0" dirty="0" smtClean="0">
              <a:ln>
                <a:noFill/>
              </a:ln>
              <a:solidFill>
                <a:schemeClr val="tx1"/>
              </a:solidFill>
              <a:effectLst/>
              <a:latin typeface="+mj-lt"/>
            </a:endParaRPr>
          </a:p>
        </p:txBody>
      </p:sp>
      <p:sp>
        <p:nvSpPr>
          <p:cNvPr id="9" name="Rectangle 8"/>
          <p:cNvSpPr/>
          <p:nvPr/>
        </p:nvSpPr>
        <p:spPr bwMode="auto">
          <a:xfrm>
            <a:off x="762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LTE-U is being defined in 3GPP and elsewhere, with pre-standards deployments </a:t>
            </a:r>
            <a:r>
              <a:rPr lang="en-AU" sz="1600" dirty="0" smtClean="0">
                <a:latin typeface="+mj-lt"/>
              </a:rPr>
              <a:t>likely</a:t>
            </a:r>
          </a:p>
          <a:p>
            <a:pPr marL="174625" indent="-174625">
              <a:spcBef>
                <a:spcPts val="800"/>
              </a:spcBef>
              <a:buFont typeface="Arial" panose="020B0604020202020204" pitchFamily="34" charset="0"/>
              <a:buChar char="•"/>
            </a:pPr>
            <a:r>
              <a:rPr lang="en-AU" sz="1600" dirty="0" smtClean="0">
                <a:latin typeface="+mj-lt"/>
              </a:rPr>
              <a:t>Liaison discussions between IEEE 802 and 3GPP are promising, but may not lead to desired outcomes</a:t>
            </a:r>
            <a:endParaRPr lang="en-AU" sz="1600" dirty="0">
              <a:latin typeface="+mj-lt"/>
            </a:endParaRPr>
          </a:p>
        </p:txBody>
      </p:sp>
      <p:sp>
        <p:nvSpPr>
          <p:cNvPr id="10" name="Rectangle 9"/>
          <p:cNvSpPr/>
          <p:nvPr/>
        </p:nvSpPr>
        <p:spPr bwMode="auto">
          <a:xfrm>
            <a:off x="32004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Many are concerned that LTE-U, particularly pre-standards versions, will not coexist fairly with </a:t>
            </a:r>
            <a:r>
              <a:rPr lang="en-AU" sz="1600" dirty="0" smtClean="0">
                <a:latin typeface="+mj-lt"/>
              </a:rPr>
              <a:t>802.11</a:t>
            </a:r>
          </a:p>
          <a:p>
            <a:pPr marL="174625" indent="-174625">
              <a:spcBef>
                <a:spcPts val="800"/>
              </a:spcBef>
              <a:buFont typeface="Arial" panose="020B0604020202020204" pitchFamily="34" charset="0"/>
              <a:buChar char="•"/>
            </a:pPr>
            <a:r>
              <a:rPr lang="en-AU" sz="1600" dirty="0" smtClean="0">
                <a:latin typeface="+mj-lt"/>
              </a:rPr>
              <a:t>The </a:t>
            </a:r>
            <a:r>
              <a:rPr lang="en-AU" sz="1600" dirty="0">
                <a:latin typeface="+mj-lt"/>
              </a:rPr>
              <a:t>short term concern is coexistence between 802.11 &amp; pre-standards deployments of LTE-U</a:t>
            </a:r>
          </a:p>
        </p:txBody>
      </p:sp>
      <p:sp>
        <p:nvSpPr>
          <p:cNvPr id="11" name="Rectangle 10"/>
          <p:cNvSpPr/>
          <p:nvPr/>
        </p:nvSpPr>
        <p:spPr bwMode="auto">
          <a:xfrm>
            <a:off x="63246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Recent LTE-U Forum publications provide some insight into pre-standards coexistence mechanisms</a:t>
            </a:r>
          </a:p>
          <a:p>
            <a:pPr marL="174625" indent="-174625">
              <a:spcBef>
                <a:spcPts val="800"/>
              </a:spcBef>
              <a:buFont typeface="Arial" panose="020B0604020202020204" pitchFamily="34" charset="0"/>
              <a:buChar char="•"/>
            </a:pPr>
            <a:r>
              <a:rPr lang="en-AU" sz="1600" dirty="0">
                <a:latin typeface="+mj-lt"/>
              </a:rPr>
              <a:t>Pre-standards LTE-U is likely to rely on proprietary mechanisms, one of which is </a:t>
            </a:r>
            <a:r>
              <a:rPr lang="en-AU" sz="1600" dirty="0" smtClean="0">
                <a:latin typeface="+mj-lt"/>
              </a:rPr>
              <a:t>seriously problematic</a:t>
            </a:r>
            <a:endParaRPr lang="en-AU" sz="1600" dirty="0">
              <a:solidFill>
                <a:srgbClr val="FF0000"/>
              </a:solidFill>
              <a:latin typeface="+mj-lt"/>
            </a:endParaRPr>
          </a:p>
        </p:txBody>
      </p:sp>
      <p:sp>
        <p:nvSpPr>
          <p:cNvPr id="2" name="Title 1"/>
          <p:cNvSpPr>
            <a:spLocks noGrp="1"/>
          </p:cNvSpPr>
          <p:nvPr>
            <p:ph type="title"/>
          </p:nvPr>
        </p:nvSpPr>
        <p:spPr>
          <a:xfrm>
            <a:off x="685800" y="685800"/>
            <a:ext cx="8382000" cy="1066800"/>
          </a:xfrm>
        </p:spPr>
        <p:txBody>
          <a:bodyPr/>
          <a:lstStyle/>
          <a:p>
            <a:r>
              <a:rPr lang="en-AU" dirty="0" smtClean="0"/>
              <a:t>The concerns about LTE-U, highlighted by recent LTE-U Forum material suggests need for liaison to 3GPP</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cxnSp>
        <p:nvCxnSpPr>
          <p:cNvPr id="13" name="Straight Arrow Connector 12"/>
          <p:cNvCxnSpPr>
            <a:stCxn id="9" idx="2"/>
          </p:cNvCxnSpPr>
          <p:nvPr/>
        </p:nvCxnSpPr>
        <p:spPr bwMode="auto">
          <a:xfrm>
            <a:off x="14478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16" name="Straight Arrow Connector 15"/>
          <p:cNvCxnSpPr>
            <a:stCxn id="7" idx="3"/>
            <a:endCxn id="8" idx="1"/>
          </p:cNvCxnSpPr>
          <p:nvPr/>
        </p:nvCxnSpPr>
        <p:spPr bwMode="auto">
          <a:xfrm>
            <a:off x="5943600" y="2133600"/>
            <a:ext cx="381000" cy="0"/>
          </a:xfrm>
          <a:prstGeom prst="straightConnector1">
            <a:avLst/>
          </a:prstGeom>
          <a:solidFill>
            <a:schemeClr val="accent1"/>
          </a:solidFill>
          <a:ln w="63500" cap="flat" cmpd="sng" algn="ctr">
            <a:solidFill>
              <a:schemeClr val="tx1"/>
            </a:solidFill>
            <a:prstDash val="solid"/>
            <a:round/>
            <a:headEnd type="none" w="sm" len="sm"/>
            <a:tailEnd type="arrow"/>
          </a:ln>
          <a:effectLst/>
        </p:spPr>
      </p:cxnSp>
      <p:sp>
        <p:nvSpPr>
          <p:cNvPr id="21" name="Rectangle 20"/>
          <p:cNvSpPr/>
          <p:nvPr/>
        </p:nvSpPr>
        <p:spPr bwMode="auto">
          <a:xfrm>
            <a:off x="76200" y="5486400"/>
            <a:ext cx="89916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An analysis of LTE-U concerns based on LTE-U Forum insights suggests</a:t>
            </a:r>
            <a:br>
              <a:rPr lang="en-AU" sz="1600" b="1" dirty="0" smtClean="0">
                <a:latin typeface="+mj-lt"/>
              </a:rPr>
            </a:br>
            <a:r>
              <a:rPr lang="en-AU" sz="1600" b="1" dirty="0" smtClean="0">
                <a:latin typeface="+mj-lt"/>
              </a:rPr>
              <a:t>the need for another liaison to 3GPP</a:t>
            </a:r>
            <a:endParaRPr kumimoji="0" lang="en-AU" sz="1600" b="1" i="0" u="none" strike="noStrike" cap="none" normalizeH="0" baseline="0" dirty="0" smtClean="0">
              <a:ln>
                <a:noFill/>
              </a:ln>
              <a:solidFill>
                <a:schemeClr val="tx1"/>
              </a:solidFill>
              <a:effectLst/>
              <a:latin typeface="+mj-lt"/>
            </a:endParaRPr>
          </a:p>
        </p:txBody>
      </p:sp>
      <p:cxnSp>
        <p:nvCxnSpPr>
          <p:cNvPr id="24" name="Straight Arrow Connector 23"/>
          <p:cNvCxnSpPr>
            <a:stCxn id="10" idx="2"/>
            <a:endCxn id="21" idx="0"/>
          </p:cNvCxnSpPr>
          <p:nvPr/>
        </p:nvCxnSpPr>
        <p:spPr bwMode="auto">
          <a:xfrm>
            <a:off x="45720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27" name="Straight Arrow Connector 26"/>
          <p:cNvCxnSpPr>
            <a:stCxn id="11" idx="2"/>
          </p:cNvCxnSpPr>
          <p:nvPr/>
        </p:nvCxnSpPr>
        <p:spPr bwMode="auto">
          <a:xfrm>
            <a:off x="76962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34" name="Straight Arrow Connector 33"/>
          <p:cNvCxnSpPr>
            <a:stCxn id="6" idx="3"/>
            <a:endCxn id="7" idx="1"/>
          </p:cNvCxnSpPr>
          <p:nvPr/>
        </p:nvCxnSpPr>
        <p:spPr bwMode="auto">
          <a:xfrm>
            <a:off x="2819400" y="2133600"/>
            <a:ext cx="381000" cy="0"/>
          </a:xfrm>
          <a:prstGeom prst="straightConnector1">
            <a:avLst/>
          </a:prstGeom>
          <a:solidFill>
            <a:schemeClr val="accent1"/>
          </a:solidFill>
          <a:ln w="635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34403562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simulations are doomed to be successful, which is not a good thing</a:t>
            </a:r>
            <a:endParaRPr lang="en-AU" dirty="0"/>
          </a:p>
        </p:txBody>
      </p:sp>
      <p:sp>
        <p:nvSpPr>
          <p:cNvPr id="3" name="Content Placeholder 2"/>
          <p:cNvSpPr>
            <a:spLocks noGrp="1"/>
          </p:cNvSpPr>
          <p:nvPr>
            <p:ph idx="1"/>
          </p:nvPr>
        </p:nvSpPr>
        <p:spPr/>
        <p:txBody>
          <a:bodyPr/>
          <a:lstStyle/>
          <a:p>
            <a:pPr lvl="1"/>
            <a:r>
              <a:rPr lang="en-AU" dirty="0"/>
              <a:t>M</a:t>
            </a:r>
            <a:r>
              <a:rPr lang="en-AU" dirty="0" smtClean="0"/>
              <a:t>ost of the simulations in 3GPP and by LTE-U Forum use simulation scenarios that </a:t>
            </a:r>
            <a:r>
              <a:rPr lang="en-AU" smtClean="0"/>
              <a:t>are believed </a:t>
            </a:r>
            <a:r>
              <a:rPr lang="en-AU"/>
              <a:t>the authors of the </a:t>
            </a:r>
            <a:r>
              <a:rPr lang="en-AU" smtClean="0"/>
              <a:t>simulations </a:t>
            </a:r>
            <a:r>
              <a:rPr lang="en-AU" dirty="0" smtClean="0"/>
              <a:t>to represent typical operation</a:t>
            </a:r>
          </a:p>
          <a:p>
            <a:pPr lvl="1"/>
            <a:r>
              <a:rPr lang="en-AU" smtClean="0"/>
              <a:t>The </a:t>
            </a:r>
            <a:r>
              <a:rPr lang="en-AU" dirty="0" smtClean="0"/>
              <a:t>problem with this approach is that there is a danger that the simulation scenarios will miss important use cases</a:t>
            </a:r>
          </a:p>
          <a:p>
            <a:pPr lvl="1"/>
            <a:r>
              <a:rPr lang="en-AU" dirty="0" smtClean="0"/>
              <a:t>This appears to be the case with many obvious high density, and uplink/down link use cases missing from the required simulations </a:t>
            </a:r>
          </a:p>
          <a:p>
            <a:pPr lvl="1"/>
            <a:r>
              <a:rPr lang="en-AU" dirty="0" smtClean="0"/>
              <a:t>On the other hand it is not possible to simulate all possible use cases and so an alternative method must be found to show that LTE-U does not “not work”</a:t>
            </a:r>
          </a:p>
          <a:p>
            <a:pPr lvl="1"/>
            <a:r>
              <a:rPr lang="en-AU" b="1" dirty="0" smtClean="0"/>
              <a:t>Recommendation</a:t>
            </a:r>
            <a:r>
              <a:rPr lang="en-AU" i="1" dirty="0" smtClean="0"/>
              <a:t>: submitters of simulation results should be encouraged to identify any reasonable use scenarios in which LTE-U is not “fair”</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22074515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pre-standards LTE-U </a:t>
            </a:r>
            <a:r>
              <a:rPr lang="en-AU" dirty="0" smtClean="0"/>
              <a:t>opportunistic </a:t>
            </a:r>
            <a:r>
              <a:rPr lang="en-AU" dirty="0" err="1"/>
              <a:t>SCell</a:t>
            </a:r>
            <a:r>
              <a:rPr lang="en-AU" dirty="0"/>
              <a:t> switch-off </a:t>
            </a:r>
            <a:r>
              <a:rPr lang="en-AU" dirty="0" smtClean="0"/>
              <a:t>strategy </a:t>
            </a:r>
            <a:r>
              <a:rPr lang="en-AU" dirty="0"/>
              <a:t>is reasonable and appropriate </a:t>
            </a:r>
            <a:br>
              <a:rPr lang="en-AU" dirty="0"/>
            </a:b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Opportunistic </a:t>
            </a:r>
            <a:r>
              <a:rPr lang="en-AU" dirty="0" err="1" smtClean="0"/>
              <a:t>SCell</a:t>
            </a:r>
            <a:r>
              <a:rPr lang="en-AU" dirty="0" smtClean="0"/>
              <a:t> switch-off  is when an LTE-U system switches off all LTE-U signals in unlicensed band, including transmission of reference signals, when it decides LTE-U operation is not required</a:t>
            </a:r>
          </a:p>
          <a:p>
            <a:pPr lvl="1"/>
            <a:r>
              <a:rPr lang="en-AU" dirty="0"/>
              <a:t>As a general principle, </a:t>
            </a:r>
            <a:r>
              <a:rPr lang="en-AU" dirty="0" smtClean="0"/>
              <a:t>stopping all unnecessary transmissions in a medium has a community benefit</a:t>
            </a:r>
          </a:p>
          <a:p>
            <a:pPr lvl="1"/>
            <a:r>
              <a:rPr lang="en-AU" dirty="0" smtClean="0"/>
              <a:t>Indeed, there may be benefit to make </a:t>
            </a:r>
            <a:r>
              <a:rPr lang="en-AU" dirty="0" err="1" smtClean="0"/>
              <a:t>Scell</a:t>
            </a:r>
            <a:r>
              <a:rPr lang="en-AU" dirty="0" smtClean="0"/>
              <a:t> switch off mandatory in specific circumstances</a:t>
            </a:r>
          </a:p>
          <a:p>
            <a:pPr lvl="1"/>
            <a:r>
              <a:rPr lang="en-AU" dirty="0" smtClean="0"/>
              <a:t>There is no obvious reason for </a:t>
            </a:r>
            <a:r>
              <a:rPr lang="en-AU" dirty="0"/>
              <a:t>the pre-standards LTE-U </a:t>
            </a:r>
            <a:r>
              <a:rPr lang="en-AU" dirty="0" smtClean="0"/>
              <a:t>opportunistic </a:t>
            </a:r>
            <a:r>
              <a:rPr lang="en-AU" dirty="0" err="1" smtClean="0"/>
              <a:t>Scell</a:t>
            </a:r>
            <a:r>
              <a:rPr lang="en-AU" dirty="0" smtClean="0"/>
              <a:t> switch-off algorithms </a:t>
            </a:r>
            <a:r>
              <a:rPr lang="en-AU" dirty="0"/>
              <a:t>to </a:t>
            </a:r>
            <a:r>
              <a:rPr lang="en-AU" dirty="0" smtClean="0"/>
              <a:t>not be proprietary</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382562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Analogy: it’s unacceptable to take spectrum in the same way </a:t>
            </a:r>
            <a:r>
              <a:rPr lang="en-AU" dirty="0"/>
              <a:t>it’s unacceptable </a:t>
            </a:r>
            <a:r>
              <a:rPr lang="en-AU" dirty="0" smtClean="0"/>
              <a:t>to take Central Park</a:t>
            </a:r>
            <a:endParaRPr lang="en-AU" dirty="0"/>
          </a:p>
        </p:txBody>
      </p:sp>
      <p:sp>
        <p:nvSpPr>
          <p:cNvPr id="3" name="Content Placeholder 2"/>
          <p:cNvSpPr>
            <a:spLocks noGrp="1"/>
          </p:cNvSpPr>
          <p:nvPr>
            <p:ph idx="1"/>
          </p:nvPr>
        </p:nvSpPr>
        <p:spPr>
          <a:xfrm>
            <a:off x="3581400" y="1981200"/>
            <a:ext cx="4876799" cy="4114800"/>
          </a:xfrm>
        </p:spPr>
        <p:txBody>
          <a:bodyPr/>
          <a:lstStyle/>
          <a:p>
            <a:pPr lvl="1"/>
            <a:r>
              <a:rPr lang="en-AU" dirty="0" smtClean="0"/>
              <a:t>When LTE-U was first discussed it was asserted by some that dynamic frequency selection was sufficient because there is plenty of 5GHz spectrum</a:t>
            </a:r>
          </a:p>
          <a:p>
            <a:pPr lvl="1"/>
            <a:r>
              <a:rPr lang="en-AU" dirty="0" smtClean="0"/>
              <a:t>That maybe true in some locations today but will decreasingly be true in the future, as documented by the Cisco VNI forecasts</a:t>
            </a:r>
          </a:p>
          <a:p>
            <a:pPr lvl="1"/>
            <a:r>
              <a:rPr lang="en-AU" b="1" dirty="0" smtClean="0"/>
              <a:t>Analogy</a:t>
            </a:r>
            <a:r>
              <a:rPr lang="en-AU" dirty="0" smtClean="0"/>
              <a:t>: it is a bit like saying it is OK to build a private house in Central Park, NY because there is plenty of park left</a:t>
            </a:r>
          </a:p>
          <a:p>
            <a:pPr lvl="1"/>
            <a:r>
              <a:rPr lang="en-AU" dirty="0" smtClean="0"/>
              <a:t>Clearly that is not true in Central Park, and it is similarly also not true for a community resource like unlicensed spectrum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pic>
        <p:nvPicPr>
          <p:cNvPr id="6" name="Picture 2" descr="http://michaelminn.net/newyork/parks/central_park/seasons/2007-08-18_11-51-18_correct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1" y="2057400"/>
            <a:ext cx="2743199" cy="399519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encrypted-tbn3.gstatic.com/images?q=tbn:ANd9GcSC8kFUanGcOVWGKbHekCCJpjO6YTCq8ICSvwA4m2WLmUsuoF6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1" y="3256290"/>
            <a:ext cx="937092" cy="937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3522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Analogy: if one wants to control spectrum then one should pay for it; just like space in Central Park</a:t>
            </a:r>
            <a:endParaRPr lang="en-AU" dirty="0"/>
          </a:p>
        </p:txBody>
      </p:sp>
      <p:sp>
        <p:nvSpPr>
          <p:cNvPr id="3" name="Content Placeholder 2"/>
          <p:cNvSpPr>
            <a:spLocks noGrp="1"/>
          </p:cNvSpPr>
          <p:nvPr>
            <p:ph idx="1"/>
          </p:nvPr>
        </p:nvSpPr>
        <p:spPr>
          <a:xfrm>
            <a:off x="3581400" y="1981200"/>
            <a:ext cx="4876799" cy="4114800"/>
          </a:xfrm>
        </p:spPr>
        <p:txBody>
          <a:bodyPr/>
          <a:lstStyle/>
          <a:p>
            <a:pPr lvl="1"/>
            <a:r>
              <a:rPr lang="en-AU" dirty="0" smtClean="0"/>
              <a:t>It is now proposed to use CSAT </a:t>
            </a:r>
            <a:r>
              <a:rPr lang="en-AU" dirty="0"/>
              <a:t>in which LTE base station decide on a duty cycle based on some proprietary algorithm</a:t>
            </a:r>
          </a:p>
          <a:p>
            <a:pPr lvl="1"/>
            <a:r>
              <a:rPr lang="en-AU" b="1" dirty="0"/>
              <a:t>Analogy</a:t>
            </a:r>
            <a:r>
              <a:rPr lang="en-AU" dirty="0"/>
              <a:t>: it </a:t>
            </a:r>
            <a:r>
              <a:rPr lang="en-AU" dirty="0" smtClean="0"/>
              <a:t>like </a:t>
            </a:r>
            <a:r>
              <a:rPr lang="en-AU" dirty="0"/>
              <a:t>saying it is </a:t>
            </a:r>
            <a:r>
              <a:rPr lang="en-AU" dirty="0" smtClean="0"/>
              <a:t>OK to a take section </a:t>
            </a:r>
            <a:r>
              <a:rPr lang="en-AU" dirty="0"/>
              <a:t>of Central Park every weekend</a:t>
            </a:r>
          </a:p>
          <a:p>
            <a:pPr lvl="1"/>
            <a:r>
              <a:rPr lang="en-AU" dirty="0" smtClean="0"/>
              <a:t>It is </a:t>
            </a:r>
            <a:r>
              <a:rPr lang="en-AU" dirty="0"/>
              <a:t>OK, </a:t>
            </a:r>
            <a:r>
              <a:rPr lang="en-AU" dirty="0" smtClean="0"/>
              <a:t>if </a:t>
            </a:r>
            <a:r>
              <a:rPr lang="en-AU" dirty="0"/>
              <a:t>one makes a reservation with the park authority and pays a </a:t>
            </a:r>
            <a:r>
              <a:rPr lang="en-AU" dirty="0" smtClean="0"/>
              <a:t>fee</a:t>
            </a:r>
            <a:endParaRPr lang="en-AU" dirty="0"/>
          </a:p>
          <a:p>
            <a:pPr lvl="1"/>
            <a:r>
              <a:rPr lang="en-AU" dirty="0"/>
              <a:t>In the case of unlicensed spectrum, the equivalent is that LTE-U (CSAT) operators will need to pay for the control </a:t>
            </a:r>
            <a:r>
              <a:rPr lang="en-AU" dirty="0" smtClean="0"/>
              <a:t>they </a:t>
            </a:r>
            <a:r>
              <a:rPr lang="en-AU" dirty="0"/>
              <a:t>desire</a:t>
            </a:r>
          </a:p>
          <a:p>
            <a:pPr lvl="1"/>
            <a:r>
              <a:rPr lang="en-AU" dirty="0"/>
              <a:t>Of course the regulators should probably </a:t>
            </a:r>
            <a:r>
              <a:rPr lang="en-AU" dirty="0" smtClean="0"/>
              <a:t>decide </a:t>
            </a:r>
            <a:r>
              <a:rPr lang="en-AU" dirty="0"/>
              <a:t>it is not in </a:t>
            </a:r>
            <a:r>
              <a:rPr lang="en-AU" dirty="0" smtClean="0"/>
              <a:t>community </a:t>
            </a:r>
            <a:r>
              <a:rPr lang="en-AU" dirty="0"/>
              <a:t>interest to </a:t>
            </a:r>
            <a:r>
              <a:rPr lang="en-AU"/>
              <a:t>allow </a:t>
            </a:r>
            <a:r>
              <a:rPr lang="en-AU" smtClean="0"/>
              <a:t>operators </a:t>
            </a:r>
            <a:r>
              <a:rPr lang="en-AU" dirty="0"/>
              <a:t>to </a:t>
            </a:r>
            <a:r>
              <a:rPr lang="en-AU" dirty="0" smtClean="0"/>
              <a:t>appropriate unlicensed </a:t>
            </a:r>
            <a:r>
              <a:rPr lang="en-AU" dirty="0"/>
              <a:t>spectrum, regardless of </a:t>
            </a:r>
            <a:r>
              <a:rPr lang="en-AU" dirty="0" smtClean="0"/>
              <a:t>any payments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pic>
        <p:nvPicPr>
          <p:cNvPr id="6" name="Picture 2" descr="http://michaelminn.net/newyork/parks/central_park/seasons/2007-08-18_11-51-18_correct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1" y="2057400"/>
            <a:ext cx="2743199" cy="399519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flipH="1">
            <a:off x="1573306" y="3276600"/>
            <a:ext cx="788894" cy="99059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6600" b="1" i="0" u="none" strike="noStrike" cap="none" normalizeH="0" baseline="0" dirty="0" smtClean="0">
                <a:ln>
                  <a:noFill/>
                </a:ln>
                <a:solidFill>
                  <a:srgbClr val="FF0000"/>
                </a:solidFill>
                <a:effectLst/>
                <a:latin typeface="Times New Roman" pitchFamily="18" charset="0"/>
              </a:rPr>
              <a:t>$</a:t>
            </a:r>
          </a:p>
        </p:txBody>
      </p:sp>
    </p:spTree>
    <p:extLst>
      <p:ext uri="{BB962C8B-B14F-4D97-AF65-F5344CB8AC3E}">
        <p14:creationId xmlns:p14="http://schemas.microsoft.com/office/powerpoint/2010/main" val="2185815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should send a liaison to 3GPP reflecting the issues and concerns in this presentation</a:t>
            </a:r>
            <a:endParaRPr lang="en-AU" dirty="0"/>
          </a:p>
        </p:txBody>
      </p:sp>
      <p:sp>
        <p:nvSpPr>
          <p:cNvPr id="3" name="Content Placeholder 2"/>
          <p:cNvSpPr>
            <a:spLocks noGrp="1"/>
          </p:cNvSpPr>
          <p:nvPr>
            <p:ph idx="1"/>
          </p:nvPr>
        </p:nvSpPr>
        <p:spPr/>
        <p:txBody>
          <a:bodyPr/>
          <a:lstStyle/>
          <a:p>
            <a:pPr lvl="1"/>
            <a:r>
              <a:rPr lang="en-AU" dirty="0" smtClean="0"/>
              <a:t>The various recommendation in this document are likely to be of value to 3GPP</a:t>
            </a:r>
          </a:p>
          <a:p>
            <a:pPr lvl="1"/>
            <a:r>
              <a:rPr lang="en-AU" dirty="0" smtClean="0"/>
              <a:t>A document has been uploaded that contains a proposed liaison</a:t>
            </a:r>
          </a:p>
          <a:p>
            <a:pPr lvl="2"/>
            <a:r>
              <a:rPr lang="en-AU" dirty="0" smtClean="0"/>
              <a:t>See document 19-15-00024-000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089185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is being defined in 3GPP and elsewhere, with pre-standards deployments likely</a:t>
            </a:r>
            <a:endParaRPr lang="en-AU" dirty="0"/>
          </a:p>
        </p:txBody>
      </p:sp>
      <p:sp>
        <p:nvSpPr>
          <p:cNvPr id="3" name="Content Placeholder 2"/>
          <p:cNvSpPr>
            <a:spLocks noGrp="1"/>
          </p:cNvSpPr>
          <p:nvPr>
            <p:ph idx="1"/>
          </p:nvPr>
        </p:nvSpPr>
        <p:spPr/>
        <p:txBody>
          <a:bodyPr/>
          <a:lstStyle/>
          <a:p>
            <a:pPr lvl="1"/>
            <a:r>
              <a:rPr lang="en-AU" dirty="0" smtClean="0"/>
              <a:t>LTE-U has been proposed as an extension of LTE from licensed </a:t>
            </a:r>
            <a:r>
              <a:rPr lang="en-AU" dirty="0"/>
              <a:t>spectrum</a:t>
            </a:r>
            <a:r>
              <a:rPr lang="en-AU" dirty="0" smtClean="0"/>
              <a:t> into unlicensed spectrum</a:t>
            </a:r>
          </a:p>
          <a:p>
            <a:pPr lvl="2"/>
            <a:r>
              <a:rPr lang="en-AU" dirty="0" smtClean="0"/>
              <a:t>LTE-U will operate initially in unlicensed spectrum in some of the non DFS 5GHz bands that have traditionally been used by 802.11</a:t>
            </a:r>
          </a:p>
          <a:p>
            <a:pPr lvl="1"/>
            <a:r>
              <a:rPr lang="en-AU" dirty="0" smtClean="0"/>
              <a:t>LTE-U is being defined by 3GPP, with completion of:</a:t>
            </a:r>
          </a:p>
          <a:p>
            <a:pPr lvl="2"/>
            <a:r>
              <a:rPr lang="en-AU" dirty="0" smtClean="0"/>
              <a:t>A study item (SI), scheduled </a:t>
            </a:r>
            <a:r>
              <a:rPr lang="en-AU" dirty="0"/>
              <a:t>for </a:t>
            </a:r>
            <a:r>
              <a:rPr lang="en-AU" dirty="0" smtClean="0"/>
              <a:t>mid 2015</a:t>
            </a:r>
          </a:p>
          <a:p>
            <a:pPr lvl="2"/>
            <a:r>
              <a:rPr lang="en-AU" dirty="0" smtClean="0"/>
              <a:t>An initial specification, scheduled for early 2016</a:t>
            </a:r>
          </a:p>
          <a:p>
            <a:pPr lvl="1"/>
            <a:r>
              <a:rPr lang="en-AU" dirty="0" smtClean="0"/>
              <a:t>There are also reports that a number of vendors and service providers are planning to deploy a pre-standards version of LTE-U in 2015</a:t>
            </a:r>
          </a:p>
          <a:p>
            <a:pPr lvl="2"/>
            <a:r>
              <a:rPr lang="en-AU" dirty="0" smtClean="0"/>
              <a:t>Possibly using a specification defined by the LTE-U Forum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2755764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7848600" cy="1066800"/>
          </a:xfrm>
        </p:spPr>
        <p:txBody>
          <a:bodyPr/>
          <a:lstStyle/>
          <a:p>
            <a:r>
              <a:rPr lang="en-AU" dirty="0" smtClean="0"/>
              <a:t>Liaison discussions between IEEE 802 and 3GPP are promising, but may not lead to desired outcomes</a:t>
            </a:r>
            <a:endParaRPr lang="en-AU" dirty="0"/>
          </a:p>
        </p:txBody>
      </p:sp>
      <p:sp>
        <p:nvSpPr>
          <p:cNvPr id="3" name="Content Placeholder 2"/>
          <p:cNvSpPr>
            <a:spLocks noGrp="1"/>
          </p:cNvSpPr>
          <p:nvPr>
            <p:ph idx="1"/>
          </p:nvPr>
        </p:nvSpPr>
        <p:spPr/>
        <p:txBody>
          <a:bodyPr/>
          <a:lstStyle/>
          <a:p>
            <a:pPr lvl="1"/>
            <a:r>
              <a:rPr lang="en-AU" dirty="0" smtClean="0"/>
              <a:t>IEEE </a:t>
            </a:r>
            <a:r>
              <a:rPr lang="en-AU" dirty="0"/>
              <a:t>802 and 3GPP </a:t>
            </a:r>
            <a:r>
              <a:rPr lang="en-AU" dirty="0" smtClean="0"/>
              <a:t>initiated </a:t>
            </a:r>
            <a:r>
              <a:rPr lang="en-AU" dirty="0"/>
              <a:t>liaison discussions in January 2015 </a:t>
            </a:r>
            <a:r>
              <a:rPr lang="en-AU" dirty="0" smtClean="0"/>
              <a:t>on </a:t>
            </a:r>
            <a:r>
              <a:rPr lang="en-AU" dirty="0"/>
              <a:t>coexistence issues related to 3GPP</a:t>
            </a:r>
          </a:p>
          <a:p>
            <a:pPr lvl="2"/>
            <a:r>
              <a:rPr lang="en-AU" dirty="0"/>
              <a:t>Dino </a:t>
            </a:r>
            <a:r>
              <a:rPr lang="en-US" dirty="0"/>
              <a:t>Flore</a:t>
            </a:r>
            <a:r>
              <a:rPr lang="en-AU" dirty="0"/>
              <a:t>, Chair of 3GPP </a:t>
            </a:r>
            <a:r>
              <a:rPr lang="en-AU" dirty="0" smtClean="0"/>
              <a:t>RAN, </a:t>
            </a:r>
            <a:r>
              <a:rPr lang="en-AU" dirty="0"/>
              <a:t>presented an overview of 3GPP’s plans for LTE-U </a:t>
            </a:r>
            <a:r>
              <a:rPr lang="en-AU" dirty="0" smtClean="0"/>
              <a:t>development</a:t>
            </a:r>
            <a:endParaRPr lang="en-AU" dirty="0"/>
          </a:p>
          <a:p>
            <a:pPr lvl="2"/>
            <a:r>
              <a:rPr lang="en-AU" dirty="0"/>
              <a:t>IEEE 802 sent a liaison document </a:t>
            </a:r>
            <a:r>
              <a:rPr lang="en-AU" dirty="0" smtClean="0"/>
              <a:t>to </a:t>
            </a:r>
            <a:r>
              <a:rPr lang="en-AU" dirty="0"/>
              <a:t>3GPP containing suggestions for further </a:t>
            </a:r>
            <a:r>
              <a:rPr lang="en-AU" dirty="0" smtClean="0"/>
              <a:t>investigation – some action was taken as a result of this liaison</a:t>
            </a:r>
            <a:endParaRPr lang="en-AU" dirty="0"/>
          </a:p>
          <a:p>
            <a:pPr lvl="1"/>
            <a:r>
              <a:rPr lang="en-AU" dirty="0" smtClean="0"/>
              <a:t>It is hoped that the discussions between 3GPP &amp; IEEE 802 will result in a mutual agreement on how LTE-U and 802.11 can fairly coexist, but this outcome is not certain</a:t>
            </a:r>
          </a:p>
          <a:p>
            <a:pPr lvl="2"/>
            <a:r>
              <a:rPr lang="en-AU" dirty="0" smtClean="0"/>
              <a:t>3GPP timescales are very tight, making the process of building a consensus between 3GPP and the Wi-Fi industry in time challenging</a:t>
            </a:r>
          </a:p>
          <a:p>
            <a:pPr lvl="2"/>
            <a:r>
              <a:rPr lang="en-AU" dirty="0" smtClean="0"/>
              <a:t>3GPP is biased towards cellular operators and their needs, and many in 3GPP are motivated to ensure LTE-U establishes an advantage over 802.11</a:t>
            </a:r>
          </a:p>
          <a:p>
            <a:pPr lvl="2"/>
            <a:r>
              <a:rPr lang="en-AU" dirty="0" smtClean="0"/>
              <a:t>3GPP has the power to make decisions about coexistence with 802.11 without necessarily taking into account the views of the </a:t>
            </a:r>
            <a:r>
              <a:rPr lang="en-AU" dirty="0"/>
              <a:t>Wi-Fi industry </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2477176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Many are concerned that LTE-U, particularly pre-standards versions, will not coexist fairly with 802.11</a:t>
            </a:r>
            <a:endParaRPr lang="en-AU" dirty="0"/>
          </a:p>
        </p:txBody>
      </p:sp>
      <p:sp>
        <p:nvSpPr>
          <p:cNvPr id="3" name="Content Placeholder 2"/>
          <p:cNvSpPr>
            <a:spLocks noGrp="1"/>
          </p:cNvSpPr>
          <p:nvPr>
            <p:ph idx="1"/>
          </p:nvPr>
        </p:nvSpPr>
        <p:spPr/>
        <p:txBody>
          <a:bodyPr/>
          <a:lstStyle/>
          <a:p>
            <a:pPr lvl="1"/>
            <a:r>
              <a:rPr lang="en-AU" dirty="0"/>
              <a:t>There is significant concern </a:t>
            </a:r>
            <a:r>
              <a:rPr lang="en-AU" dirty="0" smtClean="0"/>
              <a:t>among many IEEE </a:t>
            </a:r>
            <a:r>
              <a:rPr lang="en-AU" dirty="0"/>
              <a:t>802 </a:t>
            </a:r>
            <a:r>
              <a:rPr lang="en-AU" dirty="0" smtClean="0"/>
              <a:t>members, </a:t>
            </a:r>
            <a:r>
              <a:rPr lang="en-AU" dirty="0"/>
              <a:t>and </a:t>
            </a:r>
            <a:r>
              <a:rPr lang="en-AU" dirty="0" smtClean="0"/>
              <a:t>in the </a:t>
            </a:r>
            <a:r>
              <a:rPr lang="en-AU" dirty="0"/>
              <a:t>Wi-Fi industry </a:t>
            </a:r>
            <a:r>
              <a:rPr lang="en-AU" dirty="0" smtClean="0"/>
              <a:t>more generally, relating to whether LTE-U will coexist “fairly” with 802.11 </a:t>
            </a:r>
            <a:endParaRPr lang="en-AU" dirty="0"/>
          </a:p>
          <a:p>
            <a:pPr lvl="2"/>
            <a:r>
              <a:rPr lang="en-AU" dirty="0" smtClean="0"/>
              <a:t>The February 2015 </a:t>
            </a:r>
            <a:r>
              <a:rPr lang="en-AU" dirty="0">
                <a:hlinkClick r:id="rId2"/>
              </a:rPr>
              <a:t>Wi-Fi Alliance® statement on License-Assisted Access (LAA)</a:t>
            </a:r>
            <a:r>
              <a:rPr lang="en-AU" dirty="0"/>
              <a:t> summarised the concerns of many in the Wi-Fi </a:t>
            </a:r>
            <a:r>
              <a:rPr lang="en-AU" dirty="0" smtClean="0"/>
              <a:t>industry, particularly in relation to pre-standards deployments</a:t>
            </a:r>
          </a:p>
          <a:p>
            <a:pPr lvl="2"/>
            <a:r>
              <a:rPr lang="en-AU" dirty="0" smtClean="0"/>
              <a:t>Note: “fairly” is a somewhat ill defined term</a:t>
            </a:r>
          </a:p>
          <a:p>
            <a:pPr lvl="1"/>
            <a:r>
              <a:rPr lang="en-AU" dirty="0" smtClean="0"/>
              <a:t>The level of concern is highlighted by the significant number of contributions in multiple forums expressing concern that that LTE-U does not coexist “fairly” with 802.11 systems</a:t>
            </a:r>
          </a:p>
          <a:p>
            <a:pPr lvl="2"/>
            <a:r>
              <a:rPr lang="en-AU" dirty="0" smtClean="0"/>
              <a:t>Wi-Fi Alliance, as reflected by the above statement</a:t>
            </a:r>
          </a:p>
          <a:p>
            <a:pPr lvl="2"/>
            <a:r>
              <a:rPr lang="en-AU" dirty="0" smtClean="0"/>
              <a:t>IEEE 802, with IEEE 802.19 as the centre of activity</a:t>
            </a:r>
          </a:p>
          <a:p>
            <a:pPr lvl="2"/>
            <a:r>
              <a:rPr lang="en-AU" dirty="0" smtClean="0"/>
              <a:t>ETSI BRAN, dealing with regulatory aspects in Europe</a:t>
            </a:r>
          </a:p>
          <a:p>
            <a:pPr lvl="2"/>
            <a:r>
              <a:rPr lang="en-AU" dirty="0" smtClean="0"/>
              <a:t>3GPP</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1678877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Wi-Fi Alliance statement on LAA summarised the concerns of many in the Wi-Fi industry</a:t>
            </a:r>
            <a:endParaRPr lang="en-AU" dirty="0"/>
          </a:p>
        </p:txBody>
      </p:sp>
      <p:sp>
        <p:nvSpPr>
          <p:cNvPr id="3" name="Content Placeholder 2"/>
          <p:cNvSpPr>
            <a:spLocks noGrp="1"/>
          </p:cNvSpPr>
          <p:nvPr>
            <p:ph idx="1"/>
          </p:nvPr>
        </p:nvSpPr>
        <p:spPr>
          <a:xfrm>
            <a:off x="685800" y="1828800"/>
            <a:ext cx="7772400" cy="4648200"/>
          </a:xfrm>
          <a:ln>
            <a:solidFill>
              <a:schemeClr val="tx1"/>
            </a:solidFill>
          </a:ln>
        </p:spPr>
        <p:txBody>
          <a:bodyPr/>
          <a:lstStyle/>
          <a:p>
            <a:r>
              <a:rPr lang="en-AU" sz="1400" dirty="0" smtClean="0">
                <a:hlinkClick r:id="rId2"/>
              </a:rPr>
              <a:t>Wi-Fi Alliance® statement on License-Assisted Access (LAA)</a:t>
            </a:r>
            <a:r>
              <a:rPr lang="en-AU" sz="1400" dirty="0" smtClean="0"/>
              <a:t> </a:t>
            </a:r>
          </a:p>
          <a:p>
            <a:pPr marL="1588" lvl="1" indent="0">
              <a:buNone/>
            </a:pPr>
            <a:r>
              <a:rPr lang="en-AU" sz="1400" i="1" dirty="0" smtClean="0"/>
              <a:t>Unlicensed spectrum is one of society’s most valuable resources. The Wi-Fi® industry’s innovation, promotion and good stewardship of the unlicensed 2.4 GHz and the 5 GHz bands has helped deliver significant benefits to users and driven immense economic value worldwide.</a:t>
            </a:r>
          </a:p>
          <a:p>
            <a:pPr marL="1588" lvl="1" indent="0">
              <a:buNone/>
            </a:pPr>
            <a:r>
              <a:rPr lang="en-AU" sz="1400" i="1" dirty="0" smtClean="0"/>
              <a:t>As U.S. Federal Communications Commissioner Jessica </a:t>
            </a:r>
            <a:r>
              <a:rPr lang="en-AU" sz="1400" i="1" dirty="0" err="1" smtClean="0"/>
              <a:t>Rosenworcel</a:t>
            </a:r>
            <a:r>
              <a:rPr lang="en-AU" sz="1400" i="1" dirty="0" smtClean="0"/>
              <a:t> stated in her recent </a:t>
            </a:r>
            <a:r>
              <a:rPr lang="en-AU" sz="1400" i="1" dirty="0" smtClean="0">
                <a:hlinkClick r:id="rId3"/>
              </a:rPr>
              <a:t>remarks</a:t>
            </a:r>
            <a:r>
              <a:rPr lang="en-AU" sz="1400" i="1" dirty="0" smtClean="0"/>
              <a:t> to the 2015 State of the Net Conference, "Wi-Fi is a boon to the economy. The economic impact of unlicensed spectrum has been estimated at more than $140 billion annually and it's only going to grow." Indeed, numerous studies (see </a:t>
            </a:r>
            <a:r>
              <a:rPr lang="en-AU" sz="1400" i="1" dirty="0" smtClean="0">
                <a:hlinkClick r:id="rId4"/>
              </a:rPr>
              <a:t>Katz</a:t>
            </a:r>
            <a:r>
              <a:rPr lang="en-AU" sz="1400" i="1" dirty="0" smtClean="0"/>
              <a:t> and </a:t>
            </a:r>
            <a:r>
              <a:rPr lang="en-AU" sz="1400" i="1" dirty="0" smtClean="0">
                <a:hlinkClick r:id="rId5"/>
              </a:rPr>
              <a:t>Plum Consulting</a:t>
            </a:r>
            <a:r>
              <a:rPr lang="en-AU" sz="1400" i="1" dirty="0" smtClean="0"/>
              <a:t>) assess the worldwide economic value of Wi-Fi in hundreds of billions of dollars.</a:t>
            </a:r>
          </a:p>
          <a:p>
            <a:pPr marL="1588" lvl="1" indent="0">
              <a:buNone/>
            </a:pPr>
            <a:r>
              <a:rPr lang="en-AU" sz="1400" i="1" dirty="0" smtClean="0"/>
              <a:t>Wi-Fi exemplifies innovation, delivering higher-performance connectivity and carrying more data traffic than cellular networks. In the last 15 years, Wi-Fi data rates have advanced from 11 Mbps to exceed 1 </a:t>
            </a:r>
            <a:r>
              <a:rPr lang="en-AU" sz="1400" i="1" dirty="0" err="1" smtClean="0"/>
              <a:t>Gbps</a:t>
            </a:r>
            <a:r>
              <a:rPr lang="en-AU" sz="1400" i="1" dirty="0" smtClean="0"/>
              <a:t> – and continued innovation will deliver Wi-Fi data rates exceeding 5 </a:t>
            </a:r>
            <a:r>
              <a:rPr lang="en-AU" sz="1400" i="1" dirty="0" err="1" smtClean="0"/>
              <a:t>Gbps</a:t>
            </a:r>
            <a:r>
              <a:rPr lang="en-AU" sz="1400" i="1" dirty="0" smtClean="0"/>
              <a:t> within a few short years. The growing worldwide demand for connectivity cannot be supported without Wi-Fi. Today, Wi-Fi carries </a:t>
            </a:r>
            <a:r>
              <a:rPr lang="en-AU" sz="1400" i="1" dirty="0" smtClean="0">
                <a:hlinkClick r:id="rId6"/>
              </a:rPr>
              <a:t>ten times the IP data traffic</a:t>
            </a:r>
            <a:r>
              <a:rPr lang="en-AU" sz="1400" i="1" dirty="0" smtClean="0"/>
              <a:t> of cellular.</a:t>
            </a:r>
          </a:p>
          <a:p>
            <a:pPr marL="1588" lvl="1" indent="0">
              <a:buNone/>
            </a:pPr>
            <a:r>
              <a:rPr lang="en-AU" sz="1400" i="1" dirty="0" smtClean="0"/>
              <a:t>5 GHz spectrum is a critical element of today’s Wi-Fi – it is widely used to support the capacity and performance requirements of our connected world. Since its introduction in 2001, 5 GHz Wi-Fi has expanded its reach well beyond enterprise networks into billions of consumer devices used worldwide.  </a:t>
            </a:r>
          </a:p>
          <a:p>
            <a:pPr marL="1588" lvl="1" indent="0">
              <a:buNone/>
            </a:pPr>
            <a:r>
              <a:rPr lang="en-AU" sz="1400"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544226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Wi-Fi Alliance statement on LAA summarised the concerns of many in the Wi-Fi industry</a:t>
            </a:r>
            <a:endParaRPr lang="en-AU" dirty="0"/>
          </a:p>
        </p:txBody>
      </p:sp>
      <p:sp>
        <p:nvSpPr>
          <p:cNvPr id="3" name="Content Placeholder 2"/>
          <p:cNvSpPr>
            <a:spLocks noGrp="1"/>
          </p:cNvSpPr>
          <p:nvPr>
            <p:ph idx="1"/>
          </p:nvPr>
        </p:nvSpPr>
        <p:spPr>
          <a:xfrm>
            <a:off x="685800" y="1828800"/>
            <a:ext cx="7772400" cy="4648200"/>
          </a:xfrm>
          <a:ln>
            <a:solidFill>
              <a:schemeClr val="tx1"/>
            </a:solidFill>
          </a:ln>
        </p:spPr>
        <p:txBody>
          <a:bodyPr/>
          <a:lstStyle/>
          <a:p>
            <a:r>
              <a:rPr lang="en-AU" sz="1400" dirty="0">
                <a:hlinkClick r:id="rId2"/>
              </a:rPr>
              <a:t>Wi-Fi Alliance® statement on License-Assisted Access (LAA)</a:t>
            </a:r>
            <a:r>
              <a:rPr lang="en-AU" sz="1400" dirty="0"/>
              <a:t> </a:t>
            </a:r>
            <a:endParaRPr lang="en-AU" sz="1400" dirty="0" smtClean="0"/>
          </a:p>
          <a:p>
            <a:pPr marL="1588" lvl="1" indent="0">
              <a:buNone/>
            </a:pPr>
            <a:r>
              <a:rPr lang="en-AU" sz="1400" i="1" dirty="0" smtClean="0"/>
              <a:t>…</a:t>
            </a:r>
          </a:p>
          <a:p>
            <a:pPr marL="1588" lvl="1" indent="0">
              <a:buNone/>
            </a:pPr>
            <a:r>
              <a:rPr lang="en-AU" sz="1400" i="1" dirty="0" smtClean="0"/>
              <a:t>Wi-Fi Alliance® is aware of 3GPP work addressing LTE operation in the unlicensed 5 GHz band, known as LAA, as well as early deployments of pre-standard LAA-like systems. There is a risk that LAA, and especially pre-standard systems deployed ahead of coexistence work being done in the industry, will negatively impact billions of Wi-Fi users who rely on 5 GHz today for networking and device connectivity. It is generally agreed in principle that fair sharing is required, but there needs to be further work from all parties to address this risk in practice.</a:t>
            </a:r>
          </a:p>
          <a:p>
            <a:pPr marL="1588" lvl="1" indent="0">
              <a:buNone/>
            </a:pPr>
            <a:r>
              <a:rPr lang="en-AU" sz="1400" i="1" dirty="0" smtClean="0"/>
              <a:t>The future value of unlicensed spectrum is dependent upon good stewardship by all technologies that share the resource. The LTE and Wi-Fi communities must work toward a mutually understood fair and effective use of the 5 GHz band and ensure that there are no adverse effects to the installed base and future users of Wi-Fi. Wi-Fi Alliance is planning collaboration with 3GPP, and is eager to work with those planning pre-standard deployments to help them continue to satisfy the expectations of Wi-Fi users.</a:t>
            </a:r>
          </a:p>
          <a:p>
            <a:pPr marL="1588" lvl="1" indent="0">
              <a:buNone/>
            </a:pPr>
            <a:r>
              <a:rPr lang="en-AU" sz="1400" i="1" dirty="0" smtClean="0"/>
              <a:t>Wi-Fi Alliance will also continue to support regulators in their attempts to understand this emerging technology and its implications. We plan to work with regulators and industry stakeholders toward an industry-led outcome that avoids heavy regulation and ensures that users are able to benefit from Wi-Fi well into the future.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826392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short term concern is coexistence between 802.11 &amp; pre-standards deployments of LTE-U</a:t>
            </a:r>
            <a:endParaRPr lang="en-AU" dirty="0"/>
          </a:p>
        </p:txBody>
      </p:sp>
      <p:sp>
        <p:nvSpPr>
          <p:cNvPr id="3" name="Content Placeholder 2"/>
          <p:cNvSpPr>
            <a:spLocks noGrp="1"/>
          </p:cNvSpPr>
          <p:nvPr>
            <p:ph idx="1"/>
          </p:nvPr>
        </p:nvSpPr>
        <p:spPr/>
        <p:txBody>
          <a:bodyPr/>
          <a:lstStyle/>
          <a:p>
            <a:pPr lvl="1"/>
            <a:r>
              <a:rPr lang="en-AU" dirty="0" smtClean="0"/>
              <a:t>It has been </a:t>
            </a:r>
            <a:r>
              <a:rPr lang="en-AU" dirty="0" smtClean="0">
                <a:hlinkClick r:id="rId2"/>
              </a:rPr>
              <a:t>announced </a:t>
            </a:r>
            <a:r>
              <a:rPr lang="en-AU" dirty="0" smtClean="0"/>
              <a:t>at least three SPs plan to deploy pre-standards versions of LTE-U in 4Q 2015, supported by equipment from at least Qualcomm and Ericsson</a:t>
            </a:r>
          </a:p>
          <a:p>
            <a:pPr lvl="1"/>
            <a:r>
              <a:rPr lang="en-AU" dirty="0" smtClean="0"/>
              <a:t>It has been asserted by the proponents of LTE-U on many occasions that pre-standards deployments will “fairly” coexist with 802.11, and that there is no need for the Wi-Fi industry to worry</a:t>
            </a:r>
          </a:p>
          <a:p>
            <a:pPr lvl="1"/>
            <a:r>
              <a:rPr lang="en-AU" dirty="0" smtClean="0"/>
              <a:t>However, the general lack of definitive information about the details of the pre-standards coexistence mechanisms makes the assertion difficult for the Wi-Fi industry to test, even assuming there is an agreed definition of “fair” coexistence </a:t>
            </a:r>
          </a:p>
          <a:p>
            <a:pPr lvl="1"/>
            <a:r>
              <a:rPr lang="en-AU" dirty="0" smtClean="0"/>
              <a:t>Even worse, it appears there is almost no opportunity for the Wi-Fi industry to propose changes to equipment planned for pre-standards deployment given it appears it has already been </a:t>
            </a:r>
            <a:r>
              <a:rPr lang="en-AU" dirty="0" smtClean="0">
                <a:hlinkClick r:id="rId3"/>
              </a:rPr>
              <a:t>implemented</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2473002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4584</Words>
  <Application>Microsoft Office PowerPoint</Application>
  <PresentationFormat>On-screen Show (4:3)</PresentationFormat>
  <Paragraphs>346</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802-11-Submission</vt:lpstr>
      <vt:lpstr>Discussion of LTE-U coexistence mechanisms</vt:lpstr>
      <vt:lpstr>This presentation is provided by the author solely as an IEEE 802.11 WG member</vt:lpstr>
      <vt:lpstr>The concerns about LTE-U, highlighted by recent LTE-U Forum material suggests need for liaison to 3GPP</vt:lpstr>
      <vt:lpstr>LTE-U is being defined in 3GPP and elsewhere, with pre-standards deployments likely</vt:lpstr>
      <vt:lpstr>Liaison discussions between IEEE 802 and 3GPP are promising, but may not lead to desired outcomes</vt:lpstr>
      <vt:lpstr>Many are concerned that LTE-U, particularly pre-standards versions, will not coexist fairly with 802.11</vt:lpstr>
      <vt:lpstr>The Wi-Fi Alliance statement on LAA summarised the concerns of many in the Wi-Fi industry</vt:lpstr>
      <vt:lpstr>The Wi-Fi Alliance statement on LAA summarised the concerns of many in the Wi-Fi industry</vt:lpstr>
      <vt:lpstr>The short term concern is coexistence between 802.11 &amp; pre-standards deployments of LTE-U</vt:lpstr>
      <vt:lpstr>Recent LTE-U Forum publications provide some insight into pre-standards coexistence mechanisms</vt:lpstr>
      <vt:lpstr>Pre-standards LTE-U is likely to rely on proprietary mechanisms, one of which is problematic</vt:lpstr>
      <vt:lpstr>The pre-standards LTE-U channel selection strategy is reasonable and appropriate  </vt:lpstr>
      <vt:lpstr>Secondary cell DTX uses a proprietary algorithm to decide the “share” between LTE-U and 802.11  </vt:lpstr>
      <vt:lpstr>The pre-standards LTE-U “secondary cell DTX” scheme has multiple obvious problems</vt:lpstr>
      <vt:lpstr>The proposal for LTE-U to “control” the medium is contrary to well established unlicensed principles</vt:lpstr>
      <vt:lpstr>Aside: should LTE-U be charged for use of unlicensed spectrum? Ideally not!</vt:lpstr>
      <vt:lpstr>Proprietary LTE-U scheduling mechanisms are inappropriate in unlicensed spectrum</vt:lpstr>
      <vt:lpstr>LTE-U’s static medium sharing algorithms cause unjustifiable interference to others</vt:lpstr>
      <vt:lpstr>LTE-U’s reliance on historical measurements is unlikely to operate well in very dynamic load environments</vt:lpstr>
      <vt:lpstr>LTE-U is not “fair” in realistic use and load scenarios, despite misleading claims to the contrary</vt:lpstr>
      <vt:lpstr>LTE-U is not “fair” in realistic use and load scenarios, despite misleading claims to the contrary</vt:lpstr>
      <vt:lpstr>The proposed LTE-U Forum tests seem to support claims LTE-U fairly shares with 802.11 … </vt:lpstr>
      <vt:lpstr>… but the proposed LTE-U tests are simplistic and unrealistic</vt:lpstr>
      <vt:lpstr>Fairness is more complex with 8021.11 uplink traffic  and LTE-U downlink traffic</vt:lpstr>
      <vt:lpstr>… but the proposed LTE-U tests are simplistic and unrealistic</vt:lpstr>
      <vt:lpstr>The LTE-U Forum simulations shouldn’t be used to draw important conclusions</vt:lpstr>
      <vt:lpstr>The LTE-U Forum simulations shouldn’t be used to draw important conclusions</vt:lpstr>
      <vt:lpstr>Aside: A “thought experiment” highlights the success of 802.11 is not just performance</vt:lpstr>
      <vt:lpstr>Aside: A “thought experiment” highlights the success of 802.11 is not just performance</vt:lpstr>
      <vt:lpstr>LTE-U simulations are doomed to be successful, which is not a good thing</vt:lpstr>
      <vt:lpstr>The pre-standards LTE-U opportunistic SCell switch-off strategy is reasonable and appropriate   </vt:lpstr>
      <vt:lpstr>Analogy: it’s unacceptable to take spectrum in the same way it’s unacceptable to take Central Park</vt:lpstr>
      <vt:lpstr>Analogy: if one wants to control spectrum then one should pay for it; just like space in Central Park</vt:lpstr>
      <vt:lpstr>IEEE 802 should send a liaison to 3GPP reflecting the issues and concerns in this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2015-03-11T10:16:15Z</dcterms:modified>
</cp:coreProperties>
</file>