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3" r:id="rId4"/>
    <p:sldId id="265" r:id="rId5"/>
    <p:sldId id="266" r:id="rId6"/>
    <p:sldId id="267" r:id="rId7"/>
    <p:sldId id="268" r:id="rId8"/>
    <p:sldId id="269" r:id="rId9"/>
    <p:sldId id="270" r:id="rId10"/>
    <p:sldId id="271" r:id="rId11"/>
    <p:sldId id="264"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5" d="100"/>
          <a:sy n="75" d="100"/>
        </p:scale>
        <p:origin x="77" y="18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Rich Kennedy, Mediatek</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Rich Kennedy, Mediatek</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802.19-15/0003r0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1/private/ETSI_documents/BRAN/05-CONTRIBUTIONS/2014/BRAN(14)000073r1_EN_301_893_HS_5_GHz_RLANs_for_national_voting.zip"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ieee802.org/11/private/ETSI_documents/BRAN/05-CONTRIBUTIONS/2014/BRAN(14)000092r1_Minutes_of_the_RCWG_sessions_during_BRAN_81.doc" TargetMode="External"/><Relationship Id="rId4" Type="http://schemas.openxmlformats.org/officeDocument/2006/relationships/hyperlink" Target="http://www.ieee802.org/11/private/ETSI_documents/BRAN/05-CONTRIBUTIONS/2014/BRAN(14)000087r5_Revision_of_EN_301_893_to_become_a_HS_under_the_new_RE-Direc.zi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computerworld.com/article/2861352/ericsson-pushes-plan-to-send-wireless-apps-over-unlicensed-5ghz-spectrum.html"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Rich Kennedy, Mediatek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Report from ETSI TC BRAN#81</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5837120"/>
              </p:ext>
            </p:extLst>
          </p:nvPr>
        </p:nvGraphicFramePr>
        <p:xfrm>
          <a:off x="550334" y="2431628"/>
          <a:ext cx="8681720" cy="2665306"/>
        </p:xfrm>
        <a:graphic>
          <a:graphicData uri="http://schemas.openxmlformats.org/presentationml/2006/ole">
            <mc:AlternateContent xmlns:mc="http://schemas.openxmlformats.org/markup-compatibility/2006">
              <mc:Choice xmlns:v="urn:schemas-microsoft-com:vml" Requires="v">
                <p:oleObj spid="_x0000_s3090" name="Document" r:id="rId5" imgW="8248712" imgH="2536630" progId="Word.Document.8">
                  <p:embed/>
                </p:oleObj>
              </mc:Choice>
              <mc:Fallback>
                <p:oleObj name="Document" r:id="rId5" imgW="8248712" imgH="2536630" progId="Word.Document.8">
                  <p:embed/>
                  <p:pic>
                    <p:nvPicPr>
                      <p:cNvPr id="0" name="Picture 3"/>
                      <p:cNvPicPr>
                        <a:picLocks noChangeAspect="1" noChangeArrowheads="1"/>
                      </p:cNvPicPr>
                      <p:nvPr/>
                    </p:nvPicPr>
                    <p:blipFill>
                      <a:blip r:embed="rId6"/>
                      <a:srcRect/>
                      <a:stretch>
                        <a:fillRect/>
                      </a:stretch>
                    </p:blipFill>
                    <p:spPr bwMode="auto">
                      <a:xfrm>
                        <a:off x="550334" y="2431628"/>
                        <a:ext cx="8681720" cy="266530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Results</a:t>
            </a:r>
            <a:endParaRPr lang="en-US" dirty="0"/>
          </a:p>
        </p:txBody>
      </p:sp>
      <p:sp>
        <p:nvSpPr>
          <p:cNvPr id="3" name="Content Placeholder 2"/>
          <p:cNvSpPr>
            <a:spLocks noGrp="1"/>
          </p:cNvSpPr>
          <p:nvPr>
            <p:ph idx="1"/>
          </p:nvPr>
        </p:nvSpPr>
        <p:spPr>
          <a:xfrm>
            <a:off x="731520" y="2113282"/>
            <a:ext cx="8288868" cy="4668518"/>
          </a:xfrm>
        </p:spPr>
        <p:txBody>
          <a:bodyPr/>
          <a:lstStyle/>
          <a:p>
            <a:r>
              <a:rPr lang="en-US" dirty="0" smtClean="0"/>
              <a:t>The group approved v1.7.3 (to become v1.8.1) with both the v1.7.1 and Wi-Fi industry proposal as alternatives for Paragraph 4.8.3.2, in spite of the </a:t>
            </a:r>
            <a:r>
              <a:rPr lang="en-US" dirty="0" smtClean="0"/>
              <a:t>Q/E/N </a:t>
            </a:r>
            <a:r>
              <a:rPr lang="en-US" dirty="0" smtClean="0"/>
              <a:t>effort to renege on the agreement at the last moment</a:t>
            </a:r>
          </a:p>
          <a:p>
            <a:r>
              <a:rPr lang="en-US" dirty="0" smtClean="0"/>
              <a:t>The first draft of the new version will not be written until June of 2015, by request of </a:t>
            </a:r>
            <a:r>
              <a:rPr lang="en-US" dirty="0" smtClean="0"/>
              <a:t>Q/E/N, </a:t>
            </a:r>
            <a:r>
              <a:rPr lang="en-US" dirty="0" smtClean="0"/>
              <a:t>instead of delaying all work for 6 months as </a:t>
            </a:r>
            <a:r>
              <a:rPr lang="en-US" dirty="0" smtClean="0"/>
              <a:t>Q/E/N </a:t>
            </a:r>
            <a:r>
              <a:rPr lang="en-US" dirty="0" smtClean="0"/>
              <a:t>requested</a:t>
            </a:r>
          </a:p>
          <a:p>
            <a:r>
              <a:rPr lang="en-US" dirty="0"/>
              <a:t>The new WI, for RED compliance will resolve the 4.8.3.2 duality well before June 2017, when EN 301 893 is out of </a:t>
            </a:r>
            <a:r>
              <a:rPr lang="en-US" dirty="0" smtClean="0"/>
              <a:t>force</a:t>
            </a:r>
          </a:p>
          <a:p>
            <a:r>
              <a:rPr lang="en-US" dirty="0" smtClean="0"/>
              <a:t>For the next 18 months v1.7.1 vulnerabilities will remain in the Harmonised Standard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2392041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2015</a:t>
            </a:r>
            <a:endParaRPr lang="en-GB"/>
          </a:p>
        </p:txBody>
      </p:sp>
      <p:sp>
        <p:nvSpPr>
          <p:cNvPr id="5" name="Footer Placeholder 4"/>
          <p:cNvSpPr>
            <a:spLocks noGrp="1"/>
          </p:cNvSpPr>
          <p:nvPr>
            <p:ph type="ftr" idx="14"/>
          </p:nvPr>
        </p:nvSpPr>
        <p:spPr>
          <a:xfrm>
            <a:off x="6629413" y="6907108"/>
            <a:ext cx="2482415" cy="193040"/>
          </a:xfrm>
        </p:spPr>
        <p:txBody>
          <a:bodyPr/>
          <a:lstStyle/>
          <a:p>
            <a:r>
              <a:rPr lang="en-GB" smtClean="0"/>
              <a:t>Rich Kennedy, Mediatek</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50121" y="2138680"/>
            <a:ext cx="8290560" cy="4489027"/>
          </a:xfrm>
          <a:ln/>
        </p:spPr>
        <p:txBody>
          <a:bodyPr/>
          <a:lstStyle/>
          <a:p>
            <a:pPr marL="457200" indent="-457200">
              <a:buFont typeface="+mj-lt"/>
              <a:buAutoNum type="arabicPeriod"/>
            </a:pPr>
            <a:r>
              <a:rPr lang="en-US" smtClean="0"/>
              <a:t>Approved v1.7.3 for </a:t>
            </a:r>
            <a:r>
              <a:rPr lang="en-US" dirty="0" smtClean="0"/>
              <a:t>National voting:</a:t>
            </a:r>
          </a:p>
          <a:p>
            <a:pPr lvl="1"/>
            <a:r>
              <a:rPr lang="en-US" sz="1800" u="sng" dirty="0" smtClean="0">
                <a:hlinkClick r:id="rId3"/>
              </a:rPr>
              <a:t>http</a:t>
            </a:r>
            <a:r>
              <a:rPr lang="en-US" sz="1800" u="sng" dirty="0">
                <a:hlinkClick r:id="rId3"/>
              </a:rPr>
              <a:t>://</a:t>
            </a:r>
            <a:r>
              <a:rPr lang="en-US" sz="1800" u="sng" dirty="0" smtClean="0">
                <a:hlinkClick r:id="rId3"/>
              </a:rPr>
              <a:t>www.ieee802.org/11/private/ETSI_documents/BRAN/05-CONTRIBUTIONS/2014/BRAN(14)000073r1_EN_301_893_HS_5_GHz_RLANs_for_national_voting.zip</a:t>
            </a:r>
            <a:endParaRPr lang="en-US" sz="1800" dirty="0"/>
          </a:p>
          <a:p>
            <a:pPr marL="457200" indent="-457200">
              <a:buFont typeface="+mj-lt"/>
              <a:buAutoNum type="arabicPeriod"/>
            </a:pPr>
            <a:r>
              <a:rPr lang="en-US" dirty="0" smtClean="0"/>
              <a:t>The New </a:t>
            </a:r>
            <a:r>
              <a:rPr lang="en-US" dirty="0"/>
              <a:t>Work </a:t>
            </a:r>
            <a:r>
              <a:rPr lang="en-US" dirty="0" smtClean="0"/>
              <a:t>Item</a:t>
            </a:r>
          </a:p>
          <a:p>
            <a:pPr lvl="1"/>
            <a:r>
              <a:rPr lang="en-US" sz="1800" u="sng" dirty="0" smtClean="0">
                <a:hlinkClick r:id="rId4"/>
              </a:rPr>
              <a:t>http</a:t>
            </a:r>
            <a:r>
              <a:rPr lang="en-US" sz="1800" u="sng" dirty="0">
                <a:hlinkClick r:id="rId4"/>
              </a:rPr>
              <a:t>://</a:t>
            </a:r>
            <a:r>
              <a:rPr lang="en-US" sz="1800" u="sng" dirty="0" smtClean="0">
                <a:hlinkClick r:id="rId4"/>
              </a:rPr>
              <a:t>www.ieee802.org/11/private/ETSI_documents/BRAN/05-CONTRIBUTIONS/2014/BRAN(14)000087r5_Revision_of_EN_301_893_to_become_a_HS_under_the_new_RE-Direc.zip</a:t>
            </a:r>
            <a:endParaRPr lang="en-US" sz="1800" dirty="0"/>
          </a:p>
          <a:p>
            <a:pPr marL="457200" indent="-457200">
              <a:buFont typeface="+mj-lt"/>
              <a:buAutoNum type="arabicPeriod"/>
            </a:pPr>
            <a:r>
              <a:rPr lang="en-US" dirty="0" smtClean="0"/>
              <a:t>Minutes of the meeting:</a:t>
            </a:r>
          </a:p>
          <a:p>
            <a:pPr lvl="1"/>
            <a:r>
              <a:rPr lang="en-US" sz="1800" u="sng" dirty="0" smtClean="0">
                <a:hlinkClick r:id="rId5"/>
              </a:rPr>
              <a:t>http</a:t>
            </a:r>
            <a:r>
              <a:rPr lang="en-US" sz="1800" u="sng" dirty="0">
                <a:hlinkClick r:id="rId5"/>
              </a:rPr>
              <a:t>://</a:t>
            </a:r>
            <a:r>
              <a:rPr lang="en-US" sz="1800" u="sng" dirty="0" smtClean="0">
                <a:hlinkClick r:id="rId5"/>
              </a:rPr>
              <a:t>www.ieee802.org/11/private/ETSI_documents/BRAN/05-CONTRIBUTIONS/2014/BRAN(14)000092r1_Minutes_of_the_RCWG_sessions_during_BRAN_81.doc</a:t>
            </a:r>
            <a:endParaRPr lang="en-US"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t>January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Rich Kennedy, Mediatek</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contains information and opinions of the author, from the ETSI TC BRAN#81 meeting that took place in Las Palmas, Gran Canaria December 16-19, 2015, with a focus on EN 301 893 comment resolution and revision.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2015</a:t>
            </a:r>
            <a:endParaRPr lang="en-GB"/>
          </a:p>
        </p:txBody>
      </p:sp>
      <p:sp>
        <p:nvSpPr>
          <p:cNvPr id="5" name="Footer Placeholder 4"/>
          <p:cNvSpPr>
            <a:spLocks noGrp="1"/>
          </p:cNvSpPr>
          <p:nvPr>
            <p:ph type="ftr" idx="14"/>
          </p:nvPr>
        </p:nvSpPr>
        <p:spPr>
          <a:xfrm>
            <a:off x="6553213" y="6907108"/>
            <a:ext cx="2558615" cy="193040"/>
          </a:xfrm>
        </p:spPr>
        <p:txBody>
          <a:bodyPr/>
          <a:lstStyle/>
          <a:p>
            <a:r>
              <a:rPr lang="en-GB" smtClean="0"/>
              <a:t>Rich Kennedy, Mediatek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BRAN Agenda Items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New Work Items (WI) </a:t>
            </a:r>
            <a:endParaRPr lang="en-US" dirty="0" smtClean="0"/>
          </a:p>
          <a:p>
            <a:pPr lvl="1"/>
            <a:r>
              <a:rPr lang="en-US" dirty="0" smtClean="0"/>
              <a:t>ETSI Technical Report (TR) on Coexistence with EESS in 5 GHz</a:t>
            </a:r>
          </a:p>
          <a:p>
            <a:pPr lvl="1"/>
            <a:r>
              <a:rPr lang="en-US" dirty="0" smtClean="0"/>
              <a:t>ETSI TR on Coexistence with ITS and Road Tolling in 5 GHz</a:t>
            </a:r>
          </a:p>
          <a:p>
            <a:pPr lvl="1"/>
            <a:r>
              <a:rPr lang="en-US" dirty="0" smtClean="0"/>
              <a:t>ETSI TR on Coexistence with radiolocation in 5 GHz</a:t>
            </a:r>
          </a:p>
          <a:p>
            <a:pPr lvl="1"/>
            <a:r>
              <a:rPr lang="en-US" dirty="0" smtClean="0"/>
              <a:t>DA2GC </a:t>
            </a:r>
            <a:r>
              <a:rPr lang="en-US" dirty="0"/>
              <a:t>in 5 </a:t>
            </a:r>
            <a:r>
              <a:rPr lang="en-US" dirty="0" smtClean="0"/>
              <a:t>GHz with </a:t>
            </a:r>
            <a:r>
              <a:rPr lang="en-US" dirty="0"/>
              <a:t>beamforming antennas</a:t>
            </a:r>
          </a:p>
          <a:p>
            <a:pPr lvl="1"/>
            <a:r>
              <a:rPr lang="en-US" dirty="0" smtClean="0"/>
              <a:t>DA2GC in 5 GHz with </a:t>
            </a:r>
            <a:r>
              <a:rPr lang="en-US" dirty="0"/>
              <a:t>fixed </a:t>
            </a:r>
            <a:r>
              <a:rPr lang="en-US" dirty="0" smtClean="0"/>
              <a:t>antennas</a:t>
            </a:r>
          </a:p>
          <a:p>
            <a:pPr lvl="1"/>
            <a:r>
              <a:rPr lang="en-US" dirty="0" smtClean="0"/>
              <a:t>Revision of EN 301 893 for compliance with the new Radio Equipment Directive</a:t>
            </a:r>
            <a:endParaRPr lang="en-US" dirty="0"/>
          </a:p>
          <a:p>
            <a:r>
              <a:rPr lang="en-US" i="1" dirty="0" smtClean="0"/>
              <a:t>EN </a:t>
            </a:r>
            <a:r>
              <a:rPr lang="en-US" i="1" dirty="0"/>
              <a:t>301 893 - 5 GHz high performance RLAN – </a:t>
            </a:r>
            <a:r>
              <a:rPr lang="en-US" i="1" dirty="0" smtClean="0"/>
              <a:t>Comment Resolution </a:t>
            </a: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Work Items approved</a:t>
            </a:r>
          </a:p>
          <a:p>
            <a:pPr lvl="1"/>
            <a:r>
              <a:rPr lang="en-US" dirty="0"/>
              <a:t>ETSI Technical Report (TR) on Coexistence with EESS in 5 GHz</a:t>
            </a:r>
          </a:p>
          <a:p>
            <a:pPr lvl="1"/>
            <a:r>
              <a:rPr lang="en-US" dirty="0"/>
              <a:t>ETSI TR on Coexistence with ITS and Road Tolling in 5 GHz</a:t>
            </a:r>
          </a:p>
          <a:p>
            <a:pPr lvl="1"/>
            <a:r>
              <a:rPr lang="en-US" dirty="0"/>
              <a:t>ETSI TR on Coexistence with radiolocation in 5 GHz</a:t>
            </a:r>
          </a:p>
          <a:p>
            <a:pPr lvl="1"/>
            <a:r>
              <a:rPr lang="en-US" dirty="0"/>
              <a:t>DA2GC in 5 GHz with beamforming antennas</a:t>
            </a:r>
          </a:p>
          <a:p>
            <a:pPr lvl="1"/>
            <a:r>
              <a:rPr lang="en-US" dirty="0"/>
              <a:t>DA2GC in 5 GHz with fixed </a:t>
            </a:r>
            <a:r>
              <a:rPr lang="en-US" dirty="0" smtClean="0"/>
              <a:t>antennas</a:t>
            </a:r>
          </a:p>
          <a:p>
            <a:r>
              <a:rPr lang="en-US" dirty="0" smtClean="0"/>
              <a:t>WI for EN 301 893 RED compliance includes final resolution of paragraph 4.8.3.2 LBT for Load Based Devices</a:t>
            </a:r>
            <a:endParaRPr lang="en-US" dirty="0"/>
          </a:p>
          <a:p>
            <a:r>
              <a:rPr lang="en-US" dirty="0" smtClean="0"/>
              <a:t>EN 301 893 v1.7.3  (to become v1.8.1) was approved</a:t>
            </a:r>
          </a:p>
          <a:p>
            <a:pPr lvl="1"/>
            <a:r>
              <a:rPr lang="en-US" dirty="0" smtClean="0"/>
              <a:t>Paragraph 4.8.3.2 maintains the wording from v1.7.1</a:t>
            </a:r>
          </a:p>
          <a:p>
            <a:pPr lvl="1"/>
            <a:r>
              <a:rPr lang="en-US" dirty="0" smtClean="0"/>
              <a:t>Adds an alternate based on inputs from the Wi-Fi industry</a:t>
            </a:r>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4215885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of EN 301 893</a:t>
            </a:r>
            <a:endParaRPr lang="en-US" dirty="0"/>
          </a:p>
        </p:txBody>
      </p:sp>
      <p:sp>
        <p:nvSpPr>
          <p:cNvPr id="3" name="Content Placeholder 2"/>
          <p:cNvSpPr>
            <a:spLocks noGrp="1"/>
          </p:cNvSpPr>
          <p:nvPr>
            <p:ph idx="1"/>
          </p:nvPr>
        </p:nvSpPr>
        <p:spPr/>
        <p:txBody>
          <a:bodyPr/>
          <a:lstStyle/>
          <a:p>
            <a:r>
              <a:rPr lang="en-US" dirty="0" smtClean="0"/>
              <a:t>The issue with Paragraph 4.8.3.2</a:t>
            </a:r>
          </a:p>
          <a:p>
            <a:pPr lvl="1"/>
            <a:r>
              <a:rPr lang="en-US" dirty="0" smtClean="0"/>
              <a:t>LBT for Load Based Devices of v1.7.1 provided sufficient “adaptivity” to meet EC requirements while 802.11 was the </a:t>
            </a:r>
            <a:r>
              <a:rPr lang="en-US" dirty="0"/>
              <a:t>only </a:t>
            </a:r>
            <a:r>
              <a:rPr lang="en-US" dirty="0" smtClean="0"/>
              <a:t>technology in the band</a:t>
            </a:r>
          </a:p>
          <a:p>
            <a:pPr lvl="1"/>
            <a:r>
              <a:rPr lang="en-US" dirty="0" smtClean="0"/>
              <a:t>The introduction of other technologies in compliance with 4.8.3.2 could severely disadvantage Wi-Fi</a:t>
            </a:r>
          </a:p>
          <a:p>
            <a:pPr lvl="2"/>
            <a:r>
              <a:rPr lang="en-US" dirty="0" err="1" smtClean="0"/>
              <a:t>CableLabs</a:t>
            </a:r>
            <a:r>
              <a:rPr lang="en-US" dirty="0" smtClean="0"/>
              <a:t>, Broadcom and WFA submitted simulations showing this</a:t>
            </a:r>
          </a:p>
          <a:p>
            <a:pPr lvl="2"/>
            <a:r>
              <a:rPr lang="en-US" dirty="0" smtClean="0"/>
              <a:t>Wi-Fi could virtually be excluded where v1.7.1 compliant devices operated</a:t>
            </a:r>
          </a:p>
          <a:p>
            <a:pPr lvl="1"/>
            <a:r>
              <a:rPr lang="en-US" dirty="0" smtClean="0"/>
              <a:t>Exponential backoff, the primary Wi-Fi to Wi-Fi coexistence mechanism not in the text</a:t>
            </a:r>
          </a:p>
          <a:p>
            <a:r>
              <a:rPr lang="en-US" dirty="0" smtClean="0"/>
              <a:t>New DFS test requirement, test uncertainties made approval of v1.7.x necessary at this time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754693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Players</a:t>
            </a:r>
            <a:endParaRPr lang="en-US" dirty="0"/>
          </a:p>
        </p:txBody>
      </p:sp>
      <p:sp>
        <p:nvSpPr>
          <p:cNvPr id="3" name="Content Placeholder 2"/>
          <p:cNvSpPr>
            <a:spLocks noGrp="1"/>
          </p:cNvSpPr>
          <p:nvPr>
            <p:ph idx="1"/>
          </p:nvPr>
        </p:nvSpPr>
        <p:spPr/>
        <p:txBody>
          <a:bodyPr/>
          <a:lstStyle/>
          <a:p>
            <a:r>
              <a:rPr lang="en-US" dirty="0" smtClean="0"/>
              <a:t>LAA-LTE representation (Q/E/N)</a:t>
            </a:r>
            <a:endParaRPr lang="en-US" dirty="0" smtClean="0"/>
          </a:p>
          <a:p>
            <a:pPr lvl="1" fontAlgn="auto" hangingPunct="0"/>
            <a:r>
              <a:rPr lang="en-GB" dirty="0"/>
              <a:t>Qualcomm (Jamshid </a:t>
            </a:r>
            <a:r>
              <a:rPr lang="en-GB" dirty="0" err="1"/>
              <a:t>Khun</a:t>
            </a:r>
            <a:r>
              <a:rPr lang="en-GB" dirty="0"/>
              <a:t> </a:t>
            </a:r>
            <a:r>
              <a:rPr lang="en-GB" dirty="0" err="1"/>
              <a:t>Jush</a:t>
            </a:r>
            <a:r>
              <a:rPr lang="en-GB" dirty="0"/>
              <a:t>)</a:t>
            </a:r>
            <a:endParaRPr lang="en-US" dirty="0"/>
          </a:p>
          <a:p>
            <a:pPr lvl="1" fontAlgn="auto" hangingPunct="0"/>
            <a:r>
              <a:rPr lang="en-GB" dirty="0"/>
              <a:t>Ericsson (Enrico Brancaccio)</a:t>
            </a:r>
            <a:endParaRPr lang="en-US" dirty="0"/>
          </a:p>
          <a:p>
            <a:pPr lvl="1" fontAlgn="auto" hangingPunct="0"/>
            <a:r>
              <a:rPr lang="en-GB" dirty="0" smtClean="0"/>
              <a:t>Nokia Networks </a:t>
            </a:r>
            <a:r>
              <a:rPr lang="en-GB" dirty="0"/>
              <a:t>(</a:t>
            </a:r>
            <a:r>
              <a:rPr lang="en-GB" dirty="0" err="1"/>
              <a:t>Esa</a:t>
            </a:r>
            <a:r>
              <a:rPr lang="en-GB" dirty="0"/>
              <a:t> </a:t>
            </a:r>
            <a:r>
              <a:rPr lang="en-GB" dirty="0" err="1"/>
              <a:t>Barck</a:t>
            </a:r>
            <a:r>
              <a:rPr lang="en-GB" dirty="0" smtClean="0"/>
              <a:t>)</a:t>
            </a:r>
            <a:endParaRPr lang="en-US" dirty="0" smtClean="0"/>
          </a:p>
          <a:p>
            <a:r>
              <a:rPr lang="en-US" dirty="0" smtClean="0"/>
              <a:t>IEEE 802.11 representation</a:t>
            </a:r>
          </a:p>
          <a:p>
            <a:pPr lvl="1" fontAlgn="auto" hangingPunct="0"/>
            <a:r>
              <a:rPr lang="en-GB" dirty="0"/>
              <a:t>Broadcom (David </a:t>
            </a:r>
            <a:r>
              <a:rPr lang="en-GB" dirty="0" err="1"/>
              <a:t>Boldy</a:t>
            </a:r>
            <a:r>
              <a:rPr lang="en-GB" dirty="0"/>
              <a:t>)</a:t>
            </a:r>
            <a:endParaRPr lang="en-US" dirty="0"/>
          </a:p>
          <a:p>
            <a:pPr lvl="1" fontAlgn="auto" hangingPunct="0"/>
            <a:r>
              <a:rPr lang="en-GB" dirty="0"/>
              <a:t>Cisco (Andrew Myles)</a:t>
            </a:r>
            <a:endParaRPr lang="en-US" dirty="0"/>
          </a:p>
          <a:p>
            <a:pPr lvl="1" fontAlgn="auto" hangingPunct="0"/>
            <a:r>
              <a:rPr lang="en-GB" dirty="0"/>
              <a:t>Wi-Fi Alliance (Octavian Popescu)</a:t>
            </a:r>
            <a:endParaRPr lang="en-US" dirty="0"/>
          </a:p>
          <a:p>
            <a:pPr lvl="1" fontAlgn="auto" hangingPunct="0"/>
            <a:r>
              <a:rPr lang="en-GB" dirty="0" err="1"/>
              <a:t>CableLabs</a:t>
            </a:r>
            <a:r>
              <a:rPr lang="en-GB" dirty="0"/>
              <a:t> (Volker </a:t>
            </a:r>
            <a:r>
              <a:rPr lang="en-GB" dirty="0" err="1"/>
              <a:t>Leisse</a:t>
            </a:r>
            <a:r>
              <a:rPr lang="en-GB" dirty="0"/>
              <a:t>)</a:t>
            </a:r>
            <a:endParaRPr lang="en-US" dirty="0"/>
          </a:p>
          <a:p>
            <a:pPr lvl="1" fontAlgn="auto" hangingPunct="0"/>
            <a:r>
              <a:rPr lang="en-GB" dirty="0"/>
              <a:t>Microsoft (Scott Blue)</a:t>
            </a:r>
            <a:endParaRPr lang="en-US" dirty="0"/>
          </a:p>
          <a:p>
            <a:pPr lvl="1" fontAlgn="auto" hangingPunct="0"/>
            <a:r>
              <a:rPr lang="en-GB" dirty="0"/>
              <a:t>Mediatek (Rich Kennedy)</a:t>
            </a:r>
            <a:endParaRPr lang="en-US" dirty="0"/>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324707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Arguments</a:t>
            </a:r>
            <a:endParaRPr lang="en-US" dirty="0"/>
          </a:p>
        </p:txBody>
      </p:sp>
      <p:sp>
        <p:nvSpPr>
          <p:cNvPr id="3" name="Content Placeholder 2"/>
          <p:cNvSpPr>
            <a:spLocks noGrp="1"/>
          </p:cNvSpPr>
          <p:nvPr>
            <p:ph idx="1"/>
          </p:nvPr>
        </p:nvSpPr>
        <p:spPr/>
        <p:txBody>
          <a:bodyPr/>
          <a:lstStyle/>
          <a:p>
            <a:r>
              <a:rPr lang="en-US" dirty="0" smtClean="0"/>
              <a:t>IEEE 802.11</a:t>
            </a:r>
          </a:p>
          <a:p>
            <a:pPr lvl="1"/>
            <a:r>
              <a:rPr lang="en-US" dirty="0" smtClean="0"/>
              <a:t>V1.7.1 leaves Wi-Fi vulnerable to unfair sharing</a:t>
            </a:r>
          </a:p>
          <a:p>
            <a:pPr lvl="1"/>
            <a:r>
              <a:rPr lang="en-US" dirty="0" smtClean="0"/>
              <a:t>Simulations by </a:t>
            </a:r>
            <a:r>
              <a:rPr lang="en-US" dirty="0" err="1" smtClean="0"/>
              <a:t>CableLabs</a:t>
            </a:r>
            <a:r>
              <a:rPr lang="en-US" dirty="0" smtClean="0"/>
              <a:t>, WFA and Broadcom clearly demonstrate this</a:t>
            </a:r>
          </a:p>
          <a:p>
            <a:pPr lvl="1"/>
            <a:r>
              <a:rPr lang="en-US" dirty="0" smtClean="0"/>
              <a:t>Although proposed changes to Paragraph 4.8.3.2 still need to be improved to ensure fair sharing, this first step is needed so that </a:t>
            </a:r>
            <a:r>
              <a:rPr lang="en-US" dirty="0" smtClean="0"/>
              <a:t>Q/E/N </a:t>
            </a:r>
            <a:r>
              <a:rPr lang="en-US" dirty="0" smtClean="0"/>
              <a:t>LAA-LTE planning is based on a fair approach, not v1.7.1</a:t>
            </a:r>
          </a:p>
          <a:p>
            <a:r>
              <a:rPr lang="en-US" dirty="0" smtClean="0"/>
              <a:t>Q/E/N</a:t>
            </a:r>
            <a:endParaRPr lang="en-US" dirty="0" smtClean="0"/>
          </a:p>
          <a:p>
            <a:pPr lvl="1"/>
            <a:r>
              <a:rPr lang="en-US" dirty="0" smtClean="0"/>
              <a:t>No changes should be made until a final solution is available</a:t>
            </a:r>
          </a:p>
          <a:p>
            <a:pPr lvl="1"/>
            <a:r>
              <a:rPr lang="en-US" dirty="0" smtClean="0"/>
              <a:t>Not yet known what LAA-LTE is until their simulations are done, so how can IEEE 802.11 know they will be disadvantaged</a:t>
            </a:r>
          </a:p>
          <a:p>
            <a:pPr lvl="1"/>
            <a:r>
              <a:rPr lang="en-US" dirty="0" smtClean="0"/>
              <a:t>Keep v1.7.1 Paragraph 4.8.3.2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442320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Inconsistencies</a:t>
            </a:r>
            <a:endParaRPr lang="en-US" dirty="0"/>
          </a:p>
        </p:txBody>
      </p:sp>
      <p:sp>
        <p:nvSpPr>
          <p:cNvPr id="3" name="Content Placeholder 2"/>
          <p:cNvSpPr>
            <a:spLocks noGrp="1"/>
          </p:cNvSpPr>
          <p:nvPr>
            <p:ph idx="1"/>
          </p:nvPr>
        </p:nvSpPr>
        <p:spPr>
          <a:xfrm>
            <a:off x="731520" y="2113282"/>
            <a:ext cx="8288868" cy="4668518"/>
          </a:xfrm>
        </p:spPr>
        <p:txBody>
          <a:bodyPr/>
          <a:lstStyle/>
          <a:p>
            <a:r>
              <a:rPr lang="en-US" sz="2000" dirty="0" smtClean="0"/>
              <a:t>Q/E/N </a:t>
            </a:r>
            <a:r>
              <a:rPr lang="en-US" sz="2000" dirty="0" smtClean="0"/>
              <a:t>requested delays , but v1.8.1 with new DFS changes had to be approved at the end of this meeting</a:t>
            </a:r>
          </a:p>
          <a:p>
            <a:r>
              <a:rPr lang="en-US" sz="2000" dirty="0" smtClean="0"/>
              <a:t>Q/E/N </a:t>
            </a:r>
            <a:r>
              <a:rPr lang="en-US" sz="2000" dirty="0"/>
              <a:t>stated that LAA-LTE is not yet known, but news during the week indicated that one vendor started device fabrication, Ericsson and T-Mobile announced 2015 </a:t>
            </a:r>
            <a:r>
              <a:rPr lang="en-US" sz="2000" dirty="0" smtClean="0"/>
              <a:t>availability</a:t>
            </a:r>
          </a:p>
          <a:p>
            <a:pPr lvl="1"/>
            <a:r>
              <a:rPr lang="en-US" sz="1800" u="sng" dirty="0">
                <a:hlinkClick r:id="rId2"/>
              </a:rPr>
              <a:t>http://www.computerworld.com/article/2861352/ericsson-pushes-plan-to-send-wireless-apps-over-unlicensed-5ghz-spectrum.html</a:t>
            </a:r>
            <a:r>
              <a:rPr lang="en-US" sz="1800" dirty="0"/>
              <a:t> </a:t>
            </a:r>
            <a:endParaRPr lang="en-US" sz="1800" dirty="0" smtClean="0"/>
          </a:p>
          <a:p>
            <a:r>
              <a:rPr lang="en-US" sz="2000" dirty="0" smtClean="0"/>
              <a:t>Q/E/N </a:t>
            </a:r>
            <a:r>
              <a:rPr lang="en-US" sz="2000" dirty="0" smtClean="0"/>
              <a:t>simulation introduced late in the week showed 802.11 advantage over v1.7.1, but utilized 802.11a at 16 Mbps, not 802.11ac at more typical data rates</a:t>
            </a:r>
          </a:p>
          <a:p>
            <a:r>
              <a:rPr lang="en-US" sz="2000" dirty="0" smtClean="0"/>
              <a:t>Q/E/N </a:t>
            </a:r>
            <a:r>
              <a:rPr lang="en-US" sz="2000" dirty="0" smtClean="0"/>
              <a:t>stated that their concerns were supported by eight EU regulators; all eight were identical in every way, including formatting and typos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522578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lstStyle/>
          <a:p>
            <a:r>
              <a:rPr lang="en-US" dirty="0" smtClean="0"/>
              <a:t>The UK regulator said Ofcom “…had </a:t>
            </a:r>
            <a:r>
              <a:rPr lang="en-US" dirty="0"/>
              <a:t>acted as a post box in this” so the comments were an echo of the companies active on the UK market (therefore stakeholders</a:t>
            </a:r>
            <a:r>
              <a:rPr lang="en-US" dirty="0" smtClean="0"/>
              <a:t>), </a:t>
            </a:r>
            <a:r>
              <a:rPr lang="en-US" dirty="0"/>
              <a:t>not necessarily reflecting the regulator’s </a:t>
            </a:r>
            <a:r>
              <a:rPr lang="en-US" dirty="0" smtClean="0"/>
              <a:t>views</a:t>
            </a:r>
          </a:p>
          <a:p>
            <a:r>
              <a:rPr lang="en-US" dirty="0" smtClean="0"/>
              <a:t>Q/E/N </a:t>
            </a:r>
            <a:r>
              <a:rPr lang="en-US" dirty="0" smtClean="0"/>
              <a:t>accused the Chair of “…all week blackmailing the group…” in response to his statement that if this was not decided, BRAN would not meet its requirement to have a new draft</a:t>
            </a:r>
          </a:p>
          <a:p>
            <a:r>
              <a:rPr lang="en-US" dirty="0" smtClean="0"/>
              <a:t>When Qualcomm denied that its representatives had been telling customers that LAA would “dominate the band”, one of those customers, Microsoft, rebutted the denial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375264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TotalTime>
  <Words>1030</Words>
  <Application>Microsoft Office PowerPoint</Application>
  <PresentationFormat>Custom</PresentationFormat>
  <Paragraphs>126</Paragraphs>
  <Slides>11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Arial</vt:lpstr>
      <vt:lpstr>Calibri</vt:lpstr>
      <vt:lpstr>Courier New</vt:lpstr>
      <vt:lpstr>Times New Roman</vt:lpstr>
      <vt:lpstr>Office Theme</vt:lpstr>
      <vt:lpstr>Document</vt:lpstr>
      <vt:lpstr>Report from ETSI TC BRAN#81</vt:lpstr>
      <vt:lpstr>Abstract</vt:lpstr>
      <vt:lpstr>BRAN Agenda Items</vt:lpstr>
      <vt:lpstr>Summary</vt:lpstr>
      <vt:lpstr>Revision of EN 301 893</vt:lpstr>
      <vt:lpstr>The Players</vt:lpstr>
      <vt:lpstr>The Arguments</vt:lpstr>
      <vt:lpstr>The Inconsistencies</vt:lpstr>
      <vt:lpstr>Other Issues</vt:lpstr>
      <vt:lpstr>The Results</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rkennedy1000@gmail.com</cp:lastModifiedBy>
  <cp:revision>22</cp:revision>
  <cp:lastPrinted>2014-11-08T20:15:38Z</cp:lastPrinted>
  <dcterms:created xsi:type="dcterms:W3CDTF">2014-10-30T17:06:39Z</dcterms:created>
  <dcterms:modified xsi:type="dcterms:W3CDTF">2015-01-08T16:50:10Z</dcterms:modified>
</cp:coreProperties>
</file>